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266" r:id="rId2"/>
    <p:sldId id="293" r:id="rId3"/>
    <p:sldId id="298" r:id="rId4"/>
    <p:sldId id="313" r:id="rId5"/>
    <p:sldId id="315" r:id="rId6"/>
    <p:sldId id="348" r:id="rId7"/>
    <p:sldId id="317" r:id="rId8"/>
    <p:sldId id="341" r:id="rId9"/>
    <p:sldId id="342" r:id="rId10"/>
    <p:sldId id="318" r:id="rId11"/>
    <p:sldId id="344" r:id="rId12"/>
    <p:sldId id="343" r:id="rId13"/>
    <p:sldId id="319" r:id="rId14"/>
    <p:sldId id="320" r:id="rId15"/>
    <p:sldId id="321" r:id="rId16"/>
    <p:sldId id="345" r:id="rId17"/>
    <p:sldId id="323" r:id="rId18"/>
    <p:sldId id="349" r:id="rId19"/>
    <p:sldId id="324" r:id="rId20"/>
    <p:sldId id="325" r:id="rId21"/>
    <p:sldId id="346" r:id="rId22"/>
    <p:sldId id="326" r:id="rId23"/>
    <p:sldId id="327" r:id="rId24"/>
    <p:sldId id="347" r:id="rId25"/>
    <p:sldId id="328" r:id="rId2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48"/>
            <p14:sldId id="317"/>
            <p14:sldId id="341"/>
            <p14:sldId id="342"/>
            <p14:sldId id="318"/>
            <p14:sldId id="344"/>
            <p14:sldId id="343"/>
            <p14:sldId id="319"/>
            <p14:sldId id="320"/>
            <p14:sldId id="321"/>
            <p14:sldId id="345"/>
            <p14:sldId id="323"/>
            <p14:sldId id="349"/>
            <p14:sldId id="324"/>
            <p14:sldId id="325"/>
            <p14:sldId id="346"/>
            <p14:sldId id="326"/>
            <p14:sldId id="327"/>
            <p14:sldId id="34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90738" autoAdjust="0"/>
  </p:normalViewPr>
  <p:slideViewPr>
    <p:cSldViewPr snapToGrid="0" snapToObjects="1">
      <p:cViewPr varScale="1">
        <p:scale>
          <a:sx n="95" d="100"/>
          <a:sy n="95" d="100"/>
        </p:scale>
        <p:origin x="13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2532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05756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09460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5546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746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2022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sz="2800" dirty="0"/>
              <a:t>function also minimizes its square root).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i="1" dirty="0"/>
              <a:t>m</a:t>
            </a:r>
            <a:r>
              <a:rPr lang="en-US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a vector of all the feature values (excluding the label) of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instance in the dataset, and </a:t>
            </a:r>
            <a:r>
              <a:rPr lang="en-US" b="1" dirty="0"/>
              <a:t>y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3859905"/>
            <a:ext cx="3808627" cy="752124"/>
          </a:xfrm>
          <a:prstGeom prst="rect">
            <a:avLst/>
          </a:prstGeom>
        </p:spPr>
      </p:pic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find the value of </a:t>
            </a:r>
            <a:r>
              <a:rPr lang="en-US" b="1" dirty="0"/>
              <a:t>θ </a:t>
            </a:r>
            <a:r>
              <a:rPr lang="en-US" dirty="0"/>
              <a:t>that minimizes the cost function, there is a </a:t>
            </a:r>
            <a:r>
              <a:rPr lang="en-US" i="1" dirty="0"/>
              <a:t>closed-form solution</a:t>
            </a:r>
            <a:r>
              <a:rPr lang="en-US" dirty="0"/>
              <a:t> called Normal Equation</a:t>
            </a:r>
          </a:p>
          <a:p>
            <a:endParaRPr lang="en-US" dirty="0"/>
          </a:p>
          <a:p>
            <a:r>
              <a:rPr lang="en-US" dirty="0"/>
              <a:t>mathematically, 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F606B-7B82-4A28-BCA8-7886F5F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76" y="3248009"/>
            <a:ext cx="2488433" cy="528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21E8E-8346-45E3-87A9-C8A7EBBB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36" y="4209851"/>
            <a:ext cx="6011816" cy="111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5CA99-4B76-4883-B700-DB5078797CAB}"/>
              </a:ext>
            </a:extLst>
          </p:cNvPr>
          <p:cNvSpPr txBox="1"/>
          <p:nvPr/>
        </p:nvSpPr>
        <p:spPr>
          <a:xfrm flipH="1">
            <a:off x="1804945" y="4315386"/>
            <a:ext cx="120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FCF05508-8F83-4BB0-8F3A-2889D3657CF8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Linear regression training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Using pandas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EED37-C1DA-4863-A8D3-7FAEAC50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64" y="1498427"/>
            <a:ext cx="4921131" cy="4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Computational Complexity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56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MinionPro-Regular"/>
              </a:rPr>
              <a:t>For n features, what is the computational complexity in a normal equation?</a:t>
            </a:r>
          </a:p>
          <a:p>
            <a:pPr algn="ctr"/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80B4A-1F42-4881-B42E-83BE4137C029}"/>
              </a:ext>
            </a:extLst>
          </p:cNvPr>
          <p:cNvSpPr txBox="1"/>
          <p:nvPr/>
        </p:nvSpPr>
        <p:spPr>
          <a:xfrm>
            <a:off x="1071010" y="2515863"/>
            <a:ext cx="1004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Normal equation computes the inverse of </a:t>
            </a:r>
            <a:r>
              <a:rPr lang="en-US" b="1" i="1" dirty="0">
                <a:latin typeface="MinionPro-Bold"/>
              </a:rPr>
              <a:t>X</a:t>
            </a:r>
            <a:r>
              <a:rPr lang="en-US" b="1" i="1" baseline="30000" dirty="0">
                <a:latin typeface="MinionPro-Bold"/>
              </a:rPr>
              <a:t>T</a:t>
            </a:r>
            <a:r>
              <a:rPr lang="en-US" b="1" baseline="30000" dirty="0">
                <a:latin typeface="MinionPro-Bold"/>
              </a:rPr>
              <a:t> 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 : an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×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matrix 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The </a:t>
            </a:r>
            <a:r>
              <a:rPr lang="en-US" i="1" dirty="0">
                <a:latin typeface="MinionPro-It"/>
              </a:rPr>
              <a:t>computational complexity </a:t>
            </a:r>
            <a:r>
              <a:rPr lang="en-US" dirty="0">
                <a:latin typeface="MinionPro-Regular"/>
              </a:rPr>
              <a:t>of inverting such a matrix is typically about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latin typeface="MinionPro-It"/>
              </a:rPr>
              <a:t>2.4</a:t>
            </a:r>
            <a:r>
              <a:rPr lang="en-US" i="1" dirty="0">
                <a:latin typeface="MinionPro-It"/>
              </a:rPr>
              <a:t>)</a:t>
            </a:r>
            <a:r>
              <a:rPr lang="en-US" dirty="0">
                <a:latin typeface="MinionPro-Regular"/>
              </a:rPr>
              <a:t> to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solidFill>
                  <a:srgbClr val="000000"/>
                </a:solidFill>
                <a:latin typeface="MinionPro-It"/>
              </a:rPr>
              <a:t>3</a:t>
            </a:r>
            <a:r>
              <a:rPr lang="en-US" dirty="0">
                <a:latin typeface="MinionPro-Regular"/>
              </a:rPr>
              <a:t>) (depending on the implementation).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AB5F-C833-44C2-B7D6-3CAB970E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01" y="1987002"/>
            <a:ext cx="2488433" cy="5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chemeClr val="bg1">
                  <a:lumMod val="85000"/>
                </a:schemeClr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0218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55494" y="1823098"/>
            <a:ext cx="11759034" cy="161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u="sng" dirty="0"/>
              <a:t>Common Analogy </a:t>
            </a:r>
            <a:r>
              <a:rPr lang="en-US" dirty="0"/>
              <a:t>- you are lost in the mountains in a dense fog; you can only feel the slope of the ground below your feet. </a:t>
            </a:r>
          </a:p>
          <a:p>
            <a:r>
              <a:rPr lang="en-US" dirty="0"/>
              <a:t>A good strategy to get to the bottom of the valley quickly is to go downhill in the direction of the steepest slope.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556FC-F379-4A84-8506-689BA5A1B78E}"/>
              </a:ext>
            </a:extLst>
          </p:cNvPr>
          <p:cNvSpPr txBox="1"/>
          <p:nvPr/>
        </p:nvSpPr>
        <p:spPr>
          <a:xfrm>
            <a:off x="5066002" y="3557917"/>
            <a:ext cx="6794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goes in the direction of descending gradient. </a:t>
            </a:r>
          </a:p>
          <a:p>
            <a:endParaRPr lang="en-US" dirty="0"/>
          </a:p>
          <a:p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52114" y="3547106"/>
            <a:ext cx="5745762" cy="2858260"/>
            <a:chOff x="592455" y="3574000"/>
            <a:chExt cx="5745762" cy="2858260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35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46102"/>
                  </a:solidFill>
                </a:rPr>
                <a:t>minimum</a:t>
              </a:r>
            </a:p>
          </p:txBody>
        </p:sp>
      </p:grpSp>
      <p:sp>
        <p:nvSpPr>
          <p:cNvPr id="3" name="Google Shape;96;p14">
            <a:extLst>
              <a:ext uri="{FF2B5EF4-FFF2-40B4-BE49-F238E27FC236}">
                <a16:creationId xmlns:a16="http://schemas.microsoft.com/office/drawing/2014/main" id="{7A90D06B-5566-7146-E506-9B18D1A5F346}"/>
              </a:ext>
            </a:extLst>
          </p:cNvPr>
          <p:cNvSpPr txBox="1"/>
          <p:nvPr/>
        </p:nvSpPr>
        <p:spPr>
          <a:xfrm>
            <a:off x="273424" y="1383829"/>
            <a:ext cx="11759034" cy="5279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HW2 will go live today.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Grades for HW1 will be posted by end of week.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 of the steps, determined by the </a:t>
            </a:r>
            <a:r>
              <a:rPr lang="en-US" sz="1800" i="1" dirty="0"/>
              <a:t>learning rate </a:t>
            </a:r>
            <a:r>
              <a:rPr lang="en-US" sz="1800" dirty="0"/>
              <a:t>hyperparameter.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/>
              <a:t>If too small, then ….</a:t>
            </a:r>
          </a:p>
          <a:p>
            <a:r>
              <a:rPr lang="en-US" sz="1800" dirty="0"/>
              <a:t>the algorithm will have to go through many iterations to converge, which will take a long time. </a:t>
            </a:r>
          </a:p>
          <a:p>
            <a:endParaRPr lang="en-US" sz="1800" dirty="0"/>
          </a:p>
          <a:p>
            <a:r>
              <a:rPr lang="en-US" sz="1800" dirty="0"/>
              <a:t>If too big, then ….</a:t>
            </a:r>
          </a:p>
          <a:p>
            <a:endParaRPr lang="en-US" sz="1800" dirty="0"/>
          </a:p>
          <a:p>
            <a:r>
              <a:rPr lang="en-US" sz="1800" dirty="0"/>
              <a:t>the algorithm might diverge, with larger and larger values, failing to find a good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500088" y="1959737"/>
            <a:ext cx="5946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dirty="0"/>
              <a:t>Right: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dirty="0"/>
              <a:t>Note: Training a GD model means searching for a</a:t>
            </a:r>
          </a:p>
          <a:p>
            <a:r>
              <a:rPr lang="en-US" sz="1800" dirty="0"/>
              <a:t>combination of model parameters that minimizes a cost function (over the training</a:t>
            </a:r>
          </a:p>
          <a:p>
            <a:r>
              <a:rPr lang="en-US" sz="1800" dirty="0"/>
              <a:t>set). </a:t>
            </a:r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left for self-study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93" y="2370011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Stochastic GD. Batch GD, Mini-batch GD left for self-study.</a:t>
            </a:r>
            <a:endParaRPr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039803" y="3742710"/>
            <a:ext cx="10001250" cy="2899810"/>
            <a:chOff x="1039803" y="3742710"/>
            <a:chExt cx="10001250" cy="2899810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803" y="3930553"/>
              <a:ext cx="10001250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56985" y="3742710"/>
              <a:ext cx="954815" cy="2899810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42" y="1704104"/>
            <a:ext cx="3781916" cy="104328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57340"/>
            <a:ext cx="10327983" cy="2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11583</TotalTime>
  <Words>1539</Words>
  <Application>Microsoft Macintosh PowerPoint</Application>
  <PresentationFormat>Widescreen</PresentationFormat>
  <Paragraphs>198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Symbola</vt:lpstr>
      <vt:lpstr>System Font Regular</vt:lpstr>
      <vt:lpstr>Times New Roman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Model</vt:lpstr>
      <vt:lpstr>Linear Regression contd…</vt:lpstr>
      <vt:lpstr>Linear Regression contd…</vt:lpstr>
      <vt:lpstr>Linear Regression contd…</vt:lpstr>
      <vt:lpstr>Linear regression training</vt:lpstr>
      <vt:lpstr>Linear regression performance measure</vt:lpstr>
      <vt:lpstr>Linear regression training</vt:lpstr>
      <vt:lpstr>PowerPoint Presentation</vt:lpstr>
      <vt:lpstr>PowerPoint Presentation</vt:lpstr>
      <vt:lpstr>Example</vt:lpstr>
      <vt:lpstr>Using pandas</vt:lpstr>
      <vt:lpstr>Computational Complexity</vt:lpstr>
      <vt:lpstr>Linear Regression Model</vt:lpstr>
      <vt:lpstr>Gradient Descent (GD)</vt:lpstr>
      <vt:lpstr>PowerPoint Presentation</vt:lpstr>
      <vt:lpstr>PowerPoint Presentation</vt:lpstr>
      <vt:lpstr>What about this curve?</vt:lpstr>
      <vt:lpstr>Stochastic Gradient Descent</vt:lpstr>
      <vt:lpstr>Other 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467</cp:revision>
  <cp:lastPrinted>2018-04-25T02:50:23Z</cp:lastPrinted>
  <dcterms:created xsi:type="dcterms:W3CDTF">2021-08-24T04:52:52Z</dcterms:created>
  <dcterms:modified xsi:type="dcterms:W3CDTF">2022-09-07T22:11:57Z</dcterms:modified>
</cp:coreProperties>
</file>