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266" r:id="rId2"/>
    <p:sldId id="298" r:id="rId3"/>
    <p:sldId id="361" r:id="rId4"/>
    <p:sldId id="362" r:id="rId5"/>
    <p:sldId id="355" r:id="rId6"/>
    <p:sldId id="330" r:id="rId7"/>
    <p:sldId id="364" r:id="rId8"/>
    <p:sldId id="363" r:id="rId9"/>
    <p:sldId id="357" r:id="rId10"/>
    <p:sldId id="331" r:id="rId11"/>
    <p:sldId id="358" r:id="rId12"/>
    <p:sldId id="334" r:id="rId13"/>
    <p:sldId id="335" r:id="rId14"/>
    <p:sldId id="336" r:id="rId15"/>
    <p:sldId id="337" r:id="rId16"/>
    <p:sldId id="338" r:id="rId17"/>
    <p:sldId id="339" r:id="rId18"/>
    <p:sldId id="360" r:id="rId19"/>
    <p:sldId id="340" r:id="rId20"/>
    <p:sldId id="341" r:id="rId21"/>
    <p:sldId id="342" r:id="rId22"/>
    <p:sldId id="343" r:id="rId23"/>
    <p:sldId id="345" r:id="rId24"/>
    <p:sldId id="346" r:id="rId25"/>
    <p:sldId id="348" r:id="rId26"/>
    <p:sldId id="349" r:id="rId27"/>
    <p:sldId id="359" r:id="rId28"/>
    <p:sldId id="356" r:id="rId2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61"/>
            <p14:sldId id="362"/>
            <p14:sldId id="355"/>
            <p14:sldId id="330"/>
            <p14:sldId id="364"/>
            <p14:sldId id="363"/>
            <p14:sldId id="357"/>
            <p14:sldId id="331"/>
            <p14:sldId id="358"/>
            <p14:sldId id="334"/>
            <p14:sldId id="335"/>
            <p14:sldId id="336"/>
            <p14:sldId id="337"/>
            <p14:sldId id="338"/>
            <p14:sldId id="339"/>
            <p14:sldId id="360"/>
            <p14:sldId id="340"/>
            <p14:sldId id="341"/>
            <p14:sldId id="342"/>
            <p14:sldId id="343"/>
            <p14:sldId id="345"/>
            <p14:sldId id="346"/>
            <p14:sldId id="348"/>
            <p14:sldId id="349"/>
            <p14:sldId id="35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98" autoAdjust="0"/>
    <p:restoredTop sz="90655" autoAdjust="0"/>
  </p:normalViewPr>
  <p:slideViewPr>
    <p:cSldViewPr snapToGrid="0" snapToObjects="1">
      <p:cViewPr>
        <p:scale>
          <a:sx n="135" d="100"/>
          <a:sy n="135" d="100"/>
        </p:scale>
        <p:origin x="1112" y="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58519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20832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42472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992455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5333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4301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673069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909749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9312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047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75166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09033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31495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45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25708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34599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5838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148991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11140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11294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99234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5027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2865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39833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78226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757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5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Regularized version of Linear Regression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regularization term </a:t>
            </a:r>
            <a:r>
              <a:rPr lang="en-US" dirty="0"/>
              <a:t>equal to                   is added to the cost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9406F-F17B-454B-84A4-50EE8AFF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47" y="2281034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Forces learning algorithm to not only fit the data but also keep the </a:t>
            </a:r>
            <a:r>
              <a:rPr lang="en-US" b="1" dirty="0">
                <a:solidFill>
                  <a:schemeClr val="accent1"/>
                </a:solidFill>
              </a:rPr>
              <a:t>model weights as small as possible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regularization term should only be added to cost function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model is trained, you want to evaluate the model’s performance using the unregularized performance measure.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717173" y="165646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is the hyperparameter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 is the Learning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hyperparameter? 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help estimate model parameters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US" dirty="0"/>
              <a:t>Is specified manually, </a:t>
            </a:r>
            <a:r>
              <a:rPr lang="en-US" b="1" i="1" u="sng" dirty="0"/>
              <a:t>not</a:t>
            </a:r>
            <a:r>
              <a:rPr lang="en-US" dirty="0"/>
              <a:t> from the data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happens if alpha = 0?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01C0-A3FA-4C50-B47F-E652DFF7141F}"/>
              </a:ext>
            </a:extLst>
          </p:cNvPr>
          <p:cNvSpPr txBox="1"/>
          <p:nvPr/>
        </p:nvSpPr>
        <p:spPr>
          <a:xfrm>
            <a:off x="3463882" y="5601629"/>
            <a:ext cx="2222325" cy="461665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Ridge =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B17B3-CA0C-407B-8468-89524F9CC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7881805" y="2762039"/>
            <a:ext cx="3245127" cy="4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C5D74-9831-41B9-A79F-ED55463E2196}"/>
              </a:ext>
            </a:extLst>
          </p:cNvPr>
          <p:cNvSpPr txBox="1"/>
          <p:nvPr/>
        </p:nvSpPr>
        <p:spPr>
          <a:xfrm>
            <a:off x="8001075" y="3275111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9" name="Google Shape;95;p14">
            <a:extLst>
              <a:ext uri="{FF2B5EF4-FFF2-40B4-BE49-F238E27FC236}">
                <a16:creationId xmlns:a16="http://schemas.microsoft.com/office/drawing/2014/main" id="{0A2AB666-B4D6-4BA8-82A2-A662173EF821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4F024-82D0-DFEE-F101-12D6ACED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94" y="1738830"/>
            <a:ext cx="1313201" cy="4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F4A154-FF65-4B81-BA22-D23D8B10A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t="25154" r="9143" b="23136"/>
          <a:stretch/>
        </p:blipFill>
        <p:spPr>
          <a:xfrm>
            <a:off x="3639499" y="1920078"/>
            <a:ext cx="4068299" cy="578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B9888-6B89-4A21-ACE6-E7A2152D2AC0}"/>
              </a:ext>
            </a:extLst>
          </p:cNvPr>
          <p:cNvSpPr txBox="1"/>
          <p:nvPr/>
        </p:nvSpPr>
        <p:spPr>
          <a:xfrm>
            <a:off x="3978011" y="2467305"/>
            <a:ext cx="3006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E46102"/>
                </a:solidFill>
              </a:rPr>
              <a:t>Ridge Cost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70971-7CE3-46EC-AF9A-7F6DDF694EFF}"/>
              </a:ext>
            </a:extLst>
          </p:cNvPr>
          <p:cNvSpPr txBox="1"/>
          <p:nvPr/>
        </p:nvSpPr>
        <p:spPr>
          <a:xfrm>
            <a:off x="1311965" y="3051313"/>
            <a:ext cx="97801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J(</a:t>
            </a:r>
            <a:r>
              <a:rPr lang="it-IT" b="1" dirty="0"/>
              <a:t>θ</a:t>
            </a:r>
            <a:r>
              <a:rPr lang="en-US" dirty="0"/>
              <a:t>) = Cost function</a:t>
            </a:r>
          </a:p>
          <a:p>
            <a:r>
              <a:rPr lang="en-US" dirty="0"/>
              <a:t>MSE (</a:t>
            </a:r>
            <a:r>
              <a:rPr lang="it-IT" dirty="0"/>
              <a:t>θ) = Mean Squared Error</a:t>
            </a:r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- if </a:t>
            </a:r>
            <a:r>
              <a:rPr lang="en-US" b="1" dirty="0"/>
              <a:t>w</a:t>
            </a:r>
            <a:r>
              <a:rPr lang="en-US" dirty="0"/>
              <a:t> = vector of feature weights (</a:t>
            </a:r>
            <a:r>
              <a:rPr lang="en-US" i="1" dirty="0"/>
              <a:t>θ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 err="1"/>
              <a:t>θ</a:t>
            </a:r>
            <a:r>
              <a:rPr lang="en-US" baseline="-25000" dirty="0" err="1"/>
              <a:t>n</a:t>
            </a:r>
            <a:r>
              <a:rPr lang="en-US" dirty="0"/>
              <a:t>), then regularization term is simply equal to ½ (∥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, where ∥</a:t>
            </a:r>
            <a:r>
              <a:rPr lang="en-US" b="1" dirty="0"/>
              <a:t>w</a:t>
            </a:r>
            <a:r>
              <a:rPr lang="en-US" dirty="0"/>
              <a:t>∥</a:t>
            </a:r>
            <a:r>
              <a:rPr lang="en-US" baseline="-25000" dirty="0"/>
              <a:t>2</a:t>
            </a:r>
            <a:r>
              <a:rPr lang="en-US" dirty="0"/>
              <a:t> represents the ℓ2 norm of the weight vector.</a:t>
            </a:r>
          </a:p>
          <a:p>
            <a:r>
              <a:rPr lang="en-US" dirty="0"/>
              <a:t>- for Gradient Descent, just add </a:t>
            </a:r>
            <a:r>
              <a:rPr lang="en-US" i="1" dirty="0"/>
              <a:t>α</a:t>
            </a:r>
            <a:r>
              <a:rPr lang="en-US" b="1" dirty="0"/>
              <a:t>w </a:t>
            </a:r>
            <a:r>
              <a:rPr lang="en-US" dirty="0"/>
              <a:t>to the MSE gradient vector.</a:t>
            </a:r>
          </a:p>
          <a:p>
            <a:r>
              <a:rPr lang="en-US" dirty="0"/>
              <a:t>- </a:t>
            </a:r>
            <a:r>
              <a:rPr lang="en-US" i="1" dirty="0"/>
              <a:t>θ</a:t>
            </a:r>
            <a:r>
              <a:rPr lang="en-US" baseline="-25000" dirty="0"/>
              <a:t>0</a:t>
            </a:r>
            <a:r>
              <a:rPr lang="en-US" dirty="0"/>
              <a:t> (bias term) is not regularized (the sum starts at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1, not 0) </a:t>
            </a:r>
          </a:p>
        </p:txBody>
      </p:sp>
      <p:sp>
        <p:nvSpPr>
          <p:cNvPr id="7" name="Google Shape;95;p14">
            <a:extLst>
              <a:ext uri="{FF2B5EF4-FFF2-40B4-BE49-F238E27FC236}">
                <a16:creationId xmlns:a16="http://schemas.microsoft.com/office/drawing/2014/main" id="{8FAA6FEA-FED2-4481-A679-367F18D282F4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Regularized Linear Models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As with Linear Regression, we can perform Ridge Regression either by computing a</a:t>
            </a: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closed-form equation or by performing Gradient Descent. </a:t>
            </a:r>
          </a:p>
          <a:p>
            <a:endParaRPr lang="en-US" dirty="0">
              <a:solidFill>
                <a:srgbClr val="000000"/>
              </a:solidFill>
              <a:latin typeface="MinionPro-Regular"/>
            </a:endParaRPr>
          </a:p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See graphs where </a:t>
            </a:r>
            <a:r>
              <a:rPr lang="en-US" b="1" dirty="0">
                <a:solidFill>
                  <a:srgbClr val="000000"/>
                </a:solidFill>
                <a:latin typeface="MinionPro-Bold"/>
              </a:rPr>
              <a:t>A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is the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 × (</a:t>
            </a:r>
            <a:r>
              <a:rPr lang="en-US" i="1" dirty="0">
                <a:solidFill>
                  <a:srgbClr val="000000"/>
                </a:solidFill>
                <a:latin typeface="MinionPro-It"/>
              </a:rPr>
              <a:t>n </a:t>
            </a:r>
            <a:r>
              <a:rPr lang="en-US" dirty="0">
                <a:solidFill>
                  <a:srgbClr val="000000"/>
                </a:solidFill>
                <a:latin typeface="MinionPro-Regular"/>
              </a:rPr>
              <a:t>+ 1)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10768-C167-4571-946E-19B045DB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83" y="3188890"/>
            <a:ext cx="5058513" cy="243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FBBA6-417E-4542-8A0F-44095E9B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2" y="4314059"/>
            <a:ext cx="5165101" cy="1054415"/>
          </a:xfrm>
          <a:prstGeom prst="rect">
            <a:avLst/>
          </a:prstGeom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DBA513E1-F0DB-4383-997C-EC0D38F4173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Ridge Regression (extra slide)</a:t>
            </a:r>
          </a:p>
        </p:txBody>
      </p:sp>
    </p:spTree>
    <p:extLst>
      <p:ext uri="{BB962C8B-B14F-4D97-AF65-F5344CB8AC3E}">
        <p14:creationId xmlns:p14="http://schemas.microsoft.com/office/powerpoint/2010/main" val="15935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Ridge Regression with </a:t>
            </a:r>
            <a:r>
              <a:rPr lang="en-US" sz="4000" b="1" dirty="0" err="1">
                <a:solidFill>
                  <a:srgbClr val="E46102"/>
                </a:solidFill>
              </a:rPr>
              <a:t>Scikit</a:t>
            </a:r>
            <a:r>
              <a:rPr lang="en-US" sz="4000" b="1" dirty="0">
                <a:solidFill>
                  <a:srgbClr val="E46102"/>
                </a:solidFill>
              </a:rPr>
              <a:t>-Learn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0DFE3-2639-485E-9F2E-FEE7C54A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532" y="2784211"/>
            <a:ext cx="4632466" cy="1079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39CC6-CC20-45F2-B78B-A568A2F796F7}"/>
              </a:ext>
            </a:extLst>
          </p:cNvPr>
          <p:cNvSpPr txBox="1"/>
          <p:nvPr/>
        </p:nvSpPr>
        <p:spPr>
          <a:xfrm>
            <a:off x="717173" y="2142139"/>
            <a:ext cx="56176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penalty hyperparameter sets the type of regularization term to use. Specifying</a:t>
            </a:r>
          </a:p>
          <a:p>
            <a:r>
              <a:rPr lang="en-US" sz="2000" dirty="0"/>
              <a:t>”L</a:t>
            </a:r>
            <a:r>
              <a:rPr lang="en-US" sz="2000" baseline="-25000" dirty="0"/>
              <a:t>2</a:t>
            </a:r>
            <a:r>
              <a:rPr lang="en-US" sz="2000" dirty="0"/>
              <a:t>" indicates that you want SGD to add a regularization term to the cost function</a:t>
            </a:r>
          </a:p>
          <a:p>
            <a:r>
              <a:rPr lang="en-US" sz="2000" dirty="0"/>
              <a:t>equal to half the square of the ℓ2 norm of the weight vector.</a:t>
            </a:r>
          </a:p>
          <a:p>
            <a:r>
              <a:rPr lang="en-US" sz="2000" dirty="0"/>
              <a:t>- This is simply Ridge Regression.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D24E93-D564-451E-B7E4-6E4188C12A35}"/>
              </a:ext>
            </a:extLst>
          </p:cNvPr>
          <p:cNvSpPr/>
          <p:nvPr/>
        </p:nvSpPr>
        <p:spPr>
          <a:xfrm>
            <a:off x="6658814" y="2203538"/>
            <a:ext cx="4630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nionPro-Regular"/>
              </a:rPr>
              <a:t>Using Stochastic Gradient Descent:</a:t>
            </a:r>
            <a:r>
              <a:rPr lang="en-US" sz="800" dirty="0">
                <a:latin typeface="MinionPro-Regular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Lasso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L</a:t>
            </a:r>
            <a:r>
              <a:rPr lang="en-US" dirty="0"/>
              <a:t>east </a:t>
            </a:r>
            <a:r>
              <a:rPr lang="en-US" b="1" u="sng" dirty="0"/>
              <a:t>A</a:t>
            </a:r>
            <a:r>
              <a:rPr lang="en-US" dirty="0"/>
              <a:t>bsolute </a:t>
            </a:r>
            <a:r>
              <a:rPr lang="en-US" b="1" u="sng" dirty="0"/>
              <a:t>S</a:t>
            </a:r>
            <a:r>
              <a:rPr lang="en-US" dirty="0"/>
              <a:t>hrinkage and </a:t>
            </a:r>
            <a:r>
              <a:rPr lang="en-US" b="1" u="sng" dirty="0"/>
              <a:t>S</a:t>
            </a:r>
            <a:r>
              <a:rPr lang="en-US" dirty="0"/>
              <a:t>election </a:t>
            </a:r>
            <a:r>
              <a:rPr lang="en-US" b="1" u="sng" dirty="0"/>
              <a:t>O</a:t>
            </a:r>
            <a:r>
              <a:rPr lang="en-US" dirty="0"/>
              <a:t>perator </a:t>
            </a:r>
            <a:r>
              <a:rPr lang="en-US" b="1" u="sng" dirty="0"/>
              <a:t>R</a:t>
            </a:r>
            <a:r>
              <a:rPr lang="en-US" dirty="0"/>
              <a:t>egression (simply called Lasso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Ridge, adds a regularization term to the cost function,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the ℓ1 norm of the weight vector, unlike Ridge which uses half the square of the ℓ2 norm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2FE2-5BA4-46C5-987B-DD8567BE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1" y="3697346"/>
            <a:ext cx="3558266" cy="59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9B1B-9679-4E12-BF58-6C9A63B4B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" t="25154" r="9143" b="23136"/>
          <a:stretch/>
        </p:blipFill>
        <p:spPr>
          <a:xfrm>
            <a:off x="7653130" y="3640387"/>
            <a:ext cx="3245127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538206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/>
              <a:t>Important characteristic of Lasso </a:t>
            </a:r>
          </a:p>
          <a:p>
            <a:r>
              <a:rPr lang="en-US" sz="2000" dirty="0"/>
              <a:t>- tends to completely eliminate</a:t>
            </a:r>
          </a:p>
          <a:p>
            <a:r>
              <a:rPr lang="en-US" sz="2000" dirty="0"/>
              <a:t>the weights of the least important features (i.e., set them to zero). </a:t>
            </a:r>
          </a:p>
          <a:p>
            <a:endParaRPr lang="en-US" sz="2000" dirty="0"/>
          </a:p>
          <a:p>
            <a:r>
              <a:rPr lang="en-US" sz="2000" dirty="0"/>
              <a:t>For example, the dashed line in the right plot on figure (with </a:t>
            </a:r>
            <a:r>
              <a:rPr lang="en-US" sz="2000" i="1" dirty="0"/>
              <a:t>α </a:t>
            </a:r>
            <a:r>
              <a:rPr lang="en-US" sz="2000" dirty="0"/>
              <a:t>= 10</a:t>
            </a:r>
            <a:r>
              <a:rPr lang="en-US" sz="2000" baseline="30000" dirty="0"/>
              <a:t>-7</a:t>
            </a:r>
            <a:r>
              <a:rPr lang="en-US" sz="2000" dirty="0"/>
              <a:t>) looks quadratic, almost linear: all the weights for the high-degree polynomial features are equal to zero.</a:t>
            </a:r>
          </a:p>
          <a:p>
            <a:endParaRPr lang="en-US" sz="2000" dirty="0"/>
          </a:p>
          <a:p>
            <a:r>
              <a:rPr lang="en-US" sz="2000" dirty="0"/>
              <a:t>In other words, Lasso Regression automatically performs feature selection and outputs a </a:t>
            </a:r>
            <a:r>
              <a:rPr lang="en-US" sz="2000" i="1" dirty="0"/>
              <a:t>sparse model </a:t>
            </a:r>
            <a:r>
              <a:rPr lang="en-US" sz="2000" dirty="0"/>
              <a:t>(i.e., with few nonzero feature weights).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18922-AD4E-4A7B-A43E-335A7AF4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22" y="1382233"/>
            <a:ext cx="5590513" cy="2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B87474-8419-6920-DDB6-484D42EAC0E8}"/>
              </a:ext>
            </a:extLst>
          </p:cNvPr>
          <p:cNvSpPr txBox="1"/>
          <p:nvPr/>
        </p:nvSpPr>
        <p:spPr>
          <a:xfrm>
            <a:off x="3215674" y="5992614"/>
            <a:ext cx="531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80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Differences between Ridge and Lasso Regression</a:t>
            </a:r>
            <a:endParaRPr lang="en-US" sz="1800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D9E00-9797-C46B-F7A0-D3BB54F07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45" y="639387"/>
            <a:ext cx="9257710" cy="52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4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Logistic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middle ground between Ridge Regression and Lasso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regularization term is a simple mix of both Ridge and Lasso’s regularization terms, and you can control the mix ratio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for classification as well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Class + the Probability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65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Gradient Descent - recap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Softmax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b="1" dirty="0">
                <a:solidFill>
                  <a:srgbClr val="E46102"/>
                </a:solidFill>
              </a:rPr>
              <a:t>Mathematically, Logistic Regression estimates probabilities</a:t>
            </a:r>
            <a:endParaRPr sz="28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Computes a weighted sum of input features plus a bias term</a:t>
            </a:r>
          </a:p>
          <a:p>
            <a:r>
              <a:rPr lang="en-US" dirty="0"/>
              <a:t>    (like linear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is a sigmoid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 a number between 0 and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Spam/Ham question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it is &gt; 0.5, then email is spam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81D02-360A-4DCE-BA88-29DA0876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43" y="2072047"/>
            <a:ext cx="1814836" cy="74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9517E-378B-4213-AFB5-D24793993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6"/>
          <a:stretch/>
        </p:blipFill>
        <p:spPr>
          <a:xfrm>
            <a:off x="7145517" y="2244568"/>
            <a:ext cx="4316236" cy="1225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3D068-0A8E-41D9-B5B9-7D1A148B9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703" y="4723346"/>
            <a:ext cx="2440558" cy="1132003"/>
          </a:xfrm>
          <a:prstGeom prst="rect">
            <a:avLst/>
          </a:prstGeom>
        </p:spPr>
      </p:pic>
      <p:sp>
        <p:nvSpPr>
          <p:cNvPr id="2" name="Google Shape;96;p14">
            <a:extLst>
              <a:ext uri="{FF2B5EF4-FFF2-40B4-BE49-F238E27FC236}">
                <a16:creationId xmlns:a16="http://schemas.microsoft.com/office/drawing/2014/main" id="{E5C1813A-9C8B-E5FF-8D78-443E47E8F61D}"/>
              </a:ext>
            </a:extLst>
          </p:cNvPr>
          <p:cNvSpPr txBox="1"/>
          <p:nvPr/>
        </p:nvSpPr>
        <p:spPr>
          <a:xfrm>
            <a:off x="6827067" y="4171466"/>
            <a:ext cx="4634686" cy="198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800" i="1" dirty="0"/>
              <a:t>σ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) &lt; 0.5 when </a:t>
            </a:r>
            <a:r>
              <a:rPr lang="en-US" sz="1800" i="1" dirty="0"/>
              <a:t>t </a:t>
            </a:r>
            <a:r>
              <a:rPr lang="en-US" sz="1800" dirty="0"/>
              <a:t>&lt; 0, and </a:t>
            </a:r>
            <a:r>
              <a:rPr lang="en-US" sz="1800" i="1" dirty="0"/>
              <a:t>σ</a:t>
            </a:r>
            <a:r>
              <a:rPr lang="en-US" sz="1800" dirty="0"/>
              <a:t>(</a:t>
            </a:r>
            <a:r>
              <a:rPr lang="en-US" sz="1800" i="1" dirty="0"/>
              <a:t>t</a:t>
            </a:r>
            <a:r>
              <a:rPr lang="en-US" sz="1800" dirty="0"/>
              <a:t>) ≥ 0.5 when </a:t>
            </a:r>
            <a:r>
              <a:rPr lang="en-US" sz="1800" i="1" dirty="0"/>
              <a:t>t </a:t>
            </a:r>
            <a:r>
              <a:rPr lang="en-US" sz="1800" dirty="0"/>
              <a:t>≥ 0, </a:t>
            </a:r>
          </a:p>
          <a:p>
            <a:endParaRPr lang="en-US" sz="1800" dirty="0"/>
          </a:p>
          <a:p>
            <a:r>
              <a:rPr lang="en-US" sz="1800" dirty="0"/>
              <a:t>Logistic Regression model predicts:</a:t>
            </a:r>
          </a:p>
          <a:p>
            <a:r>
              <a:rPr lang="en-US" sz="1800" dirty="0"/>
              <a:t>1 if </a:t>
            </a:r>
            <a:r>
              <a:rPr lang="en-US" sz="1800" b="1" dirty="0" err="1"/>
              <a:t>x</a:t>
            </a:r>
            <a:r>
              <a:rPr lang="en-US" sz="1800" i="1" baseline="30000" dirty="0" err="1"/>
              <a:t>T</a:t>
            </a:r>
            <a:r>
              <a:rPr lang="en-US" sz="1800" i="1" dirty="0"/>
              <a:t> </a:t>
            </a:r>
            <a:r>
              <a:rPr lang="en-US" sz="1800" b="1" dirty="0"/>
              <a:t>θ </a:t>
            </a:r>
            <a:r>
              <a:rPr lang="en-US" sz="1800" dirty="0"/>
              <a:t>is positive</a:t>
            </a:r>
          </a:p>
          <a:p>
            <a:r>
              <a:rPr lang="en-US" sz="1800" dirty="0"/>
              <a:t>0 if </a:t>
            </a:r>
            <a:r>
              <a:rPr lang="en-US" sz="1800" b="1" dirty="0" err="1"/>
              <a:t>x</a:t>
            </a:r>
            <a:r>
              <a:rPr lang="en-US" sz="1800" i="1" baseline="30000" dirty="0" err="1"/>
              <a:t>T</a:t>
            </a:r>
            <a:r>
              <a:rPr lang="en-US" sz="1800" i="1" dirty="0"/>
              <a:t> </a:t>
            </a:r>
            <a:r>
              <a:rPr lang="en-US" sz="1800" b="1" dirty="0"/>
              <a:t>θ </a:t>
            </a:r>
            <a:r>
              <a:rPr lang="en-US" sz="1800" dirty="0"/>
              <a:t>is negative.</a:t>
            </a:r>
          </a:p>
        </p:txBody>
      </p:sp>
    </p:spTree>
    <p:extLst>
      <p:ext uri="{BB962C8B-B14F-4D97-AF65-F5344CB8AC3E}">
        <p14:creationId xmlns:p14="http://schemas.microsoft.com/office/powerpoint/2010/main" val="3544184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Training and Cost Function (</a:t>
            </a:r>
            <a:r>
              <a:rPr lang="el-GR" sz="4000" b="1" dirty="0">
                <a:solidFill>
                  <a:srgbClr val="E46102"/>
                </a:solidFill>
              </a:rPr>
              <a:t>θ</a:t>
            </a:r>
            <a:r>
              <a:rPr lang="en-US" sz="4000" b="1" dirty="0">
                <a:solidFill>
                  <a:srgbClr val="E46102"/>
                </a:solidFill>
              </a:rPr>
              <a:t>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67720" y="120370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GOAL: set parameter vector </a:t>
            </a:r>
            <a:r>
              <a:rPr lang="en-US" b="1" dirty="0"/>
              <a:t>θ </a:t>
            </a:r>
            <a:r>
              <a:rPr lang="en-US" dirty="0"/>
              <a:t>so that model estimates high probabilities for positive instances (</a:t>
            </a:r>
            <a:r>
              <a:rPr lang="en-US" i="1" dirty="0"/>
              <a:t>y </a:t>
            </a:r>
            <a:r>
              <a:rPr lang="en-US" dirty="0"/>
              <a:t>=1) and low probabilities for negative instances (</a:t>
            </a:r>
            <a:r>
              <a:rPr lang="en-US" i="1" dirty="0"/>
              <a:t>y </a:t>
            </a:r>
            <a:r>
              <a:rPr lang="en-US" dirty="0"/>
              <a:t>= 0)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4ADE-EEBB-4DB1-8C09-AF0B39821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05"/>
          <a:stretch/>
        </p:blipFill>
        <p:spPr>
          <a:xfrm>
            <a:off x="7788661" y="2360543"/>
            <a:ext cx="3070974" cy="86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2D1AF-64EA-4F06-B7F3-021F13F4381E}"/>
              </a:ext>
            </a:extLst>
          </p:cNvPr>
          <p:cNvSpPr txBox="1"/>
          <p:nvPr/>
        </p:nvSpPr>
        <p:spPr>
          <a:xfrm>
            <a:off x="717173" y="2504660"/>
            <a:ext cx="636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function over the whole training set is simply the average cost over all training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calculate </a:t>
            </a:r>
            <a:r>
              <a:rPr lang="en-US" b="1" dirty="0"/>
              <a:t>θ</a:t>
            </a:r>
            <a:r>
              <a:rPr lang="en-US" dirty="0"/>
              <a:t>, goal is minimize cost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D35D-9B7D-464A-A3D5-7F9C2E67AA5D}"/>
              </a:ext>
            </a:extLst>
          </p:cNvPr>
          <p:cNvSpPr txBox="1"/>
          <p:nvPr/>
        </p:nvSpPr>
        <p:spPr>
          <a:xfrm flipH="1">
            <a:off x="8239539" y="3383281"/>
            <a:ext cx="3260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a single training instance, </a:t>
            </a:r>
            <a:r>
              <a:rPr lang="en-US" sz="1600" b="1" dirty="0">
                <a:solidFill>
                  <a:srgbClr val="E46102"/>
                </a:solidFill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04EA6-2E21-4777-8768-EECFD83F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19" y="3883520"/>
            <a:ext cx="5660305" cy="742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3CD559-F353-4FF3-B74C-9A757C0F7C0F}"/>
              </a:ext>
            </a:extLst>
          </p:cNvPr>
          <p:cNvSpPr txBox="1"/>
          <p:nvPr/>
        </p:nvSpPr>
        <p:spPr>
          <a:xfrm flipH="1">
            <a:off x="2637182" y="4512295"/>
            <a:ext cx="345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 of Logistic Regression</a:t>
            </a:r>
            <a:endParaRPr lang="en-US" sz="16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5" y="1382233"/>
            <a:ext cx="11168197" cy="237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known Normal Equation/ closed-form equation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use Gradient Descent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derivatives of the cost function with regards to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model parameter </a:t>
            </a:r>
            <a:r>
              <a:rPr lang="en-US" i="1" dirty="0" err="1"/>
              <a:t>θ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is given by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061B5-C6FD-4E03-AECB-6EFD5270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1" y="3861629"/>
            <a:ext cx="3973999" cy="897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EC92DC-96F2-4236-B7E8-167C83F86B9A}"/>
              </a:ext>
            </a:extLst>
          </p:cNvPr>
          <p:cNvCxnSpPr>
            <a:cxnSpLocks/>
          </p:cNvCxnSpPr>
          <p:nvPr/>
        </p:nvCxnSpPr>
        <p:spPr>
          <a:xfrm>
            <a:off x="7801540" y="4437822"/>
            <a:ext cx="651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D473246B-51EB-4EB7-843B-BFBD4633493B}"/>
              </a:ext>
            </a:extLst>
          </p:cNvPr>
          <p:cNvSpPr/>
          <p:nvPr/>
        </p:nvSpPr>
        <p:spPr>
          <a:xfrm rot="5400000">
            <a:off x="6349030" y="4107587"/>
            <a:ext cx="357205" cy="13027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1893C5-43F7-4A73-BF31-AB6ED1B4ECDD}"/>
              </a:ext>
            </a:extLst>
          </p:cNvPr>
          <p:cNvSpPr/>
          <p:nvPr/>
        </p:nvSpPr>
        <p:spPr>
          <a:xfrm>
            <a:off x="7377300" y="4112520"/>
            <a:ext cx="514369" cy="46786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A6EC5-684A-4B00-90C4-09F1AA937679}"/>
              </a:ext>
            </a:extLst>
          </p:cNvPr>
          <p:cNvSpPr txBox="1"/>
          <p:nvPr/>
        </p:nvSpPr>
        <p:spPr>
          <a:xfrm>
            <a:off x="5015509" y="4960577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prediction 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E0076-CA9F-472A-B98A-E233F8216619}"/>
              </a:ext>
            </a:extLst>
          </p:cNvPr>
          <p:cNvSpPr txBox="1"/>
          <p:nvPr/>
        </p:nvSpPr>
        <p:spPr>
          <a:xfrm>
            <a:off x="7588376" y="4268545"/>
            <a:ext cx="327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training instance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39CD481-6248-4CCF-98A6-0097B1B49D2A}"/>
              </a:ext>
            </a:extLst>
          </p:cNvPr>
          <p:cNvSpPr/>
          <p:nvPr/>
        </p:nvSpPr>
        <p:spPr>
          <a:xfrm rot="5400000">
            <a:off x="4093885" y="4391891"/>
            <a:ext cx="357205" cy="8898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838AE-B429-4CA5-B1B3-07BF76C4E62C}"/>
              </a:ext>
            </a:extLst>
          </p:cNvPr>
          <p:cNvSpPr txBox="1"/>
          <p:nvPr/>
        </p:nvSpPr>
        <p:spPr>
          <a:xfrm>
            <a:off x="3235229" y="5009568"/>
            <a:ext cx="223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46102"/>
                </a:solidFill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405657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model can be generalized to support multiple classes directly, without having to train and combine multiple binary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called multinomial 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for each instance </a:t>
            </a:r>
            <a:r>
              <a:rPr lang="en-US" b="1" dirty="0"/>
              <a:t>x</a:t>
            </a:r>
            <a:r>
              <a:rPr lang="en-US" dirty="0"/>
              <a:t>, compute a score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for each class.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estimate the probability of each class by applying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equation similar to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EA9A-997C-4348-A0E6-B0CB899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413" y="4447338"/>
            <a:ext cx="2005083" cy="626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CCEAFA-D0C5-458E-96B3-EC05673342CF}"/>
              </a:ext>
            </a:extLst>
          </p:cNvPr>
          <p:cNvSpPr/>
          <p:nvPr/>
        </p:nvSpPr>
        <p:spPr>
          <a:xfrm>
            <a:off x="4232413" y="503174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7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8864076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class has its own dedicated parameter vector </a:t>
            </a:r>
            <a:r>
              <a:rPr lang="en-US" b="1" dirty="0"/>
              <a:t>θ</a:t>
            </a:r>
            <a:r>
              <a:rPr lang="en-US" i="1" dirty="0"/>
              <a:t>(k)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vectors are typically stored as rows in a </a:t>
            </a:r>
            <a:r>
              <a:rPr lang="en-US" i="1" dirty="0"/>
              <a:t>parameter matrix </a:t>
            </a:r>
            <a:r>
              <a:rPr lang="en-US" b="1" dirty="0"/>
              <a:t>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estimate probability of an instance belonging to a class </a:t>
            </a:r>
            <a:r>
              <a:rPr lang="en-US" i="1" dirty="0"/>
              <a:t>k</a:t>
            </a:r>
            <a:r>
              <a:rPr lang="en-US" dirty="0"/>
              <a:t> by running scores through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Softmax function computes exponential of every score, then normalizes them (dividing by sum of all exponentials).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Scores generally called logits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47636-A202-43D7-BD86-C4CC4E3B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852" y="1406658"/>
            <a:ext cx="2005083" cy="626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B26AB1-9C7D-4954-9A38-708FEB937EB0}"/>
              </a:ext>
            </a:extLst>
          </p:cNvPr>
          <p:cNvSpPr/>
          <p:nvPr/>
        </p:nvSpPr>
        <p:spPr>
          <a:xfrm>
            <a:off x="9385852" y="1991068"/>
            <a:ext cx="22210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Softmax score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FBEC-DF95-4943-9560-DDA05665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3" y="4793156"/>
            <a:ext cx="3443498" cy="107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288BD-E9A1-49D3-86AB-0BB9E20B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00" y="4664891"/>
            <a:ext cx="7568111" cy="1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95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301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Predicts class with highest estimated probability (class with highest score)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MinionPro-It"/>
              </a:rPr>
              <a:t>argmax </a:t>
            </a:r>
            <a:r>
              <a:rPr lang="en-US" dirty="0">
                <a:latin typeface="MinionPro-Regular"/>
              </a:rPr>
              <a:t>operator returns the value of a variable that maximizes a function. In this equation, it returns the value of </a:t>
            </a:r>
            <a:r>
              <a:rPr lang="en-US" i="1" dirty="0">
                <a:latin typeface="MinionPro-It"/>
              </a:rPr>
              <a:t>k </a:t>
            </a:r>
            <a:r>
              <a:rPr lang="en-US" dirty="0">
                <a:latin typeface="MinionPro-Regular"/>
              </a:rPr>
              <a:t>that maximizes the estimated probability </a:t>
            </a:r>
            <a:r>
              <a:rPr lang="el-GR" i="1" dirty="0">
                <a:latin typeface="MinionPro-It"/>
              </a:rPr>
              <a:t>σ</a:t>
            </a:r>
            <a:r>
              <a:rPr lang="el-GR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s</a:t>
            </a:r>
            <a:r>
              <a:rPr lang="en-US" dirty="0">
                <a:latin typeface="MinionPro-Regular"/>
              </a:rPr>
              <a:t>(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))</a:t>
            </a:r>
            <a:r>
              <a:rPr lang="en-US" i="1" baseline="-25000" dirty="0">
                <a:latin typeface="MinionPro-It"/>
              </a:rPr>
              <a:t>k</a:t>
            </a:r>
            <a:r>
              <a:rPr lang="en-US" dirty="0">
                <a:latin typeface="MinionPro-Regular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Cross entropy is frequently used to measure how well a set of estimated class probabilities match the target classes. Cost function.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6F95-3C51-42CF-80AD-3B938610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9" y="2188252"/>
            <a:ext cx="5928690" cy="664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4E614-CEB0-4657-A002-C967F7767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872" y="4753625"/>
            <a:ext cx="3046790" cy="51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B10A-C64B-44AC-8565-536094FFFF38}"/>
              </a:ext>
            </a:extLst>
          </p:cNvPr>
          <p:cNvSpPr txBox="1"/>
          <p:nvPr/>
        </p:nvSpPr>
        <p:spPr>
          <a:xfrm>
            <a:off x="521776" y="4576596"/>
            <a:ext cx="743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/>
              <a:t>y</a:t>
            </a:r>
            <a:r>
              <a:rPr lang="en-US" sz="2000" i="1" baseline="-25000" dirty="0" err="1"/>
              <a:t>k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i="1" dirty="0"/>
              <a:t> = </a:t>
            </a:r>
            <a:r>
              <a:rPr lang="en-US" sz="2000" dirty="0"/>
              <a:t>target </a:t>
            </a:r>
            <a:r>
              <a:rPr lang="en-US" sz="2000"/>
              <a:t>probability that the </a:t>
            </a:r>
            <a:r>
              <a:rPr lang="en-US" sz="2000" dirty="0" err="1"/>
              <a:t>i</a:t>
            </a:r>
            <a:r>
              <a:rPr lang="en-US" sz="2000" baseline="-25000" dirty="0" err="1"/>
              <a:t>th</a:t>
            </a:r>
            <a:r>
              <a:rPr lang="en-US" sz="2000" dirty="0"/>
              <a:t> instance belongs to class </a:t>
            </a:r>
            <a:r>
              <a:rPr lang="en-US" sz="2000" i="1" dirty="0"/>
              <a:t>k</a:t>
            </a:r>
            <a:r>
              <a:rPr lang="en-US" sz="2000" dirty="0"/>
              <a:t>. It is either equal to 1 or 0, depending on whether the instance belongs to the class or not. When (</a:t>
            </a:r>
            <a:r>
              <a:rPr lang="en-US" sz="2000" i="1" dirty="0"/>
              <a:t>K </a:t>
            </a:r>
            <a:r>
              <a:rPr lang="en-US" sz="2000" dirty="0"/>
              <a:t>= 2), this cost function is equivalent to the Logistic Regression’s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6438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7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Softmax Regression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Minimizing cost function using 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5301-AC09-4F7C-9EE3-9E0BD86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72" y="2022613"/>
            <a:ext cx="4235271" cy="102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D44D5D-6680-4C97-BB84-A2C30E629632}"/>
              </a:ext>
            </a:extLst>
          </p:cNvPr>
          <p:cNvSpPr/>
          <p:nvPr/>
        </p:nvSpPr>
        <p:spPr>
          <a:xfrm>
            <a:off x="1843922" y="3156136"/>
            <a:ext cx="3499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E46102"/>
                </a:solidFill>
                <a:latin typeface="MinionPro-It"/>
              </a:rPr>
              <a:t>Cross entropy gradient vector for class k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5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74176" y="127513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Recap of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62000" y="2126596"/>
            <a:ext cx="109728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do we need GD?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 we need GD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when we apply GD?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if we do not use GD?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7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09600" y="8133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Review of Formal 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26576" y="1781926"/>
            <a:ext cx="109728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for a linear model, the prediction </a:t>
            </a:r>
            <a:r>
              <a:rPr lang="en-US" i="1" dirty="0"/>
              <a:t>y</a:t>
            </a:r>
            <a:r>
              <a:rPr lang="en-US" dirty="0"/>
              <a:t> is calculated 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4F3B2-FA5C-0194-05ED-F7A59722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2506980"/>
            <a:ext cx="40640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42061-A9BF-5A3F-9700-B1FDFABB6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770" y="3808900"/>
            <a:ext cx="3105150" cy="427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A70E2-31CF-92BD-66B1-A63E19B16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770" y="4236721"/>
            <a:ext cx="6388100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72141-5B65-DCF1-EB87-91B26CF4E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770" y="5447472"/>
            <a:ext cx="5308600" cy="43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4B04D2-F303-FE4B-0B09-A8D0F3BEC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6776" y="4613654"/>
            <a:ext cx="77724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EE9B7D-03F5-A9CE-1B8B-AACA87A117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2370" y="5015987"/>
            <a:ext cx="6515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09600" y="8133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Review of Formal 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16C36-E34E-CBBF-F65E-E244CD1EE4F8}"/>
              </a:ext>
            </a:extLst>
          </p:cNvPr>
          <p:cNvSpPr txBox="1"/>
          <p:nvPr/>
        </p:nvSpPr>
        <p:spPr>
          <a:xfrm>
            <a:off x="1158240" y="1905506"/>
            <a:ext cx="10220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Approach to Training Process: The </a:t>
            </a:r>
            <a:r>
              <a:rPr lang="el-GR" b="0" i="0" dirty="0">
                <a:effectLst/>
                <a:latin typeface="Arial" panose="020B0604020202020204" pitchFamily="34" charset="0"/>
              </a:rPr>
              <a:t>θ </a:t>
            </a:r>
            <a:r>
              <a:rPr lang="en-US" b="0" i="0" dirty="0">
                <a:effectLst/>
                <a:latin typeface="Arial" panose="020B0604020202020204" pitchFamily="34" charset="0"/>
              </a:rPr>
              <a:t>values are learned during the training process, where the model tries to minimize a loss function, such as the Mean Squared Error (MSE).</a:t>
            </a:r>
          </a:p>
        </p:txBody>
      </p:sp>
    </p:spTree>
    <p:extLst>
      <p:ext uri="{BB962C8B-B14F-4D97-AF65-F5344CB8AC3E}">
        <p14:creationId xmlns:p14="http://schemas.microsoft.com/office/powerpoint/2010/main" val="12718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74176" y="127513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Why should we study regularization</a:t>
            </a:r>
            <a:r>
              <a:rPr lang="en-US" sz="4000" b="1" dirty="0">
                <a:solidFill>
                  <a:srgbClr val="E46102"/>
                </a:solidFill>
              </a:rPr>
              <a:t>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2847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Underfitting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id="{27E0D413-33A0-4FE4-AE7E-8CD84F68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48" y="3264815"/>
            <a:ext cx="6390862" cy="22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uble Bracket 3">
            <a:extLst>
              <a:ext uri="{FF2B5EF4-FFF2-40B4-BE49-F238E27FC236}">
                <a16:creationId xmlns:a16="http://schemas.microsoft.com/office/drawing/2014/main" id="{6E49A226-8199-CBED-28D9-9B64F2E50DAA}"/>
              </a:ext>
            </a:extLst>
          </p:cNvPr>
          <p:cNvSpPr/>
          <p:nvPr/>
        </p:nvSpPr>
        <p:spPr>
          <a:xfrm>
            <a:off x="8239760" y="3322320"/>
            <a:ext cx="2336800" cy="202173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07013" y="245459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Regularization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0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Conceptually,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Reduces </a:t>
            </a:r>
            <a:r>
              <a:rPr lang="en-US" b="1" u="sng" dirty="0"/>
              <a:t>overfitting</a:t>
            </a:r>
            <a:r>
              <a:rPr lang="en-US" dirty="0"/>
              <a:t> to regularize the model (i.e., to constrain it)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How -&gt; Reduces the degrees of freedom the model has so it is harder to overfit the data </a:t>
            </a:r>
            <a:r>
              <a:rPr lang="en-US" sz="2000" i="1" dirty="0"/>
              <a:t>(number of values in the final calculation of a statistic that are free to vary)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18DC-8460-DB64-58BA-F2837A548155}"/>
              </a:ext>
            </a:extLst>
          </p:cNvPr>
          <p:cNvSpPr txBox="1"/>
          <p:nvPr/>
        </p:nvSpPr>
        <p:spPr>
          <a:xfrm>
            <a:off x="717173" y="2260911"/>
            <a:ext cx="106213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Previous Approach to Training Process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lang="el-GR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θ 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values are learned during the training process, where the model tries to minimize a loss function, such as the Mean Squared Error (MSE), 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</a:rPr>
              <a:t>New addition to training process-&gt; </a:t>
            </a:r>
            <a:r>
              <a:rPr lang="en-US" b="1" i="0" dirty="0">
                <a:effectLst/>
                <a:latin typeface="Arial" panose="020B0604020202020204" pitchFamily="34" charset="0"/>
              </a:rPr>
              <a:t>while also considering the Regularization </a:t>
            </a:r>
            <a:r>
              <a:rPr lang="en-US" b="1" dirty="0">
                <a:latin typeface="Arial" panose="020B0604020202020204" pitchFamily="34" charset="0"/>
              </a:rPr>
              <a:t>T</a:t>
            </a:r>
            <a:r>
              <a:rPr lang="en-US" b="1" i="0" dirty="0">
                <a:effectLst/>
                <a:latin typeface="Arial" panose="020B0604020202020204" pitchFamily="34" charset="0"/>
              </a:rPr>
              <a:t>erm.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2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Regularized Linear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For a linear model, regularization is typically achieved by constraining the weights of the model.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common ways to constraint the weights:</a:t>
            </a:r>
          </a:p>
          <a:p>
            <a:pPr marL="1066785" lvl="1" indent="-457200">
              <a:buAutoNum type="arabicPeriod"/>
            </a:pPr>
            <a:r>
              <a:rPr lang="en-US" dirty="0"/>
              <a:t>Ridge Regression – Also called L2 Regression</a:t>
            </a:r>
          </a:p>
          <a:p>
            <a:pPr marL="1066785" lvl="1" indent="-457200">
              <a:buAutoNum type="arabicPeriod"/>
            </a:pPr>
            <a:r>
              <a:rPr lang="en-US" dirty="0"/>
              <a:t>Lasso Regression – Also called L1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7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14145</TotalTime>
  <Words>1446</Words>
  <Application>Microsoft Macintosh PowerPoint</Application>
  <PresentationFormat>Widescreen</PresentationFormat>
  <Paragraphs>205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MS Gothic</vt:lpstr>
      <vt:lpstr>Arial</vt:lpstr>
      <vt:lpstr>Calibri</vt:lpstr>
      <vt:lpstr>Courier New</vt:lpstr>
      <vt:lpstr>Georgia</vt:lpstr>
      <vt:lpstr>MinionPro-Bold</vt:lpstr>
      <vt:lpstr>MinionPro-It</vt:lpstr>
      <vt:lpstr>MinionPro-Regular</vt:lpstr>
      <vt:lpstr>System Font Regular</vt:lpstr>
      <vt:lpstr>Wingdings</vt:lpstr>
      <vt:lpstr>RIT</vt:lpstr>
      <vt:lpstr>PowerPoint Presentation</vt:lpstr>
      <vt:lpstr>Lecture Objective</vt:lpstr>
      <vt:lpstr>Review of Formal Definitions</vt:lpstr>
      <vt:lpstr>Review of Formal Definitions</vt:lpstr>
      <vt:lpstr>Why should we study regularization?</vt:lpstr>
      <vt:lpstr>Regularization</vt:lpstr>
      <vt:lpstr>Regularized Linear Models</vt:lpstr>
      <vt:lpstr>Regularized Linear Models</vt:lpstr>
      <vt:lpstr>Regularized Linear Models</vt:lpstr>
      <vt:lpstr>Ridge Regression</vt:lpstr>
      <vt:lpstr>Ridge Regression</vt:lpstr>
      <vt:lpstr>PowerPoint Presentation</vt:lpstr>
      <vt:lpstr>PowerPoint Presentation</vt:lpstr>
      <vt:lpstr>PowerPoint Presentation</vt:lpstr>
      <vt:lpstr>Ridge Regression with Scikit-Learn</vt:lpstr>
      <vt:lpstr>Lasso Regression</vt:lpstr>
      <vt:lpstr>PowerPoint Presentation</vt:lpstr>
      <vt:lpstr>PowerPoint Presentation</vt:lpstr>
      <vt:lpstr>Logistic Regression</vt:lpstr>
      <vt:lpstr>Mathematically, Logistic Regression estimates probabilities</vt:lpstr>
      <vt:lpstr>Training and Cost Function (θ)</vt:lpstr>
      <vt:lpstr>PowerPoint Presentation</vt:lpstr>
      <vt:lpstr>Softmax Regression</vt:lpstr>
      <vt:lpstr>Softmax Regression</vt:lpstr>
      <vt:lpstr>Softmax Regression</vt:lpstr>
      <vt:lpstr>Softmax Regression</vt:lpstr>
      <vt:lpstr>Softmax Regression</vt:lpstr>
      <vt:lpstr>Recap of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641</cp:revision>
  <cp:lastPrinted>2018-04-25T02:50:23Z</cp:lastPrinted>
  <dcterms:created xsi:type="dcterms:W3CDTF">2021-08-24T04:52:52Z</dcterms:created>
  <dcterms:modified xsi:type="dcterms:W3CDTF">2023-09-26T11:48:45Z</dcterms:modified>
</cp:coreProperties>
</file>