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notesSlides/notesSlide17.xml" ContentType="application/vnd.openxmlformats-officedocument.presentationml.notesSlide+xml"/>
  <Override PartName="/ppt/ink/ink3.xml" ContentType="application/inkml+xml"/>
  <Override PartName="/ppt/notesSlides/notesSlide18.xml" ContentType="application/vnd.openxmlformats-officedocument.presentationml.notesSlide+xml"/>
  <Override PartName="/ppt/ink/ink4.xml" ContentType="application/inkml+xml"/>
  <Override PartName="/ppt/notesSlides/notesSlide19.xml" ContentType="application/vnd.openxmlformats-officedocument.presentationml.notesSlide+xml"/>
  <Override PartName="/ppt/ink/ink5.xml" ContentType="application/inkml+xml"/>
  <Override PartName="/ppt/notesSlides/notesSlide20.xml" ContentType="application/vnd.openxmlformats-officedocument.presentationml.notesSlide+xml"/>
  <Override PartName="/ppt/ink/ink6.xml" ContentType="application/inkml+xml"/>
  <Override PartName="/ppt/ink/ink7.xml" ContentType="application/inkml+xml"/>
  <Override PartName="/ppt/notesSlides/notesSlide21.xml" ContentType="application/vnd.openxmlformats-officedocument.presentationml.notesSlide+xml"/>
  <Override PartName="/ppt/ink/ink8.xml" ContentType="application/inkml+xml"/>
  <Override PartName="/ppt/ink/ink9.xml" ContentType="application/inkml+xml"/>
  <Override PartName="/ppt/notesSlides/notesSlide22.xml" ContentType="application/vnd.openxmlformats-officedocument.presentationml.notesSlide+xml"/>
  <Override PartName="/ppt/ink/ink10.xml" ContentType="application/inkml+xml"/>
  <Override PartName="/ppt/notesSlides/notesSlide23.xml" ContentType="application/vnd.openxmlformats-officedocument.presentationml.notesSlide+xml"/>
  <Override PartName="/ppt/ink/ink11.xml" ContentType="application/inkml+xml"/>
  <Override PartName="/ppt/notesSlides/notesSlide24.xml" ContentType="application/vnd.openxmlformats-officedocument.presentationml.notesSlide+xml"/>
  <Override PartName="/ppt/ink/ink12.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41"/>
  </p:notesMasterIdLst>
  <p:handoutMasterIdLst>
    <p:handoutMasterId r:id="rId42"/>
  </p:handoutMasterIdLst>
  <p:sldIdLst>
    <p:sldId id="266" r:id="rId2"/>
    <p:sldId id="298" r:id="rId3"/>
    <p:sldId id="359" r:id="rId4"/>
    <p:sldId id="384" r:id="rId5"/>
    <p:sldId id="417" r:id="rId6"/>
    <p:sldId id="444" r:id="rId7"/>
    <p:sldId id="443" r:id="rId8"/>
    <p:sldId id="1058" r:id="rId9"/>
    <p:sldId id="1071" r:id="rId10"/>
    <p:sldId id="1072" r:id="rId11"/>
    <p:sldId id="1073" r:id="rId12"/>
    <p:sldId id="1074" r:id="rId13"/>
    <p:sldId id="1075" r:id="rId14"/>
    <p:sldId id="1059" r:id="rId15"/>
    <p:sldId id="1063" r:id="rId16"/>
    <p:sldId id="1062" r:id="rId17"/>
    <p:sldId id="1065" r:id="rId18"/>
    <p:sldId id="1066" r:id="rId19"/>
    <p:sldId id="1067" r:id="rId20"/>
    <p:sldId id="1068" r:id="rId21"/>
    <p:sldId id="1069" r:id="rId22"/>
    <p:sldId id="1070" r:id="rId23"/>
    <p:sldId id="1079" r:id="rId24"/>
    <p:sldId id="1077" r:id="rId25"/>
    <p:sldId id="1078" r:id="rId26"/>
    <p:sldId id="1076" r:id="rId27"/>
    <p:sldId id="1064" r:id="rId28"/>
    <p:sldId id="1080" r:id="rId29"/>
    <p:sldId id="1095" r:id="rId30"/>
    <p:sldId id="1081" r:id="rId31"/>
    <p:sldId id="1082" r:id="rId32"/>
    <p:sldId id="1092" r:id="rId33"/>
    <p:sldId id="1093" r:id="rId34"/>
    <p:sldId id="1096" r:id="rId35"/>
    <p:sldId id="1097" r:id="rId36"/>
    <p:sldId id="1098" r:id="rId37"/>
    <p:sldId id="1091" r:id="rId38"/>
    <p:sldId id="1100" r:id="rId39"/>
    <p:sldId id="1101" r:id="rId40"/>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8"/>
            <p14:sldId id="359"/>
            <p14:sldId id="384"/>
            <p14:sldId id="417"/>
            <p14:sldId id="444"/>
            <p14:sldId id="443"/>
            <p14:sldId id="1058"/>
            <p14:sldId id="1071"/>
            <p14:sldId id="1072"/>
            <p14:sldId id="1073"/>
            <p14:sldId id="1074"/>
            <p14:sldId id="1075"/>
            <p14:sldId id="1059"/>
            <p14:sldId id="1063"/>
            <p14:sldId id="1062"/>
            <p14:sldId id="1065"/>
            <p14:sldId id="1066"/>
            <p14:sldId id="1067"/>
            <p14:sldId id="1068"/>
            <p14:sldId id="1069"/>
            <p14:sldId id="1070"/>
            <p14:sldId id="1079"/>
            <p14:sldId id="1077"/>
            <p14:sldId id="1078"/>
            <p14:sldId id="1076"/>
            <p14:sldId id="1064"/>
            <p14:sldId id="1080"/>
            <p14:sldId id="1095"/>
            <p14:sldId id="1081"/>
            <p14:sldId id="1082"/>
            <p14:sldId id="1092"/>
            <p14:sldId id="1093"/>
            <p14:sldId id="1096"/>
            <p14:sldId id="1097"/>
            <p14:sldId id="1098"/>
            <p14:sldId id="1091"/>
            <p14:sldId id="1100"/>
            <p14:sldId id="110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E00"/>
    <a:srgbClr val="E46102"/>
    <a:srgbClr val="E56618"/>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8" autoAdjust="0"/>
    <p:restoredTop sz="96959" autoAdjust="0"/>
  </p:normalViewPr>
  <p:slideViewPr>
    <p:cSldViewPr snapToGrid="0" snapToObjects="1">
      <p:cViewPr>
        <p:scale>
          <a:sx n="218" d="100"/>
          <a:sy n="218" d="100"/>
        </p:scale>
        <p:origin x="-1376" y="-2400"/>
      </p:cViewPr>
      <p:guideLst>
        <p:guide orient="horz" pos="2160"/>
        <p:guide pos="384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10/19/23</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8:38.227"/>
    </inkml:context>
    <inkml:brush xml:id="br0">
      <inkml:brushProperty name="width" value="0.05" units="cm"/>
      <inkml:brushProperty name="height" value="0.05" units="cm"/>
      <inkml:brushProperty name="ignorePressure" value="1"/>
    </inkml:brush>
  </inkml:definitions>
  <inkml:trace contextRef="#ctx0" brushRef="#br0">3059 4378,'8'3,"6"0,1-1,-1 0,1-1,0-1,-1-1,1 0,0-1,-1 0,0-1,1-1,-1 0,10-5,-9 5,84-27,-1-4,-2-5,3-6,-57 24,-1-1,-2-3,0-1,-2-2,-1-1,-1-2,-2-1,11-16,44-65,-4-5,-6-3,-5-3,-6-3,0-15,-10 28,4 3,22-24,-21 42,3 2,4 3,4 3,46-40,3 17,76-48,-102 92,3 5,2 5,2 4,3 4,60-16,174-75,-260 102,-45 23,0-2,-1-1,-1-2,0-1,-1-2,-2-1,0-1,10-12,39-77,-60 83,-11 14,0 2</inkml:trace>
  <inkml:trace contextRef="#ctx0" brushRef="#br0" timeOffset="13562.34">3170 4292,'-11'-8,"9"7,-4-2,1-1,-1 0,1 0,-1 0,1-1,0 1,1-1,-1 0,1-1,0 1,0-1,0-2,-16-38,2-1,3 0,-9-45,7 25,-7-21,-3 2,-4 2,-4 1,-4 0,-59-89,-19-12,71 115,-4 3,-2 1,-3 4,-11-6,-65-55,-5 6,-42-21,-414-292,136 87,352 260,4-5,4-4,4-4,-68-93,129 147,2 0,2-2,2-1,2-1,2 0,2-2,2-1,2 0,-4-28,0-38,-3-83,12 86,-23-97,29 194,4 13</inkml:trace>
  <inkml:trace contextRef="#ctx0" brushRef="#br0" timeOffset="15640.83">3246 4437,'-74'28,"74"-28,-1 0,1 1,-1-1,1 0,0 1,-1-1,1 1,0-1,-1 0,1 1,0-1,0 1,0-1,-1 1,1-1,0 1,0-1,0 1,0-1,0 1,0-1,0 1,0-1,0 1,0-1,0 0,0 1,0-1,0 1,0-1,1 1,-1-1,0 1,0-1,0 1,1-1,-1 0,0 1,1-1,-1 1,0-1,1 0,-1 1,1-1,-1 0,0 0,1 1,-1-1,1 0,-1 0,1 0,-1 1,1-1,-1 0,1 0,-1 0,1 0,-1 0,1 0,-1 0,4 2,55 42,-1 3,-3 3,-2 1,7 12,107 124,-131-152,-2 0,-2 3,-1 0,-2 2,14 28,6 26,31 90,-65-144,-2 0,-1 0,-2 1,-2 1,-2 0,-1 0,-3 0,-1 15,-12 85,-6 0,-11 26,-16 129,35-219,4 1,3 0,4-1,3 1,9 36,-6-69,-5-16,1-1,2 0,1 0,2 0,0-1,2 0,1-1,14 22,38 23,-62-69,-1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9:04.56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9:04.56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9:04.56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9:04.56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9:04.56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9:04.56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9:04.56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9:04.56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9:42:00.025"/>
    </inkml:context>
    <inkml:brush xml:id="br0">
      <inkml:brushProperty name="width" value="0.05" units="cm"/>
      <inkml:brushProperty name="height" value="0.05" units="cm"/>
      <inkml:brushProperty name="ignorePressure" value="1"/>
    </inkml:brush>
  </inkml:definitions>
  <inkml:trace contextRef="#ctx0" brushRef="#br0">2520 3438,'7'2,"4"1,2-2,-2 1,2-2,-1 0,-1 0,2-1,-1-1,0 1,-1-2,2 0,-2 0,9-4,-8 4,70-21,-2-4,0-3,1-5,-46 18,-2 0,0-2,-1-1,-2-2,0-1,-1-1,-2-1,9-12,37-52,-4-3,-5-3,-4-2,-5-3,1-11,-9 22,3 2,18-19,-17 33,3 2,3 2,3 3,38-32,2 13,63-37,-83 72,1 4,2 3,2 4,2 3,50-12,143-59,-214 79,-37 19,0-2,-1 0,-1-2,0-1,0-2,-3 0,1-1,8-9,32-61,-49 65,-10 11,1 2</inkml:trace>
  <inkml:trace contextRef="#ctx0" brushRef="#br0" timeOffset="1">2612 3370,'-9'-6,"7"5,-3-1,1-1,-1 0,1-1,-1 1,1-1,0 1,0-1,0 0,1 0,0 0,-1-1,1-1,-14-30,3-1,1 0,-6-35,5 19,-6-16,-2 1,-4 2,-3 1,-3 0,-49-70,-15-9,58 89,-3 4,-2-1,-2 5,-10-6,-53-43,-4 5,-34-16,-342-230,112 68,291 205,2-5,4-2,3-4,-55-72,105 115,2-1,2 0,1-2,2 0,2-1,2 0,1-2,1 0,-3-22,1-29,-3-66,9 68,-18-76,24 152,3 10</inkml:trace>
  <inkml:trace contextRef="#ctx0" brushRef="#br0" timeOffset="2">2674 3484,'-61'22,"61"-22,-1 0,1 1,0-1,0 0,0 1,-1-1,1 0,0 0,-1 0,1 1,0-1,0 1,0-1,-1 1,1-1,0 1,0-1,0 0,0 0,0 1,0-1,0 1,0-1,0 1,0-1,0 0,0 1,0-1,0 0,0 0,1 1,-1-1,0 1,0-1,0 1,1-1,-1 0,0 0,1 0,-1 1,0-1,0 0,0 1,1-1,-1 0,0 0,1 1,-1-1,1 0,-1 0,1 0,-1 1,1-1,-1 0,0 0,0 0,1 0,-1 0,1 0,-1 0,3 1,46 34,-1 2,-3 2,-1 1,5 9,89 98,-109-119,-1-1,-1 3,-2 0,-1 1,12 23,4 19,26 72,-54-114,-1 1,-1-1,-2 1,-1 1,-2 0,-1 0,-3 0,0 12,-10 67,-5-1,-9 21,-13 101,28-172,4 1,3 0,2 0,3 0,8 28,-6-54,-3-12,0-2,2 1,1 0,1 0,1-1,1 0,1-1,11 17,32 19,-52-55,0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0:39:04.56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1T09:41:38.937"/>
    </inkml:context>
    <inkml:brush xml:id="br0">
      <inkml:brushProperty name="width" value="0.05" units="cm"/>
      <inkml:brushProperty name="height" value="0.05" units="cm"/>
      <inkml:brushProperty name="ignorePressure" value="1"/>
    </inkml:brush>
  </inkml:definitions>
  <inkml:trace contextRef="#ctx0" brushRef="#br0">3059 4378,'8'3,"6"0,1-1,-1 0,1-1,0-1,-1-1,1 0,0-1,-1 0,0-1,1-1,-1 0,10-5,-9 5,84-27,-1-4,-2-5,3-6,-57 24,-1-1,-2-3,0-1,-2-2,-1-1,-1-2,-2-1,11-16,44-65,-4-5,-6-3,-5-3,-6-3,0-15,-10 28,4 3,22-24,-21 42,3 2,4 3,4 3,46-40,3 17,76-48,-102 92,3 5,2 5,2 4,3 4,60-16,174-75,-260 102,-45 23,0-2,-1-1,-1-2,0-1,-1-2,-2-1,0-1,10-12,39-77,-60 83,-11 14,0 2</inkml:trace>
  <inkml:trace contextRef="#ctx0" brushRef="#br0" timeOffset="1">3170 4292,'-11'-8,"9"7,-4-2,1-1,-1 0,1 0,-1 0,1-1,0 1,1-1,-1 0,1-1,0 1,0-1,0-2,-16-38,2-1,3 0,-9-45,7 25,-7-21,-3 2,-4 2,-4 1,-4 0,-59-89,-19-12,71 115,-4 3,-2 1,-3 4,-11-6,-65-55,-5 6,-42-21,-414-292,136 87,352 260,4-5,4-4,4-4,-68-93,129 147,2 0,2-2,2-1,2-1,2 0,2-2,2-1,2 0,-4-28,0-38,-3-83,12 86,-23-97,29 194,4 13</inkml:trace>
  <inkml:trace contextRef="#ctx0" brushRef="#br0" timeOffset="2">3246 4437,'-74'28,"74"-28,-1 0,1 1,-1-1,1 0,0 1,-1-1,1 1,0-1,-1 0,1 1,0-1,0 1,0-1,-1 1,1-1,0 1,0-1,0 1,0-1,0 1,0-1,0 1,0-1,0 1,0-1,0 0,0 1,0-1,0 1,0-1,1 1,-1-1,0 1,0-1,0 1,1-1,-1 0,0 1,1-1,-1 1,0-1,1 0,-1 1,1-1,-1 0,0 0,1 1,-1-1,1 0,-1 0,1 0,-1 1,1-1,-1 0,1 0,-1 0,1 0,-1 0,1 0,-1 0,4 2,55 42,-1 3,-3 3,-2 1,7 12,107 124,-131-152,-2 0,-2 3,-1 0,-2 2,14 28,6 26,31 90,-65-144,-2 0,-1 0,-2 1,-2 1,-2 0,-1 0,-3 0,-1 15,-12 85,-6 0,-11 26,-16 129,35-219,4 1,3 0,4-1,3 1,9 36,-6-69,-5-16,1-1,2 0,1 0,2 0,0-1,2 0,1-1,14 22,38 23,-62-69,-1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10/19/23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79117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altLang="en-US"/>
              <a:t>Kronecker Function</a:t>
            </a: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0186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344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49387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777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70808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30329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02133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5861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0034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21139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90829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9074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42216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95223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27514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13394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15265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75984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35165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64654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51429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80440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643308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854337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23413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767353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7960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058363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69159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16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085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56851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82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01381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8192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alt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7699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tmp"/></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ustomXml" Target="../ink/ink5.xml"/><Relationship Id="rId7" Type="http://schemas.openxmlformats.org/officeDocument/2006/relationships/image" Target="../media/image13.tmp"/><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customXml" Target="../ink/ink7.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customXml" Target="../ink/ink9.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19.png"/><Relationship Id="rId4" Type="http://schemas.microsoft.com/office/2007/relationships/hdphoto" Target="../media/hdphoto3.wdp"/></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8</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a:t>
            </a:r>
            <a:r>
              <a:rPr lang="en-US" sz="2400">
                <a:solidFill>
                  <a:srgbClr val="E46102"/>
                </a:solidFill>
              </a:rPr>
              <a:t>, RIT</a:t>
            </a:r>
            <a:endParaRPr lang="en-US" sz="2400" dirty="0">
              <a:solidFill>
                <a:srgbClr val="E46102"/>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i="1" dirty="0">
                <a:solidFill>
                  <a:srgbClr val="E46102"/>
                </a:solidFill>
              </a:rPr>
              <a:t>k-NN Example</a:t>
            </a:r>
            <a:endParaRPr sz="4000" b="1" dirty="0">
              <a:solidFill>
                <a:srgbClr val="E46102"/>
              </a:solidFill>
            </a:endParaRPr>
          </a:p>
        </p:txBody>
      </p:sp>
      <p:grpSp>
        <p:nvGrpSpPr>
          <p:cNvPr id="5" name="Group 4">
            <a:extLst>
              <a:ext uri="{FF2B5EF4-FFF2-40B4-BE49-F238E27FC236}">
                <a16:creationId xmlns:a16="http://schemas.microsoft.com/office/drawing/2014/main" id="{FB8F9168-3B65-4E77-8607-EDC15443DDD1}"/>
              </a:ext>
            </a:extLst>
          </p:cNvPr>
          <p:cNvGrpSpPr/>
          <p:nvPr/>
        </p:nvGrpSpPr>
        <p:grpSpPr>
          <a:xfrm>
            <a:off x="3853282" y="2031177"/>
            <a:ext cx="4212091" cy="3662065"/>
            <a:chOff x="1235832" y="1574508"/>
            <a:chExt cx="4212091" cy="3662065"/>
          </a:xfrm>
        </p:grpSpPr>
        <p:sp>
          <p:nvSpPr>
            <p:cNvPr id="7" name="TextBox 6">
              <a:extLst>
                <a:ext uri="{FF2B5EF4-FFF2-40B4-BE49-F238E27FC236}">
                  <a16:creationId xmlns:a16="http://schemas.microsoft.com/office/drawing/2014/main" id="{08C14D12-1318-49DD-B401-79DAE34908F1}"/>
                </a:ext>
              </a:extLst>
            </p:cNvPr>
            <p:cNvSpPr txBox="1"/>
            <p:nvPr/>
          </p:nvSpPr>
          <p:spPr>
            <a:xfrm rot="16200000">
              <a:off x="475534" y="2791476"/>
              <a:ext cx="1982262" cy="461665"/>
            </a:xfrm>
            <a:prstGeom prst="rect">
              <a:avLst/>
            </a:prstGeom>
            <a:noFill/>
          </p:spPr>
          <p:txBody>
            <a:bodyPr wrap="square" rtlCol="0">
              <a:spAutoFit/>
            </a:bodyPr>
            <a:lstStyle/>
            <a:p>
              <a:r>
                <a:rPr lang="en-US" dirty="0"/>
                <a:t>feature</a:t>
              </a:r>
              <a:r>
                <a:rPr lang="en-US" baseline="-25000" dirty="0"/>
                <a:t>1</a:t>
              </a:r>
            </a:p>
          </p:txBody>
        </p:sp>
        <p:sp>
          <p:nvSpPr>
            <p:cNvPr id="8" name="TextBox 7">
              <a:extLst>
                <a:ext uri="{FF2B5EF4-FFF2-40B4-BE49-F238E27FC236}">
                  <a16:creationId xmlns:a16="http://schemas.microsoft.com/office/drawing/2014/main" id="{7C18CBB1-52C3-4855-B74B-E4DABFCDE2CA}"/>
                </a:ext>
              </a:extLst>
            </p:cNvPr>
            <p:cNvSpPr txBox="1"/>
            <p:nvPr/>
          </p:nvSpPr>
          <p:spPr>
            <a:xfrm>
              <a:off x="2543656" y="4774908"/>
              <a:ext cx="1370265" cy="461665"/>
            </a:xfrm>
            <a:prstGeom prst="rect">
              <a:avLst/>
            </a:prstGeom>
            <a:noFill/>
          </p:spPr>
          <p:txBody>
            <a:bodyPr wrap="square" rtlCol="0">
              <a:spAutoFit/>
            </a:bodyPr>
            <a:lstStyle/>
            <a:p>
              <a:r>
                <a:rPr lang="en-US" dirty="0"/>
                <a:t>feature</a:t>
              </a:r>
              <a:r>
                <a:rPr lang="en-US" baseline="-25000" dirty="0"/>
                <a:t>2</a:t>
              </a:r>
            </a:p>
          </p:txBody>
        </p:sp>
        <p:sp>
          <p:nvSpPr>
            <p:cNvPr id="9" name="Line 5">
              <a:extLst>
                <a:ext uri="{FF2B5EF4-FFF2-40B4-BE49-F238E27FC236}">
                  <a16:creationId xmlns:a16="http://schemas.microsoft.com/office/drawing/2014/main" id="{2C59715B-8708-44FE-85D1-14AA97E437E6}"/>
                </a:ext>
              </a:extLst>
            </p:cNvPr>
            <p:cNvSpPr>
              <a:spLocks noChangeShapeType="1"/>
            </p:cNvSpPr>
            <p:nvPr/>
          </p:nvSpPr>
          <p:spPr bwMode="auto">
            <a:xfrm flipV="1">
              <a:off x="1733364" y="1574508"/>
              <a:ext cx="0" cy="32004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Line 6">
              <a:extLst>
                <a:ext uri="{FF2B5EF4-FFF2-40B4-BE49-F238E27FC236}">
                  <a16:creationId xmlns:a16="http://schemas.microsoft.com/office/drawing/2014/main" id="{AF269B59-C248-43D4-9DD5-BEF686701BEF}"/>
                </a:ext>
              </a:extLst>
            </p:cNvPr>
            <p:cNvSpPr>
              <a:spLocks noChangeShapeType="1"/>
            </p:cNvSpPr>
            <p:nvPr/>
          </p:nvSpPr>
          <p:spPr bwMode="auto">
            <a:xfrm flipV="1">
              <a:off x="1733364" y="4774908"/>
              <a:ext cx="3714559"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Oval 10">
              <a:extLst>
                <a:ext uri="{FF2B5EF4-FFF2-40B4-BE49-F238E27FC236}">
                  <a16:creationId xmlns:a16="http://schemas.microsoft.com/office/drawing/2014/main" id="{D5763533-A32C-4465-8205-23C3B3A1D951}"/>
                </a:ext>
              </a:extLst>
            </p:cNvPr>
            <p:cNvSpPr>
              <a:spLocks noChangeArrowheads="1"/>
            </p:cNvSpPr>
            <p:nvPr/>
          </p:nvSpPr>
          <p:spPr bwMode="auto">
            <a:xfrm>
              <a:off x="3837721" y="1843710"/>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 name="Oval 11">
              <a:extLst>
                <a:ext uri="{FF2B5EF4-FFF2-40B4-BE49-F238E27FC236}">
                  <a16:creationId xmlns:a16="http://schemas.microsoft.com/office/drawing/2014/main" id="{9AC288F1-9F32-485C-90F9-EF0AA2F72A46}"/>
                </a:ext>
              </a:extLst>
            </p:cNvPr>
            <p:cNvSpPr>
              <a:spLocks noChangeArrowheads="1"/>
            </p:cNvSpPr>
            <p:nvPr/>
          </p:nvSpPr>
          <p:spPr bwMode="auto">
            <a:xfrm>
              <a:off x="3409764" y="268014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 name="Oval 12">
              <a:extLst>
                <a:ext uri="{FF2B5EF4-FFF2-40B4-BE49-F238E27FC236}">
                  <a16:creationId xmlns:a16="http://schemas.microsoft.com/office/drawing/2014/main" id="{ABD80EA4-1929-4DE5-9391-89A0A5AC288F}"/>
                </a:ext>
              </a:extLst>
            </p:cNvPr>
            <p:cNvSpPr>
              <a:spLocks noChangeArrowheads="1"/>
            </p:cNvSpPr>
            <p:nvPr/>
          </p:nvSpPr>
          <p:spPr bwMode="auto">
            <a:xfrm>
              <a:off x="3333565" y="21841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Oval 13">
              <a:extLst>
                <a:ext uri="{FF2B5EF4-FFF2-40B4-BE49-F238E27FC236}">
                  <a16:creationId xmlns:a16="http://schemas.microsoft.com/office/drawing/2014/main" id="{C5B2C097-16B5-45F6-932F-877A31C4439C}"/>
                </a:ext>
              </a:extLst>
            </p:cNvPr>
            <p:cNvSpPr>
              <a:spLocks noChangeArrowheads="1"/>
            </p:cNvSpPr>
            <p:nvPr/>
          </p:nvSpPr>
          <p:spPr bwMode="auto">
            <a:xfrm>
              <a:off x="3104965" y="15745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4">
              <a:extLst>
                <a:ext uri="{FF2B5EF4-FFF2-40B4-BE49-F238E27FC236}">
                  <a16:creationId xmlns:a16="http://schemas.microsoft.com/office/drawing/2014/main" id="{3B3A350F-9C84-4065-8DD7-3EF0B957C22F}"/>
                </a:ext>
              </a:extLst>
            </p:cNvPr>
            <p:cNvSpPr>
              <a:spLocks noChangeArrowheads="1"/>
            </p:cNvSpPr>
            <p:nvPr/>
          </p:nvSpPr>
          <p:spPr bwMode="auto">
            <a:xfrm>
              <a:off x="2647764" y="17269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6" name="Rectangle 15">
              <a:extLst>
                <a:ext uri="{FF2B5EF4-FFF2-40B4-BE49-F238E27FC236}">
                  <a16:creationId xmlns:a16="http://schemas.microsoft.com/office/drawing/2014/main" id="{2C9615FB-3F17-4822-B6AC-E916F64F66C2}"/>
                </a:ext>
              </a:extLst>
            </p:cNvPr>
            <p:cNvSpPr>
              <a:spLocks noChangeArrowheads="1"/>
            </p:cNvSpPr>
            <p:nvPr/>
          </p:nvSpPr>
          <p:spPr bwMode="auto">
            <a:xfrm>
              <a:off x="2038164" y="32509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6">
              <a:extLst>
                <a:ext uri="{FF2B5EF4-FFF2-40B4-BE49-F238E27FC236}">
                  <a16:creationId xmlns:a16="http://schemas.microsoft.com/office/drawing/2014/main" id="{84500A70-D005-4D74-9E2E-72FC81BFC312}"/>
                </a:ext>
              </a:extLst>
            </p:cNvPr>
            <p:cNvSpPr>
              <a:spLocks noChangeArrowheads="1"/>
            </p:cNvSpPr>
            <p:nvPr/>
          </p:nvSpPr>
          <p:spPr bwMode="auto">
            <a:xfrm>
              <a:off x="3257364" y="37081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8" name="Rectangle 17">
              <a:extLst>
                <a:ext uri="{FF2B5EF4-FFF2-40B4-BE49-F238E27FC236}">
                  <a16:creationId xmlns:a16="http://schemas.microsoft.com/office/drawing/2014/main" id="{271B0DB1-6290-4E1D-8EBC-AC84C597223D}"/>
                </a:ext>
              </a:extLst>
            </p:cNvPr>
            <p:cNvSpPr>
              <a:spLocks noChangeArrowheads="1"/>
            </p:cNvSpPr>
            <p:nvPr/>
          </p:nvSpPr>
          <p:spPr bwMode="auto">
            <a:xfrm>
              <a:off x="3076389" y="43177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18">
              <a:extLst>
                <a:ext uri="{FF2B5EF4-FFF2-40B4-BE49-F238E27FC236}">
                  <a16:creationId xmlns:a16="http://schemas.microsoft.com/office/drawing/2014/main" id="{3472A425-8BBA-4D18-963D-62D8EFA943FD}"/>
                </a:ext>
              </a:extLst>
            </p:cNvPr>
            <p:cNvSpPr>
              <a:spLocks noChangeArrowheads="1"/>
            </p:cNvSpPr>
            <p:nvPr/>
          </p:nvSpPr>
          <p:spPr bwMode="auto">
            <a:xfrm>
              <a:off x="2495364" y="37081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19">
              <a:extLst>
                <a:ext uri="{FF2B5EF4-FFF2-40B4-BE49-F238E27FC236}">
                  <a16:creationId xmlns:a16="http://schemas.microsoft.com/office/drawing/2014/main" id="{4D33BC91-ABC2-4050-BA2E-3E419EAC7A16}"/>
                </a:ext>
              </a:extLst>
            </p:cNvPr>
            <p:cNvSpPr>
              <a:spLocks noChangeArrowheads="1"/>
            </p:cNvSpPr>
            <p:nvPr/>
          </p:nvSpPr>
          <p:spPr bwMode="auto">
            <a:xfrm>
              <a:off x="2190564" y="40891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20">
              <a:extLst>
                <a:ext uri="{FF2B5EF4-FFF2-40B4-BE49-F238E27FC236}">
                  <a16:creationId xmlns:a16="http://schemas.microsoft.com/office/drawing/2014/main" id="{1BDA0709-9A5F-49AE-B132-5F1D6EB5B060}"/>
                </a:ext>
              </a:extLst>
            </p:cNvPr>
            <p:cNvSpPr>
              <a:spLocks noChangeArrowheads="1"/>
            </p:cNvSpPr>
            <p:nvPr/>
          </p:nvSpPr>
          <p:spPr bwMode="auto">
            <a:xfrm>
              <a:off x="2419164" y="28699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 name="Isosceles Triangle 21">
              <a:extLst>
                <a:ext uri="{FF2B5EF4-FFF2-40B4-BE49-F238E27FC236}">
                  <a16:creationId xmlns:a16="http://schemas.microsoft.com/office/drawing/2014/main" id="{83217707-A726-49DA-86F2-FC9D81838270}"/>
                </a:ext>
              </a:extLst>
            </p:cNvPr>
            <p:cNvSpPr/>
            <p:nvPr/>
          </p:nvSpPr>
          <p:spPr>
            <a:xfrm>
              <a:off x="3913921" y="3098508"/>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26E4AB20-3012-4816-BA23-A5C61FC79BC3}"/>
                </a:ext>
              </a:extLst>
            </p:cNvPr>
            <p:cNvSpPr/>
            <p:nvPr/>
          </p:nvSpPr>
          <p:spPr>
            <a:xfrm>
              <a:off x="4392246" y="2869908"/>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5EDDF00C-0841-423B-837C-1C4E95E07AF5}"/>
                </a:ext>
              </a:extLst>
            </p:cNvPr>
            <p:cNvSpPr/>
            <p:nvPr/>
          </p:nvSpPr>
          <p:spPr>
            <a:xfrm>
              <a:off x="4336403" y="3506277"/>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630FD6A5-FA3A-4777-AF11-D5D623FB62B2}"/>
                </a:ext>
              </a:extLst>
            </p:cNvPr>
            <p:cNvSpPr/>
            <p:nvPr/>
          </p:nvSpPr>
          <p:spPr>
            <a:xfrm>
              <a:off x="4661693" y="3035692"/>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7338E01-640E-4B71-9959-019BDD6CBE3F}"/>
                </a:ext>
              </a:extLst>
            </p:cNvPr>
            <p:cNvSpPr/>
            <p:nvPr/>
          </p:nvSpPr>
          <p:spPr>
            <a:xfrm>
              <a:off x="3913921" y="3905300"/>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F00C6B0B-F269-4F10-9C30-925FB1212082}"/>
                </a:ext>
              </a:extLst>
            </p:cNvPr>
            <p:cNvSpPr/>
            <p:nvPr/>
          </p:nvSpPr>
          <p:spPr>
            <a:xfrm>
              <a:off x="4442226" y="3921815"/>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Flowchart: Summing Junction 27">
            <a:extLst>
              <a:ext uri="{FF2B5EF4-FFF2-40B4-BE49-F238E27FC236}">
                <a16:creationId xmlns:a16="http://schemas.microsoft.com/office/drawing/2014/main" id="{2B745111-5CC0-4984-9026-779B77105678}"/>
              </a:ext>
            </a:extLst>
          </p:cNvPr>
          <p:cNvSpPr/>
          <p:nvPr/>
        </p:nvSpPr>
        <p:spPr>
          <a:xfrm>
            <a:off x="6178751" y="3631377"/>
            <a:ext cx="229903" cy="261257"/>
          </a:xfrm>
          <a:prstGeom prst="flowChartSummingJunction">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9" name="TextBox 28">
            <a:extLst>
              <a:ext uri="{FF2B5EF4-FFF2-40B4-BE49-F238E27FC236}">
                <a16:creationId xmlns:a16="http://schemas.microsoft.com/office/drawing/2014/main" id="{3D718136-585A-4A4A-ADB6-D17ED0FE34BB}"/>
              </a:ext>
            </a:extLst>
          </p:cNvPr>
          <p:cNvSpPr txBox="1"/>
          <p:nvPr/>
        </p:nvSpPr>
        <p:spPr>
          <a:xfrm>
            <a:off x="7398813" y="2162913"/>
            <a:ext cx="2079247" cy="523220"/>
          </a:xfrm>
          <a:prstGeom prst="rect">
            <a:avLst/>
          </a:prstGeom>
          <a:noFill/>
          <a:ln>
            <a:solidFill>
              <a:schemeClr val="tx1"/>
            </a:solidFill>
          </a:ln>
        </p:spPr>
        <p:txBody>
          <a:bodyPr wrap="square" rtlCol="0">
            <a:spAutoFit/>
          </a:bodyPr>
          <a:lstStyle/>
          <a:p>
            <a:r>
              <a:rPr lang="en-US" sz="1400" b="1" dirty="0"/>
              <a:t>classify image using k-</a:t>
            </a:r>
            <a:r>
              <a:rPr lang="en-US" sz="1400" b="1" dirty="0" err="1"/>
              <a:t>nn</a:t>
            </a:r>
            <a:endParaRPr lang="en-US" sz="1400" b="1" dirty="0"/>
          </a:p>
        </p:txBody>
      </p:sp>
      <p:cxnSp>
        <p:nvCxnSpPr>
          <p:cNvPr id="30" name="Straight Arrow Connector 29">
            <a:extLst>
              <a:ext uri="{FF2B5EF4-FFF2-40B4-BE49-F238E27FC236}">
                <a16:creationId xmlns:a16="http://schemas.microsoft.com/office/drawing/2014/main" id="{77D20082-14B0-4154-900D-A33506B1757E}"/>
              </a:ext>
            </a:extLst>
          </p:cNvPr>
          <p:cNvCxnSpPr>
            <a:cxnSpLocks/>
            <a:stCxn id="29" idx="1"/>
            <a:endCxn id="28" idx="0"/>
          </p:cNvCxnSpPr>
          <p:nvPr/>
        </p:nvCxnSpPr>
        <p:spPr>
          <a:xfrm flipH="1">
            <a:off x="6293703" y="2424523"/>
            <a:ext cx="1105110" cy="12068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2" name="Picture 31">
            <a:extLst>
              <a:ext uri="{FF2B5EF4-FFF2-40B4-BE49-F238E27FC236}">
                <a16:creationId xmlns:a16="http://schemas.microsoft.com/office/drawing/2014/main" id="{F12C5EB0-406C-480E-B607-67C451B9D925}"/>
              </a:ext>
            </a:extLst>
          </p:cNvPr>
          <p:cNvPicPr>
            <a:picLocks noChangeAspect="1"/>
          </p:cNvPicPr>
          <p:nvPr/>
        </p:nvPicPr>
        <p:blipFill rotWithShape="1">
          <a:blip r:embed="rId3"/>
          <a:srcRect l="78619"/>
          <a:stretch/>
        </p:blipFill>
        <p:spPr>
          <a:xfrm>
            <a:off x="6034444" y="3354489"/>
            <a:ext cx="461570" cy="802064"/>
          </a:xfrm>
          <a:prstGeom prst="rect">
            <a:avLst/>
          </a:prstGeom>
        </p:spPr>
      </p:pic>
    </p:spTree>
    <p:extLst>
      <p:ext uri="{BB962C8B-B14F-4D97-AF65-F5344CB8AC3E}">
        <p14:creationId xmlns:p14="http://schemas.microsoft.com/office/powerpoint/2010/main" val="408956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i="1" dirty="0">
                <a:solidFill>
                  <a:srgbClr val="E46102"/>
                </a:solidFill>
              </a:rPr>
              <a:t>k-NN – Basic Idea</a:t>
            </a:r>
            <a:endParaRPr sz="4000" b="1" dirty="0">
              <a:solidFill>
                <a:srgbClr val="E46102"/>
              </a:solidFill>
            </a:endParaRPr>
          </a:p>
        </p:txBody>
      </p:sp>
      <p:sp>
        <p:nvSpPr>
          <p:cNvPr id="2" name="TextBox 1">
            <a:extLst>
              <a:ext uri="{FF2B5EF4-FFF2-40B4-BE49-F238E27FC236}">
                <a16:creationId xmlns:a16="http://schemas.microsoft.com/office/drawing/2014/main" id="{87F98896-A55C-426B-803D-A42D5BFB9198}"/>
              </a:ext>
            </a:extLst>
          </p:cNvPr>
          <p:cNvSpPr txBox="1"/>
          <p:nvPr/>
        </p:nvSpPr>
        <p:spPr>
          <a:xfrm>
            <a:off x="1822745" y="2943036"/>
            <a:ext cx="7805706" cy="1200329"/>
          </a:xfrm>
          <a:prstGeom prst="rect">
            <a:avLst/>
          </a:prstGeom>
          <a:noFill/>
        </p:spPr>
        <p:txBody>
          <a:bodyPr wrap="square" rtlCol="0">
            <a:spAutoFit/>
          </a:bodyPr>
          <a:lstStyle/>
          <a:p>
            <a:pPr algn="ctr"/>
            <a:r>
              <a:rPr lang="en-US" altLang="en-US" b="1" dirty="0"/>
              <a:t>Given a query, assign majority category label of its</a:t>
            </a:r>
          </a:p>
          <a:p>
            <a:pPr algn="ctr"/>
            <a:r>
              <a:rPr lang="en-US" altLang="en-US" b="1" dirty="0"/>
              <a:t> </a:t>
            </a:r>
            <a:r>
              <a:rPr lang="en-US" altLang="en-US" b="1" i="1" dirty="0"/>
              <a:t>k-</a:t>
            </a:r>
            <a:r>
              <a:rPr lang="en-US" altLang="en-US" b="1" dirty="0"/>
              <a:t>nearest training samples</a:t>
            </a:r>
          </a:p>
          <a:p>
            <a:pPr algn="ctr"/>
            <a:endParaRPr lang="en-US" b="1" dirty="0"/>
          </a:p>
        </p:txBody>
      </p:sp>
    </p:spTree>
    <p:extLst>
      <p:ext uri="{BB962C8B-B14F-4D97-AF65-F5344CB8AC3E}">
        <p14:creationId xmlns:p14="http://schemas.microsoft.com/office/powerpoint/2010/main" val="396283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i="1" dirty="0">
                <a:solidFill>
                  <a:srgbClr val="E46102"/>
                </a:solidFill>
              </a:rPr>
              <a:t>k-NN Algorithm</a:t>
            </a:r>
            <a:endParaRPr sz="4000" b="1" dirty="0">
              <a:solidFill>
                <a:srgbClr val="E46102"/>
              </a:solidFill>
            </a:endParaRPr>
          </a:p>
        </p:txBody>
      </p:sp>
      <p:sp>
        <p:nvSpPr>
          <p:cNvPr id="4" name="Rectangle 3">
            <a:extLst>
              <a:ext uri="{FF2B5EF4-FFF2-40B4-BE49-F238E27FC236}">
                <a16:creationId xmlns:a16="http://schemas.microsoft.com/office/drawing/2014/main" id="{F76DFD3E-F6A5-4FA3-87DC-C949AECB2DCD}"/>
              </a:ext>
            </a:extLst>
          </p:cNvPr>
          <p:cNvSpPr txBox="1">
            <a:spLocks noChangeArrowheads="1"/>
          </p:cNvSpPr>
          <p:nvPr/>
        </p:nvSpPr>
        <p:spPr bwMode="auto">
          <a:xfrm>
            <a:off x="926511" y="1686161"/>
            <a:ext cx="10488349" cy="28252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nSpc>
                <a:spcPct val="80000"/>
              </a:lnSpc>
            </a:pPr>
            <a:r>
              <a:rPr lang="en-US" altLang="en-US" sz="2400" dirty="0"/>
              <a:t>For each training instance </a:t>
            </a:r>
            <a:r>
              <a:rPr lang="en-US" altLang="en-US" sz="2400" b="1" dirty="0"/>
              <a:t>t </a:t>
            </a:r>
            <a:r>
              <a:rPr lang="en-US" altLang="en-US" sz="2400" dirty="0"/>
              <a:t>= (</a:t>
            </a:r>
            <a:r>
              <a:rPr lang="en-US" altLang="en-US" sz="2400" i="1" dirty="0"/>
              <a:t>x</a:t>
            </a:r>
            <a:r>
              <a:rPr lang="en-US" altLang="en-US" sz="2400" dirty="0"/>
              <a:t>, </a:t>
            </a:r>
            <a:r>
              <a:rPr lang="en-US" altLang="en-US" sz="2400" i="1" dirty="0"/>
              <a:t>f</a:t>
            </a:r>
            <a:r>
              <a:rPr lang="en-US" altLang="en-US" sz="2400" dirty="0"/>
              <a:t>(</a:t>
            </a:r>
            <a:r>
              <a:rPr lang="en-US" altLang="en-US" sz="2400" i="1" dirty="0"/>
              <a:t>x</a:t>
            </a:r>
            <a:r>
              <a:rPr lang="en-US" altLang="en-US" sz="2400" dirty="0"/>
              <a:t>))</a:t>
            </a:r>
          </a:p>
          <a:p>
            <a:pPr lvl="1">
              <a:lnSpc>
                <a:spcPct val="80000"/>
              </a:lnSpc>
            </a:pPr>
            <a:r>
              <a:rPr lang="en-US" altLang="en-US" sz="2400" dirty="0"/>
              <a:t>Add </a:t>
            </a:r>
            <a:r>
              <a:rPr lang="en-US" altLang="en-US" sz="2400" b="1" dirty="0"/>
              <a:t>t</a:t>
            </a:r>
            <a:r>
              <a:rPr lang="en-US" altLang="en-US" sz="2400" dirty="0"/>
              <a:t> to the set of </a:t>
            </a:r>
            <a:r>
              <a:rPr lang="en-US" altLang="en-US" sz="2400" i="1" dirty="0" err="1"/>
              <a:t>tr_instances</a:t>
            </a:r>
            <a:endParaRPr lang="en-US" altLang="en-US" sz="2400" i="1" dirty="0"/>
          </a:p>
          <a:p>
            <a:pPr marL="609585" lvl="1" indent="0">
              <a:lnSpc>
                <a:spcPct val="80000"/>
              </a:lnSpc>
              <a:buNone/>
            </a:pPr>
            <a:endParaRPr lang="en-US" altLang="en-US" sz="2400" i="1" dirty="0"/>
          </a:p>
          <a:p>
            <a:pPr>
              <a:lnSpc>
                <a:spcPct val="80000"/>
              </a:lnSpc>
            </a:pPr>
            <a:r>
              <a:rPr lang="en-US" altLang="en-US" sz="2400" dirty="0"/>
              <a:t>Given a query instance </a:t>
            </a:r>
            <a:r>
              <a:rPr lang="en-US" altLang="en-US" sz="2400" i="1" dirty="0"/>
              <a:t>q (or test instance)</a:t>
            </a:r>
            <a:r>
              <a:rPr lang="en-US" altLang="en-US" sz="2400" dirty="0"/>
              <a:t> to be classified</a:t>
            </a:r>
          </a:p>
          <a:p>
            <a:pPr lvl="1">
              <a:lnSpc>
                <a:spcPct val="80000"/>
              </a:lnSpc>
            </a:pPr>
            <a:r>
              <a:rPr lang="en-US" altLang="en-US" sz="2400" dirty="0"/>
              <a:t>Let </a:t>
            </a:r>
            <a:r>
              <a:rPr lang="en-US" altLang="en-US" sz="2400" i="1" dirty="0"/>
              <a:t>x</a:t>
            </a:r>
            <a:r>
              <a:rPr lang="en-US" altLang="en-US" sz="2400" baseline="-25000" dirty="0"/>
              <a:t>1</a:t>
            </a:r>
            <a:r>
              <a:rPr lang="en-US" altLang="en-US" sz="2400" dirty="0"/>
              <a:t>, …, </a:t>
            </a:r>
            <a:r>
              <a:rPr lang="en-US" altLang="en-US" sz="2400" i="1" dirty="0" err="1"/>
              <a:t>x</a:t>
            </a:r>
            <a:r>
              <a:rPr lang="en-US" altLang="en-US" sz="2400" i="1" baseline="-25000" dirty="0" err="1"/>
              <a:t>k</a:t>
            </a:r>
            <a:r>
              <a:rPr lang="en-US" altLang="en-US" sz="2400" dirty="0"/>
              <a:t> be the </a:t>
            </a:r>
            <a:r>
              <a:rPr lang="en-US" altLang="en-US" sz="2400" b="1" i="1" dirty="0"/>
              <a:t>k</a:t>
            </a:r>
            <a:r>
              <a:rPr lang="en-US" altLang="en-US" sz="2400" dirty="0"/>
              <a:t> training instances in </a:t>
            </a:r>
            <a:r>
              <a:rPr lang="en-US" altLang="en-US" sz="2400" i="1" dirty="0" err="1"/>
              <a:t>tr_instances</a:t>
            </a:r>
            <a:r>
              <a:rPr lang="en-US" altLang="en-US" sz="2400" dirty="0"/>
              <a:t> nearest to </a:t>
            </a:r>
            <a:r>
              <a:rPr lang="en-US" altLang="en-US" sz="2400" i="1" dirty="0"/>
              <a:t>q</a:t>
            </a:r>
          </a:p>
          <a:p>
            <a:pPr lvl="1">
              <a:lnSpc>
                <a:spcPct val="80000"/>
              </a:lnSpc>
            </a:pPr>
            <a:r>
              <a:rPr lang="en-US" altLang="en-US" sz="2400" dirty="0"/>
              <a:t>return</a:t>
            </a:r>
          </a:p>
          <a:p>
            <a:pPr lvl="1">
              <a:lnSpc>
                <a:spcPct val="80000"/>
              </a:lnSpc>
            </a:pPr>
            <a:endParaRPr lang="en-US" altLang="en-US" sz="2400" dirty="0"/>
          </a:p>
          <a:p>
            <a:pPr>
              <a:lnSpc>
                <a:spcPct val="80000"/>
              </a:lnSpc>
            </a:pPr>
            <a:endParaRPr lang="en-US" altLang="en-US" sz="2400" dirty="0"/>
          </a:p>
          <a:p>
            <a:pPr marL="0" indent="0">
              <a:lnSpc>
                <a:spcPct val="80000"/>
              </a:lnSpc>
              <a:buFont typeface="Arial"/>
              <a:buNone/>
            </a:pPr>
            <a:endParaRPr lang="en-US" altLang="en-US" sz="2400" dirty="0"/>
          </a:p>
        </p:txBody>
      </p:sp>
      <p:graphicFrame>
        <p:nvGraphicFramePr>
          <p:cNvPr id="5" name="Object 2">
            <a:extLst>
              <a:ext uri="{FF2B5EF4-FFF2-40B4-BE49-F238E27FC236}">
                <a16:creationId xmlns:a16="http://schemas.microsoft.com/office/drawing/2014/main" id="{A37F454C-3A5F-43DA-83A3-0C7B5E3EDFC6}"/>
              </a:ext>
            </a:extLst>
          </p:cNvPr>
          <p:cNvGraphicFramePr>
            <a:graphicFrameLocks noChangeAspect="1"/>
          </p:cNvGraphicFramePr>
          <p:nvPr>
            <p:extLst>
              <p:ext uri="{D42A27DB-BD31-4B8C-83A1-F6EECF244321}">
                <p14:modId xmlns:p14="http://schemas.microsoft.com/office/powerpoint/2010/main" val="965966597"/>
              </p:ext>
            </p:extLst>
          </p:nvPr>
        </p:nvGraphicFramePr>
        <p:xfrm>
          <a:off x="3643186" y="3748368"/>
          <a:ext cx="4081462" cy="984250"/>
        </p:xfrm>
        <a:graphic>
          <a:graphicData uri="http://schemas.openxmlformats.org/presentationml/2006/ole">
            <mc:AlternateContent xmlns:mc="http://schemas.openxmlformats.org/markup-compatibility/2006">
              <mc:Choice xmlns:v="urn:schemas-microsoft-com:vml" Requires="v">
                <p:oleObj name="Equation" r:id="rId3" imgW="3581400" imgH="863600" progId="Equation.3">
                  <p:embed/>
                </p:oleObj>
              </mc:Choice>
              <mc:Fallback>
                <p:oleObj name="Equation" r:id="rId3" imgW="3581400" imgH="863600" progId="Equation.3">
                  <p:embed/>
                  <p:pic>
                    <p:nvPicPr>
                      <p:cNvPr id="26627" name="Object 2">
                        <a:extLst>
                          <a:ext uri="{FF2B5EF4-FFF2-40B4-BE49-F238E27FC236}">
                            <a16:creationId xmlns:a16="http://schemas.microsoft.com/office/drawing/2014/main" id="{E0EE9F45-B111-4E6A-B812-6E8CE1B1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3186" y="3748368"/>
                        <a:ext cx="4081462"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 name="TextBox 2">
            <a:extLst>
              <a:ext uri="{FF2B5EF4-FFF2-40B4-BE49-F238E27FC236}">
                <a16:creationId xmlns:a16="http://schemas.microsoft.com/office/drawing/2014/main" id="{B784A086-25D8-445C-9757-22051B293A49}"/>
              </a:ext>
            </a:extLst>
          </p:cNvPr>
          <p:cNvSpPr txBox="1"/>
          <p:nvPr/>
        </p:nvSpPr>
        <p:spPr>
          <a:xfrm>
            <a:off x="1701212" y="5201368"/>
            <a:ext cx="9004721" cy="1274195"/>
          </a:xfrm>
          <a:prstGeom prst="rect">
            <a:avLst/>
          </a:prstGeom>
          <a:noFill/>
        </p:spPr>
        <p:txBody>
          <a:bodyPr wrap="square" rtlCol="0">
            <a:spAutoFit/>
          </a:bodyPr>
          <a:lstStyle/>
          <a:p>
            <a:pPr>
              <a:lnSpc>
                <a:spcPct val="80000"/>
              </a:lnSpc>
            </a:pPr>
            <a:r>
              <a:rPr lang="en-US" altLang="en-US" i="1" dirty="0"/>
              <a:t>where, v is the finite set of target class values</a:t>
            </a:r>
          </a:p>
          <a:p>
            <a:pPr>
              <a:lnSpc>
                <a:spcPct val="80000"/>
              </a:lnSpc>
            </a:pPr>
            <a:r>
              <a:rPr lang="en-US" altLang="en-US" i="1" dirty="0"/>
              <a:t> </a:t>
            </a:r>
          </a:p>
          <a:p>
            <a:pPr>
              <a:lnSpc>
                <a:spcPct val="80000"/>
              </a:lnSpc>
            </a:pPr>
            <a:r>
              <a:rPr lang="en-US" altLang="en-US" i="1" dirty="0"/>
              <a:t>δ(</a:t>
            </a:r>
            <a:r>
              <a:rPr lang="en-US" altLang="en-US" i="1" dirty="0" err="1"/>
              <a:t>a,b</a:t>
            </a:r>
            <a:r>
              <a:rPr lang="en-US" altLang="en-US" i="1" dirty="0"/>
              <a:t>)=1 if a=b, and 0 otherwise (Kronecker function)</a:t>
            </a:r>
          </a:p>
          <a:p>
            <a:pPr>
              <a:lnSpc>
                <a:spcPct val="80000"/>
              </a:lnSpc>
            </a:pPr>
            <a:endParaRPr lang="en-US" altLang="en-US" i="1" dirty="0"/>
          </a:p>
        </p:txBody>
      </p:sp>
    </p:spTree>
    <p:extLst>
      <p:ext uri="{BB962C8B-B14F-4D97-AF65-F5344CB8AC3E}">
        <p14:creationId xmlns:p14="http://schemas.microsoft.com/office/powerpoint/2010/main" val="292330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i="1" dirty="0">
                <a:solidFill>
                  <a:srgbClr val="E46102"/>
                </a:solidFill>
              </a:rPr>
              <a:t>k-NN Algorithm (on twitter)</a:t>
            </a:r>
            <a:endParaRPr sz="4000" b="1" dirty="0">
              <a:solidFill>
                <a:srgbClr val="E46102"/>
              </a:solidFill>
            </a:endParaRPr>
          </a:p>
        </p:txBody>
      </p:sp>
      <p:pic>
        <p:nvPicPr>
          <p:cNvPr id="8194" name="Picture 2" descr="Image">
            <a:extLst>
              <a:ext uri="{FF2B5EF4-FFF2-40B4-BE49-F238E27FC236}">
                <a16:creationId xmlns:a16="http://schemas.microsoft.com/office/drawing/2014/main" id="{BE3C394E-BCA5-44B7-B929-A30C8959C3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115"/>
          <a:stretch/>
        </p:blipFill>
        <p:spPr bwMode="auto">
          <a:xfrm>
            <a:off x="3652554" y="1383574"/>
            <a:ext cx="4572000" cy="47775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EEBC872-E58E-417D-AAB2-F108F64D09C5}"/>
              </a:ext>
            </a:extLst>
          </p:cNvPr>
          <p:cNvSpPr txBox="1"/>
          <p:nvPr/>
        </p:nvSpPr>
        <p:spPr>
          <a:xfrm flipH="1">
            <a:off x="257666" y="6340959"/>
            <a:ext cx="9201226" cy="338554"/>
          </a:xfrm>
          <a:prstGeom prst="rect">
            <a:avLst/>
          </a:prstGeom>
          <a:noFill/>
        </p:spPr>
        <p:txBody>
          <a:bodyPr wrap="square" rtlCol="0">
            <a:spAutoFit/>
          </a:bodyPr>
          <a:lstStyle/>
          <a:p>
            <a:r>
              <a:rPr lang="en-US" sz="1600" i="1" dirty="0">
                <a:solidFill>
                  <a:schemeClr val="bg1">
                    <a:lumMod val="65000"/>
                  </a:schemeClr>
                </a:solidFill>
              </a:rPr>
              <a:t>https://twitter.com/dataiku/status/798981230960246785/photo/1</a:t>
            </a:r>
          </a:p>
        </p:txBody>
      </p:sp>
      <p:sp>
        <p:nvSpPr>
          <p:cNvPr id="3" name="TextBox 2">
            <a:extLst>
              <a:ext uri="{FF2B5EF4-FFF2-40B4-BE49-F238E27FC236}">
                <a16:creationId xmlns:a16="http://schemas.microsoft.com/office/drawing/2014/main" id="{1855D5E5-1BFE-4335-B09B-452B44B118EA}"/>
              </a:ext>
            </a:extLst>
          </p:cNvPr>
          <p:cNvSpPr txBox="1"/>
          <p:nvPr/>
        </p:nvSpPr>
        <p:spPr>
          <a:xfrm>
            <a:off x="6625423" y="5821879"/>
            <a:ext cx="366291" cy="215444"/>
          </a:xfrm>
          <a:prstGeom prst="rect">
            <a:avLst/>
          </a:prstGeom>
          <a:noFill/>
        </p:spPr>
        <p:txBody>
          <a:bodyPr wrap="square" rtlCol="0">
            <a:spAutoFit/>
          </a:bodyPr>
          <a:lstStyle/>
          <a:p>
            <a:r>
              <a:rPr lang="en-US" sz="800" b="1" dirty="0"/>
              <a:t>k=4</a:t>
            </a:r>
          </a:p>
        </p:txBody>
      </p:sp>
      <p:sp>
        <p:nvSpPr>
          <p:cNvPr id="4" name="Multiplication Sign 3">
            <a:extLst>
              <a:ext uri="{FF2B5EF4-FFF2-40B4-BE49-F238E27FC236}">
                <a16:creationId xmlns:a16="http://schemas.microsoft.com/office/drawing/2014/main" id="{F0D54ED6-A165-43A0-B78F-19D33DC0CF47}"/>
              </a:ext>
            </a:extLst>
          </p:cNvPr>
          <p:cNvSpPr/>
          <p:nvPr/>
        </p:nvSpPr>
        <p:spPr>
          <a:xfrm>
            <a:off x="6700889" y="5761778"/>
            <a:ext cx="215361" cy="120037"/>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20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i="1" dirty="0">
                <a:solidFill>
                  <a:srgbClr val="E46102"/>
                </a:solidFill>
              </a:rPr>
              <a:t>k-NN </a:t>
            </a:r>
            <a:r>
              <a:rPr lang="en-US" sz="4000" b="1" dirty="0">
                <a:solidFill>
                  <a:srgbClr val="E46102"/>
                </a:solidFill>
              </a:rPr>
              <a:t>Example</a:t>
            </a:r>
            <a:endParaRPr sz="4000" b="1" dirty="0">
              <a:solidFill>
                <a:srgbClr val="E46102"/>
              </a:solidFill>
            </a:endParaRPr>
          </a:p>
        </p:txBody>
      </p:sp>
      <p:pic>
        <p:nvPicPr>
          <p:cNvPr id="3" name="Picture 2">
            <a:extLst>
              <a:ext uri="{FF2B5EF4-FFF2-40B4-BE49-F238E27FC236}">
                <a16:creationId xmlns:a16="http://schemas.microsoft.com/office/drawing/2014/main" id="{AA6F4363-DB52-4E0D-A02A-58C958C0B64A}"/>
              </a:ext>
            </a:extLst>
          </p:cNvPr>
          <p:cNvPicPr>
            <a:picLocks noChangeAspect="1"/>
          </p:cNvPicPr>
          <p:nvPr/>
        </p:nvPicPr>
        <p:blipFill>
          <a:blip r:embed="rId3"/>
          <a:stretch>
            <a:fillRect/>
          </a:stretch>
        </p:blipFill>
        <p:spPr>
          <a:xfrm>
            <a:off x="3063080" y="1273164"/>
            <a:ext cx="8470950" cy="3147308"/>
          </a:xfrm>
          <a:prstGeom prst="rect">
            <a:avLst/>
          </a:prstGeom>
        </p:spPr>
      </p:pic>
      <p:pic>
        <p:nvPicPr>
          <p:cNvPr id="4" name="Picture 3">
            <a:extLst>
              <a:ext uri="{FF2B5EF4-FFF2-40B4-BE49-F238E27FC236}">
                <a16:creationId xmlns:a16="http://schemas.microsoft.com/office/drawing/2014/main" id="{07CBB11A-7078-4809-8E12-5B12A2E6532E}"/>
              </a:ext>
            </a:extLst>
          </p:cNvPr>
          <p:cNvPicPr>
            <a:picLocks noChangeAspect="1"/>
          </p:cNvPicPr>
          <p:nvPr/>
        </p:nvPicPr>
        <p:blipFill>
          <a:blip r:embed="rId4"/>
          <a:stretch>
            <a:fillRect/>
          </a:stretch>
        </p:blipFill>
        <p:spPr>
          <a:xfrm>
            <a:off x="2212143" y="4552636"/>
            <a:ext cx="6783263" cy="1525167"/>
          </a:xfrm>
          <a:prstGeom prst="rect">
            <a:avLst/>
          </a:prstGeom>
          <a:ln>
            <a:solidFill>
              <a:schemeClr val="tx1"/>
            </a:solidFill>
          </a:ln>
        </p:spPr>
      </p:pic>
      <p:sp>
        <p:nvSpPr>
          <p:cNvPr id="6" name="TextBox 5">
            <a:extLst>
              <a:ext uri="{FF2B5EF4-FFF2-40B4-BE49-F238E27FC236}">
                <a16:creationId xmlns:a16="http://schemas.microsoft.com/office/drawing/2014/main" id="{ADF69B5A-6304-44F6-994F-749C215D3932}"/>
              </a:ext>
            </a:extLst>
          </p:cNvPr>
          <p:cNvSpPr txBox="1"/>
          <p:nvPr/>
        </p:nvSpPr>
        <p:spPr>
          <a:xfrm>
            <a:off x="1070321" y="4077794"/>
            <a:ext cx="9535885" cy="461665"/>
          </a:xfrm>
          <a:prstGeom prst="rect">
            <a:avLst/>
          </a:prstGeom>
          <a:noFill/>
          <a:ln>
            <a:noFill/>
          </a:ln>
        </p:spPr>
        <p:txBody>
          <a:bodyPr wrap="square" rtlCol="0">
            <a:spAutoFit/>
          </a:bodyPr>
          <a:lstStyle/>
          <a:p>
            <a:r>
              <a:rPr lang="en-US" b="1" dirty="0"/>
              <a:t>find k-nearest neighbors -&gt; how to measure “nearest”</a:t>
            </a:r>
          </a:p>
        </p:txBody>
      </p:sp>
    </p:spTree>
    <p:extLst>
      <p:ext uri="{BB962C8B-B14F-4D97-AF65-F5344CB8AC3E}">
        <p14:creationId xmlns:p14="http://schemas.microsoft.com/office/powerpoint/2010/main" val="87079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Distance Metric</a:t>
            </a:r>
            <a:endParaRPr sz="4000" b="1" dirty="0">
              <a:solidFill>
                <a:srgbClr val="E46102"/>
              </a:solidFill>
            </a:endParaRPr>
          </a:p>
        </p:txBody>
      </p:sp>
      <p:pic>
        <p:nvPicPr>
          <p:cNvPr id="4" name="Picture 3">
            <a:extLst>
              <a:ext uri="{FF2B5EF4-FFF2-40B4-BE49-F238E27FC236}">
                <a16:creationId xmlns:a16="http://schemas.microsoft.com/office/drawing/2014/main" id="{07CBB11A-7078-4809-8E12-5B12A2E6532E}"/>
              </a:ext>
            </a:extLst>
          </p:cNvPr>
          <p:cNvPicPr>
            <a:picLocks noChangeAspect="1"/>
          </p:cNvPicPr>
          <p:nvPr/>
        </p:nvPicPr>
        <p:blipFill>
          <a:blip r:embed="rId3"/>
          <a:stretch>
            <a:fillRect/>
          </a:stretch>
        </p:blipFill>
        <p:spPr>
          <a:xfrm>
            <a:off x="5533876" y="3149939"/>
            <a:ext cx="5036055" cy="1132320"/>
          </a:xfrm>
          <a:prstGeom prst="rect">
            <a:avLst/>
          </a:prstGeom>
          <a:ln>
            <a:solidFill>
              <a:schemeClr val="tx1"/>
            </a:solidFill>
          </a:ln>
        </p:spPr>
      </p:pic>
      <p:grpSp>
        <p:nvGrpSpPr>
          <p:cNvPr id="38" name="Group 37">
            <a:extLst>
              <a:ext uri="{FF2B5EF4-FFF2-40B4-BE49-F238E27FC236}">
                <a16:creationId xmlns:a16="http://schemas.microsoft.com/office/drawing/2014/main" id="{077A47D7-CA28-4D88-9C2C-8DDA6A000EC2}"/>
              </a:ext>
            </a:extLst>
          </p:cNvPr>
          <p:cNvGrpSpPr/>
          <p:nvPr/>
        </p:nvGrpSpPr>
        <p:grpSpPr>
          <a:xfrm>
            <a:off x="599031" y="2760560"/>
            <a:ext cx="4212091" cy="3662065"/>
            <a:chOff x="1235832" y="1574508"/>
            <a:chExt cx="4212091" cy="3662065"/>
          </a:xfrm>
        </p:grpSpPr>
        <p:sp>
          <p:nvSpPr>
            <p:cNvPr id="6" name="TextBox 5">
              <a:extLst>
                <a:ext uri="{FF2B5EF4-FFF2-40B4-BE49-F238E27FC236}">
                  <a16:creationId xmlns:a16="http://schemas.microsoft.com/office/drawing/2014/main" id="{FEDEFD91-E9CB-42D3-B06D-E5109E6955E5}"/>
                </a:ext>
              </a:extLst>
            </p:cNvPr>
            <p:cNvSpPr txBox="1"/>
            <p:nvPr/>
          </p:nvSpPr>
          <p:spPr>
            <a:xfrm rot="16200000">
              <a:off x="475534" y="2791476"/>
              <a:ext cx="1982262" cy="461665"/>
            </a:xfrm>
            <a:prstGeom prst="rect">
              <a:avLst/>
            </a:prstGeom>
            <a:noFill/>
          </p:spPr>
          <p:txBody>
            <a:bodyPr wrap="square" rtlCol="0">
              <a:spAutoFit/>
            </a:bodyPr>
            <a:lstStyle/>
            <a:p>
              <a:r>
                <a:rPr lang="en-US" dirty="0"/>
                <a:t>feature</a:t>
              </a:r>
              <a:r>
                <a:rPr lang="en-US" baseline="-25000" dirty="0"/>
                <a:t>1</a:t>
              </a:r>
            </a:p>
          </p:txBody>
        </p:sp>
        <p:sp>
          <p:nvSpPr>
            <p:cNvPr id="7" name="TextBox 6">
              <a:extLst>
                <a:ext uri="{FF2B5EF4-FFF2-40B4-BE49-F238E27FC236}">
                  <a16:creationId xmlns:a16="http://schemas.microsoft.com/office/drawing/2014/main" id="{6F714DCC-8860-4D2C-AE34-168462A4EBC5}"/>
                </a:ext>
              </a:extLst>
            </p:cNvPr>
            <p:cNvSpPr txBox="1"/>
            <p:nvPr/>
          </p:nvSpPr>
          <p:spPr>
            <a:xfrm>
              <a:off x="2543656" y="4774908"/>
              <a:ext cx="1370265" cy="461665"/>
            </a:xfrm>
            <a:prstGeom prst="rect">
              <a:avLst/>
            </a:prstGeom>
            <a:noFill/>
          </p:spPr>
          <p:txBody>
            <a:bodyPr wrap="square" rtlCol="0">
              <a:spAutoFit/>
            </a:bodyPr>
            <a:lstStyle/>
            <a:p>
              <a:r>
                <a:rPr lang="en-US" dirty="0"/>
                <a:t>feature</a:t>
              </a:r>
              <a:r>
                <a:rPr lang="en-US" baseline="-25000" dirty="0"/>
                <a:t>2</a:t>
              </a:r>
            </a:p>
          </p:txBody>
        </p:sp>
        <p:sp>
          <p:nvSpPr>
            <p:cNvPr id="8" name="Line 5">
              <a:extLst>
                <a:ext uri="{FF2B5EF4-FFF2-40B4-BE49-F238E27FC236}">
                  <a16:creationId xmlns:a16="http://schemas.microsoft.com/office/drawing/2014/main" id="{6863C122-11FE-4F6B-936A-69E4263E1EC6}"/>
                </a:ext>
              </a:extLst>
            </p:cNvPr>
            <p:cNvSpPr>
              <a:spLocks noChangeShapeType="1"/>
            </p:cNvSpPr>
            <p:nvPr/>
          </p:nvSpPr>
          <p:spPr bwMode="auto">
            <a:xfrm flipV="1">
              <a:off x="1733364" y="1574508"/>
              <a:ext cx="0" cy="32004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Line 6">
              <a:extLst>
                <a:ext uri="{FF2B5EF4-FFF2-40B4-BE49-F238E27FC236}">
                  <a16:creationId xmlns:a16="http://schemas.microsoft.com/office/drawing/2014/main" id="{67992F0A-2400-4B00-971B-3A255630D3AD}"/>
                </a:ext>
              </a:extLst>
            </p:cNvPr>
            <p:cNvSpPr>
              <a:spLocks noChangeShapeType="1"/>
            </p:cNvSpPr>
            <p:nvPr/>
          </p:nvSpPr>
          <p:spPr bwMode="auto">
            <a:xfrm flipV="1">
              <a:off x="1733364" y="4774908"/>
              <a:ext cx="3714559"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Oval 9">
              <a:extLst>
                <a:ext uri="{FF2B5EF4-FFF2-40B4-BE49-F238E27FC236}">
                  <a16:creationId xmlns:a16="http://schemas.microsoft.com/office/drawing/2014/main" id="{E1330997-9326-4CAB-9633-E61E29D0F9A4}"/>
                </a:ext>
              </a:extLst>
            </p:cNvPr>
            <p:cNvSpPr>
              <a:spLocks noChangeArrowheads="1"/>
            </p:cNvSpPr>
            <p:nvPr/>
          </p:nvSpPr>
          <p:spPr bwMode="auto">
            <a:xfrm>
              <a:off x="3837721" y="1843710"/>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 name="Oval 10">
              <a:extLst>
                <a:ext uri="{FF2B5EF4-FFF2-40B4-BE49-F238E27FC236}">
                  <a16:creationId xmlns:a16="http://schemas.microsoft.com/office/drawing/2014/main" id="{E9921582-4442-4BD1-906E-9FD7B9CEE77D}"/>
                </a:ext>
              </a:extLst>
            </p:cNvPr>
            <p:cNvSpPr>
              <a:spLocks noChangeArrowheads="1"/>
            </p:cNvSpPr>
            <p:nvPr/>
          </p:nvSpPr>
          <p:spPr bwMode="auto">
            <a:xfrm>
              <a:off x="3409764" y="268014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 name="Oval 11">
              <a:extLst>
                <a:ext uri="{FF2B5EF4-FFF2-40B4-BE49-F238E27FC236}">
                  <a16:creationId xmlns:a16="http://schemas.microsoft.com/office/drawing/2014/main" id="{8D89BE11-F149-454E-944F-872DE249AB35}"/>
                </a:ext>
              </a:extLst>
            </p:cNvPr>
            <p:cNvSpPr>
              <a:spLocks noChangeArrowheads="1"/>
            </p:cNvSpPr>
            <p:nvPr/>
          </p:nvSpPr>
          <p:spPr bwMode="auto">
            <a:xfrm>
              <a:off x="3333565" y="21841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 name="Oval 12">
              <a:extLst>
                <a:ext uri="{FF2B5EF4-FFF2-40B4-BE49-F238E27FC236}">
                  <a16:creationId xmlns:a16="http://schemas.microsoft.com/office/drawing/2014/main" id="{067F14FB-5E50-46FC-BA51-C27BE871906B}"/>
                </a:ext>
              </a:extLst>
            </p:cNvPr>
            <p:cNvSpPr>
              <a:spLocks noChangeArrowheads="1"/>
            </p:cNvSpPr>
            <p:nvPr/>
          </p:nvSpPr>
          <p:spPr bwMode="auto">
            <a:xfrm>
              <a:off x="3104965" y="15745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3">
              <a:extLst>
                <a:ext uri="{FF2B5EF4-FFF2-40B4-BE49-F238E27FC236}">
                  <a16:creationId xmlns:a16="http://schemas.microsoft.com/office/drawing/2014/main" id="{92D46814-F191-4094-AA74-D23CB1E4B949}"/>
                </a:ext>
              </a:extLst>
            </p:cNvPr>
            <p:cNvSpPr>
              <a:spLocks noChangeArrowheads="1"/>
            </p:cNvSpPr>
            <p:nvPr/>
          </p:nvSpPr>
          <p:spPr bwMode="auto">
            <a:xfrm>
              <a:off x="2647764" y="17269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5" name="Rectangle 14">
              <a:extLst>
                <a:ext uri="{FF2B5EF4-FFF2-40B4-BE49-F238E27FC236}">
                  <a16:creationId xmlns:a16="http://schemas.microsoft.com/office/drawing/2014/main" id="{37E26CC3-4D53-498E-B520-AE7D7FB20415}"/>
                </a:ext>
              </a:extLst>
            </p:cNvPr>
            <p:cNvSpPr>
              <a:spLocks noChangeArrowheads="1"/>
            </p:cNvSpPr>
            <p:nvPr/>
          </p:nvSpPr>
          <p:spPr bwMode="auto">
            <a:xfrm>
              <a:off x="2038164" y="32509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5">
              <a:extLst>
                <a:ext uri="{FF2B5EF4-FFF2-40B4-BE49-F238E27FC236}">
                  <a16:creationId xmlns:a16="http://schemas.microsoft.com/office/drawing/2014/main" id="{3DA7B52D-A19C-4CC5-A15A-7461BE32722F}"/>
                </a:ext>
              </a:extLst>
            </p:cNvPr>
            <p:cNvSpPr>
              <a:spLocks noChangeArrowheads="1"/>
            </p:cNvSpPr>
            <p:nvPr/>
          </p:nvSpPr>
          <p:spPr bwMode="auto">
            <a:xfrm>
              <a:off x="3257364" y="37081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 name="Rectangle 16">
              <a:extLst>
                <a:ext uri="{FF2B5EF4-FFF2-40B4-BE49-F238E27FC236}">
                  <a16:creationId xmlns:a16="http://schemas.microsoft.com/office/drawing/2014/main" id="{F6D97B54-2306-40E1-AD81-9C2FCFAE8053}"/>
                </a:ext>
              </a:extLst>
            </p:cNvPr>
            <p:cNvSpPr>
              <a:spLocks noChangeArrowheads="1"/>
            </p:cNvSpPr>
            <p:nvPr/>
          </p:nvSpPr>
          <p:spPr bwMode="auto">
            <a:xfrm>
              <a:off x="3076389" y="43177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7">
              <a:extLst>
                <a:ext uri="{FF2B5EF4-FFF2-40B4-BE49-F238E27FC236}">
                  <a16:creationId xmlns:a16="http://schemas.microsoft.com/office/drawing/2014/main" id="{EA94AD72-798D-4138-8327-B9C529C1E96A}"/>
                </a:ext>
              </a:extLst>
            </p:cNvPr>
            <p:cNvSpPr>
              <a:spLocks noChangeArrowheads="1"/>
            </p:cNvSpPr>
            <p:nvPr/>
          </p:nvSpPr>
          <p:spPr bwMode="auto">
            <a:xfrm>
              <a:off x="2495364" y="37081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18">
              <a:extLst>
                <a:ext uri="{FF2B5EF4-FFF2-40B4-BE49-F238E27FC236}">
                  <a16:creationId xmlns:a16="http://schemas.microsoft.com/office/drawing/2014/main" id="{76023C06-49F3-49DB-8819-9A4A1D3B1543}"/>
                </a:ext>
              </a:extLst>
            </p:cNvPr>
            <p:cNvSpPr>
              <a:spLocks noChangeArrowheads="1"/>
            </p:cNvSpPr>
            <p:nvPr/>
          </p:nvSpPr>
          <p:spPr bwMode="auto">
            <a:xfrm>
              <a:off x="2190564" y="40891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19">
              <a:extLst>
                <a:ext uri="{FF2B5EF4-FFF2-40B4-BE49-F238E27FC236}">
                  <a16:creationId xmlns:a16="http://schemas.microsoft.com/office/drawing/2014/main" id="{3FD7105A-DA7F-4FD6-B9BC-EF5EC255F646}"/>
                </a:ext>
              </a:extLst>
            </p:cNvPr>
            <p:cNvSpPr>
              <a:spLocks noChangeArrowheads="1"/>
            </p:cNvSpPr>
            <p:nvPr/>
          </p:nvSpPr>
          <p:spPr bwMode="auto">
            <a:xfrm>
              <a:off x="2419164" y="28699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 name="Isosceles Triangle 20">
              <a:extLst>
                <a:ext uri="{FF2B5EF4-FFF2-40B4-BE49-F238E27FC236}">
                  <a16:creationId xmlns:a16="http://schemas.microsoft.com/office/drawing/2014/main" id="{7DF8AC99-3847-4905-A2C6-C22F70596CAF}"/>
                </a:ext>
              </a:extLst>
            </p:cNvPr>
            <p:cNvSpPr/>
            <p:nvPr/>
          </p:nvSpPr>
          <p:spPr>
            <a:xfrm>
              <a:off x="3913921" y="3098508"/>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Isosceles Triangle 21">
              <a:extLst>
                <a:ext uri="{FF2B5EF4-FFF2-40B4-BE49-F238E27FC236}">
                  <a16:creationId xmlns:a16="http://schemas.microsoft.com/office/drawing/2014/main" id="{AC0876B5-184C-4D99-AA20-B797BA9D473D}"/>
                </a:ext>
              </a:extLst>
            </p:cNvPr>
            <p:cNvSpPr/>
            <p:nvPr/>
          </p:nvSpPr>
          <p:spPr>
            <a:xfrm>
              <a:off x="4392246" y="2869908"/>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Isosceles Triangle 22">
              <a:extLst>
                <a:ext uri="{FF2B5EF4-FFF2-40B4-BE49-F238E27FC236}">
                  <a16:creationId xmlns:a16="http://schemas.microsoft.com/office/drawing/2014/main" id="{465D3E52-3370-4932-91C8-01B2B91F05D2}"/>
                </a:ext>
              </a:extLst>
            </p:cNvPr>
            <p:cNvSpPr/>
            <p:nvPr/>
          </p:nvSpPr>
          <p:spPr>
            <a:xfrm>
              <a:off x="4336403" y="3506277"/>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20D13ED-5C2B-47C6-B8C3-484DFCFEBE23}"/>
                </a:ext>
              </a:extLst>
            </p:cNvPr>
            <p:cNvSpPr/>
            <p:nvPr/>
          </p:nvSpPr>
          <p:spPr>
            <a:xfrm>
              <a:off x="4661693" y="3035692"/>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EAEBEF42-AA8E-4AAC-8265-3AFBB0AC3153}"/>
                </a:ext>
              </a:extLst>
            </p:cNvPr>
            <p:cNvSpPr/>
            <p:nvPr/>
          </p:nvSpPr>
          <p:spPr>
            <a:xfrm>
              <a:off x="3913921" y="3905300"/>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DC134863-E803-47DC-8022-1B1016CA1EC0}"/>
                </a:ext>
              </a:extLst>
            </p:cNvPr>
            <p:cNvSpPr/>
            <p:nvPr/>
          </p:nvSpPr>
          <p:spPr>
            <a:xfrm>
              <a:off x="4442226" y="3921815"/>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lowchart: Summing Junction 26">
              <a:extLst>
                <a:ext uri="{FF2B5EF4-FFF2-40B4-BE49-F238E27FC236}">
                  <a16:creationId xmlns:a16="http://schemas.microsoft.com/office/drawing/2014/main" id="{3EB1312D-7FAD-4878-A98C-71BF6874C022}"/>
                </a:ext>
              </a:extLst>
            </p:cNvPr>
            <p:cNvSpPr/>
            <p:nvPr/>
          </p:nvSpPr>
          <p:spPr>
            <a:xfrm>
              <a:off x="3561301" y="3174708"/>
              <a:ext cx="229903" cy="261257"/>
            </a:xfrm>
            <a:prstGeom prst="flowChartSummingJunction">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FD10A724-145E-496C-8A66-EE77F369C3EE}"/>
              </a:ext>
            </a:extLst>
          </p:cNvPr>
          <p:cNvGrpSpPr/>
          <p:nvPr/>
        </p:nvGrpSpPr>
        <p:grpSpPr>
          <a:xfrm>
            <a:off x="7999770" y="5237671"/>
            <a:ext cx="4041956" cy="697974"/>
            <a:chOff x="7532116" y="3989489"/>
            <a:chExt cx="4041956" cy="697974"/>
          </a:xfrm>
        </p:grpSpPr>
        <p:grpSp>
          <p:nvGrpSpPr>
            <p:cNvPr id="42" name="Group 41">
              <a:extLst>
                <a:ext uri="{FF2B5EF4-FFF2-40B4-BE49-F238E27FC236}">
                  <a16:creationId xmlns:a16="http://schemas.microsoft.com/office/drawing/2014/main" id="{4D947DBF-A8EA-41FE-B8ED-E015523D1344}"/>
                </a:ext>
              </a:extLst>
            </p:cNvPr>
            <p:cNvGrpSpPr/>
            <p:nvPr/>
          </p:nvGrpSpPr>
          <p:grpSpPr>
            <a:xfrm>
              <a:off x="7532116" y="3989489"/>
              <a:ext cx="2671995" cy="697974"/>
              <a:chOff x="7532116" y="3989489"/>
              <a:chExt cx="2671995" cy="697974"/>
            </a:xfrm>
          </p:grpSpPr>
          <p:sp>
            <p:nvSpPr>
              <p:cNvPr id="31" name="Flowchart: Summing Junction 30">
                <a:extLst>
                  <a:ext uri="{FF2B5EF4-FFF2-40B4-BE49-F238E27FC236}">
                    <a16:creationId xmlns:a16="http://schemas.microsoft.com/office/drawing/2014/main" id="{A08419E1-0F82-439A-B68C-16BA2131A02C}"/>
                  </a:ext>
                </a:extLst>
              </p:cNvPr>
              <p:cNvSpPr/>
              <p:nvPr/>
            </p:nvSpPr>
            <p:spPr>
              <a:xfrm>
                <a:off x="7999770" y="4013440"/>
                <a:ext cx="229903" cy="261257"/>
              </a:xfrm>
              <a:prstGeom prst="flowChartSummingJunction">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490EC227-D0CD-48C7-9AF2-0B6E36C83B1B}"/>
                  </a:ext>
                </a:extLst>
              </p:cNvPr>
              <p:cNvCxnSpPr>
                <a:cxnSpLocks/>
              </p:cNvCxnSpPr>
              <p:nvPr/>
            </p:nvCxnSpPr>
            <p:spPr>
              <a:xfrm flipH="1">
                <a:off x="8229673" y="4089108"/>
                <a:ext cx="1656297" cy="29900"/>
              </a:xfrm>
              <a:prstGeom prst="straightConnector1">
                <a:avLst/>
              </a:prstGeom>
              <a:ln w="38100">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1EC10AA-CB58-42E9-8E26-80E45912555F}"/>
                  </a:ext>
                </a:extLst>
              </p:cNvPr>
              <p:cNvSpPr txBox="1"/>
              <p:nvPr/>
            </p:nvSpPr>
            <p:spPr>
              <a:xfrm>
                <a:off x="7532116" y="4225798"/>
                <a:ext cx="1907177" cy="461665"/>
              </a:xfrm>
              <a:prstGeom prst="rect">
                <a:avLst/>
              </a:prstGeom>
              <a:noFill/>
            </p:spPr>
            <p:txBody>
              <a:bodyPr wrap="square" rtlCol="0">
                <a:spAutoFit/>
              </a:bodyPr>
              <a:lstStyle/>
              <a:p>
                <a:r>
                  <a:rPr lang="en-US" dirty="0"/>
                  <a:t>(a</a:t>
                </a:r>
                <a:r>
                  <a:rPr lang="en-US" baseline="-25000" dirty="0"/>
                  <a:t>1</a:t>
                </a:r>
                <a:r>
                  <a:rPr lang="en-US" dirty="0"/>
                  <a:t>, a</a:t>
                </a:r>
                <a:r>
                  <a:rPr lang="en-US" baseline="-25000" dirty="0"/>
                  <a:t>2</a:t>
                </a:r>
                <a:r>
                  <a:rPr lang="en-US" dirty="0"/>
                  <a:t>)</a:t>
                </a:r>
              </a:p>
            </p:txBody>
          </p:sp>
          <p:sp>
            <p:nvSpPr>
              <p:cNvPr id="39" name="Isosceles Triangle 38">
                <a:extLst>
                  <a:ext uri="{FF2B5EF4-FFF2-40B4-BE49-F238E27FC236}">
                    <a16:creationId xmlns:a16="http://schemas.microsoft.com/office/drawing/2014/main" id="{F9457985-9457-444A-8DAE-4D105CBE73F4}"/>
                  </a:ext>
                </a:extLst>
              </p:cNvPr>
              <p:cNvSpPr/>
              <p:nvPr/>
            </p:nvSpPr>
            <p:spPr>
              <a:xfrm>
                <a:off x="9964768" y="3989489"/>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9647C546-CBD3-4371-B4D8-8424EFB9A4B6}"/>
                </a:ext>
              </a:extLst>
            </p:cNvPr>
            <p:cNvSpPr txBox="1"/>
            <p:nvPr/>
          </p:nvSpPr>
          <p:spPr>
            <a:xfrm>
              <a:off x="9666895" y="4165308"/>
              <a:ext cx="1907177" cy="461665"/>
            </a:xfrm>
            <a:prstGeom prst="rect">
              <a:avLst/>
            </a:prstGeom>
            <a:noFill/>
          </p:spPr>
          <p:txBody>
            <a:bodyPr wrap="square" rtlCol="0">
              <a:spAutoFit/>
            </a:bodyPr>
            <a:lstStyle/>
            <a:p>
              <a:r>
                <a:rPr lang="en-US" dirty="0"/>
                <a:t>(b</a:t>
              </a:r>
              <a:r>
                <a:rPr lang="en-US" baseline="-25000" dirty="0"/>
                <a:t>1</a:t>
              </a:r>
              <a:r>
                <a:rPr lang="en-US" dirty="0"/>
                <a:t>, b</a:t>
              </a:r>
              <a:r>
                <a:rPr lang="en-US" baseline="-25000" dirty="0"/>
                <a:t>2</a:t>
              </a:r>
              <a:r>
                <a:rPr lang="en-US" dirty="0"/>
                <a:t>)</a:t>
              </a:r>
            </a:p>
          </p:txBody>
        </p:sp>
      </p:grpSp>
      <p:sp>
        <p:nvSpPr>
          <p:cNvPr id="41" name="TextBox 40">
            <a:extLst>
              <a:ext uri="{FF2B5EF4-FFF2-40B4-BE49-F238E27FC236}">
                <a16:creationId xmlns:a16="http://schemas.microsoft.com/office/drawing/2014/main" id="{5848A2AB-F10B-4095-806A-892A0E38E25A}"/>
              </a:ext>
            </a:extLst>
          </p:cNvPr>
          <p:cNvSpPr txBox="1"/>
          <p:nvPr/>
        </p:nvSpPr>
        <p:spPr>
          <a:xfrm>
            <a:off x="1706163" y="1747574"/>
            <a:ext cx="9535885" cy="461665"/>
          </a:xfrm>
          <a:prstGeom prst="rect">
            <a:avLst/>
          </a:prstGeom>
          <a:noFill/>
          <a:ln>
            <a:solidFill>
              <a:schemeClr val="tx1"/>
            </a:solidFill>
          </a:ln>
        </p:spPr>
        <p:txBody>
          <a:bodyPr wrap="square" rtlCol="0">
            <a:spAutoFit/>
          </a:bodyPr>
          <a:lstStyle/>
          <a:p>
            <a:r>
              <a:rPr lang="en-US" b="1" dirty="0"/>
              <a:t>find k-nearest neighbors -&gt; how to measure “nearest”</a:t>
            </a:r>
          </a:p>
        </p:txBody>
      </p:sp>
    </p:spTree>
    <p:extLst>
      <p:ext uri="{BB962C8B-B14F-4D97-AF65-F5344CB8AC3E}">
        <p14:creationId xmlns:p14="http://schemas.microsoft.com/office/powerpoint/2010/main" val="268790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Common Approaches</a:t>
            </a:r>
            <a:endParaRPr sz="4000" b="1" dirty="0">
              <a:solidFill>
                <a:srgbClr val="E46102"/>
              </a:solidFill>
            </a:endParaRPr>
          </a:p>
        </p:txBody>
      </p:sp>
      <p:grpSp>
        <p:nvGrpSpPr>
          <p:cNvPr id="43" name="Group 42">
            <a:extLst>
              <a:ext uri="{FF2B5EF4-FFF2-40B4-BE49-F238E27FC236}">
                <a16:creationId xmlns:a16="http://schemas.microsoft.com/office/drawing/2014/main" id="{FD10A724-145E-496C-8A66-EE77F369C3EE}"/>
              </a:ext>
            </a:extLst>
          </p:cNvPr>
          <p:cNvGrpSpPr/>
          <p:nvPr/>
        </p:nvGrpSpPr>
        <p:grpSpPr>
          <a:xfrm>
            <a:off x="6724836" y="3691083"/>
            <a:ext cx="4041956" cy="697974"/>
            <a:chOff x="7532116" y="3989489"/>
            <a:chExt cx="4041956" cy="697974"/>
          </a:xfrm>
        </p:grpSpPr>
        <p:grpSp>
          <p:nvGrpSpPr>
            <p:cNvPr id="42" name="Group 41">
              <a:extLst>
                <a:ext uri="{FF2B5EF4-FFF2-40B4-BE49-F238E27FC236}">
                  <a16:creationId xmlns:a16="http://schemas.microsoft.com/office/drawing/2014/main" id="{4D947DBF-A8EA-41FE-B8ED-E015523D1344}"/>
                </a:ext>
              </a:extLst>
            </p:cNvPr>
            <p:cNvGrpSpPr/>
            <p:nvPr/>
          </p:nvGrpSpPr>
          <p:grpSpPr>
            <a:xfrm>
              <a:off x="7532116" y="3989489"/>
              <a:ext cx="2671995" cy="697974"/>
              <a:chOff x="7532116" y="3989489"/>
              <a:chExt cx="2671995" cy="697974"/>
            </a:xfrm>
          </p:grpSpPr>
          <p:sp>
            <p:nvSpPr>
              <p:cNvPr id="31" name="Flowchart: Summing Junction 30">
                <a:extLst>
                  <a:ext uri="{FF2B5EF4-FFF2-40B4-BE49-F238E27FC236}">
                    <a16:creationId xmlns:a16="http://schemas.microsoft.com/office/drawing/2014/main" id="{A08419E1-0F82-439A-B68C-16BA2131A02C}"/>
                  </a:ext>
                </a:extLst>
              </p:cNvPr>
              <p:cNvSpPr/>
              <p:nvPr/>
            </p:nvSpPr>
            <p:spPr>
              <a:xfrm>
                <a:off x="7999770" y="4013440"/>
                <a:ext cx="229903" cy="261257"/>
              </a:xfrm>
              <a:prstGeom prst="flowChartSummingJunction">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490EC227-D0CD-48C7-9AF2-0B6E36C83B1B}"/>
                  </a:ext>
                </a:extLst>
              </p:cNvPr>
              <p:cNvCxnSpPr>
                <a:cxnSpLocks/>
              </p:cNvCxnSpPr>
              <p:nvPr/>
            </p:nvCxnSpPr>
            <p:spPr>
              <a:xfrm flipH="1">
                <a:off x="8229673" y="4089108"/>
                <a:ext cx="1656297" cy="29900"/>
              </a:xfrm>
              <a:prstGeom prst="straightConnector1">
                <a:avLst/>
              </a:prstGeom>
              <a:ln w="38100">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1EC10AA-CB58-42E9-8E26-80E45912555F}"/>
                  </a:ext>
                </a:extLst>
              </p:cNvPr>
              <p:cNvSpPr txBox="1"/>
              <p:nvPr/>
            </p:nvSpPr>
            <p:spPr>
              <a:xfrm>
                <a:off x="7532116" y="4225798"/>
                <a:ext cx="1907177" cy="461665"/>
              </a:xfrm>
              <a:prstGeom prst="rect">
                <a:avLst/>
              </a:prstGeom>
              <a:noFill/>
            </p:spPr>
            <p:txBody>
              <a:bodyPr wrap="square" rtlCol="0">
                <a:spAutoFit/>
              </a:bodyPr>
              <a:lstStyle/>
              <a:p>
                <a:r>
                  <a:rPr lang="en-US" dirty="0"/>
                  <a:t>(a</a:t>
                </a:r>
                <a:r>
                  <a:rPr lang="en-US" baseline="-25000" dirty="0"/>
                  <a:t>1</a:t>
                </a:r>
                <a:r>
                  <a:rPr lang="en-US" dirty="0"/>
                  <a:t>, a</a:t>
                </a:r>
                <a:r>
                  <a:rPr lang="en-US" baseline="-25000" dirty="0"/>
                  <a:t>2</a:t>
                </a:r>
                <a:r>
                  <a:rPr lang="en-US" dirty="0"/>
                  <a:t>)</a:t>
                </a:r>
              </a:p>
            </p:txBody>
          </p:sp>
          <p:sp>
            <p:nvSpPr>
              <p:cNvPr id="39" name="Isosceles Triangle 38">
                <a:extLst>
                  <a:ext uri="{FF2B5EF4-FFF2-40B4-BE49-F238E27FC236}">
                    <a16:creationId xmlns:a16="http://schemas.microsoft.com/office/drawing/2014/main" id="{F9457985-9457-444A-8DAE-4D105CBE73F4}"/>
                  </a:ext>
                </a:extLst>
              </p:cNvPr>
              <p:cNvSpPr/>
              <p:nvPr/>
            </p:nvSpPr>
            <p:spPr>
              <a:xfrm>
                <a:off x="9964768" y="3989489"/>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9647C546-CBD3-4371-B4D8-8424EFB9A4B6}"/>
                </a:ext>
              </a:extLst>
            </p:cNvPr>
            <p:cNvSpPr txBox="1"/>
            <p:nvPr/>
          </p:nvSpPr>
          <p:spPr>
            <a:xfrm>
              <a:off x="9666895" y="4165308"/>
              <a:ext cx="1907177" cy="461665"/>
            </a:xfrm>
            <a:prstGeom prst="rect">
              <a:avLst/>
            </a:prstGeom>
            <a:noFill/>
          </p:spPr>
          <p:txBody>
            <a:bodyPr wrap="square" rtlCol="0">
              <a:spAutoFit/>
            </a:bodyPr>
            <a:lstStyle/>
            <a:p>
              <a:r>
                <a:rPr lang="en-US" dirty="0"/>
                <a:t>(b</a:t>
              </a:r>
              <a:r>
                <a:rPr lang="en-US" baseline="-25000" dirty="0"/>
                <a:t>1</a:t>
              </a:r>
              <a:r>
                <a:rPr lang="en-US" dirty="0"/>
                <a:t>, b</a:t>
              </a:r>
              <a:r>
                <a:rPr lang="en-US" baseline="-25000" dirty="0"/>
                <a:t>2</a:t>
              </a:r>
              <a:r>
                <a:rPr lang="en-US" dirty="0"/>
                <a:t>)</a:t>
              </a:r>
            </a:p>
          </p:txBody>
        </p:sp>
      </p:grpSp>
      <p:sp>
        <p:nvSpPr>
          <p:cNvPr id="41" name="TextBox 40">
            <a:extLst>
              <a:ext uri="{FF2B5EF4-FFF2-40B4-BE49-F238E27FC236}">
                <a16:creationId xmlns:a16="http://schemas.microsoft.com/office/drawing/2014/main" id="{5848A2AB-F10B-4095-806A-892A0E38E25A}"/>
              </a:ext>
            </a:extLst>
          </p:cNvPr>
          <p:cNvSpPr txBox="1"/>
          <p:nvPr/>
        </p:nvSpPr>
        <p:spPr>
          <a:xfrm>
            <a:off x="9096973" y="1307643"/>
            <a:ext cx="2416782" cy="830997"/>
          </a:xfrm>
          <a:prstGeom prst="rect">
            <a:avLst/>
          </a:prstGeom>
          <a:noFill/>
          <a:ln>
            <a:solidFill>
              <a:schemeClr val="tx1"/>
            </a:solidFill>
          </a:ln>
        </p:spPr>
        <p:txBody>
          <a:bodyPr wrap="square" rtlCol="0">
            <a:spAutoFit/>
          </a:bodyPr>
          <a:lstStyle/>
          <a:p>
            <a:r>
              <a:rPr lang="en-US" b="1" dirty="0"/>
              <a:t>Measuring “nearest”</a:t>
            </a:r>
          </a:p>
        </p:txBody>
      </p:sp>
      <p:sp>
        <p:nvSpPr>
          <p:cNvPr id="45" name="TextBox 44">
            <a:extLst>
              <a:ext uri="{FF2B5EF4-FFF2-40B4-BE49-F238E27FC236}">
                <a16:creationId xmlns:a16="http://schemas.microsoft.com/office/drawing/2014/main" id="{81781FFA-868E-4A4C-9199-2976E9268B1B}"/>
              </a:ext>
            </a:extLst>
          </p:cNvPr>
          <p:cNvSpPr txBox="1"/>
          <p:nvPr/>
        </p:nvSpPr>
        <p:spPr>
          <a:xfrm>
            <a:off x="804672" y="1786999"/>
            <a:ext cx="6750885" cy="2677656"/>
          </a:xfrm>
          <a:prstGeom prst="rect">
            <a:avLst/>
          </a:prstGeom>
          <a:noFill/>
        </p:spPr>
        <p:txBody>
          <a:bodyPr wrap="square" rtlCol="0">
            <a:spAutoFit/>
          </a:bodyPr>
          <a:lstStyle/>
          <a:p>
            <a:r>
              <a:rPr lang="en-US" dirty="0"/>
              <a:t>Standard </a:t>
            </a:r>
            <a:r>
              <a:rPr lang="en-US" b="1" dirty="0"/>
              <a:t>Euclidean</a:t>
            </a:r>
            <a:r>
              <a:rPr lang="en-US" dirty="0"/>
              <a:t> distance metric</a:t>
            </a:r>
          </a:p>
          <a:p>
            <a:endParaRPr lang="en-US" dirty="0"/>
          </a:p>
          <a:p>
            <a:r>
              <a:rPr lang="it-IT" dirty="0"/>
              <a:t> - two-dimensional:</a:t>
            </a:r>
          </a:p>
          <a:p>
            <a:r>
              <a:rPr lang="it-IT" i="1" dirty="0"/>
              <a:t>dist(</a:t>
            </a:r>
            <a:r>
              <a:rPr lang="it-IT" b="1" i="1" dirty="0"/>
              <a:t>a,b</a:t>
            </a:r>
            <a:r>
              <a:rPr lang="it-IT" i="1" dirty="0"/>
              <a:t>)</a:t>
            </a:r>
            <a:r>
              <a:rPr lang="it-IT" dirty="0"/>
              <a:t> = sqrt((a</a:t>
            </a:r>
            <a:r>
              <a:rPr lang="it-IT" baseline="-25000" dirty="0"/>
              <a:t>1</a:t>
            </a:r>
            <a:r>
              <a:rPr lang="it-IT" dirty="0"/>
              <a:t> – b</a:t>
            </a:r>
            <a:r>
              <a:rPr lang="it-IT" baseline="-25000" dirty="0"/>
              <a:t>1</a:t>
            </a:r>
            <a:r>
              <a:rPr lang="it-IT" dirty="0"/>
              <a:t>)</a:t>
            </a:r>
            <a:r>
              <a:rPr lang="it-IT" baseline="30000" dirty="0"/>
              <a:t>2</a:t>
            </a:r>
            <a:r>
              <a:rPr lang="it-IT" dirty="0"/>
              <a:t> + (a</a:t>
            </a:r>
            <a:r>
              <a:rPr lang="it-IT" baseline="-25000" dirty="0"/>
              <a:t>2</a:t>
            </a:r>
            <a:r>
              <a:rPr lang="it-IT" dirty="0"/>
              <a:t> – b</a:t>
            </a:r>
            <a:r>
              <a:rPr lang="it-IT" baseline="-25000" dirty="0"/>
              <a:t>2</a:t>
            </a:r>
            <a:r>
              <a:rPr lang="it-IT" dirty="0"/>
              <a:t>)</a:t>
            </a:r>
            <a:r>
              <a:rPr lang="it-IT" baseline="30000" dirty="0"/>
              <a:t>2</a:t>
            </a:r>
            <a:r>
              <a:rPr lang="it-IT" dirty="0"/>
              <a:t>)</a:t>
            </a:r>
          </a:p>
          <a:p>
            <a:endParaRPr lang="it-IT" dirty="0"/>
          </a:p>
          <a:p>
            <a:r>
              <a:rPr lang="it-IT" dirty="0"/>
              <a:t>- n-dimensional:</a:t>
            </a:r>
          </a:p>
          <a:p>
            <a:r>
              <a:rPr lang="it-IT" i="1" dirty="0"/>
              <a:t>dist(</a:t>
            </a:r>
            <a:r>
              <a:rPr lang="it-IT" b="1" i="1" dirty="0"/>
              <a:t>a,b</a:t>
            </a:r>
            <a:r>
              <a:rPr lang="it-IT" i="1" dirty="0"/>
              <a:t>)</a:t>
            </a:r>
            <a:r>
              <a:rPr lang="it-IT" dirty="0"/>
              <a:t> = sqrt(</a:t>
            </a:r>
            <a:r>
              <a:rPr lang="el-GR" dirty="0"/>
              <a:t>Σ</a:t>
            </a:r>
            <a:r>
              <a:rPr lang="en-US" i="1" baseline="-25000" dirty="0" err="1"/>
              <a:t>i</a:t>
            </a:r>
            <a:r>
              <a:rPr lang="en-US" i="1" baseline="-25000" dirty="0"/>
              <a:t> </a:t>
            </a:r>
            <a:r>
              <a:rPr lang="it-IT" dirty="0"/>
              <a:t>(a</a:t>
            </a:r>
            <a:r>
              <a:rPr lang="it-IT" baseline="-25000" dirty="0"/>
              <a:t>i</a:t>
            </a:r>
            <a:r>
              <a:rPr lang="it-IT" dirty="0"/>
              <a:t> – b</a:t>
            </a:r>
            <a:r>
              <a:rPr lang="it-IT" baseline="-25000" dirty="0"/>
              <a:t>i</a:t>
            </a:r>
            <a:r>
              <a:rPr lang="it-IT" dirty="0"/>
              <a:t>)</a:t>
            </a:r>
            <a:r>
              <a:rPr lang="it-IT" baseline="30000" dirty="0"/>
              <a:t>2</a:t>
            </a:r>
            <a:r>
              <a:rPr lang="it-IT" dirty="0"/>
              <a:t>)</a:t>
            </a:r>
            <a:endParaRPr lang="en-US" dirty="0"/>
          </a:p>
        </p:txBody>
      </p:sp>
    </p:spTree>
    <p:extLst>
      <p:ext uri="{BB962C8B-B14F-4D97-AF65-F5344CB8AC3E}">
        <p14:creationId xmlns:p14="http://schemas.microsoft.com/office/powerpoint/2010/main" val="271322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k-NN decision boundaries </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982327" y="1527609"/>
            <a:ext cx="7200247" cy="1569660"/>
          </a:xfrm>
          <a:prstGeom prst="rect">
            <a:avLst/>
          </a:prstGeom>
          <a:noFill/>
        </p:spPr>
        <p:txBody>
          <a:bodyPr wrap="square" rtlCol="0">
            <a:spAutoFit/>
          </a:bodyPr>
          <a:lstStyle/>
          <a:p>
            <a:pPr marL="342900" indent="-342900">
              <a:buFont typeface="Arial" panose="020B0604020202020204" pitchFamily="34" charset="0"/>
              <a:buChar char="•"/>
            </a:pPr>
            <a:r>
              <a:rPr lang="en-US" dirty="0"/>
              <a:t>Where are decision boundaries for k-NN?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k-NN gives </a:t>
            </a:r>
            <a:r>
              <a:rPr lang="en-US" b="1" dirty="0"/>
              <a:t>locally defined</a:t>
            </a:r>
            <a:r>
              <a:rPr lang="en-US" dirty="0"/>
              <a:t> decision boundaries between classes</a:t>
            </a:r>
          </a:p>
        </p:txBody>
      </p:sp>
      <p:sp>
        <p:nvSpPr>
          <p:cNvPr id="12" name="TextBox 11">
            <a:extLst>
              <a:ext uri="{FF2B5EF4-FFF2-40B4-BE49-F238E27FC236}">
                <a16:creationId xmlns:a16="http://schemas.microsoft.com/office/drawing/2014/main" id="{DEB6089B-53FE-4D8B-A9A3-C13728B49FE9}"/>
              </a:ext>
            </a:extLst>
          </p:cNvPr>
          <p:cNvSpPr txBox="1"/>
          <p:nvPr/>
        </p:nvSpPr>
        <p:spPr>
          <a:xfrm rot="16200000">
            <a:off x="6954711" y="2927361"/>
            <a:ext cx="1982262" cy="461665"/>
          </a:xfrm>
          <a:prstGeom prst="rect">
            <a:avLst/>
          </a:prstGeom>
          <a:noFill/>
        </p:spPr>
        <p:txBody>
          <a:bodyPr wrap="square" rtlCol="0">
            <a:spAutoFit/>
          </a:bodyPr>
          <a:lstStyle/>
          <a:p>
            <a:r>
              <a:rPr lang="en-US" dirty="0"/>
              <a:t>feature</a:t>
            </a:r>
            <a:r>
              <a:rPr lang="en-US" baseline="-25000" dirty="0"/>
              <a:t>1</a:t>
            </a:r>
          </a:p>
        </p:txBody>
      </p:sp>
      <p:sp>
        <p:nvSpPr>
          <p:cNvPr id="13" name="TextBox 12">
            <a:extLst>
              <a:ext uri="{FF2B5EF4-FFF2-40B4-BE49-F238E27FC236}">
                <a16:creationId xmlns:a16="http://schemas.microsoft.com/office/drawing/2014/main" id="{915DF399-F939-47D0-B6F2-B7DC8167DBBE}"/>
              </a:ext>
            </a:extLst>
          </p:cNvPr>
          <p:cNvSpPr txBox="1"/>
          <p:nvPr/>
        </p:nvSpPr>
        <p:spPr>
          <a:xfrm>
            <a:off x="9022833" y="4910793"/>
            <a:ext cx="1370265" cy="461665"/>
          </a:xfrm>
          <a:prstGeom prst="rect">
            <a:avLst/>
          </a:prstGeom>
          <a:noFill/>
        </p:spPr>
        <p:txBody>
          <a:bodyPr wrap="square" rtlCol="0">
            <a:spAutoFit/>
          </a:bodyPr>
          <a:lstStyle/>
          <a:p>
            <a:r>
              <a:rPr lang="en-US" dirty="0"/>
              <a:t>feature</a:t>
            </a:r>
            <a:r>
              <a:rPr lang="en-US" baseline="-25000" dirty="0"/>
              <a:t>2</a:t>
            </a:r>
          </a:p>
        </p:txBody>
      </p:sp>
      <p:sp>
        <p:nvSpPr>
          <p:cNvPr id="14" name="Line 5">
            <a:extLst>
              <a:ext uri="{FF2B5EF4-FFF2-40B4-BE49-F238E27FC236}">
                <a16:creationId xmlns:a16="http://schemas.microsoft.com/office/drawing/2014/main" id="{D5DD371C-FBCA-4C98-9FA2-B9D1C23D26D7}"/>
              </a:ext>
            </a:extLst>
          </p:cNvPr>
          <p:cNvSpPr>
            <a:spLocks noChangeShapeType="1"/>
          </p:cNvSpPr>
          <p:nvPr/>
        </p:nvSpPr>
        <p:spPr bwMode="auto">
          <a:xfrm flipV="1">
            <a:off x="8212541" y="1710393"/>
            <a:ext cx="0" cy="32004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6">
            <a:extLst>
              <a:ext uri="{FF2B5EF4-FFF2-40B4-BE49-F238E27FC236}">
                <a16:creationId xmlns:a16="http://schemas.microsoft.com/office/drawing/2014/main" id="{6170C17E-AD13-43BF-ACD6-66AA8FED8AE8}"/>
              </a:ext>
            </a:extLst>
          </p:cNvPr>
          <p:cNvSpPr>
            <a:spLocks noChangeShapeType="1"/>
          </p:cNvSpPr>
          <p:nvPr/>
        </p:nvSpPr>
        <p:spPr bwMode="auto">
          <a:xfrm flipV="1">
            <a:off x="8212541" y="4910793"/>
            <a:ext cx="3714559"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Oval 15">
            <a:extLst>
              <a:ext uri="{FF2B5EF4-FFF2-40B4-BE49-F238E27FC236}">
                <a16:creationId xmlns:a16="http://schemas.microsoft.com/office/drawing/2014/main" id="{36FA7795-A4D4-4914-8645-2451BD2AA491}"/>
              </a:ext>
            </a:extLst>
          </p:cNvPr>
          <p:cNvSpPr>
            <a:spLocks noChangeArrowheads="1"/>
          </p:cNvSpPr>
          <p:nvPr/>
        </p:nvSpPr>
        <p:spPr bwMode="auto">
          <a:xfrm>
            <a:off x="10316898" y="1979595"/>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 name="Oval 16">
            <a:extLst>
              <a:ext uri="{FF2B5EF4-FFF2-40B4-BE49-F238E27FC236}">
                <a16:creationId xmlns:a16="http://schemas.microsoft.com/office/drawing/2014/main" id="{AA33FA0B-FE8F-4595-B101-714DC41D6BFA}"/>
              </a:ext>
            </a:extLst>
          </p:cNvPr>
          <p:cNvSpPr>
            <a:spLocks noChangeArrowheads="1"/>
          </p:cNvSpPr>
          <p:nvPr/>
        </p:nvSpPr>
        <p:spPr bwMode="auto">
          <a:xfrm>
            <a:off x="9888941" y="2816033"/>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8" name="Oval 17">
            <a:extLst>
              <a:ext uri="{FF2B5EF4-FFF2-40B4-BE49-F238E27FC236}">
                <a16:creationId xmlns:a16="http://schemas.microsoft.com/office/drawing/2014/main" id="{8C865EC7-60BB-47ED-AA6F-9922D450FFC2}"/>
              </a:ext>
            </a:extLst>
          </p:cNvPr>
          <p:cNvSpPr>
            <a:spLocks noChangeArrowheads="1"/>
          </p:cNvSpPr>
          <p:nvPr/>
        </p:nvSpPr>
        <p:spPr bwMode="auto">
          <a:xfrm>
            <a:off x="9812742" y="2319993"/>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9" name="Oval 18">
            <a:extLst>
              <a:ext uri="{FF2B5EF4-FFF2-40B4-BE49-F238E27FC236}">
                <a16:creationId xmlns:a16="http://schemas.microsoft.com/office/drawing/2014/main" id="{F2EC9107-B4F8-4977-90D9-3B5188BD9CA1}"/>
              </a:ext>
            </a:extLst>
          </p:cNvPr>
          <p:cNvSpPr>
            <a:spLocks noChangeArrowheads="1"/>
          </p:cNvSpPr>
          <p:nvPr/>
        </p:nvSpPr>
        <p:spPr bwMode="auto">
          <a:xfrm>
            <a:off x="9584142" y="1710393"/>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9">
            <a:extLst>
              <a:ext uri="{FF2B5EF4-FFF2-40B4-BE49-F238E27FC236}">
                <a16:creationId xmlns:a16="http://schemas.microsoft.com/office/drawing/2014/main" id="{EF16A1F6-0690-447D-AA96-1F70AEE53988}"/>
              </a:ext>
            </a:extLst>
          </p:cNvPr>
          <p:cNvSpPr>
            <a:spLocks noChangeArrowheads="1"/>
          </p:cNvSpPr>
          <p:nvPr/>
        </p:nvSpPr>
        <p:spPr bwMode="auto">
          <a:xfrm>
            <a:off x="9126941" y="1862793"/>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 name="Rectangle 20">
            <a:extLst>
              <a:ext uri="{FF2B5EF4-FFF2-40B4-BE49-F238E27FC236}">
                <a16:creationId xmlns:a16="http://schemas.microsoft.com/office/drawing/2014/main" id="{E02316B5-AF1C-439B-AEAE-1FD238F092F3}"/>
              </a:ext>
            </a:extLst>
          </p:cNvPr>
          <p:cNvSpPr>
            <a:spLocks noChangeArrowheads="1"/>
          </p:cNvSpPr>
          <p:nvPr/>
        </p:nvSpPr>
        <p:spPr bwMode="auto">
          <a:xfrm>
            <a:off x="8517341" y="33867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21">
            <a:extLst>
              <a:ext uri="{FF2B5EF4-FFF2-40B4-BE49-F238E27FC236}">
                <a16:creationId xmlns:a16="http://schemas.microsoft.com/office/drawing/2014/main" id="{2299CED1-5EA4-40DF-9634-E315D08EEE93}"/>
              </a:ext>
            </a:extLst>
          </p:cNvPr>
          <p:cNvSpPr>
            <a:spLocks noChangeArrowheads="1"/>
          </p:cNvSpPr>
          <p:nvPr/>
        </p:nvSpPr>
        <p:spPr bwMode="auto">
          <a:xfrm>
            <a:off x="9736541" y="38439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3" name="Rectangle 22">
            <a:extLst>
              <a:ext uri="{FF2B5EF4-FFF2-40B4-BE49-F238E27FC236}">
                <a16:creationId xmlns:a16="http://schemas.microsoft.com/office/drawing/2014/main" id="{5CB10027-94E9-4F79-B87E-DED73B1C34D8}"/>
              </a:ext>
            </a:extLst>
          </p:cNvPr>
          <p:cNvSpPr>
            <a:spLocks noChangeArrowheads="1"/>
          </p:cNvSpPr>
          <p:nvPr/>
        </p:nvSpPr>
        <p:spPr bwMode="auto">
          <a:xfrm>
            <a:off x="9555566" y="44535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3">
            <a:extLst>
              <a:ext uri="{FF2B5EF4-FFF2-40B4-BE49-F238E27FC236}">
                <a16:creationId xmlns:a16="http://schemas.microsoft.com/office/drawing/2014/main" id="{A7A5B4CB-8EF8-43AE-B630-284A7841FD93}"/>
              </a:ext>
            </a:extLst>
          </p:cNvPr>
          <p:cNvSpPr>
            <a:spLocks noChangeArrowheads="1"/>
          </p:cNvSpPr>
          <p:nvPr/>
        </p:nvSpPr>
        <p:spPr bwMode="auto">
          <a:xfrm>
            <a:off x="8974541" y="38439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24">
            <a:extLst>
              <a:ext uri="{FF2B5EF4-FFF2-40B4-BE49-F238E27FC236}">
                <a16:creationId xmlns:a16="http://schemas.microsoft.com/office/drawing/2014/main" id="{47108BD8-B3D6-4ABC-9134-0A9F6511D5A4}"/>
              </a:ext>
            </a:extLst>
          </p:cNvPr>
          <p:cNvSpPr>
            <a:spLocks noChangeArrowheads="1"/>
          </p:cNvSpPr>
          <p:nvPr/>
        </p:nvSpPr>
        <p:spPr bwMode="auto">
          <a:xfrm>
            <a:off x="8669741" y="42249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25">
            <a:extLst>
              <a:ext uri="{FF2B5EF4-FFF2-40B4-BE49-F238E27FC236}">
                <a16:creationId xmlns:a16="http://schemas.microsoft.com/office/drawing/2014/main" id="{6CB205D4-760E-4D8B-8C18-4C2ADE334276}"/>
              </a:ext>
            </a:extLst>
          </p:cNvPr>
          <p:cNvSpPr>
            <a:spLocks noChangeArrowheads="1"/>
          </p:cNvSpPr>
          <p:nvPr/>
        </p:nvSpPr>
        <p:spPr bwMode="auto">
          <a:xfrm>
            <a:off x="8898341" y="30057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7" name="Isosceles Triangle 26">
            <a:extLst>
              <a:ext uri="{FF2B5EF4-FFF2-40B4-BE49-F238E27FC236}">
                <a16:creationId xmlns:a16="http://schemas.microsoft.com/office/drawing/2014/main" id="{D3301FC5-69A7-436A-B62D-19C99AC040AD}"/>
              </a:ext>
            </a:extLst>
          </p:cNvPr>
          <p:cNvSpPr/>
          <p:nvPr/>
        </p:nvSpPr>
        <p:spPr>
          <a:xfrm>
            <a:off x="10393098" y="3234393"/>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4A885B55-8B74-4AFD-8611-58B57FD567AA}"/>
              </a:ext>
            </a:extLst>
          </p:cNvPr>
          <p:cNvSpPr/>
          <p:nvPr/>
        </p:nvSpPr>
        <p:spPr>
          <a:xfrm>
            <a:off x="10871423" y="3005793"/>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0F754CB-1154-44DE-AD98-19AB0305DCF1}"/>
              </a:ext>
            </a:extLst>
          </p:cNvPr>
          <p:cNvSpPr/>
          <p:nvPr/>
        </p:nvSpPr>
        <p:spPr>
          <a:xfrm>
            <a:off x="10815580" y="3642162"/>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161678D7-8D44-4885-B056-EB21DE21E39D}"/>
              </a:ext>
            </a:extLst>
          </p:cNvPr>
          <p:cNvSpPr/>
          <p:nvPr/>
        </p:nvSpPr>
        <p:spPr>
          <a:xfrm>
            <a:off x="11140870" y="3171577"/>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0B405C7E-A000-44A7-A319-EA59EB065A52}"/>
              </a:ext>
            </a:extLst>
          </p:cNvPr>
          <p:cNvSpPr/>
          <p:nvPr/>
        </p:nvSpPr>
        <p:spPr>
          <a:xfrm>
            <a:off x="10393098" y="4041185"/>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8238AC57-CCCE-4AE3-88D6-C0621FB42988}"/>
              </a:ext>
            </a:extLst>
          </p:cNvPr>
          <p:cNvSpPr/>
          <p:nvPr/>
        </p:nvSpPr>
        <p:spPr>
          <a:xfrm>
            <a:off x="10921403" y="4057700"/>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C28E559-2EED-4FCD-A245-D084C0FD634D}"/>
                  </a:ext>
                </a:extLst>
              </p14:cNvPr>
              <p14:cNvContentPartPr/>
              <p14:nvPr/>
            </p14:nvContentPartPr>
            <p14:xfrm>
              <a:off x="8676340" y="1923980"/>
              <a:ext cx="2480760" cy="2702520"/>
            </p14:xfrm>
          </p:contentPart>
        </mc:Choice>
        <mc:Fallback xmlns="">
          <p:pic>
            <p:nvPicPr>
              <p:cNvPr id="10" name="Ink 9">
                <a:extLst>
                  <a:ext uri="{FF2B5EF4-FFF2-40B4-BE49-F238E27FC236}">
                    <a16:creationId xmlns:a16="http://schemas.microsoft.com/office/drawing/2014/main" id="{BC28E559-2EED-4FCD-A245-D084C0FD634D}"/>
                  </a:ext>
                </a:extLst>
              </p:cNvPr>
              <p:cNvPicPr/>
              <p:nvPr/>
            </p:nvPicPr>
            <p:blipFill>
              <a:blip r:embed="rId4"/>
              <a:stretch>
                <a:fillRect/>
              </a:stretch>
            </p:blipFill>
            <p:spPr>
              <a:xfrm>
                <a:off x="8667700" y="1915340"/>
                <a:ext cx="2498400" cy="2720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EE050387-7097-4F2F-B662-5EA68108C8E4}"/>
                  </a:ext>
                </a:extLst>
              </p14:cNvPr>
              <p14:cNvContentPartPr/>
              <p14:nvPr/>
            </p14:nvContentPartPr>
            <p14:xfrm>
              <a:off x="2334433" y="3102364"/>
              <a:ext cx="360" cy="360"/>
            </p14:xfrm>
          </p:contentPart>
        </mc:Choice>
        <mc:Fallback xmlns="">
          <p:pic>
            <p:nvPicPr>
              <p:cNvPr id="11" name="Ink 10">
                <a:extLst>
                  <a:ext uri="{FF2B5EF4-FFF2-40B4-BE49-F238E27FC236}">
                    <a16:creationId xmlns:a16="http://schemas.microsoft.com/office/drawing/2014/main" id="{EE050387-7097-4F2F-B662-5EA68108C8E4}"/>
                  </a:ext>
                </a:extLst>
              </p:cNvPr>
              <p:cNvPicPr/>
              <p:nvPr/>
            </p:nvPicPr>
            <p:blipFill>
              <a:blip r:embed="rId6"/>
              <a:stretch>
                <a:fillRect/>
              </a:stretch>
            </p:blipFill>
            <p:spPr>
              <a:xfrm>
                <a:off x="2325433" y="3093364"/>
                <a:ext cx="18000" cy="18000"/>
              </a:xfrm>
              <a:prstGeom prst="rect">
                <a:avLst/>
              </a:prstGeom>
            </p:spPr>
          </p:pic>
        </mc:Fallback>
      </mc:AlternateContent>
    </p:spTree>
    <p:extLst>
      <p:ext uri="{BB962C8B-B14F-4D97-AF65-F5344CB8AC3E}">
        <p14:creationId xmlns:p14="http://schemas.microsoft.com/office/powerpoint/2010/main" val="640138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k-NN decision boundaries </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1000988" y="1484930"/>
            <a:ext cx="9715220" cy="4154984"/>
          </a:xfrm>
          <a:prstGeom prst="rect">
            <a:avLst/>
          </a:prstGeom>
          <a:noFill/>
        </p:spPr>
        <p:txBody>
          <a:bodyPr wrap="square" rtlCol="0">
            <a:spAutoFit/>
          </a:bodyPr>
          <a:lstStyle/>
          <a:p>
            <a:pPr marL="342900" indent="-342900">
              <a:buFont typeface="Arial" panose="020B0604020202020204" pitchFamily="34" charset="0"/>
              <a:buChar char="•"/>
            </a:pPr>
            <a:r>
              <a:rPr lang="en-US" dirty="0"/>
              <a:t>Can be changed by different distance metrics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Becomes more complex as more examples are stored</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E050387-7097-4F2F-B662-5EA68108C8E4}"/>
                  </a:ext>
                </a:extLst>
              </p14:cNvPr>
              <p14:cNvContentPartPr/>
              <p14:nvPr/>
            </p14:nvContentPartPr>
            <p14:xfrm>
              <a:off x="2334433" y="3102364"/>
              <a:ext cx="360" cy="360"/>
            </p14:xfrm>
          </p:contentPart>
        </mc:Choice>
        <mc:Fallback xmlns="">
          <p:pic>
            <p:nvPicPr>
              <p:cNvPr id="11" name="Ink 10">
                <a:extLst>
                  <a:ext uri="{FF2B5EF4-FFF2-40B4-BE49-F238E27FC236}">
                    <a16:creationId xmlns:a16="http://schemas.microsoft.com/office/drawing/2014/main" id="{EE050387-7097-4F2F-B662-5EA68108C8E4}"/>
                  </a:ext>
                </a:extLst>
              </p:cNvPr>
              <p:cNvPicPr/>
              <p:nvPr/>
            </p:nvPicPr>
            <p:blipFill>
              <a:blip r:embed="rId4"/>
              <a:stretch>
                <a:fillRect/>
              </a:stretch>
            </p:blipFill>
            <p:spPr>
              <a:xfrm>
                <a:off x="2325433" y="3093364"/>
                <a:ext cx="18000" cy="18000"/>
              </a:xfrm>
              <a:prstGeom prst="rect">
                <a:avLst/>
              </a:prstGeom>
            </p:spPr>
          </p:pic>
        </mc:Fallback>
      </mc:AlternateContent>
      <p:pic>
        <p:nvPicPr>
          <p:cNvPr id="4" name="Picture 3">
            <a:extLst>
              <a:ext uri="{FF2B5EF4-FFF2-40B4-BE49-F238E27FC236}">
                <a16:creationId xmlns:a16="http://schemas.microsoft.com/office/drawing/2014/main" id="{CA9620DD-CEB7-430E-B8AB-343A2EAEDCC7}"/>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Effect>
                      <a14:brightnessContrast contrast="-40000"/>
                    </a14:imgEffect>
                  </a14:imgLayer>
                </a14:imgProps>
              </a:ext>
            </a:extLst>
          </a:blip>
          <a:srcRect l="6216"/>
          <a:stretch/>
        </p:blipFill>
        <p:spPr>
          <a:xfrm>
            <a:off x="3076237" y="2391109"/>
            <a:ext cx="4834054" cy="2278661"/>
          </a:xfrm>
          <a:prstGeom prst="rect">
            <a:avLst/>
          </a:prstGeom>
          <a:ln>
            <a:solidFill>
              <a:schemeClr val="tx1"/>
            </a:solidFill>
          </a:ln>
        </p:spPr>
      </p:pic>
    </p:spTree>
    <p:extLst>
      <p:ext uri="{BB962C8B-B14F-4D97-AF65-F5344CB8AC3E}">
        <p14:creationId xmlns:p14="http://schemas.microsoft.com/office/powerpoint/2010/main" val="2544485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k-NN decision boundaries </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1152379" y="1905506"/>
            <a:ext cx="9715220" cy="3970318"/>
          </a:xfrm>
          <a:prstGeom prst="rect">
            <a:avLst/>
          </a:prstGeom>
          <a:noFill/>
        </p:spPr>
        <p:txBody>
          <a:bodyPr wrap="square" rtlCol="0">
            <a:spAutoFit/>
          </a:bodyPr>
          <a:lstStyle/>
          <a:p>
            <a:r>
              <a:rPr lang="en-US" sz="2800" dirty="0"/>
              <a:t>To classify instance </a:t>
            </a:r>
            <a:r>
              <a:rPr lang="en-US" sz="2800" b="1" i="1" dirty="0"/>
              <a:t>x</a:t>
            </a:r>
            <a:r>
              <a:rPr lang="en-US" sz="2800" b="1" dirty="0"/>
              <a:t> </a:t>
            </a:r>
            <a:r>
              <a:rPr lang="en-US" sz="2800" dirty="0"/>
              <a:t>:</a:t>
            </a:r>
          </a:p>
          <a:p>
            <a:endParaRPr lang="en-US" sz="2800" dirty="0"/>
          </a:p>
          <a:p>
            <a:r>
              <a:rPr lang="en-US" sz="2800" dirty="0"/>
              <a:t>Find </a:t>
            </a:r>
            <a:r>
              <a:rPr lang="en-US" sz="2800" b="1" i="1" dirty="0">
                <a:solidFill>
                  <a:srgbClr val="D95E00"/>
                </a:solidFill>
              </a:rPr>
              <a:t>k</a:t>
            </a:r>
            <a:r>
              <a:rPr lang="en-US" sz="2800" dirty="0"/>
              <a:t> nearest neighbors of </a:t>
            </a:r>
            <a:r>
              <a:rPr lang="en-US" sz="2800" b="1" i="1" dirty="0"/>
              <a:t>x</a:t>
            </a:r>
            <a:endParaRPr lang="en-US" sz="2800" dirty="0"/>
          </a:p>
          <a:p>
            <a:endParaRPr lang="en-US" sz="2800" dirty="0"/>
          </a:p>
          <a:p>
            <a:r>
              <a:rPr lang="en-US" sz="2800" dirty="0"/>
              <a:t>Choose as label the majority label within </a:t>
            </a:r>
            <a:r>
              <a:rPr lang="en-US" sz="2800" b="1" i="1" dirty="0"/>
              <a:t>k</a:t>
            </a:r>
            <a:r>
              <a:rPr lang="en-US" sz="2800" dirty="0"/>
              <a:t> nearest neighbors</a:t>
            </a:r>
          </a:p>
          <a:p>
            <a:endParaRPr lang="en-US" sz="2800" dirty="0"/>
          </a:p>
          <a:p>
            <a:endParaRPr lang="en-US" sz="2800" b="1" i="1" dirty="0">
              <a:solidFill>
                <a:srgbClr val="D95E00"/>
              </a:solidFill>
            </a:endParaRPr>
          </a:p>
          <a:p>
            <a:r>
              <a:rPr lang="en-US" sz="2800" b="1" i="1" dirty="0">
                <a:solidFill>
                  <a:srgbClr val="D95E00"/>
                </a:solidFill>
              </a:rPr>
              <a:t>How do we choose k?</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E050387-7097-4F2F-B662-5EA68108C8E4}"/>
                  </a:ext>
                </a:extLst>
              </p14:cNvPr>
              <p14:cNvContentPartPr/>
              <p14:nvPr/>
            </p14:nvContentPartPr>
            <p14:xfrm>
              <a:off x="2334433" y="3102364"/>
              <a:ext cx="360" cy="360"/>
            </p14:xfrm>
          </p:contentPart>
        </mc:Choice>
        <mc:Fallback xmlns="">
          <p:pic>
            <p:nvPicPr>
              <p:cNvPr id="11" name="Ink 10">
                <a:extLst>
                  <a:ext uri="{FF2B5EF4-FFF2-40B4-BE49-F238E27FC236}">
                    <a16:creationId xmlns:a16="http://schemas.microsoft.com/office/drawing/2014/main" id="{EE050387-7097-4F2F-B662-5EA68108C8E4}"/>
                  </a:ext>
                </a:extLst>
              </p:cNvPr>
              <p:cNvPicPr/>
              <p:nvPr/>
            </p:nvPicPr>
            <p:blipFill>
              <a:blip r:embed="rId4"/>
              <a:stretch>
                <a:fillRect/>
              </a:stretch>
            </p:blipFill>
            <p:spPr>
              <a:xfrm>
                <a:off x="2325433" y="3093364"/>
                <a:ext cx="18000" cy="18000"/>
              </a:xfrm>
              <a:prstGeom prst="rect">
                <a:avLst/>
              </a:prstGeom>
            </p:spPr>
          </p:pic>
        </mc:Fallback>
      </mc:AlternateContent>
    </p:spTree>
    <p:extLst>
      <p:ext uri="{BB962C8B-B14F-4D97-AF65-F5344CB8AC3E}">
        <p14:creationId xmlns:p14="http://schemas.microsoft.com/office/powerpoint/2010/main" val="162594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Agenda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sz="2800" dirty="0"/>
              <a:t>K-Nearest Neighbors</a:t>
            </a:r>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Impact of k</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1000988" y="1484930"/>
            <a:ext cx="9715220" cy="4893647"/>
          </a:xfrm>
          <a:prstGeom prst="rect">
            <a:avLst/>
          </a:prstGeom>
          <a:noFill/>
        </p:spPr>
        <p:txBody>
          <a:bodyPr wrap="square" rtlCol="0">
            <a:spAutoFit/>
          </a:bodyPr>
          <a:lstStyle/>
          <a:p>
            <a:r>
              <a:rPr lang="en-US" dirty="0"/>
              <a:t>Role of k?</a:t>
            </a:r>
          </a:p>
          <a:p>
            <a:endParaRPr lang="en-US" dirty="0"/>
          </a:p>
          <a:p>
            <a:r>
              <a:rPr lang="en-US" dirty="0"/>
              <a:t>How does it relate to overfitting and underfitting?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b="1" i="1" dirty="0"/>
          </a:p>
          <a:p>
            <a:r>
              <a:rPr lang="en-US" b="1" i="1" dirty="0"/>
              <a:t>   k= 1					 k= 3				 k=31</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E050387-7097-4F2F-B662-5EA68108C8E4}"/>
                  </a:ext>
                </a:extLst>
              </p14:cNvPr>
              <p14:cNvContentPartPr/>
              <p14:nvPr/>
            </p14:nvContentPartPr>
            <p14:xfrm>
              <a:off x="2334433" y="3102364"/>
              <a:ext cx="360" cy="360"/>
            </p14:xfrm>
          </p:contentPart>
        </mc:Choice>
        <mc:Fallback xmlns="">
          <p:pic>
            <p:nvPicPr>
              <p:cNvPr id="11" name="Ink 10">
                <a:extLst>
                  <a:ext uri="{FF2B5EF4-FFF2-40B4-BE49-F238E27FC236}">
                    <a16:creationId xmlns:a16="http://schemas.microsoft.com/office/drawing/2014/main" id="{EE050387-7097-4F2F-B662-5EA68108C8E4}"/>
                  </a:ext>
                </a:extLst>
              </p:cNvPr>
              <p:cNvPicPr/>
              <p:nvPr/>
            </p:nvPicPr>
            <p:blipFill>
              <a:blip r:embed="rId4"/>
              <a:stretch>
                <a:fillRect/>
              </a:stretch>
            </p:blipFill>
            <p:spPr>
              <a:xfrm>
                <a:off x="2325433" y="3093364"/>
                <a:ext cx="18000" cy="18000"/>
              </a:xfrm>
              <a:prstGeom prst="rect">
                <a:avLst/>
              </a:prstGeom>
            </p:spPr>
          </p:pic>
        </mc:Fallback>
      </mc:AlternateContent>
      <p:pic>
        <p:nvPicPr>
          <p:cNvPr id="4" name="Picture 3">
            <a:extLst>
              <a:ext uri="{FF2B5EF4-FFF2-40B4-BE49-F238E27FC236}">
                <a16:creationId xmlns:a16="http://schemas.microsoft.com/office/drawing/2014/main" id="{0FE47A84-0F8E-465B-8222-4AC39B377718}"/>
              </a:ext>
            </a:extLst>
          </p:cNvPr>
          <p:cNvPicPr>
            <a:picLocks noChangeAspect="1"/>
          </p:cNvPicPr>
          <p:nvPr/>
        </p:nvPicPr>
        <p:blipFill>
          <a:blip r:embed="rId5"/>
          <a:stretch>
            <a:fillRect/>
          </a:stretch>
        </p:blipFill>
        <p:spPr>
          <a:xfrm>
            <a:off x="1124306" y="3039491"/>
            <a:ext cx="2519298" cy="2544492"/>
          </a:xfrm>
          <a:prstGeom prst="rect">
            <a:avLst/>
          </a:prstGeom>
          <a:ln w="12700">
            <a:solidFill>
              <a:schemeClr val="tx1"/>
            </a:solidFill>
          </a:ln>
        </p:spPr>
      </p:pic>
      <p:pic>
        <p:nvPicPr>
          <p:cNvPr id="6" name="Picture 5">
            <a:extLst>
              <a:ext uri="{FF2B5EF4-FFF2-40B4-BE49-F238E27FC236}">
                <a16:creationId xmlns:a16="http://schemas.microsoft.com/office/drawing/2014/main" id="{052BEC43-BF26-43D5-BFB4-F5FC07E73A7A}"/>
              </a:ext>
            </a:extLst>
          </p:cNvPr>
          <p:cNvPicPr>
            <a:picLocks noChangeAspect="1"/>
          </p:cNvPicPr>
          <p:nvPr/>
        </p:nvPicPr>
        <p:blipFill>
          <a:blip r:embed="rId6"/>
          <a:stretch>
            <a:fillRect/>
          </a:stretch>
        </p:blipFill>
        <p:spPr>
          <a:xfrm>
            <a:off x="4537788" y="3039491"/>
            <a:ext cx="2499082" cy="2499082"/>
          </a:xfrm>
          <a:prstGeom prst="rect">
            <a:avLst/>
          </a:prstGeom>
          <a:ln w="19050">
            <a:solidFill>
              <a:schemeClr val="tx1"/>
            </a:solidFill>
          </a:ln>
        </p:spPr>
      </p:pic>
      <p:pic>
        <p:nvPicPr>
          <p:cNvPr id="8" name="Picture 7">
            <a:extLst>
              <a:ext uri="{FF2B5EF4-FFF2-40B4-BE49-F238E27FC236}">
                <a16:creationId xmlns:a16="http://schemas.microsoft.com/office/drawing/2014/main" id="{21C4D20F-74EE-42A7-B640-C45A89D0F3E0}"/>
              </a:ext>
            </a:extLst>
          </p:cNvPr>
          <p:cNvPicPr>
            <a:picLocks noChangeAspect="1"/>
          </p:cNvPicPr>
          <p:nvPr/>
        </p:nvPicPr>
        <p:blipFill>
          <a:blip r:embed="rId7"/>
          <a:stretch>
            <a:fillRect/>
          </a:stretch>
        </p:blipFill>
        <p:spPr>
          <a:xfrm>
            <a:off x="7609276" y="3049871"/>
            <a:ext cx="2383810" cy="2432711"/>
          </a:xfrm>
          <a:prstGeom prst="rect">
            <a:avLst/>
          </a:prstGeom>
          <a:ln w="28575">
            <a:solidFill>
              <a:schemeClr val="tx1"/>
            </a:solidFill>
          </a:ln>
        </p:spPr>
      </p:pic>
    </p:spTree>
    <p:extLst>
      <p:ext uri="{BB962C8B-B14F-4D97-AF65-F5344CB8AC3E}">
        <p14:creationId xmlns:p14="http://schemas.microsoft.com/office/powerpoint/2010/main" val="2124332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Impact</a:t>
            </a:r>
            <a:r>
              <a:rPr lang="en-US" sz="4000" b="1" i="1" dirty="0">
                <a:solidFill>
                  <a:srgbClr val="E46102"/>
                </a:solidFill>
              </a:rPr>
              <a:t> of k</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763732" y="1557211"/>
            <a:ext cx="7524227" cy="4339650"/>
          </a:xfrm>
          <a:prstGeom prst="rect">
            <a:avLst/>
          </a:prstGeom>
          <a:noFill/>
        </p:spPr>
        <p:txBody>
          <a:bodyPr wrap="square" rtlCol="0">
            <a:spAutoFit/>
          </a:bodyPr>
          <a:lstStyle/>
          <a:p>
            <a:pPr marL="342900" indent="-342900">
              <a:buFont typeface="Arial" panose="020B0604020202020204" pitchFamily="34" charset="0"/>
              <a:buChar char="•"/>
            </a:pPr>
            <a:r>
              <a:rPr lang="en-US" dirty="0"/>
              <a:t>Choosing </a:t>
            </a:r>
            <a:r>
              <a:rPr lang="en-US" b="1" i="1" dirty="0"/>
              <a:t>k</a:t>
            </a:r>
          </a:p>
          <a:p>
            <a:pPr marL="342900" indent="-342900">
              <a:buFont typeface="Arial" panose="020B0604020202020204" pitchFamily="34" charset="0"/>
              <a:buChar char="•"/>
            </a:pPr>
            <a:endParaRPr lang="en-US" b="1" i="1" dirty="0"/>
          </a:p>
          <a:p>
            <a:pPr marL="342900" indent="-342900">
              <a:buFont typeface="Arial" panose="020B0604020202020204" pitchFamily="34" charset="0"/>
              <a:buChar char="•"/>
            </a:pPr>
            <a:r>
              <a:rPr lang="en-US" dirty="0"/>
              <a:t>Often data-dependent and heuristic-based</a:t>
            </a:r>
          </a:p>
          <a:p>
            <a:pPr marL="952485" lvl="1" indent="-342900">
              <a:buFont typeface="Arial" panose="020B0604020202020204" pitchFamily="34" charset="0"/>
              <a:buChar char="•"/>
            </a:pPr>
            <a:r>
              <a:rPr lang="en-US" dirty="0"/>
              <a:t>Common heuristic – choose odd number (3,5,7..)</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Use validation data instead of using only train/test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Avoid too small or too large values of k</a:t>
            </a:r>
          </a:p>
          <a:p>
            <a:pPr marL="952485" lvl="1" indent="-342900">
              <a:buFont typeface="Arial" panose="020B0604020202020204" pitchFamily="34" charset="0"/>
              <a:buChar char="•"/>
            </a:pPr>
            <a:r>
              <a:rPr lang="en-US" sz="2000" dirty="0"/>
              <a:t>too small (</a:t>
            </a:r>
            <a:r>
              <a:rPr lang="en-US" sz="2000" b="0" i="0" dirty="0">
                <a:effectLst/>
                <a:latin typeface="urw-din"/>
              </a:rPr>
              <a:t>algorithm would be more sensitive to outliers</a:t>
            </a:r>
            <a:r>
              <a:rPr lang="en-US" sz="2000" dirty="0"/>
              <a:t>)</a:t>
            </a:r>
          </a:p>
          <a:p>
            <a:pPr marL="952485" lvl="1" indent="-342900">
              <a:buFont typeface="Arial" panose="020B0604020202020204" pitchFamily="34" charset="0"/>
              <a:buChar char="•"/>
            </a:pPr>
            <a:r>
              <a:rPr lang="en-US" sz="2000" dirty="0"/>
              <a:t>too large (</a:t>
            </a:r>
            <a:r>
              <a:rPr lang="en-US" sz="2000" b="0" i="0" dirty="0">
                <a:effectLst/>
                <a:latin typeface="urw-din"/>
              </a:rPr>
              <a:t>neighborhood may include too many points from other classes</a:t>
            </a:r>
            <a:r>
              <a:rPr lang="en-US" sz="2000" dirty="0"/>
              <a:t>)</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E050387-7097-4F2F-B662-5EA68108C8E4}"/>
                  </a:ext>
                </a:extLst>
              </p14:cNvPr>
              <p14:cNvContentPartPr/>
              <p14:nvPr/>
            </p14:nvContentPartPr>
            <p14:xfrm>
              <a:off x="2334433" y="3102364"/>
              <a:ext cx="360" cy="360"/>
            </p14:xfrm>
          </p:contentPart>
        </mc:Choice>
        <mc:Fallback xmlns="">
          <p:pic>
            <p:nvPicPr>
              <p:cNvPr id="11" name="Ink 10">
                <a:extLst>
                  <a:ext uri="{FF2B5EF4-FFF2-40B4-BE49-F238E27FC236}">
                    <a16:creationId xmlns:a16="http://schemas.microsoft.com/office/drawing/2014/main" id="{EE050387-7097-4F2F-B662-5EA68108C8E4}"/>
                  </a:ext>
                </a:extLst>
              </p:cNvPr>
              <p:cNvPicPr/>
              <p:nvPr/>
            </p:nvPicPr>
            <p:blipFill>
              <a:blip r:embed="rId4"/>
              <a:stretch>
                <a:fillRect/>
              </a:stretch>
            </p:blipFill>
            <p:spPr>
              <a:xfrm>
                <a:off x="2325433" y="3093364"/>
                <a:ext cx="18000" cy="18000"/>
              </a:xfrm>
              <a:prstGeom prst="rect">
                <a:avLst/>
              </a:prstGeom>
            </p:spPr>
          </p:pic>
        </mc:Fallback>
      </mc:AlternateContent>
      <p:grpSp>
        <p:nvGrpSpPr>
          <p:cNvPr id="4" name="Group 3">
            <a:extLst>
              <a:ext uri="{FF2B5EF4-FFF2-40B4-BE49-F238E27FC236}">
                <a16:creationId xmlns:a16="http://schemas.microsoft.com/office/drawing/2014/main" id="{39AC6865-E4F0-D7AC-6B93-813BBB926818}"/>
              </a:ext>
            </a:extLst>
          </p:cNvPr>
          <p:cNvGrpSpPr/>
          <p:nvPr/>
        </p:nvGrpSpPr>
        <p:grpSpPr>
          <a:xfrm>
            <a:off x="8293395" y="2106406"/>
            <a:ext cx="3444504" cy="2827101"/>
            <a:chOff x="7556586" y="2106406"/>
            <a:chExt cx="4181313" cy="3600510"/>
          </a:xfrm>
        </p:grpSpPr>
        <p:sp>
          <p:nvSpPr>
            <p:cNvPr id="9" name="TextBox 8">
              <a:extLst>
                <a:ext uri="{FF2B5EF4-FFF2-40B4-BE49-F238E27FC236}">
                  <a16:creationId xmlns:a16="http://schemas.microsoft.com/office/drawing/2014/main" id="{3C987227-494E-4EA7-9685-548B2EE1402B}"/>
                </a:ext>
              </a:extLst>
            </p:cNvPr>
            <p:cNvSpPr txBox="1"/>
            <p:nvPr/>
          </p:nvSpPr>
          <p:spPr>
            <a:xfrm rot="16200000">
              <a:off x="6765510" y="3354151"/>
              <a:ext cx="1982262" cy="400110"/>
            </a:xfrm>
            <a:prstGeom prst="rect">
              <a:avLst/>
            </a:prstGeom>
            <a:noFill/>
          </p:spPr>
          <p:txBody>
            <a:bodyPr wrap="square" rtlCol="0">
              <a:spAutoFit/>
            </a:bodyPr>
            <a:lstStyle/>
            <a:p>
              <a:r>
                <a:rPr lang="en-US" sz="2000" dirty="0"/>
                <a:t>feature</a:t>
              </a:r>
              <a:r>
                <a:rPr lang="en-US" sz="2000" baseline="-25000" dirty="0"/>
                <a:t>1</a:t>
              </a:r>
            </a:p>
          </p:txBody>
        </p:sp>
        <p:sp>
          <p:nvSpPr>
            <p:cNvPr id="10" name="TextBox 9">
              <a:extLst>
                <a:ext uri="{FF2B5EF4-FFF2-40B4-BE49-F238E27FC236}">
                  <a16:creationId xmlns:a16="http://schemas.microsoft.com/office/drawing/2014/main" id="{41767DDD-0F9B-42B8-8319-216F8E0EB7CB}"/>
                </a:ext>
              </a:extLst>
            </p:cNvPr>
            <p:cNvSpPr txBox="1"/>
            <p:nvPr/>
          </p:nvSpPr>
          <p:spPr>
            <a:xfrm>
              <a:off x="8833632" y="5306806"/>
              <a:ext cx="1370265" cy="400110"/>
            </a:xfrm>
            <a:prstGeom prst="rect">
              <a:avLst/>
            </a:prstGeom>
            <a:noFill/>
          </p:spPr>
          <p:txBody>
            <a:bodyPr wrap="square" rtlCol="0">
              <a:spAutoFit/>
            </a:bodyPr>
            <a:lstStyle/>
            <a:p>
              <a:r>
                <a:rPr lang="en-US" sz="2000" dirty="0"/>
                <a:t>feature</a:t>
              </a:r>
              <a:r>
                <a:rPr lang="en-US" sz="2000" baseline="-25000" dirty="0"/>
                <a:t>2</a:t>
              </a:r>
            </a:p>
          </p:txBody>
        </p:sp>
        <p:sp>
          <p:nvSpPr>
            <p:cNvPr id="12" name="Line 5">
              <a:extLst>
                <a:ext uri="{FF2B5EF4-FFF2-40B4-BE49-F238E27FC236}">
                  <a16:creationId xmlns:a16="http://schemas.microsoft.com/office/drawing/2014/main" id="{7ABC2F1D-0ED6-4428-A9B2-0705BFF60EF8}"/>
                </a:ext>
              </a:extLst>
            </p:cNvPr>
            <p:cNvSpPr>
              <a:spLocks noChangeShapeType="1"/>
            </p:cNvSpPr>
            <p:nvPr/>
          </p:nvSpPr>
          <p:spPr bwMode="auto">
            <a:xfrm flipV="1">
              <a:off x="8023340" y="2106406"/>
              <a:ext cx="0" cy="32004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 name="Line 6">
              <a:extLst>
                <a:ext uri="{FF2B5EF4-FFF2-40B4-BE49-F238E27FC236}">
                  <a16:creationId xmlns:a16="http://schemas.microsoft.com/office/drawing/2014/main" id="{7E90FA4B-6680-43CE-ACDC-E778D5B2E03E}"/>
                </a:ext>
              </a:extLst>
            </p:cNvPr>
            <p:cNvSpPr>
              <a:spLocks noChangeShapeType="1"/>
            </p:cNvSpPr>
            <p:nvPr/>
          </p:nvSpPr>
          <p:spPr bwMode="auto">
            <a:xfrm flipV="1">
              <a:off x="8023340" y="5306806"/>
              <a:ext cx="3714559"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Oval 13">
              <a:extLst>
                <a:ext uri="{FF2B5EF4-FFF2-40B4-BE49-F238E27FC236}">
                  <a16:creationId xmlns:a16="http://schemas.microsoft.com/office/drawing/2014/main" id="{9FDD8541-B38E-4929-82AE-E823D2CE2C87}"/>
                </a:ext>
              </a:extLst>
            </p:cNvPr>
            <p:cNvSpPr>
              <a:spLocks noChangeArrowheads="1"/>
            </p:cNvSpPr>
            <p:nvPr/>
          </p:nvSpPr>
          <p:spPr bwMode="auto">
            <a:xfrm>
              <a:off x="10127697" y="23756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5" name="Oval 14">
              <a:extLst>
                <a:ext uri="{FF2B5EF4-FFF2-40B4-BE49-F238E27FC236}">
                  <a16:creationId xmlns:a16="http://schemas.microsoft.com/office/drawing/2014/main" id="{2A6AEA69-2400-4EB6-9C0A-42752D83E85D}"/>
                </a:ext>
              </a:extLst>
            </p:cNvPr>
            <p:cNvSpPr>
              <a:spLocks noChangeArrowheads="1"/>
            </p:cNvSpPr>
            <p:nvPr/>
          </p:nvSpPr>
          <p:spPr bwMode="auto">
            <a:xfrm>
              <a:off x="9699740" y="3212046"/>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6" name="Oval 15">
              <a:extLst>
                <a:ext uri="{FF2B5EF4-FFF2-40B4-BE49-F238E27FC236}">
                  <a16:creationId xmlns:a16="http://schemas.microsoft.com/office/drawing/2014/main" id="{50FBE416-D134-407D-98D9-113FD39587E3}"/>
                </a:ext>
              </a:extLst>
            </p:cNvPr>
            <p:cNvSpPr>
              <a:spLocks noChangeArrowheads="1"/>
            </p:cNvSpPr>
            <p:nvPr/>
          </p:nvSpPr>
          <p:spPr bwMode="auto">
            <a:xfrm>
              <a:off x="9623541" y="2716006"/>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 name="Oval 16">
              <a:extLst>
                <a:ext uri="{FF2B5EF4-FFF2-40B4-BE49-F238E27FC236}">
                  <a16:creationId xmlns:a16="http://schemas.microsoft.com/office/drawing/2014/main" id="{11EEBBA7-7079-49FE-A508-55D20B1F9BA8}"/>
                </a:ext>
              </a:extLst>
            </p:cNvPr>
            <p:cNvSpPr>
              <a:spLocks noChangeArrowheads="1"/>
            </p:cNvSpPr>
            <p:nvPr/>
          </p:nvSpPr>
          <p:spPr bwMode="auto">
            <a:xfrm>
              <a:off x="9394941" y="2106406"/>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17">
              <a:extLst>
                <a:ext uri="{FF2B5EF4-FFF2-40B4-BE49-F238E27FC236}">
                  <a16:creationId xmlns:a16="http://schemas.microsoft.com/office/drawing/2014/main" id="{9B9BDD90-6816-4EE3-9A6D-76E02551AA8C}"/>
                </a:ext>
              </a:extLst>
            </p:cNvPr>
            <p:cNvSpPr>
              <a:spLocks noChangeArrowheads="1"/>
            </p:cNvSpPr>
            <p:nvPr/>
          </p:nvSpPr>
          <p:spPr bwMode="auto">
            <a:xfrm>
              <a:off x="8937740" y="2258806"/>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9" name="Rectangle 18">
              <a:extLst>
                <a:ext uri="{FF2B5EF4-FFF2-40B4-BE49-F238E27FC236}">
                  <a16:creationId xmlns:a16="http://schemas.microsoft.com/office/drawing/2014/main" id="{F4D879AA-3B07-48B3-BAD8-3BDDA4D1CEC9}"/>
                </a:ext>
              </a:extLst>
            </p:cNvPr>
            <p:cNvSpPr>
              <a:spLocks noChangeArrowheads="1"/>
            </p:cNvSpPr>
            <p:nvPr/>
          </p:nvSpPr>
          <p:spPr bwMode="auto">
            <a:xfrm>
              <a:off x="8328140" y="3782806"/>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19">
              <a:extLst>
                <a:ext uri="{FF2B5EF4-FFF2-40B4-BE49-F238E27FC236}">
                  <a16:creationId xmlns:a16="http://schemas.microsoft.com/office/drawing/2014/main" id="{C619F62F-2550-4EDC-9B92-51F9BB625DA6}"/>
                </a:ext>
              </a:extLst>
            </p:cNvPr>
            <p:cNvSpPr>
              <a:spLocks noChangeArrowheads="1"/>
            </p:cNvSpPr>
            <p:nvPr/>
          </p:nvSpPr>
          <p:spPr bwMode="auto">
            <a:xfrm>
              <a:off x="9547340" y="4240006"/>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 name="Rectangle 20">
              <a:extLst>
                <a:ext uri="{FF2B5EF4-FFF2-40B4-BE49-F238E27FC236}">
                  <a16:creationId xmlns:a16="http://schemas.microsoft.com/office/drawing/2014/main" id="{8071718C-C4C4-49E0-B34B-9D35DE6C199E}"/>
                </a:ext>
              </a:extLst>
            </p:cNvPr>
            <p:cNvSpPr>
              <a:spLocks noChangeArrowheads="1"/>
            </p:cNvSpPr>
            <p:nvPr/>
          </p:nvSpPr>
          <p:spPr bwMode="auto">
            <a:xfrm>
              <a:off x="9366365" y="4849606"/>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21">
              <a:extLst>
                <a:ext uri="{FF2B5EF4-FFF2-40B4-BE49-F238E27FC236}">
                  <a16:creationId xmlns:a16="http://schemas.microsoft.com/office/drawing/2014/main" id="{ACFB62DD-DFBA-4945-BA54-C28C619E95D2}"/>
                </a:ext>
              </a:extLst>
            </p:cNvPr>
            <p:cNvSpPr>
              <a:spLocks noChangeArrowheads="1"/>
            </p:cNvSpPr>
            <p:nvPr/>
          </p:nvSpPr>
          <p:spPr bwMode="auto">
            <a:xfrm>
              <a:off x="8785340" y="4240006"/>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22">
              <a:extLst>
                <a:ext uri="{FF2B5EF4-FFF2-40B4-BE49-F238E27FC236}">
                  <a16:creationId xmlns:a16="http://schemas.microsoft.com/office/drawing/2014/main" id="{6B6C6C4E-0933-4B30-938C-E9DC256787DB}"/>
                </a:ext>
              </a:extLst>
            </p:cNvPr>
            <p:cNvSpPr>
              <a:spLocks noChangeArrowheads="1"/>
            </p:cNvSpPr>
            <p:nvPr/>
          </p:nvSpPr>
          <p:spPr bwMode="auto">
            <a:xfrm>
              <a:off x="8480540" y="4621006"/>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3">
              <a:extLst>
                <a:ext uri="{FF2B5EF4-FFF2-40B4-BE49-F238E27FC236}">
                  <a16:creationId xmlns:a16="http://schemas.microsoft.com/office/drawing/2014/main" id="{C4885728-B055-4627-B013-910B3DC9047E}"/>
                </a:ext>
              </a:extLst>
            </p:cNvPr>
            <p:cNvSpPr>
              <a:spLocks noChangeArrowheads="1"/>
            </p:cNvSpPr>
            <p:nvPr/>
          </p:nvSpPr>
          <p:spPr bwMode="auto">
            <a:xfrm>
              <a:off x="8709140" y="3401806"/>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5" name="Isosceles Triangle 24">
              <a:extLst>
                <a:ext uri="{FF2B5EF4-FFF2-40B4-BE49-F238E27FC236}">
                  <a16:creationId xmlns:a16="http://schemas.microsoft.com/office/drawing/2014/main" id="{9C58DAB6-85AF-43C2-8902-EC6056C74465}"/>
                </a:ext>
              </a:extLst>
            </p:cNvPr>
            <p:cNvSpPr/>
            <p:nvPr/>
          </p:nvSpPr>
          <p:spPr>
            <a:xfrm>
              <a:off x="10203897" y="3630406"/>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4335A40F-5DF1-4805-8C5A-A2599DE42E6C}"/>
                </a:ext>
              </a:extLst>
            </p:cNvPr>
            <p:cNvSpPr/>
            <p:nvPr/>
          </p:nvSpPr>
          <p:spPr>
            <a:xfrm>
              <a:off x="10682222" y="3401806"/>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18F18C94-F296-4F61-A324-407B33DD14C1}"/>
                </a:ext>
              </a:extLst>
            </p:cNvPr>
            <p:cNvSpPr/>
            <p:nvPr/>
          </p:nvSpPr>
          <p:spPr>
            <a:xfrm>
              <a:off x="10626379" y="4038175"/>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D19C08B9-510B-4153-9894-CA8C0E2F3171}"/>
                </a:ext>
              </a:extLst>
            </p:cNvPr>
            <p:cNvSpPr/>
            <p:nvPr/>
          </p:nvSpPr>
          <p:spPr>
            <a:xfrm>
              <a:off x="10951669" y="3567590"/>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AD22AC2-A12E-4303-B826-DF6E70F6898F}"/>
                </a:ext>
              </a:extLst>
            </p:cNvPr>
            <p:cNvSpPr/>
            <p:nvPr/>
          </p:nvSpPr>
          <p:spPr>
            <a:xfrm>
              <a:off x="10203897" y="4437198"/>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4DD18087-804A-4DE4-9C5E-6225BC3AE485}"/>
                </a:ext>
              </a:extLst>
            </p:cNvPr>
            <p:cNvSpPr/>
            <p:nvPr/>
          </p:nvSpPr>
          <p:spPr>
            <a:xfrm>
              <a:off x="10732202" y="4453713"/>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E9520FE9-2187-4017-9958-7D3BF1650177}"/>
                    </a:ext>
                  </a:extLst>
                </p14:cNvPr>
                <p14:cNvContentPartPr/>
                <p14:nvPr/>
              </p14:nvContentPartPr>
              <p14:xfrm>
                <a:off x="8487139" y="2319993"/>
                <a:ext cx="2480760" cy="2702520"/>
              </p14:xfrm>
            </p:contentPart>
          </mc:Choice>
          <mc:Fallback xmlns="">
            <p:pic>
              <p:nvPicPr>
                <p:cNvPr id="31" name="Ink 30">
                  <a:extLst>
                    <a:ext uri="{FF2B5EF4-FFF2-40B4-BE49-F238E27FC236}">
                      <a16:creationId xmlns:a16="http://schemas.microsoft.com/office/drawing/2014/main" id="{E9520FE9-2187-4017-9958-7D3BF1650177}"/>
                    </a:ext>
                  </a:extLst>
                </p:cNvPr>
                <p:cNvPicPr/>
                <p:nvPr/>
              </p:nvPicPr>
              <p:blipFill>
                <a:blip r:embed="rId6"/>
                <a:stretch>
                  <a:fillRect/>
                </a:stretch>
              </p:blipFill>
              <p:spPr>
                <a:xfrm>
                  <a:off x="8476214" y="2308532"/>
                  <a:ext cx="2502172" cy="2724984"/>
                </a:xfrm>
                <a:prstGeom prst="rect">
                  <a:avLst/>
                </a:prstGeom>
              </p:spPr>
            </p:pic>
          </mc:Fallback>
        </mc:AlternateContent>
      </p:grpSp>
    </p:spTree>
    <p:extLst>
      <p:ext uri="{BB962C8B-B14F-4D97-AF65-F5344CB8AC3E}">
        <p14:creationId xmlns:p14="http://schemas.microsoft.com/office/powerpoint/2010/main" val="3020887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Variant of k</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878845" y="1950282"/>
            <a:ext cx="6189362" cy="3416320"/>
          </a:xfrm>
          <a:prstGeom prst="rect">
            <a:avLst/>
          </a:prstGeom>
          <a:noFill/>
        </p:spPr>
        <p:txBody>
          <a:bodyPr wrap="square" rtlCol="0">
            <a:spAutoFit/>
          </a:bodyPr>
          <a:lstStyle/>
          <a:p>
            <a:pPr marL="342900" indent="-342900">
              <a:buFont typeface="Arial" panose="020B0604020202020204" pitchFamily="34" charset="0"/>
              <a:buChar char="•"/>
            </a:pPr>
            <a:r>
              <a:rPr lang="en-US" dirty="0"/>
              <a:t>Weighted k-NN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Modified version of k-NN</a:t>
            </a:r>
          </a:p>
          <a:p>
            <a:pPr marL="952485"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Instead of treating all examples equally, weight “vote” of examples</a:t>
            </a:r>
          </a:p>
          <a:p>
            <a:pPr marL="342900"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Closer examples to have more vote/weight</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E050387-7097-4F2F-B662-5EA68108C8E4}"/>
                  </a:ext>
                </a:extLst>
              </p14:cNvPr>
              <p14:cNvContentPartPr/>
              <p14:nvPr/>
            </p14:nvContentPartPr>
            <p14:xfrm>
              <a:off x="2334433" y="3102364"/>
              <a:ext cx="360" cy="360"/>
            </p14:xfrm>
          </p:contentPart>
        </mc:Choice>
        <mc:Fallback xmlns="">
          <p:pic>
            <p:nvPicPr>
              <p:cNvPr id="11" name="Ink 10">
                <a:extLst>
                  <a:ext uri="{FF2B5EF4-FFF2-40B4-BE49-F238E27FC236}">
                    <a16:creationId xmlns:a16="http://schemas.microsoft.com/office/drawing/2014/main" id="{EE050387-7097-4F2F-B662-5EA68108C8E4}"/>
                  </a:ext>
                </a:extLst>
              </p:cNvPr>
              <p:cNvPicPr/>
              <p:nvPr/>
            </p:nvPicPr>
            <p:blipFill>
              <a:blip r:embed="rId4"/>
              <a:stretch>
                <a:fillRect/>
              </a:stretch>
            </p:blipFill>
            <p:spPr>
              <a:xfrm>
                <a:off x="2325433" y="3093364"/>
                <a:ext cx="18000" cy="18000"/>
              </a:xfrm>
              <a:prstGeom prst="rect">
                <a:avLst/>
              </a:prstGeom>
            </p:spPr>
          </p:pic>
        </mc:Fallback>
      </mc:AlternateContent>
      <p:sp>
        <p:nvSpPr>
          <p:cNvPr id="5" name="TextBox 4">
            <a:extLst>
              <a:ext uri="{FF2B5EF4-FFF2-40B4-BE49-F238E27FC236}">
                <a16:creationId xmlns:a16="http://schemas.microsoft.com/office/drawing/2014/main" id="{8B8FBD99-6528-4FE0-AAEA-A9F23BDF37C4}"/>
              </a:ext>
            </a:extLst>
          </p:cNvPr>
          <p:cNvSpPr txBox="1"/>
          <p:nvPr/>
        </p:nvSpPr>
        <p:spPr>
          <a:xfrm rot="16200000">
            <a:off x="6954711" y="2927361"/>
            <a:ext cx="1982262" cy="461665"/>
          </a:xfrm>
          <a:prstGeom prst="rect">
            <a:avLst/>
          </a:prstGeom>
          <a:noFill/>
        </p:spPr>
        <p:txBody>
          <a:bodyPr wrap="square" rtlCol="0">
            <a:spAutoFit/>
          </a:bodyPr>
          <a:lstStyle/>
          <a:p>
            <a:r>
              <a:rPr lang="en-US" dirty="0"/>
              <a:t>feature</a:t>
            </a:r>
            <a:r>
              <a:rPr lang="en-US" baseline="-25000" dirty="0"/>
              <a:t>1</a:t>
            </a:r>
          </a:p>
        </p:txBody>
      </p:sp>
      <p:sp>
        <p:nvSpPr>
          <p:cNvPr id="6" name="TextBox 5">
            <a:extLst>
              <a:ext uri="{FF2B5EF4-FFF2-40B4-BE49-F238E27FC236}">
                <a16:creationId xmlns:a16="http://schemas.microsoft.com/office/drawing/2014/main" id="{261B1631-3399-45A8-BC8B-6C0EE52A4859}"/>
              </a:ext>
            </a:extLst>
          </p:cNvPr>
          <p:cNvSpPr txBox="1"/>
          <p:nvPr/>
        </p:nvSpPr>
        <p:spPr>
          <a:xfrm>
            <a:off x="9022833" y="4910793"/>
            <a:ext cx="1370265" cy="461665"/>
          </a:xfrm>
          <a:prstGeom prst="rect">
            <a:avLst/>
          </a:prstGeom>
          <a:noFill/>
        </p:spPr>
        <p:txBody>
          <a:bodyPr wrap="square" rtlCol="0">
            <a:spAutoFit/>
          </a:bodyPr>
          <a:lstStyle/>
          <a:p>
            <a:r>
              <a:rPr lang="en-US" dirty="0"/>
              <a:t>feature</a:t>
            </a:r>
            <a:r>
              <a:rPr lang="en-US" baseline="-25000" dirty="0"/>
              <a:t>2</a:t>
            </a:r>
          </a:p>
        </p:txBody>
      </p:sp>
      <p:sp>
        <p:nvSpPr>
          <p:cNvPr id="7" name="Line 5">
            <a:extLst>
              <a:ext uri="{FF2B5EF4-FFF2-40B4-BE49-F238E27FC236}">
                <a16:creationId xmlns:a16="http://schemas.microsoft.com/office/drawing/2014/main" id="{AA5B2D1C-4B6C-4FE1-ABFC-AA4303086AE6}"/>
              </a:ext>
            </a:extLst>
          </p:cNvPr>
          <p:cNvSpPr>
            <a:spLocks noChangeShapeType="1"/>
          </p:cNvSpPr>
          <p:nvPr/>
        </p:nvSpPr>
        <p:spPr bwMode="auto">
          <a:xfrm flipV="1">
            <a:off x="8212541" y="1710393"/>
            <a:ext cx="0" cy="32004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 name="Line 6">
            <a:extLst>
              <a:ext uri="{FF2B5EF4-FFF2-40B4-BE49-F238E27FC236}">
                <a16:creationId xmlns:a16="http://schemas.microsoft.com/office/drawing/2014/main" id="{6FD03503-8D84-4A31-87A5-E951FD44A571}"/>
              </a:ext>
            </a:extLst>
          </p:cNvPr>
          <p:cNvSpPr>
            <a:spLocks noChangeShapeType="1"/>
          </p:cNvSpPr>
          <p:nvPr/>
        </p:nvSpPr>
        <p:spPr bwMode="auto">
          <a:xfrm flipV="1">
            <a:off x="8212541" y="4910793"/>
            <a:ext cx="3714559"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Oval 8">
            <a:extLst>
              <a:ext uri="{FF2B5EF4-FFF2-40B4-BE49-F238E27FC236}">
                <a16:creationId xmlns:a16="http://schemas.microsoft.com/office/drawing/2014/main" id="{CD68CA74-A382-4509-830F-0237BF92CB19}"/>
              </a:ext>
            </a:extLst>
          </p:cNvPr>
          <p:cNvSpPr>
            <a:spLocks noChangeArrowheads="1"/>
          </p:cNvSpPr>
          <p:nvPr/>
        </p:nvSpPr>
        <p:spPr bwMode="auto">
          <a:xfrm>
            <a:off x="10316898" y="1979595"/>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 name="Oval 9">
            <a:extLst>
              <a:ext uri="{FF2B5EF4-FFF2-40B4-BE49-F238E27FC236}">
                <a16:creationId xmlns:a16="http://schemas.microsoft.com/office/drawing/2014/main" id="{C1C9D23E-CDA2-47AB-8ADB-14298299CFF8}"/>
              </a:ext>
            </a:extLst>
          </p:cNvPr>
          <p:cNvSpPr>
            <a:spLocks noChangeArrowheads="1"/>
          </p:cNvSpPr>
          <p:nvPr/>
        </p:nvSpPr>
        <p:spPr bwMode="auto">
          <a:xfrm>
            <a:off x="9888941" y="2816033"/>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 name="Oval 11">
            <a:extLst>
              <a:ext uri="{FF2B5EF4-FFF2-40B4-BE49-F238E27FC236}">
                <a16:creationId xmlns:a16="http://schemas.microsoft.com/office/drawing/2014/main" id="{CEAF2CA4-8C91-4E64-98E5-E77568B9F818}"/>
              </a:ext>
            </a:extLst>
          </p:cNvPr>
          <p:cNvSpPr>
            <a:spLocks noChangeArrowheads="1"/>
          </p:cNvSpPr>
          <p:nvPr/>
        </p:nvSpPr>
        <p:spPr bwMode="auto">
          <a:xfrm>
            <a:off x="9812742" y="2319993"/>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 name="Oval 12">
            <a:extLst>
              <a:ext uri="{FF2B5EF4-FFF2-40B4-BE49-F238E27FC236}">
                <a16:creationId xmlns:a16="http://schemas.microsoft.com/office/drawing/2014/main" id="{06D90EEA-34CD-4D08-B981-9420995847D4}"/>
              </a:ext>
            </a:extLst>
          </p:cNvPr>
          <p:cNvSpPr>
            <a:spLocks noChangeArrowheads="1"/>
          </p:cNvSpPr>
          <p:nvPr/>
        </p:nvSpPr>
        <p:spPr bwMode="auto">
          <a:xfrm>
            <a:off x="9584142" y="1710393"/>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3">
            <a:extLst>
              <a:ext uri="{FF2B5EF4-FFF2-40B4-BE49-F238E27FC236}">
                <a16:creationId xmlns:a16="http://schemas.microsoft.com/office/drawing/2014/main" id="{7F0C528E-314F-48E1-9944-3AD9C8370115}"/>
              </a:ext>
            </a:extLst>
          </p:cNvPr>
          <p:cNvSpPr>
            <a:spLocks noChangeArrowheads="1"/>
          </p:cNvSpPr>
          <p:nvPr/>
        </p:nvSpPr>
        <p:spPr bwMode="auto">
          <a:xfrm>
            <a:off x="9126941" y="1862793"/>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5" name="Rectangle 14">
            <a:extLst>
              <a:ext uri="{FF2B5EF4-FFF2-40B4-BE49-F238E27FC236}">
                <a16:creationId xmlns:a16="http://schemas.microsoft.com/office/drawing/2014/main" id="{43AD83C9-1904-4CFE-A7B2-1C3594ACA4F1}"/>
              </a:ext>
            </a:extLst>
          </p:cNvPr>
          <p:cNvSpPr>
            <a:spLocks noChangeArrowheads="1"/>
          </p:cNvSpPr>
          <p:nvPr/>
        </p:nvSpPr>
        <p:spPr bwMode="auto">
          <a:xfrm>
            <a:off x="8517341" y="33867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5">
            <a:extLst>
              <a:ext uri="{FF2B5EF4-FFF2-40B4-BE49-F238E27FC236}">
                <a16:creationId xmlns:a16="http://schemas.microsoft.com/office/drawing/2014/main" id="{AA53729A-81CD-4838-91D9-14A83F18F2BE}"/>
              </a:ext>
            </a:extLst>
          </p:cNvPr>
          <p:cNvSpPr>
            <a:spLocks noChangeArrowheads="1"/>
          </p:cNvSpPr>
          <p:nvPr/>
        </p:nvSpPr>
        <p:spPr bwMode="auto">
          <a:xfrm>
            <a:off x="9736541" y="38439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 name="Rectangle 16">
            <a:extLst>
              <a:ext uri="{FF2B5EF4-FFF2-40B4-BE49-F238E27FC236}">
                <a16:creationId xmlns:a16="http://schemas.microsoft.com/office/drawing/2014/main" id="{267631CA-C03F-438B-9EA7-F2722924A10A}"/>
              </a:ext>
            </a:extLst>
          </p:cNvPr>
          <p:cNvSpPr>
            <a:spLocks noChangeArrowheads="1"/>
          </p:cNvSpPr>
          <p:nvPr/>
        </p:nvSpPr>
        <p:spPr bwMode="auto">
          <a:xfrm>
            <a:off x="9555566" y="44535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7">
            <a:extLst>
              <a:ext uri="{FF2B5EF4-FFF2-40B4-BE49-F238E27FC236}">
                <a16:creationId xmlns:a16="http://schemas.microsoft.com/office/drawing/2014/main" id="{7A002BB8-9A37-477D-A357-C40206B21E3D}"/>
              </a:ext>
            </a:extLst>
          </p:cNvPr>
          <p:cNvSpPr>
            <a:spLocks noChangeArrowheads="1"/>
          </p:cNvSpPr>
          <p:nvPr/>
        </p:nvSpPr>
        <p:spPr bwMode="auto">
          <a:xfrm>
            <a:off x="8974541" y="38439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18">
            <a:extLst>
              <a:ext uri="{FF2B5EF4-FFF2-40B4-BE49-F238E27FC236}">
                <a16:creationId xmlns:a16="http://schemas.microsoft.com/office/drawing/2014/main" id="{8FA1EA0F-BD5D-4901-9423-A6EC618B02C1}"/>
              </a:ext>
            </a:extLst>
          </p:cNvPr>
          <p:cNvSpPr>
            <a:spLocks noChangeArrowheads="1"/>
          </p:cNvSpPr>
          <p:nvPr/>
        </p:nvSpPr>
        <p:spPr bwMode="auto">
          <a:xfrm>
            <a:off x="8669741" y="42249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19">
            <a:extLst>
              <a:ext uri="{FF2B5EF4-FFF2-40B4-BE49-F238E27FC236}">
                <a16:creationId xmlns:a16="http://schemas.microsoft.com/office/drawing/2014/main" id="{6B7A9621-991C-40E9-84D7-E6C9BCA30262}"/>
              </a:ext>
            </a:extLst>
          </p:cNvPr>
          <p:cNvSpPr>
            <a:spLocks noChangeArrowheads="1"/>
          </p:cNvSpPr>
          <p:nvPr/>
        </p:nvSpPr>
        <p:spPr bwMode="auto">
          <a:xfrm>
            <a:off x="8898341" y="3005793"/>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 name="Isosceles Triangle 20">
            <a:extLst>
              <a:ext uri="{FF2B5EF4-FFF2-40B4-BE49-F238E27FC236}">
                <a16:creationId xmlns:a16="http://schemas.microsoft.com/office/drawing/2014/main" id="{A06DE7E2-7793-41FA-A367-43A6BEB259A7}"/>
              </a:ext>
            </a:extLst>
          </p:cNvPr>
          <p:cNvSpPr/>
          <p:nvPr/>
        </p:nvSpPr>
        <p:spPr>
          <a:xfrm>
            <a:off x="10393098" y="3234393"/>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8AEA9761-E9D1-404C-86CA-3AD6984C5CAE}"/>
              </a:ext>
            </a:extLst>
          </p:cNvPr>
          <p:cNvSpPr/>
          <p:nvPr/>
        </p:nvSpPr>
        <p:spPr>
          <a:xfrm>
            <a:off x="10871423" y="3005793"/>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57FF16E7-A953-4FFA-AB58-BC9DB850DF6A}"/>
              </a:ext>
            </a:extLst>
          </p:cNvPr>
          <p:cNvSpPr/>
          <p:nvPr/>
        </p:nvSpPr>
        <p:spPr>
          <a:xfrm>
            <a:off x="10815580" y="3642162"/>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8BDD51D8-4489-466B-8599-6F9C74E3E5D4}"/>
              </a:ext>
            </a:extLst>
          </p:cNvPr>
          <p:cNvSpPr/>
          <p:nvPr/>
        </p:nvSpPr>
        <p:spPr>
          <a:xfrm>
            <a:off x="11140870" y="3171577"/>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A377C25-3FAC-4351-BD9F-3E661B53F977}"/>
              </a:ext>
            </a:extLst>
          </p:cNvPr>
          <p:cNvSpPr/>
          <p:nvPr/>
        </p:nvSpPr>
        <p:spPr>
          <a:xfrm>
            <a:off x="10393098" y="4041185"/>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C00620E1-70CA-4F30-BA54-DAE31E21E98E}"/>
              </a:ext>
            </a:extLst>
          </p:cNvPr>
          <p:cNvSpPr/>
          <p:nvPr/>
        </p:nvSpPr>
        <p:spPr>
          <a:xfrm>
            <a:off x="10921403" y="4057700"/>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6D6C753B-E9E1-468B-ADA0-A76F167EFF5A}"/>
                  </a:ext>
                </a:extLst>
              </p14:cNvPr>
              <p14:cNvContentPartPr/>
              <p14:nvPr/>
            </p14:nvContentPartPr>
            <p14:xfrm>
              <a:off x="8676340" y="1923980"/>
              <a:ext cx="2480760" cy="2702520"/>
            </p14:xfrm>
          </p:contentPart>
        </mc:Choice>
        <mc:Fallback xmlns="">
          <p:pic>
            <p:nvPicPr>
              <p:cNvPr id="27" name="Ink 26">
                <a:extLst>
                  <a:ext uri="{FF2B5EF4-FFF2-40B4-BE49-F238E27FC236}">
                    <a16:creationId xmlns:a16="http://schemas.microsoft.com/office/drawing/2014/main" id="{6D6C753B-E9E1-468B-ADA0-A76F167EFF5A}"/>
                  </a:ext>
                </a:extLst>
              </p:cNvPr>
              <p:cNvPicPr/>
              <p:nvPr/>
            </p:nvPicPr>
            <p:blipFill>
              <a:blip r:embed="rId6"/>
              <a:stretch>
                <a:fillRect/>
              </a:stretch>
            </p:blipFill>
            <p:spPr>
              <a:xfrm>
                <a:off x="8667700" y="1915340"/>
                <a:ext cx="2498400" cy="2720160"/>
              </a:xfrm>
              <a:prstGeom prst="rect">
                <a:avLst/>
              </a:prstGeom>
            </p:spPr>
          </p:pic>
        </mc:Fallback>
      </mc:AlternateContent>
    </p:spTree>
    <p:extLst>
      <p:ext uri="{BB962C8B-B14F-4D97-AF65-F5344CB8AC3E}">
        <p14:creationId xmlns:p14="http://schemas.microsoft.com/office/powerpoint/2010/main" val="3580989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Weighted k-NN</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589206" y="1372483"/>
            <a:ext cx="671388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Normalized data looks like:</a:t>
            </a:r>
          </a:p>
          <a:p>
            <a:pPr marL="342900" indent="-342900">
              <a:buFont typeface="Arial" panose="020B0604020202020204" pitchFamily="34" charset="0"/>
              <a:buChar char="•"/>
            </a:pPr>
            <a:endParaRPr lang="en-US" sz="2000" dirty="0"/>
          </a:p>
          <a:p>
            <a:r>
              <a:rPr lang="en-US" sz="2000" dirty="0"/>
              <a:t>[id = 0, 0.32, 0.43, class = 0]</a:t>
            </a:r>
          </a:p>
          <a:p>
            <a:r>
              <a:rPr lang="en-US" sz="2000" dirty="0"/>
              <a:t>[id = 0, 0.52, 0.23, class = 4]</a:t>
            </a:r>
          </a:p>
          <a:p>
            <a:r>
              <a:rPr lang="en-US" sz="2000" dirty="0"/>
              <a:t>…</a:t>
            </a:r>
          </a:p>
          <a:p>
            <a:r>
              <a:rPr lang="en-US" sz="2000" dirty="0"/>
              <a:t>[id = 29, 0.71, 0.22, class = 2]</a:t>
            </a:r>
          </a:p>
          <a:p>
            <a:endParaRPr lang="en-US" sz="2000" dirty="0"/>
          </a:p>
          <a:p>
            <a:r>
              <a:rPr lang="en-US" sz="2000" dirty="0"/>
              <a:t>Nearest Neighbors (k=6) to (0.62, 0.35):</a:t>
            </a:r>
          </a:p>
          <a:p>
            <a:endParaRPr lang="en-US" sz="2000" dirty="0"/>
          </a:p>
          <a:p>
            <a:r>
              <a:rPr lang="en-US" sz="2000" dirty="0"/>
              <a:t>Id: 9 (0.61 0.42)  class = 0, distance = 0.0707</a:t>
            </a:r>
          </a:p>
          <a:p>
            <a:r>
              <a:rPr lang="en-US" sz="2000" dirty="0"/>
              <a:t>Id: 7 (0.55 0.32)  class = 0, distance = 0.0762</a:t>
            </a:r>
          </a:p>
          <a:p>
            <a:r>
              <a:rPr lang="en-US" sz="2000" dirty="0"/>
              <a:t>Id: 6 (0.55 0.41)  class = 1, distance = 0.0922</a:t>
            </a:r>
          </a:p>
          <a:p>
            <a:r>
              <a:rPr lang="en-US" sz="2000" dirty="0"/>
              <a:t>Id: 8 (0.64 0.24)  class = 2, distance = 0.1118</a:t>
            </a:r>
          </a:p>
          <a:p>
            <a:r>
              <a:rPr lang="en-US" sz="2000" dirty="0"/>
              <a:t>Id: 3 (0.49 0.32)  class = 0, distance = 0.1334</a:t>
            </a:r>
          </a:p>
          <a:p>
            <a:r>
              <a:rPr lang="en-US" sz="2000" dirty="0"/>
              <a:t>Id: 1 (0.71 0.22)  class = 2, distance = 0.1581</a:t>
            </a:r>
          </a:p>
          <a:p>
            <a:endParaRPr lang="en-US" sz="2000" dirty="0"/>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E050387-7097-4F2F-B662-5EA68108C8E4}"/>
                  </a:ext>
                </a:extLst>
              </p14:cNvPr>
              <p14:cNvContentPartPr/>
              <p14:nvPr/>
            </p14:nvContentPartPr>
            <p14:xfrm>
              <a:off x="2334433" y="3102364"/>
              <a:ext cx="360" cy="360"/>
            </p14:xfrm>
          </p:contentPart>
        </mc:Choice>
        <mc:Fallback xmlns="">
          <p:pic>
            <p:nvPicPr>
              <p:cNvPr id="11" name="Ink 10">
                <a:extLst>
                  <a:ext uri="{FF2B5EF4-FFF2-40B4-BE49-F238E27FC236}">
                    <a16:creationId xmlns:a16="http://schemas.microsoft.com/office/drawing/2014/main" id="{EE050387-7097-4F2F-B662-5EA68108C8E4}"/>
                  </a:ext>
                </a:extLst>
              </p:cNvPr>
              <p:cNvPicPr/>
              <p:nvPr/>
            </p:nvPicPr>
            <p:blipFill>
              <a:blip r:embed="rId4"/>
              <a:stretch>
                <a:fillRect/>
              </a:stretch>
            </p:blipFill>
            <p:spPr>
              <a:xfrm>
                <a:off x="2325433" y="3093364"/>
                <a:ext cx="18000" cy="18000"/>
              </a:xfrm>
              <a:prstGeom prst="rect">
                <a:avLst/>
              </a:prstGeom>
            </p:spPr>
          </p:pic>
        </mc:Fallback>
      </mc:AlternateContent>
      <p:sp>
        <p:nvSpPr>
          <p:cNvPr id="3" name="TextBox 2">
            <a:extLst>
              <a:ext uri="{FF2B5EF4-FFF2-40B4-BE49-F238E27FC236}">
                <a16:creationId xmlns:a16="http://schemas.microsoft.com/office/drawing/2014/main" id="{607F256D-8124-4896-94B0-C37B27F874E0}"/>
              </a:ext>
            </a:extLst>
          </p:cNvPr>
          <p:cNvSpPr txBox="1"/>
          <p:nvPr/>
        </p:nvSpPr>
        <p:spPr>
          <a:xfrm flipH="1">
            <a:off x="6352354" y="3724212"/>
            <a:ext cx="5766979" cy="2308324"/>
          </a:xfrm>
          <a:prstGeom prst="rect">
            <a:avLst/>
          </a:prstGeom>
          <a:noFill/>
        </p:spPr>
        <p:txBody>
          <a:bodyPr wrap="square" rtlCol="0">
            <a:spAutoFit/>
          </a:bodyPr>
          <a:lstStyle/>
          <a:p>
            <a:r>
              <a:rPr lang="en-US" b="1" dirty="0"/>
              <a:t>Weights (inverse distance techniques)</a:t>
            </a:r>
          </a:p>
          <a:p>
            <a:r>
              <a:rPr lang="en-US" sz="2000" dirty="0"/>
              <a:t>0.2323</a:t>
            </a:r>
          </a:p>
          <a:p>
            <a:r>
              <a:rPr lang="en-US" sz="2000" dirty="0"/>
              <a:t>0.2157</a:t>
            </a:r>
          </a:p>
          <a:p>
            <a:r>
              <a:rPr lang="en-US" sz="2000" dirty="0"/>
              <a:t>0.1782</a:t>
            </a:r>
          </a:p>
          <a:p>
            <a:r>
              <a:rPr lang="en-US" sz="2000" dirty="0"/>
              <a:t>0.1469</a:t>
            </a:r>
          </a:p>
          <a:p>
            <a:r>
              <a:rPr lang="en-US" sz="2000" dirty="0"/>
              <a:t>0.1231</a:t>
            </a:r>
          </a:p>
          <a:p>
            <a:r>
              <a:rPr lang="en-US" sz="2000" dirty="0"/>
              <a:t>0.1039</a:t>
            </a:r>
            <a:endParaRPr lang="en-US" dirty="0"/>
          </a:p>
        </p:txBody>
      </p:sp>
      <p:sp>
        <p:nvSpPr>
          <p:cNvPr id="4" name="TextBox 3">
            <a:extLst>
              <a:ext uri="{FF2B5EF4-FFF2-40B4-BE49-F238E27FC236}">
                <a16:creationId xmlns:a16="http://schemas.microsoft.com/office/drawing/2014/main" id="{DBE0BB87-B34B-4211-A7AB-A44F1F6A59AC}"/>
              </a:ext>
            </a:extLst>
          </p:cNvPr>
          <p:cNvSpPr txBox="1"/>
          <p:nvPr/>
        </p:nvSpPr>
        <p:spPr>
          <a:xfrm flipH="1">
            <a:off x="8729491" y="4481165"/>
            <a:ext cx="3190596" cy="1292662"/>
          </a:xfrm>
          <a:prstGeom prst="rect">
            <a:avLst/>
          </a:prstGeom>
          <a:noFill/>
        </p:spPr>
        <p:txBody>
          <a:bodyPr wrap="square" rtlCol="0">
            <a:spAutoFit/>
          </a:bodyPr>
          <a:lstStyle/>
          <a:p>
            <a:r>
              <a:rPr lang="en-US" b="1" dirty="0"/>
              <a:t>Predicted class</a:t>
            </a:r>
            <a:br>
              <a:rPr lang="en-US" b="1" dirty="0"/>
            </a:br>
            <a:r>
              <a:rPr lang="en-US" sz="1800" dirty="0"/>
              <a:t>[0] 0.5711</a:t>
            </a:r>
          </a:p>
          <a:p>
            <a:r>
              <a:rPr lang="en-US" sz="1800" dirty="0"/>
              <a:t>[1] 0.1782</a:t>
            </a:r>
          </a:p>
          <a:p>
            <a:r>
              <a:rPr lang="en-US" sz="1800" dirty="0"/>
              <a:t>[2] 0.2508</a:t>
            </a:r>
            <a:endParaRPr lang="en-US" dirty="0"/>
          </a:p>
        </p:txBody>
      </p:sp>
      <p:cxnSp>
        <p:nvCxnSpPr>
          <p:cNvPr id="7" name="Straight Connector 6">
            <a:extLst>
              <a:ext uri="{FF2B5EF4-FFF2-40B4-BE49-F238E27FC236}">
                <a16:creationId xmlns:a16="http://schemas.microsoft.com/office/drawing/2014/main" id="{729C5361-B91B-41F1-9822-82D365B48E31}"/>
              </a:ext>
            </a:extLst>
          </p:cNvPr>
          <p:cNvCxnSpPr/>
          <p:nvPr/>
        </p:nvCxnSpPr>
        <p:spPr>
          <a:xfrm>
            <a:off x="7242532" y="4220774"/>
            <a:ext cx="1598687" cy="78117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0CA1733-027A-41C3-85F0-E0DFC2060391}"/>
              </a:ext>
            </a:extLst>
          </p:cNvPr>
          <p:cNvCxnSpPr/>
          <p:nvPr/>
        </p:nvCxnSpPr>
        <p:spPr>
          <a:xfrm>
            <a:off x="7216947" y="4578056"/>
            <a:ext cx="1624272" cy="42389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45C73C4-0B4A-4B21-A8F7-D18D6168EEA2}"/>
              </a:ext>
            </a:extLst>
          </p:cNvPr>
          <p:cNvCxnSpPr/>
          <p:nvPr/>
        </p:nvCxnSpPr>
        <p:spPr>
          <a:xfrm flipV="1">
            <a:off x="7242532" y="4968356"/>
            <a:ext cx="1656543" cy="61493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3990FA5-AAA5-4463-9532-69836307630F}"/>
              </a:ext>
            </a:extLst>
          </p:cNvPr>
          <p:cNvCxnSpPr/>
          <p:nvPr/>
        </p:nvCxnSpPr>
        <p:spPr>
          <a:xfrm>
            <a:off x="7242532" y="4872836"/>
            <a:ext cx="1598687" cy="486396"/>
          </a:xfrm>
          <a:prstGeom prst="line">
            <a:avLst/>
          </a:prstGeom>
          <a:effectLst/>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391DAADC-4709-45B5-9D1B-E466C196861E}"/>
              </a:ext>
            </a:extLst>
          </p:cNvPr>
          <p:cNvCxnSpPr>
            <a:cxnSpLocks/>
          </p:cNvCxnSpPr>
          <p:nvPr/>
        </p:nvCxnSpPr>
        <p:spPr>
          <a:xfrm flipV="1">
            <a:off x="7303090" y="5659984"/>
            <a:ext cx="1495739" cy="183698"/>
          </a:xfrm>
          <a:prstGeom prst="line">
            <a:avLst/>
          </a:prstGeom>
          <a:effectLst/>
        </p:spPr>
        <p:style>
          <a:lnRef idx="2">
            <a:schemeClr val="accent6"/>
          </a:lnRef>
          <a:fillRef idx="0">
            <a:schemeClr val="accent6"/>
          </a:fillRef>
          <a:effectRef idx="1">
            <a:schemeClr val="accent6"/>
          </a:effectRef>
          <a:fontRef idx="minor">
            <a:schemeClr val="tx1"/>
          </a:fontRef>
        </p:style>
      </p:cxnSp>
      <p:cxnSp>
        <p:nvCxnSpPr>
          <p:cNvPr id="18" name="Straight Connector 17">
            <a:extLst>
              <a:ext uri="{FF2B5EF4-FFF2-40B4-BE49-F238E27FC236}">
                <a16:creationId xmlns:a16="http://schemas.microsoft.com/office/drawing/2014/main" id="{57D264C1-2212-4844-8DF1-DBCBD6EDD02F}"/>
              </a:ext>
            </a:extLst>
          </p:cNvPr>
          <p:cNvCxnSpPr>
            <a:cxnSpLocks/>
          </p:cNvCxnSpPr>
          <p:nvPr/>
        </p:nvCxnSpPr>
        <p:spPr>
          <a:xfrm>
            <a:off x="7216947" y="5134724"/>
            <a:ext cx="1581882" cy="509248"/>
          </a:xfrm>
          <a:prstGeom prst="line">
            <a:avLst/>
          </a:prstGeom>
          <a:effectLst/>
        </p:spPr>
        <p:style>
          <a:lnRef idx="2">
            <a:schemeClr val="accent6"/>
          </a:lnRef>
          <a:fillRef idx="0">
            <a:schemeClr val="accent6"/>
          </a:fillRef>
          <a:effectRef idx="1">
            <a:schemeClr val="accent6"/>
          </a:effectRef>
          <a:fontRef idx="minor">
            <a:schemeClr val="tx1"/>
          </a:fontRef>
        </p:style>
      </p:cxnSp>
      <p:sp>
        <p:nvSpPr>
          <p:cNvPr id="5" name="TextBox 4">
            <a:extLst>
              <a:ext uri="{FF2B5EF4-FFF2-40B4-BE49-F238E27FC236}">
                <a16:creationId xmlns:a16="http://schemas.microsoft.com/office/drawing/2014/main" id="{3CD5F237-787B-40F2-C9E8-DA1E5DF92D4F}"/>
              </a:ext>
            </a:extLst>
          </p:cNvPr>
          <p:cNvSpPr txBox="1"/>
          <p:nvPr/>
        </p:nvSpPr>
        <p:spPr>
          <a:xfrm>
            <a:off x="6614548" y="1993359"/>
            <a:ext cx="5075425" cy="1200329"/>
          </a:xfrm>
          <a:prstGeom prst="rect">
            <a:avLst/>
          </a:prstGeom>
          <a:noFill/>
          <a:ln>
            <a:solidFill>
              <a:schemeClr val="tx1"/>
            </a:solidFill>
          </a:ln>
        </p:spPr>
        <p:txBody>
          <a:bodyPr wrap="square" rtlCol="0">
            <a:spAutoFit/>
          </a:bodyPr>
          <a:lstStyle/>
          <a:p>
            <a:pPr algn="ctr"/>
            <a:r>
              <a:rPr lang="en-US" sz="1800" b="0" i="0" dirty="0">
                <a:solidFill>
                  <a:srgbClr val="273239"/>
                </a:solidFill>
                <a:effectLst/>
                <a:latin typeface="urw-din"/>
              </a:rPr>
              <a:t>nearest k points are given a weight using a function called kernel function</a:t>
            </a:r>
          </a:p>
          <a:p>
            <a:pPr algn="ctr"/>
            <a:endParaRPr lang="en-US" sz="1800" dirty="0">
              <a:solidFill>
                <a:srgbClr val="273239"/>
              </a:solidFill>
              <a:latin typeface="urw-din"/>
            </a:endParaRPr>
          </a:p>
          <a:p>
            <a:pPr algn="ctr"/>
            <a:r>
              <a:rPr lang="en-US" sz="1800" b="0" i="0" dirty="0">
                <a:solidFill>
                  <a:srgbClr val="273239"/>
                </a:solidFill>
                <a:effectLst/>
                <a:latin typeface="urw-din"/>
              </a:rPr>
              <a:t>IDT most common kernel function</a:t>
            </a:r>
          </a:p>
        </p:txBody>
      </p:sp>
    </p:spTree>
    <p:extLst>
      <p:ext uri="{BB962C8B-B14F-4D97-AF65-F5344CB8AC3E}">
        <p14:creationId xmlns:p14="http://schemas.microsoft.com/office/powerpoint/2010/main" val="3163186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Weighted k-NN</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1000988" y="1484930"/>
            <a:ext cx="9715220" cy="3785652"/>
          </a:xfrm>
          <a:prstGeom prst="rect">
            <a:avLst/>
          </a:prstGeom>
          <a:noFill/>
        </p:spPr>
        <p:txBody>
          <a:bodyPr wrap="square" rtlCol="0">
            <a:spAutoFit/>
          </a:bodyPr>
          <a:lstStyle/>
          <a:p>
            <a:pPr lvl="0"/>
            <a:r>
              <a:rPr lang="en-US" dirty="0">
                <a:solidFill>
                  <a:srgbClr val="000000"/>
                </a:solidFill>
              </a:rPr>
              <a:t>Weighted </a:t>
            </a:r>
            <a:r>
              <a:rPr lang="en-US" b="1" dirty="0">
                <a:solidFill>
                  <a:srgbClr val="000000"/>
                </a:solidFill>
              </a:rPr>
              <a:t>Euclidean distance</a:t>
            </a:r>
            <a:r>
              <a:rPr lang="en-US" dirty="0">
                <a:solidFill>
                  <a:srgbClr val="000000"/>
                </a:solidFill>
              </a:rPr>
              <a:t>: Once we have some idea of the relative importance of each variable, we can weight them: </a:t>
            </a:r>
          </a:p>
          <a:p>
            <a:pPr lvl="0"/>
            <a:endParaRPr lang="en-US" dirty="0">
              <a:solidFill>
                <a:srgbClr val="000000"/>
              </a:solidFill>
            </a:endParaRPr>
          </a:p>
          <a:p>
            <a:pPr lvl="0"/>
            <a:r>
              <a:rPr lang="en-US" b="1" dirty="0">
                <a:solidFill>
                  <a:srgbClr val="000000"/>
                </a:solidFill>
              </a:rPr>
              <a:t>WAS (non-weighted): </a:t>
            </a:r>
          </a:p>
          <a:p>
            <a:pPr lvl="0"/>
            <a:r>
              <a:rPr lang="it-IT" dirty="0">
                <a:solidFill>
                  <a:srgbClr val="000000"/>
                </a:solidFill>
              </a:rPr>
              <a:t> - n-dimensional:</a:t>
            </a:r>
          </a:p>
          <a:p>
            <a:pPr lvl="0"/>
            <a:r>
              <a:rPr lang="it-IT" i="1" dirty="0">
                <a:solidFill>
                  <a:srgbClr val="000000"/>
                </a:solidFill>
              </a:rPr>
              <a:t>dist(</a:t>
            </a:r>
            <a:r>
              <a:rPr lang="it-IT" b="1" i="1" dirty="0">
                <a:solidFill>
                  <a:srgbClr val="000000"/>
                </a:solidFill>
              </a:rPr>
              <a:t>a,b</a:t>
            </a:r>
            <a:r>
              <a:rPr lang="it-IT" i="1" dirty="0">
                <a:solidFill>
                  <a:srgbClr val="000000"/>
                </a:solidFill>
              </a:rPr>
              <a:t>)</a:t>
            </a:r>
            <a:r>
              <a:rPr lang="it-IT" dirty="0">
                <a:solidFill>
                  <a:srgbClr val="000000"/>
                </a:solidFill>
              </a:rPr>
              <a:t> = sqrt(</a:t>
            </a:r>
            <a:r>
              <a:rPr lang="el-GR" dirty="0">
                <a:solidFill>
                  <a:srgbClr val="000000"/>
                </a:solidFill>
              </a:rPr>
              <a:t>Σ</a:t>
            </a:r>
            <a:r>
              <a:rPr lang="en-US" i="1" baseline="-25000" dirty="0" err="1">
                <a:solidFill>
                  <a:srgbClr val="000000"/>
                </a:solidFill>
              </a:rPr>
              <a:t>i</a:t>
            </a:r>
            <a:r>
              <a:rPr lang="en-US" i="1" baseline="-25000" dirty="0">
                <a:solidFill>
                  <a:srgbClr val="000000"/>
                </a:solidFill>
              </a:rPr>
              <a:t> </a:t>
            </a:r>
            <a:r>
              <a:rPr lang="it-IT" dirty="0">
                <a:solidFill>
                  <a:srgbClr val="000000"/>
                </a:solidFill>
              </a:rPr>
              <a:t>(a</a:t>
            </a:r>
            <a:r>
              <a:rPr lang="it-IT" baseline="-25000" dirty="0">
                <a:solidFill>
                  <a:srgbClr val="000000"/>
                </a:solidFill>
              </a:rPr>
              <a:t>i</a:t>
            </a:r>
            <a:r>
              <a:rPr lang="it-IT" dirty="0">
                <a:solidFill>
                  <a:srgbClr val="000000"/>
                </a:solidFill>
              </a:rPr>
              <a:t> – b</a:t>
            </a:r>
            <a:r>
              <a:rPr lang="it-IT" baseline="-25000" dirty="0">
                <a:solidFill>
                  <a:srgbClr val="000000"/>
                </a:solidFill>
              </a:rPr>
              <a:t>i</a:t>
            </a:r>
            <a:r>
              <a:rPr lang="it-IT" dirty="0">
                <a:solidFill>
                  <a:srgbClr val="000000"/>
                </a:solidFill>
              </a:rPr>
              <a:t>)</a:t>
            </a:r>
            <a:r>
              <a:rPr lang="it-IT" baseline="30000" dirty="0">
                <a:solidFill>
                  <a:srgbClr val="000000"/>
                </a:solidFill>
              </a:rPr>
              <a:t>2</a:t>
            </a:r>
            <a:r>
              <a:rPr lang="it-IT" dirty="0">
                <a:solidFill>
                  <a:srgbClr val="000000"/>
                </a:solidFill>
              </a:rPr>
              <a:t>)</a:t>
            </a:r>
          </a:p>
          <a:p>
            <a:pPr lvl="0"/>
            <a:endParaRPr lang="en-US" dirty="0">
              <a:solidFill>
                <a:srgbClr val="000000"/>
              </a:solidFill>
            </a:endParaRPr>
          </a:p>
          <a:p>
            <a:pPr lvl="0"/>
            <a:r>
              <a:rPr lang="en-US" b="1" dirty="0">
                <a:solidFill>
                  <a:srgbClr val="000000"/>
                </a:solidFill>
              </a:rPr>
              <a:t>Weighted distance</a:t>
            </a:r>
          </a:p>
          <a:p>
            <a:pPr lvl="0"/>
            <a:r>
              <a:rPr lang="it-IT" dirty="0">
                <a:solidFill>
                  <a:srgbClr val="000000"/>
                </a:solidFill>
              </a:rPr>
              <a:t>- n-dimensional:</a:t>
            </a:r>
          </a:p>
          <a:p>
            <a:pPr lvl="0"/>
            <a:r>
              <a:rPr lang="it-IT" i="1" dirty="0">
                <a:solidFill>
                  <a:srgbClr val="000000"/>
                </a:solidFill>
              </a:rPr>
              <a:t>dist(</a:t>
            </a:r>
            <a:r>
              <a:rPr lang="it-IT" b="1" i="1" dirty="0">
                <a:solidFill>
                  <a:srgbClr val="000000"/>
                </a:solidFill>
              </a:rPr>
              <a:t>a,b</a:t>
            </a:r>
            <a:r>
              <a:rPr lang="it-IT" i="1" dirty="0">
                <a:solidFill>
                  <a:srgbClr val="000000"/>
                </a:solidFill>
              </a:rPr>
              <a:t>)</a:t>
            </a:r>
            <a:r>
              <a:rPr lang="it-IT" dirty="0">
                <a:solidFill>
                  <a:srgbClr val="000000"/>
                </a:solidFill>
              </a:rPr>
              <a:t> = sqrt(</a:t>
            </a:r>
            <a:r>
              <a:rPr lang="el-GR" dirty="0">
                <a:solidFill>
                  <a:srgbClr val="000000"/>
                </a:solidFill>
              </a:rPr>
              <a:t>Σ</a:t>
            </a:r>
            <a:r>
              <a:rPr lang="en-US" i="1" baseline="-25000" dirty="0" err="1">
                <a:solidFill>
                  <a:srgbClr val="000000"/>
                </a:solidFill>
              </a:rPr>
              <a:t>i</a:t>
            </a:r>
            <a:r>
              <a:rPr lang="en-US" i="1" baseline="-25000" dirty="0">
                <a:solidFill>
                  <a:srgbClr val="000000"/>
                </a:solidFill>
              </a:rPr>
              <a:t> </a:t>
            </a:r>
            <a:r>
              <a:rPr lang="it-IT" dirty="0">
                <a:solidFill>
                  <a:srgbClr val="000000"/>
                </a:solidFill>
              </a:rPr>
              <a:t>w</a:t>
            </a:r>
            <a:r>
              <a:rPr lang="it-IT" baseline="-25000" dirty="0">
                <a:solidFill>
                  <a:srgbClr val="000000"/>
                </a:solidFill>
              </a:rPr>
              <a:t>k</a:t>
            </a:r>
            <a:r>
              <a:rPr lang="it-IT" dirty="0">
                <a:solidFill>
                  <a:srgbClr val="000000"/>
                </a:solidFill>
              </a:rPr>
              <a:t>(a</a:t>
            </a:r>
            <a:r>
              <a:rPr lang="it-IT" baseline="-25000" dirty="0">
                <a:solidFill>
                  <a:srgbClr val="000000"/>
                </a:solidFill>
              </a:rPr>
              <a:t>i</a:t>
            </a:r>
            <a:r>
              <a:rPr lang="it-IT" dirty="0">
                <a:solidFill>
                  <a:srgbClr val="000000"/>
                </a:solidFill>
              </a:rPr>
              <a:t> – b</a:t>
            </a:r>
            <a:r>
              <a:rPr lang="it-IT" baseline="-25000" dirty="0">
                <a:solidFill>
                  <a:srgbClr val="000000"/>
                </a:solidFill>
              </a:rPr>
              <a:t>i</a:t>
            </a:r>
            <a:r>
              <a:rPr lang="it-IT" dirty="0">
                <a:solidFill>
                  <a:srgbClr val="000000"/>
                </a:solidFill>
              </a:rPr>
              <a:t>)</a:t>
            </a:r>
            <a:r>
              <a:rPr lang="it-IT" baseline="30000" dirty="0">
                <a:solidFill>
                  <a:srgbClr val="000000"/>
                </a:solidFill>
              </a:rPr>
              <a:t>2</a:t>
            </a:r>
            <a:r>
              <a:rPr lang="it-IT" dirty="0">
                <a:solidFill>
                  <a:srgbClr val="000000"/>
                </a:solidFill>
              </a:rPr>
              <a:t>)</a:t>
            </a:r>
            <a:endParaRPr lang="en-US" dirty="0">
              <a:solidFill>
                <a:srgbClr val="000000"/>
              </a:solidFill>
            </a:endParaRP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E050387-7097-4F2F-B662-5EA68108C8E4}"/>
                  </a:ext>
                </a:extLst>
              </p14:cNvPr>
              <p14:cNvContentPartPr/>
              <p14:nvPr/>
            </p14:nvContentPartPr>
            <p14:xfrm>
              <a:off x="2334433" y="3102364"/>
              <a:ext cx="360" cy="360"/>
            </p14:xfrm>
          </p:contentPart>
        </mc:Choice>
        <mc:Fallback xmlns="">
          <p:pic>
            <p:nvPicPr>
              <p:cNvPr id="11" name="Ink 10">
                <a:extLst>
                  <a:ext uri="{FF2B5EF4-FFF2-40B4-BE49-F238E27FC236}">
                    <a16:creationId xmlns:a16="http://schemas.microsoft.com/office/drawing/2014/main" id="{EE050387-7097-4F2F-B662-5EA68108C8E4}"/>
                  </a:ext>
                </a:extLst>
              </p:cNvPr>
              <p:cNvPicPr/>
              <p:nvPr/>
            </p:nvPicPr>
            <p:blipFill>
              <a:blip r:embed="rId4"/>
              <a:stretch>
                <a:fillRect/>
              </a:stretch>
            </p:blipFill>
            <p:spPr>
              <a:xfrm>
                <a:off x="2325433" y="3093364"/>
                <a:ext cx="18000" cy="18000"/>
              </a:xfrm>
              <a:prstGeom prst="rect">
                <a:avLst/>
              </a:prstGeom>
            </p:spPr>
          </p:pic>
        </mc:Fallback>
      </mc:AlternateContent>
    </p:spTree>
    <p:extLst>
      <p:ext uri="{BB962C8B-B14F-4D97-AF65-F5344CB8AC3E}">
        <p14:creationId xmlns:p14="http://schemas.microsoft.com/office/powerpoint/2010/main" val="34289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Issues with Distance Metrics</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1000988" y="1484930"/>
            <a:ext cx="9715220" cy="4862870"/>
          </a:xfrm>
          <a:prstGeom prst="rect">
            <a:avLst/>
          </a:prstGeom>
          <a:noFill/>
        </p:spPr>
        <p:txBody>
          <a:bodyPr wrap="square" rtlCol="0">
            <a:spAutoFit/>
          </a:bodyPr>
          <a:lstStyle/>
          <a:p>
            <a:pPr marL="101598" lvl="0">
              <a:spcBef>
                <a:spcPts val="640"/>
              </a:spcBef>
              <a:buClr>
                <a:srgbClr val="000000"/>
              </a:buClr>
              <a:buSzPts val="2400"/>
            </a:pPr>
            <a:r>
              <a:rPr lang="en-US" altLang="en-US" sz="3200" dirty="0">
                <a:solidFill>
                  <a:srgbClr val="000000"/>
                </a:solidFill>
                <a:cs typeface="Arial"/>
                <a:sym typeface="Arial"/>
              </a:rPr>
              <a:t>1. Most distance measures were designed for linear/real-valued attributes</a:t>
            </a:r>
          </a:p>
          <a:p>
            <a:pPr marL="101598" lvl="0">
              <a:spcBef>
                <a:spcPts val="640"/>
              </a:spcBef>
              <a:buClr>
                <a:srgbClr val="000000"/>
              </a:buClr>
              <a:buSzPts val="2400"/>
            </a:pPr>
            <a:endParaRPr lang="en-US" altLang="en-US" sz="3200" dirty="0">
              <a:solidFill>
                <a:srgbClr val="000000"/>
              </a:solidFill>
              <a:cs typeface="Arial"/>
              <a:sym typeface="Arial"/>
            </a:endParaRPr>
          </a:p>
          <a:p>
            <a:pPr marL="609585" lvl="0" indent="-507987">
              <a:spcBef>
                <a:spcPts val="640"/>
              </a:spcBef>
              <a:buClr>
                <a:srgbClr val="000000"/>
              </a:buClr>
              <a:buSzPts val="2400"/>
              <a:buFont typeface="Arial"/>
              <a:buChar char="•"/>
            </a:pPr>
            <a:r>
              <a:rPr lang="en-US" altLang="en-US" sz="3200" dirty="0">
                <a:solidFill>
                  <a:srgbClr val="000000"/>
                </a:solidFill>
                <a:cs typeface="Arial"/>
                <a:sym typeface="Arial"/>
              </a:rPr>
              <a:t>Two important questions in the context of machine learning:</a:t>
            </a:r>
          </a:p>
          <a:p>
            <a:pPr marL="1219170" lvl="1" indent="-507987">
              <a:spcBef>
                <a:spcPts val="640"/>
              </a:spcBef>
              <a:buClr>
                <a:srgbClr val="000000"/>
              </a:buClr>
              <a:buSzPts val="2400"/>
              <a:buFont typeface="Arial"/>
              <a:buChar char="–"/>
            </a:pPr>
            <a:r>
              <a:rPr lang="en-US" altLang="en-US" sz="3200" dirty="0">
                <a:solidFill>
                  <a:srgbClr val="000000"/>
                </a:solidFill>
                <a:cs typeface="Arial"/>
                <a:sym typeface="Arial"/>
              </a:rPr>
              <a:t>How best to handle nominal attributes</a:t>
            </a:r>
          </a:p>
          <a:p>
            <a:pPr marL="1828755" lvl="2" indent="-507987">
              <a:spcBef>
                <a:spcPts val="640"/>
              </a:spcBef>
              <a:buClr>
                <a:srgbClr val="000000"/>
              </a:buClr>
              <a:buSzPts val="2400"/>
              <a:buFont typeface="Arial"/>
              <a:buChar char="–"/>
            </a:pPr>
            <a:r>
              <a:rPr lang="en-US" altLang="en-US" dirty="0">
                <a:solidFill>
                  <a:srgbClr val="000000"/>
                </a:solidFill>
                <a:cs typeface="Arial"/>
                <a:sym typeface="Arial"/>
              </a:rPr>
              <a:t>also called categorical, non-ordinal, non-numeric.</a:t>
            </a:r>
          </a:p>
          <a:p>
            <a:pPr marL="1219170" lvl="1" indent="-507987">
              <a:spcBef>
                <a:spcPts val="640"/>
              </a:spcBef>
              <a:buClr>
                <a:srgbClr val="000000"/>
              </a:buClr>
              <a:buSzPts val="2400"/>
              <a:buFont typeface="Arial"/>
              <a:buChar char="–"/>
            </a:pPr>
            <a:r>
              <a:rPr lang="en-US" altLang="en-US" sz="3200" dirty="0">
                <a:solidFill>
                  <a:srgbClr val="000000"/>
                </a:solidFill>
                <a:cs typeface="Arial"/>
                <a:sym typeface="Arial"/>
              </a:rPr>
              <a:t>What to do when attribute types are mixed</a:t>
            </a:r>
          </a:p>
          <a:p>
            <a:pPr marL="609585" lvl="0" indent="-507987">
              <a:spcBef>
                <a:spcPts val="640"/>
              </a:spcBef>
              <a:buClr>
                <a:srgbClr val="000000"/>
              </a:buClr>
              <a:buSzPts val="2400"/>
              <a:buFont typeface="Arial"/>
              <a:buChar char="•"/>
            </a:pPr>
            <a:endParaRPr lang="en-US" altLang="en-US" sz="3200" dirty="0">
              <a:solidFill>
                <a:srgbClr val="000000"/>
              </a:solidFil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E050387-7097-4F2F-B662-5EA68108C8E4}"/>
                  </a:ext>
                </a:extLst>
              </p14:cNvPr>
              <p14:cNvContentPartPr/>
              <p14:nvPr/>
            </p14:nvContentPartPr>
            <p14:xfrm>
              <a:off x="2334433" y="3102364"/>
              <a:ext cx="360" cy="360"/>
            </p14:xfrm>
          </p:contentPart>
        </mc:Choice>
        <mc:Fallback xmlns="">
          <p:pic>
            <p:nvPicPr>
              <p:cNvPr id="11" name="Ink 10">
                <a:extLst>
                  <a:ext uri="{FF2B5EF4-FFF2-40B4-BE49-F238E27FC236}">
                    <a16:creationId xmlns:a16="http://schemas.microsoft.com/office/drawing/2014/main" id="{EE050387-7097-4F2F-B662-5EA68108C8E4}"/>
                  </a:ext>
                </a:extLst>
              </p:cNvPr>
              <p:cNvPicPr/>
              <p:nvPr/>
            </p:nvPicPr>
            <p:blipFill>
              <a:blip r:embed="rId4"/>
              <a:stretch>
                <a:fillRect/>
              </a:stretch>
            </p:blipFill>
            <p:spPr>
              <a:xfrm>
                <a:off x="2325433" y="3093364"/>
                <a:ext cx="18000" cy="18000"/>
              </a:xfrm>
              <a:prstGeom prst="rect">
                <a:avLst/>
              </a:prstGeom>
            </p:spPr>
          </p:pic>
        </mc:Fallback>
      </mc:AlternateContent>
    </p:spTree>
    <p:extLst>
      <p:ext uri="{BB962C8B-B14F-4D97-AF65-F5344CB8AC3E}">
        <p14:creationId xmlns:p14="http://schemas.microsoft.com/office/powerpoint/2010/main" val="3098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Scale Effects</a:t>
            </a:r>
            <a:endParaRPr sz="4000" b="1" dirty="0">
              <a:solidFill>
                <a:srgbClr val="E46102"/>
              </a:solidFill>
            </a:endParaRPr>
          </a:p>
        </p:txBody>
      </p:sp>
      <p:sp>
        <p:nvSpPr>
          <p:cNvPr id="45" name="TextBox 44">
            <a:extLst>
              <a:ext uri="{FF2B5EF4-FFF2-40B4-BE49-F238E27FC236}">
                <a16:creationId xmlns:a16="http://schemas.microsoft.com/office/drawing/2014/main" id="{81781FFA-868E-4A4C-9199-2976E9268B1B}"/>
              </a:ext>
            </a:extLst>
          </p:cNvPr>
          <p:cNvSpPr txBox="1"/>
          <p:nvPr/>
        </p:nvSpPr>
        <p:spPr>
          <a:xfrm>
            <a:off x="804672" y="1786999"/>
            <a:ext cx="10816080" cy="4524315"/>
          </a:xfrm>
          <a:prstGeom prst="rect">
            <a:avLst/>
          </a:prstGeom>
          <a:noFill/>
        </p:spPr>
        <p:txBody>
          <a:bodyPr wrap="square" rtlCol="0">
            <a:spAutoFit/>
          </a:bodyPr>
          <a:lstStyle/>
          <a:p>
            <a:r>
              <a:rPr lang="en-US" altLang="en-US" sz="3200" dirty="0"/>
              <a:t>2. Different features may have different measurement scales</a:t>
            </a:r>
          </a:p>
          <a:p>
            <a:pPr lvl="1"/>
            <a:r>
              <a:rPr lang="en-US" altLang="en-US" sz="3200" dirty="0"/>
              <a:t>E.g., patient weight in kg (range [50,200]) vs. blood protein values in ng/dL (range [-3,3])</a:t>
            </a:r>
          </a:p>
          <a:p>
            <a:pPr lvl="1"/>
            <a:endParaRPr lang="en-US" altLang="en-US" sz="3200" dirty="0"/>
          </a:p>
          <a:p>
            <a:r>
              <a:rPr lang="en-US" altLang="en-US" sz="3200" dirty="0"/>
              <a:t>Consequences</a:t>
            </a:r>
          </a:p>
          <a:p>
            <a:pPr marL="1066785" lvl="1" indent="-457200">
              <a:buFont typeface="Arial" panose="020B0604020202020204" pitchFamily="34" charset="0"/>
              <a:buChar char="•"/>
            </a:pPr>
            <a:r>
              <a:rPr lang="en-US" altLang="en-US" sz="3200" dirty="0"/>
              <a:t>Patient weight will have a much greater influence on the distance between samples</a:t>
            </a:r>
          </a:p>
          <a:p>
            <a:pPr marL="1066785" lvl="1" indent="-457200">
              <a:buFont typeface="Arial" panose="020B0604020202020204" pitchFamily="34" charset="0"/>
              <a:buChar char="•"/>
            </a:pPr>
            <a:r>
              <a:rPr lang="en-US" altLang="en-US" sz="3200" dirty="0"/>
              <a:t>May bias the performance of the classifier</a:t>
            </a:r>
          </a:p>
        </p:txBody>
      </p:sp>
    </p:spTree>
    <p:extLst>
      <p:ext uri="{BB962C8B-B14F-4D97-AF65-F5344CB8AC3E}">
        <p14:creationId xmlns:p14="http://schemas.microsoft.com/office/powerpoint/2010/main" val="1262472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Solution: Use Other distance measures</a:t>
            </a:r>
            <a:endParaRPr sz="4000" b="1" dirty="0">
              <a:solidFill>
                <a:srgbClr val="E46102"/>
              </a:solidFill>
            </a:endParaRPr>
          </a:p>
        </p:txBody>
      </p:sp>
      <p:grpSp>
        <p:nvGrpSpPr>
          <p:cNvPr id="43" name="Group 42">
            <a:extLst>
              <a:ext uri="{FF2B5EF4-FFF2-40B4-BE49-F238E27FC236}">
                <a16:creationId xmlns:a16="http://schemas.microsoft.com/office/drawing/2014/main" id="{FD10A724-145E-496C-8A66-EE77F369C3EE}"/>
              </a:ext>
            </a:extLst>
          </p:cNvPr>
          <p:cNvGrpSpPr/>
          <p:nvPr/>
        </p:nvGrpSpPr>
        <p:grpSpPr>
          <a:xfrm>
            <a:off x="8684264" y="2599028"/>
            <a:ext cx="4041956" cy="697974"/>
            <a:chOff x="7532116" y="3989489"/>
            <a:chExt cx="4041956" cy="697974"/>
          </a:xfrm>
        </p:grpSpPr>
        <p:grpSp>
          <p:nvGrpSpPr>
            <p:cNvPr id="42" name="Group 41">
              <a:extLst>
                <a:ext uri="{FF2B5EF4-FFF2-40B4-BE49-F238E27FC236}">
                  <a16:creationId xmlns:a16="http://schemas.microsoft.com/office/drawing/2014/main" id="{4D947DBF-A8EA-41FE-B8ED-E015523D1344}"/>
                </a:ext>
              </a:extLst>
            </p:cNvPr>
            <p:cNvGrpSpPr/>
            <p:nvPr/>
          </p:nvGrpSpPr>
          <p:grpSpPr>
            <a:xfrm>
              <a:off x="7532116" y="3989489"/>
              <a:ext cx="2671995" cy="697974"/>
              <a:chOff x="7532116" y="3989489"/>
              <a:chExt cx="2671995" cy="697974"/>
            </a:xfrm>
          </p:grpSpPr>
          <p:sp>
            <p:nvSpPr>
              <p:cNvPr id="31" name="Flowchart: Summing Junction 30">
                <a:extLst>
                  <a:ext uri="{FF2B5EF4-FFF2-40B4-BE49-F238E27FC236}">
                    <a16:creationId xmlns:a16="http://schemas.microsoft.com/office/drawing/2014/main" id="{A08419E1-0F82-439A-B68C-16BA2131A02C}"/>
                  </a:ext>
                </a:extLst>
              </p:cNvPr>
              <p:cNvSpPr/>
              <p:nvPr/>
            </p:nvSpPr>
            <p:spPr>
              <a:xfrm>
                <a:off x="7999770" y="4013440"/>
                <a:ext cx="229903" cy="261257"/>
              </a:xfrm>
              <a:prstGeom prst="flowChartSummingJunction">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490EC227-D0CD-48C7-9AF2-0B6E36C83B1B}"/>
                  </a:ext>
                </a:extLst>
              </p:cNvPr>
              <p:cNvCxnSpPr>
                <a:cxnSpLocks/>
              </p:cNvCxnSpPr>
              <p:nvPr/>
            </p:nvCxnSpPr>
            <p:spPr>
              <a:xfrm flipH="1">
                <a:off x="8229673" y="4089108"/>
                <a:ext cx="1656297" cy="29900"/>
              </a:xfrm>
              <a:prstGeom prst="straightConnector1">
                <a:avLst/>
              </a:prstGeom>
              <a:ln w="38100">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1EC10AA-CB58-42E9-8E26-80E45912555F}"/>
                  </a:ext>
                </a:extLst>
              </p:cNvPr>
              <p:cNvSpPr txBox="1"/>
              <p:nvPr/>
            </p:nvSpPr>
            <p:spPr>
              <a:xfrm>
                <a:off x="7532116" y="4225798"/>
                <a:ext cx="1907177" cy="461665"/>
              </a:xfrm>
              <a:prstGeom prst="rect">
                <a:avLst/>
              </a:prstGeom>
              <a:noFill/>
            </p:spPr>
            <p:txBody>
              <a:bodyPr wrap="square" rtlCol="0">
                <a:spAutoFit/>
              </a:bodyPr>
              <a:lstStyle/>
              <a:p>
                <a:r>
                  <a:rPr lang="en-US" dirty="0"/>
                  <a:t>(a</a:t>
                </a:r>
                <a:r>
                  <a:rPr lang="en-US" baseline="-25000" dirty="0"/>
                  <a:t>1</a:t>
                </a:r>
                <a:r>
                  <a:rPr lang="en-US" dirty="0"/>
                  <a:t>, a</a:t>
                </a:r>
                <a:r>
                  <a:rPr lang="en-US" baseline="-25000" dirty="0"/>
                  <a:t>2</a:t>
                </a:r>
                <a:r>
                  <a:rPr lang="en-US" dirty="0"/>
                  <a:t>)</a:t>
                </a:r>
              </a:p>
            </p:txBody>
          </p:sp>
          <p:sp>
            <p:nvSpPr>
              <p:cNvPr id="39" name="Isosceles Triangle 38">
                <a:extLst>
                  <a:ext uri="{FF2B5EF4-FFF2-40B4-BE49-F238E27FC236}">
                    <a16:creationId xmlns:a16="http://schemas.microsoft.com/office/drawing/2014/main" id="{F9457985-9457-444A-8DAE-4D105CBE73F4}"/>
                  </a:ext>
                </a:extLst>
              </p:cNvPr>
              <p:cNvSpPr/>
              <p:nvPr/>
            </p:nvSpPr>
            <p:spPr>
              <a:xfrm>
                <a:off x="9964768" y="3989489"/>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9647C546-CBD3-4371-B4D8-8424EFB9A4B6}"/>
                </a:ext>
              </a:extLst>
            </p:cNvPr>
            <p:cNvSpPr txBox="1"/>
            <p:nvPr/>
          </p:nvSpPr>
          <p:spPr>
            <a:xfrm>
              <a:off x="9666895" y="4165308"/>
              <a:ext cx="1907177" cy="461665"/>
            </a:xfrm>
            <a:prstGeom prst="rect">
              <a:avLst/>
            </a:prstGeom>
            <a:noFill/>
          </p:spPr>
          <p:txBody>
            <a:bodyPr wrap="square" rtlCol="0">
              <a:spAutoFit/>
            </a:bodyPr>
            <a:lstStyle/>
            <a:p>
              <a:r>
                <a:rPr lang="en-US" dirty="0"/>
                <a:t>(b</a:t>
              </a:r>
              <a:r>
                <a:rPr lang="en-US" baseline="-25000" dirty="0"/>
                <a:t>1</a:t>
              </a:r>
              <a:r>
                <a:rPr lang="en-US" dirty="0"/>
                <a:t>, b</a:t>
              </a:r>
              <a:r>
                <a:rPr lang="en-US" baseline="-25000" dirty="0"/>
                <a:t>2</a:t>
              </a:r>
              <a:r>
                <a:rPr lang="en-US" dirty="0"/>
                <a:t>)</a:t>
              </a:r>
            </a:p>
          </p:txBody>
        </p:sp>
      </p:grpSp>
      <p:sp>
        <p:nvSpPr>
          <p:cNvPr id="41" name="TextBox 40">
            <a:extLst>
              <a:ext uri="{FF2B5EF4-FFF2-40B4-BE49-F238E27FC236}">
                <a16:creationId xmlns:a16="http://schemas.microsoft.com/office/drawing/2014/main" id="{5848A2AB-F10B-4095-806A-892A0E38E25A}"/>
              </a:ext>
            </a:extLst>
          </p:cNvPr>
          <p:cNvSpPr txBox="1"/>
          <p:nvPr/>
        </p:nvSpPr>
        <p:spPr>
          <a:xfrm>
            <a:off x="9503479" y="1969286"/>
            <a:ext cx="1491779" cy="646331"/>
          </a:xfrm>
          <a:prstGeom prst="rect">
            <a:avLst/>
          </a:prstGeom>
          <a:noFill/>
          <a:ln>
            <a:solidFill>
              <a:schemeClr val="tx1"/>
            </a:solidFill>
          </a:ln>
        </p:spPr>
        <p:txBody>
          <a:bodyPr wrap="square" rtlCol="0">
            <a:spAutoFit/>
          </a:bodyPr>
          <a:lstStyle/>
          <a:p>
            <a:pPr algn="ctr"/>
            <a:r>
              <a:rPr lang="en-US" sz="1800" b="1" dirty="0"/>
              <a:t>Measuring “nearest”</a:t>
            </a:r>
          </a:p>
        </p:txBody>
      </p:sp>
      <p:sp>
        <p:nvSpPr>
          <p:cNvPr id="2" name="TextBox 1">
            <a:extLst>
              <a:ext uri="{FF2B5EF4-FFF2-40B4-BE49-F238E27FC236}">
                <a16:creationId xmlns:a16="http://schemas.microsoft.com/office/drawing/2014/main" id="{3A5DBC26-7440-4310-878C-EABC6AE57D06}"/>
              </a:ext>
            </a:extLst>
          </p:cNvPr>
          <p:cNvSpPr txBox="1"/>
          <p:nvPr/>
        </p:nvSpPr>
        <p:spPr>
          <a:xfrm>
            <a:off x="1005682" y="1723141"/>
            <a:ext cx="6959971"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Binary-valued features</a:t>
            </a:r>
          </a:p>
          <a:p>
            <a:pPr marL="952485" lvl="1" indent="-342900">
              <a:buFont typeface="Arial" panose="020B0604020202020204" pitchFamily="34" charset="0"/>
              <a:buChar char="•"/>
            </a:pPr>
            <a:r>
              <a:rPr lang="en-US" sz="2000" dirty="0"/>
              <a:t>Hamming distance </a:t>
            </a:r>
            <a:r>
              <a:rPr lang="en-US" sz="2000" i="1" dirty="0"/>
              <a:t>dist(</a:t>
            </a:r>
            <a:r>
              <a:rPr lang="en-US" sz="2000" b="1" i="1" dirty="0" err="1"/>
              <a:t>a,b</a:t>
            </a:r>
            <a:r>
              <a:rPr lang="en-US" sz="2000" i="1" dirty="0"/>
              <a:t>)</a:t>
            </a:r>
            <a:r>
              <a:rPr lang="en-US" sz="2000" dirty="0"/>
              <a:t> = </a:t>
            </a:r>
            <a:r>
              <a:rPr lang="el-GR" sz="2000" dirty="0"/>
              <a:t>Σ</a:t>
            </a:r>
            <a:r>
              <a:rPr lang="en-US" sz="2000" i="1" baseline="-25000" dirty="0" err="1"/>
              <a:t>i</a:t>
            </a:r>
            <a:r>
              <a:rPr lang="en-US" sz="2000" i="1" baseline="-25000" dirty="0"/>
              <a:t> </a:t>
            </a:r>
            <a:r>
              <a:rPr lang="it-IT" sz="2000" i="1" dirty="0"/>
              <a:t>I(a</a:t>
            </a:r>
            <a:r>
              <a:rPr lang="it-IT" sz="2000" i="1" baseline="-25000" dirty="0"/>
              <a:t>i</a:t>
            </a:r>
            <a:r>
              <a:rPr lang="it-IT" sz="2000" i="1" dirty="0"/>
              <a:t> ≠ b</a:t>
            </a:r>
            <a:r>
              <a:rPr lang="it-IT" sz="2000" i="1" baseline="-25000" dirty="0"/>
              <a:t>i</a:t>
            </a:r>
            <a:r>
              <a:rPr lang="it-IT" sz="2000" i="1" dirty="0"/>
              <a:t>)</a:t>
            </a:r>
          </a:p>
          <a:p>
            <a:pPr marL="952485" lvl="1" indent="-342900">
              <a:buFont typeface="Arial" panose="020B0604020202020204" pitchFamily="34" charset="0"/>
              <a:buChar char="•"/>
            </a:pPr>
            <a:r>
              <a:rPr lang="en-US" sz="2000" dirty="0"/>
              <a:t>Counts number of features where two examples disagree</a:t>
            </a:r>
          </a:p>
          <a:p>
            <a:pPr lvl="1"/>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Mixed feature types (some real, some binary, some nominal)</a:t>
            </a:r>
          </a:p>
          <a:p>
            <a:pPr marL="952485" lvl="1" indent="-342900">
              <a:buFont typeface="Arial" panose="020B0604020202020204" pitchFamily="34" charset="0"/>
              <a:buChar char="•"/>
            </a:pPr>
            <a:r>
              <a:rPr lang="en-US" sz="2000" dirty="0"/>
              <a:t>Mixed distance measures</a:t>
            </a:r>
          </a:p>
          <a:p>
            <a:pPr marL="952485" lvl="1" indent="-342900">
              <a:buFont typeface="Arial" panose="020B0604020202020204" pitchFamily="34" charset="0"/>
              <a:buChar char="•"/>
            </a:pPr>
            <a:r>
              <a:rPr lang="en-US" sz="2000" dirty="0"/>
              <a:t>E.g. Euclidean for real part, hamming for binary</a:t>
            </a:r>
          </a:p>
          <a:p>
            <a:pPr marL="952485"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Can also assign weights to features</a:t>
            </a:r>
          </a:p>
          <a:p>
            <a:r>
              <a:rPr lang="en-US" sz="2000" dirty="0"/>
              <a:t>	</a:t>
            </a:r>
            <a:r>
              <a:rPr lang="en-US" sz="2000" i="1" dirty="0"/>
              <a:t>dist(</a:t>
            </a:r>
            <a:r>
              <a:rPr lang="en-US" sz="2000" b="1" i="1" dirty="0" err="1"/>
              <a:t>a,b</a:t>
            </a:r>
            <a:r>
              <a:rPr lang="en-US" sz="2000" i="1" dirty="0"/>
              <a:t>)</a:t>
            </a:r>
            <a:r>
              <a:rPr lang="en-US" sz="2000" dirty="0"/>
              <a:t> = </a:t>
            </a:r>
            <a:r>
              <a:rPr lang="el-GR" sz="2000" dirty="0"/>
              <a:t>Σ</a:t>
            </a:r>
            <a:r>
              <a:rPr lang="en-US" sz="2000" i="1" baseline="-25000" dirty="0" err="1"/>
              <a:t>i</a:t>
            </a:r>
            <a:r>
              <a:rPr lang="en-US" sz="2000" i="1" baseline="-25000" dirty="0"/>
              <a:t> </a:t>
            </a:r>
            <a:r>
              <a:rPr lang="it-IT" sz="2000" i="1" dirty="0"/>
              <a:t>w</a:t>
            </a:r>
            <a:r>
              <a:rPr lang="it-IT" sz="2000" i="1" baseline="-25000" dirty="0"/>
              <a:t>i</a:t>
            </a:r>
            <a:r>
              <a:rPr lang="it-IT" sz="2000" i="1" dirty="0"/>
              <a:t> .d(a</a:t>
            </a:r>
            <a:r>
              <a:rPr lang="it-IT" sz="2000" i="1" baseline="-25000" dirty="0"/>
              <a:t>i</a:t>
            </a:r>
            <a:r>
              <a:rPr lang="it-IT" sz="2000" i="1" dirty="0"/>
              <a:t> ,b</a:t>
            </a:r>
            <a:r>
              <a:rPr lang="it-IT" sz="2000" i="1" baseline="-25000" dirty="0"/>
              <a:t>i</a:t>
            </a:r>
            <a:r>
              <a:rPr lang="it-IT" sz="2000" i="1" dirty="0"/>
              <a:t>)</a:t>
            </a:r>
            <a:endParaRPr lang="en-US" sz="2000" dirty="0"/>
          </a:p>
        </p:txBody>
      </p:sp>
      <p:pic>
        <p:nvPicPr>
          <p:cNvPr id="1026" name="Picture 2">
            <a:extLst>
              <a:ext uri="{FF2B5EF4-FFF2-40B4-BE49-F238E27FC236}">
                <a16:creationId xmlns:a16="http://schemas.microsoft.com/office/drawing/2014/main" id="{2EC020B5-D305-C955-49BC-EE98816761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24" t="6245" r="5771" b="7241"/>
          <a:stretch/>
        </p:blipFill>
        <p:spPr bwMode="auto">
          <a:xfrm>
            <a:off x="7965653" y="3712887"/>
            <a:ext cx="3880431" cy="26231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974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62673" y="305255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Accuracy of k-NN</a:t>
            </a:r>
            <a:endParaRPr sz="4000" b="1" dirty="0">
              <a:solidFill>
                <a:srgbClr val="E46102"/>
              </a:solidFill>
            </a:endParaRPr>
          </a:p>
        </p:txBody>
      </p:sp>
    </p:spTree>
    <p:extLst>
      <p:ext uri="{BB962C8B-B14F-4D97-AF65-F5344CB8AC3E}">
        <p14:creationId xmlns:p14="http://schemas.microsoft.com/office/powerpoint/2010/main" val="2205268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Accuracy of k-NN</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982327" y="1527609"/>
            <a:ext cx="10359866" cy="954107"/>
          </a:xfrm>
          <a:prstGeom prst="rect">
            <a:avLst/>
          </a:prstGeom>
          <a:noFill/>
        </p:spPr>
        <p:txBody>
          <a:bodyPr wrap="square" rtlCol="0">
            <a:spAutoFit/>
          </a:bodyPr>
          <a:lstStyle/>
          <a:p>
            <a:r>
              <a:rPr lang="en-US" sz="2800" dirty="0"/>
              <a:t>W</a:t>
            </a:r>
            <a:r>
              <a:rPr lang="en" sz="2800" dirty="0"/>
              <a:t>hat is the accuracy of the </a:t>
            </a:r>
            <a:r>
              <a:rPr lang="en" sz="2800" b="1" dirty="0"/>
              <a:t>k-</a:t>
            </a:r>
            <a:r>
              <a:rPr lang="en" sz="2800" dirty="0"/>
              <a:t>nearest neighbor classifier on the training data?</a:t>
            </a:r>
            <a:endParaRPr lang="en-US" sz="2800" dirty="0"/>
          </a:p>
        </p:txBody>
      </p:sp>
      <p:pic>
        <p:nvPicPr>
          <p:cNvPr id="12" name="Shape 299">
            <a:extLst>
              <a:ext uri="{FF2B5EF4-FFF2-40B4-BE49-F238E27FC236}">
                <a16:creationId xmlns:a16="http://schemas.microsoft.com/office/drawing/2014/main" id="{6FE3DF40-06F0-4B2B-86AB-26532E1A176D}"/>
              </a:ext>
            </a:extLst>
          </p:cNvPr>
          <p:cNvPicPr preferRelativeResize="0"/>
          <p:nvPr/>
        </p:nvPicPr>
        <p:blipFill>
          <a:blip r:embed="rId3">
            <a:alphaModFix/>
          </a:blip>
          <a:stretch>
            <a:fillRect/>
          </a:stretch>
        </p:blipFill>
        <p:spPr>
          <a:xfrm>
            <a:off x="1727038" y="2947862"/>
            <a:ext cx="2820100" cy="2479681"/>
          </a:xfrm>
          <a:prstGeom prst="rect">
            <a:avLst/>
          </a:prstGeom>
          <a:noFill/>
          <a:ln>
            <a:solidFill>
              <a:schemeClr val="tx1"/>
            </a:solidFill>
          </a:ln>
        </p:spPr>
      </p:pic>
      <p:pic>
        <p:nvPicPr>
          <p:cNvPr id="13" name="Shape 301">
            <a:extLst>
              <a:ext uri="{FF2B5EF4-FFF2-40B4-BE49-F238E27FC236}">
                <a16:creationId xmlns:a16="http://schemas.microsoft.com/office/drawing/2014/main" id="{6FDB0FBA-5AAE-405E-AB35-B053FE126831}"/>
              </a:ext>
            </a:extLst>
          </p:cNvPr>
          <p:cNvPicPr preferRelativeResize="0"/>
          <p:nvPr/>
        </p:nvPicPr>
        <p:blipFill>
          <a:blip r:embed="rId4">
            <a:alphaModFix/>
          </a:blip>
          <a:stretch>
            <a:fillRect/>
          </a:stretch>
        </p:blipFill>
        <p:spPr>
          <a:xfrm>
            <a:off x="4687188" y="2947859"/>
            <a:ext cx="2817624" cy="2473432"/>
          </a:xfrm>
          <a:prstGeom prst="rect">
            <a:avLst/>
          </a:prstGeom>
          <a:noFill/>
          <a:ln>
            <a:solidFill>
              <a:schemeClr val="tx1"/>
            </a:solidFill>
          </a:ln>
        </p:spPr>
      </p:pic>
      <p:pic>
        <p:nvPicPr>
          <p:cNvPr id="14" name="Shape 303">
            <a:extLst>
              <a:ext uri="{FF2B5EF4-FFF2-40B4-BE49-F238E27FC236}">
                <a16:creationId xmlns:a16="http://schemas.microsoft.com/office/drawing/2014/main" id="{FF49BC98-FA39-41C3-B754-FD95A12BCBB5}"/>
              </a:ext>
            </a:extLst>
          </p:cNvPr>
          <p:cNvPicPr preferRelativeResize="0"/>
          <p:nvPr/>
        </p:nvPicPr>
        <p:blipFill>
          <a:blip r:embed="rId5">
            <a:alphaModFix/>
          </a:blip>
          <a:stretch>
            <a:fillRect/>
          </a:stretch>
        </p:blipFill>
        <p:spPr>
          <a:xfrm>
            <a:off x="7668338" y="2947860"/>
            <a:ext cx="2820106" cy="2473432"/>
          </a:xfrm>
          <a:prstGeom prst="rect">
            <a:avLst/>
          </a:prstGeom>
          <a:noFill/>
          <a:ln>
            <a:solidFill>
              <a:schemeClr val="tx1"/>
            </a:solidFill>
          </a:ln>
        </p:spPr>
      </p:pic>
    </p:spTree>
    <p:extLst>
      <p:ext uri="{BB962C8B-B14F-4D97-AF65-F5344CB8AC3E}">
        <p14:creationId xmlns:p14="http://schemas.microsoft.com/office/powerpoint/2010/main" val="145393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Classification Models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dirty="0"/>
              <a:t>Base classification models</a:t>
            </a:r>
          </a:p>
          <a:p>
            <a:pPr marL="1123935" lvl="1" indent="-514350">
              <a:buFont typeface="+mj-lt"/>
              <a:buAutoNum type="romanLcPeriod"/>
            </a:pPr>
            <a:r>
              <a:rPr lang="en-US" dirty="0"/>
              <a:t>Linear Regression (covered in previous class)</a:t>
            </a:r>
          </a:p>
          <a:p>
            <a:pPr marL="1123935" lvl="1" indent="-514350">
              <a:buFont typeface="+mj-lt"/>
              <a:buAutoNum type="romanLcPeriod"/>
            </a:pPr>
            <a:r>
              <a:rPr lang="en-US" dirty="0"/>
              <a:t>Decision Tree</a:t>
            </a:r>
          </a:p>
          <a:p>
            <a:pPr marL="1123935" lvl="1" indent="-514350">
              <a:buFont typeface="+mj-lt"/>
              <a:buAutoNum type="romanLcPeriod"/>
            </a:pPr>
            <a:r>
              <a:rPr lang="en-US" b="1" dirty="0"/>
              <a:t>Instance-based (Nearest-neighbor)</a:t>
            </a:r>
          </a:p>
          <a:p>
            <a:pPr marL="1123935" lvl="1" indent="-514350">
              <a:buFont typeface="+mj-lt"/>
              <a:buAutoNum type="romanLcPeriod"/>
            </a:pPr>
            <a:r>
              <a:rPr lang="en-US" dirty="0"/>
              <a:t>Rule-based</a:t>
            </a:r>
          </a:p>
          <a:p>
            <a:pPr marL="1123935" lvl="1" indent="-514350">
              <a:buFont typeface="+mj-lt"/>
              <a:buAutoNum type="romanLcPeriod"/>
            </a:pPr>
            <a:r>
              <a:rPr lang="en-US" dirty="0"/>
              <a:t>Support Vector Machines</a:t>
            </a:r>
          </a:p>
          <a:p>
            <a:pPr marL="1123935" lvl="1" indent="-514350">
              <a:buFont typeface="+mj-lt"/>
              <a:buAutoNum type="romanLcPeriod"/>
            </a:pPr>
            <a:r>
              <a:rPr lang="en-US" dirty="0"/>
              <a:t>Neural Networks and Deep Learning (Taught in Neural Networks course)</a:t>
            </a:r>
          </a:p>
          <a:p>
            <a:pPr lvl="1"/>
            <a:endParaRPr lang="en-US" dirty="0"/>
          </a:p>
          <a:p>
            <a:r>
              <a:rPr lang="en-US" dirty="0"/>
              <a:t>Ensemble Classifiers</a:t>
            </a:r>
          </a:p>
          <a:p>
            <a:pPr marL="1123935" lvl="1" indent="-514350">
              <a:buFont typeface="+mj-lt"/>
              <a:buAutoNum type="romanLcPeriod"/>
            </a:pPr>
            <a:r>
              <a:rPr lang="en-US" dirty="0"/>
              <a:t>Boosting, Bagging, Random Forests</a:t>
            </a:r>
          </a:p>
          <a:p>
            <a:pPr lvl="1"/>
            <a:endParaRPr lang="en-US" dirty="0"/>
          </a:p>
        </p:txBody>
      </p:sp>
      <p:sp>
        <p:nvSpPr>
          <p:cNvPr id="2" name="Rectangle 1">
            <a:extLst>
              <a:ext uri="{FF2B5EF4-FFF2-40B4-BE49-F238E27FC236}">
                <a16:creationId xmlns:a16="http://schemas.microsoft.com/office/drawing/2014/main" id="{1E3AB4AB-851F-45B2-B01D-2D10AC83CD2F}"/>
              </a:ext>
            </a:extLst>
          </p:cNvPr>
          <p:cNvSpPr/>
          <p:nvPr/>
        </p:nvSpPr>
        <p:spPr>
          <a:xfrm>
            <a:off x="5961187" y="3198168"/>
            <a:ext cx="269626" cy="461665"/>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70941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Accuracy of </a:t>
            </a:r>
            <a:r>
              <a:rPr lang="en-US" sz="4000" b="1" dirty="0" err="1">
                <a:solidFill>
                  <a:srgbClr val="E46102"/>
                </a:solidFill>
              </a:rPr>
              <a:t>kNN</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982327" y="1672944"/>
            <a:ext cx="10359866" cy="1815882"/>
          </a:xfrm>
          <a:prstGeom prst="rect">
            <a:avLst/>
          </a:prstGeom>
          <a:noFill/>
        </p:spPr>
        <p:txBody>
          <a:bodyPr wrap="square" rtlCol="0">
            <a:spAutoFit/>
          </a:bodyPr>
          <a:lstStyle/>
          <a:p>
            <a:r>
              <a:rPr lang="en-US" sz="2800" dirty="0"/>
              <a:t>What is the best </a:t>
            </a:r>
            <a:r>
              <a:rPr lang="en-US" sz="2800" b="1" dirty="0"/>
              <a:t>distance</a:t>
            </a:r>
            <a:r>
              <a:rPr lang="en-US" sz="2800" dirty="0"/>
              <a:t> to use?</a:t>
            </a:r>
          </a:p>
          <a:p>
            <a:r>
              <a:rPr lang="en-US" sz="2800" dirty="0"/>
              <a:t>What is the best value of </a:t>
            </a:r>
            <a:r>
              <a:rPr lang="en-US" sz="2800" b="1" dirty="0"/>
              <a:t>k</a:t>
            </a:r>
            <a:r>
              <a:rPr lang="en-US" sz="2800" dirty="0"/>
              <a:t> to use?</a:t>
            </a:r>
          </a:p>
          <a:p>
            <a:endParaRPr lang="en-US" sz="2800" dirty="0"/>
          </a:p>
          <a:p>
            <a:r>
              <a:rPr lang="en-US" sz="2800" dirty="0"/>
              <a:t>i.e. how do we set the </a:t>
            </a:r>
            <a:r>
              <a:rPr lang="en-US" sz="2800" b="1" dirty="0"/>
              <a:t>hyperparameters</a:t>
            </a:r>
            <a:r>
              <a:rPr lang="en-US" sz="2800" dirty="0"/>
              <a:t>?</a:t>
            </a:r>
          </a:p>
        </p:txBody>
      </p:sp>
    </p:spTree>
    <p:extLst>
      <p:ext uri="{BB962C8B-B14F-4D97-AF65-F5344CB8AC3E}">
        <p14:creationId xmlns:p14="http://schemas.microsoft.com/office/powerpoint/2010/main" val="3868250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Accuracy of </a:t>
            </a:r>
            <a:r>
              <a:rPr lang="en-US" sz="4000" b="1" dirty="0" err="1">
                <a:solidFill>
                  <a:srgbClr val="E46102"/>
                </a:solidFill>
              </a:rPr>
              <a:t>kNN</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855159" y="1545776"/>
            <a:ext cx="10359866" cy="3785652"/>
          </a:xfrm>
          <a:prstGeom prst="rect">
            <a:avLst/>
          </a:prstGeom>
          <a:noFill/>
        </p:spPr>
        <p:txBody>
          <a:bodyPr wrap="square" rtlCol="0">
            <a:spAutoFit/>
          </a:bodyPr>
          <a:lstStyle/>
          <a:p>
            <a:r>
              <a:rPr lang="en-US" dirty="0"/>
              <a:t>- </a:t>
            </a:r>
            <a:r>
              <a:rPr lang="en-US" b="1" dirty="0"/>
              <a:t>Bias</a:t>
            </a:r>
            <a:r>
              <a:rPr lang="en-US" dirty="0"/>
              <a:t> and </a:t>
            </a:r>
            <a:r>
              <a:rPr lang="en-US" b="1" dirty="0"/>
              <a:t>Variance</a:t>
            </a:r>
            <a:r>
              <a:rPr lang="en-US" dirty="0"/>
              <a:t> are prediction errors </a:t>
            </a:r>
          </a:p>
          <a:p>
            <a:r>
              <a:rPr lang="en-US" dirty="0"/>
              <a:t>- Tradeoff between a model’s ability to minimize bias and variance.</a:t>
            </a:r>
          </a:p>
          <a:p>
            <a:endParaRPr lang="en-US" dirty="0"/>
          </a:p>
          <a:p>
            <a:r>
              <a:rPr lang="en-US" b="1" dirty="0"/>
              <a:t>Bias</a:t>
            </a:r>
          </a:p>
          <a:p>
            <a:pPr marL="342900" indent="-342900">
              <a:buFont typeface="Arial" panose="020B0604020202020204" pitchFamily="34" charset="0"/>
              <a:buChar char="•"/>
            </a:pPr>
            <a:r>
              <a:rPr lang="en-US" dirty="0"/>
              <a:t>Average Prediction  - Actual</a:t>
            </a:r>
          </a:p>
          <a:p>
            <a:pPr marL="342900" indent="-342900">
              <a:buFont typeface="Arial" panose="020B0604020202020204" pitchFamily="34" charset="0"/>
              <a:buChar char="•"/>
            </a:pPr>
            <a:r>
              <a:rPr lang="en-US" dirty="0"/>
              <a:t>Model with </a:t>
            </a:r>
            <a:r>
              <a:rPr lang="en-US" b="1" dirty="0"/>
              <a:t>high bias pays very little attention to the training data</a:t>
            </a:r>
            <a:r>
              <a:rPr lang="en-US" dirty="0"/>
              <a:t> and oversimplifies the model. </a:t>
            </a:r>
          </a:p>
          <a:p>
            <a:pPr marL="342900" indent="-342900">
              <a:buFont typeface="Arial" panose="020B0604020202020204" pitchFamily="34" charset="0"/>
              <a:buChar char="•"/>
            </a:pPr>
            <a:r>
              <a:rPr lang="en-US" dirty="0"/>
              <a:t>High bias leads to high error on training and test data.</a:t>
            </a:r>
          </a:p>
          <a:p>
            <a:pPr marL="342900" indent="-342900">
              <a:buFont typeface="Arial" panose="020B0604020202020204" pitchFamily="34" charset="0"/>
              <a:buChar char="•"/>
            </a:pPr>
            <a:r>
              <a:rPr lang="en-US" dirty="0"/>
              <a:t>Also a function of called model complexity and flexibility</a:t>
            </a:r>
          </a:p>
          <a:p>
            <a:pPr marL="952485" lvl="1" indent="-342900">
              <a:buFont typeface="Arial" panose="020B0604020202020204" pitchFamily="34" charset="0"/>
              <a:buChar char="•"/>
            </a:pPr>
            <a:r>
              <a:rPr lang="en-US" dirty="0"/>
              <a:t>More complex models have low bias, consider several features</a:t>
            </a:r>
          </a:p>
        </p:txBody>
      </p:sp>
    </p:spTree>
    <p:extLst>
      <p:ext uri="{BB962C8B-B14F-4D97-AF65-F5344CB8AC3E}">
        <p14:creationId xmlns:p14="http://schemas.microsoft.com/office/powerpoint/2010/main" val="420531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Accuracy of </a:t>
            </a:r>
            <a:r>
              <a:rPr lang="en-US" sz="4000" b="1" dirty="0" err="1">
                <a:solidFill>
                  <a:srgbClr val="E46102"/>
                </a:solidFill>
              </a:rPr>
              <a:t>kNN</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855159" y="1545776"/>
            <a:ext cx="10359866" cy="4524315"/>
          </a:xfrm>
          <a:prstGeom prst="rect">
            <a:avLst/>
          </a:prstGeom>
          <a:noFill/>
        </p:spPr>
        <p:txBody>
          <a:bodyPr wrap="square" rtlCol="0">
            <a:spAutoFit/>
          </a:bodyPr>
          <a:lstStyle/>
          <a:p>
            <a:r>
              <a:rPr lang="en-US" dirty="0"/>
              <a:t>- </a:t>
            </a:r>
            <a:r>
              <a:rPr lang="en-US" b="1" dirty="0"/>
              <a:t>Bias</a:t>
            </a:r>
            <a:r>
              <a:rPr lang="en-US" dirty="0"/>
              <a:t> and </a:t>
            </a:r>
            <a:r>
              <a:rPr lang="en-US" b="1" dirty="0"/>
              <a:t>Variance</a:t>
            </a:r>
            <a:r>
              <a:rPr lang="en-US" dirty="0"/>
              <a:t> are </a:t>
            </a:r>
            <a:r>
              <a:rPr lang="en-US" b="1" dirty="0">
                <a:solidFill>
                  <a:schemeClr val="accent1"/>
                </a:solidFill>
              </a:rPr>
              <a:t>prediction errors </a:t>
            </a:r>
          </a:p>
          <a:p>
            <a:r>
              <a:rPr lang="en-US" dirty="0"/>
              <a:t>- Tradeoff between a model’s ability to minimize bias and variance.</a:t>
            </a:r>
          </a:p>
          <a:p>
            <a:endParaRPr lang="en-US" dirty="0"/>
          </a:p>
          <a:p>
            <a:r>
              <a:rPr lang="en-US" b="1" dirty="0">
                <a:sym typeface="Symbol"/>
              </a:rPr>
              <a:t>Variance: </a:t>
            </a:r>
          </a:p>
          <a:p>
            <a:pPr marL="342900" indent="-342900">
              <a:buFont typeface="Arial" panose="020B0604020202020204" pitchFamily="34" charset="0"/>
              <a:buChar char="•"/>
            </a:pPr>
            <a:r>
              <a:rPr lang="en-US" b="1" dirty="0">
                <a:sym typeface="Symbol"/>
              </a:rPr>
              <a:t>V</a:t>
            </a:r>
            <a:r>
              <a:rPr lang="en-US" dirty="0">
                <a:sym typeface="Symbol"/>
              </a:rPr>
              <a:t>ariability of model prediction for a given data point or a value which tells us spread of our data. </a:t>
            </a:r>
          </a:p>
          <a:p>
            <a:pPr marL="342900" indent="-342900">
              <a:buFont typeface="Arial" panose="020B0604020202020204" pitchFamily="34" charset="0"/>
              <a:buChar char="•"/>
            </a:pPr>
            <a:r>
              <a:rPr lang="en-US" dirty="0">
                <a:sym typeface="Symbol"/>
              </a:rPr>
              <a:t>Models with high variance pays a lot of attention to training data and does not generalize on the data which it hasn’t seen before. </a:t>
            </a:r>
          </a:p>
          <a:p>
            <a:pPr marL="952485" lvl="1" indent="-342900">
              <a:buFont typeface="Arial" panose="020B0604020202020204" pitchFamily="34" charset="0"/>
              <a:buChar char="•"/>
            </a:pPr>
            <a:r>
              <a:rPr lang="en-US" dirty="0">
                <a:sym typeface="Symbol"/>
              </a:rPr>
              <a:t>As a result, such models perform very well on training data but have high error rates on test data.</a:t>
            </a:r>
          </a:p>
          <a:p>
            <a:pPr marL="342900" indent="-342900">
              <a:buFont typeface="Arial" panose="020B0604020202020204" pitchFamily="34" charset="0"/>
              <a:buChar char="•"/>
            </a:pPr>
            <a:endParaRPr lang="en-US" dirty="0"/>
          </a:p>
          <a:p>
            <a:pPr marL="952485"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204532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Accuracy of </a:t>
            </a:r>
            <a:r>
              <a:rPr lang="en-US" sz="4000" b="1" dirty="0" err="1">
                <a:solidFill>
                  <a:srgbClr val="E46102"/>
                </a:solidFill>
              </a:rPr>
              <a:t>kNN</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855159" y="1691111"/>
            <a:ext cx="10359866" cy="2308324"/>
          </a:xfrm>
          <a:prstGeom prst="rect">
            <a:avLst/>
          </a:prstGeom>
          <a:noFill/>
        </p:spPr>
        <p:txBody>
          <a:bodyPr wrap="square" rtlCol="0">
            <a:spAutoFit/>
          </a:bodyPr>
          <a:lstStyle/>
          <a:p>
            <a:r>
              <a:rPr lang="en-US" dirty="0"/>
              <a:t>- </a:t>
            </a:r>
            <a:r>
              <a:rPr lang="en-US" b="1" dirty="0"/>
              <a:t>Bias</a:t>
            </a:r>
            <a:r>
              <a:rPr lang="en-US" dirty="0"/>
              <a:t> and </a:t>
            </a:r>
            <a:r>
              <a:rPr lang="en-US" b="1" dirty="0"/>
              <a:t>Variance</a:t>
            </a:r>
            <a:r>
              <a:rPr lang="en-US" dirty="0"/>
              <a:t> are prediction errors </a:t>
            </a:r>
          </a:p>
          <a:p>
            <a:r>
              <a:rPr lang="en-US" dirty="0"/>
              <a:t>- Tradeoff between a model’s ability to minimize bias and variance.</a:t>
            </a:r>
          </a:p>
          <a:p>
            <a:pPr marL="952485"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When we are tuning parameter controls, we are </a:t>
            </a:r>
          </a:p>
          <a:p>
            <a:r>
              <a:rPr lang="en-US" dirty="0"/>
              <a:t>     trying to make the model more flexible.</a:t>
            </a:r>
          </a:p>
          <a:p>
            <a:endParaRPr lang="en-US" dirty="0"/>
          </a:p>
        </p:txBody>
      </p:sp>
      <p:pic>
        <p:nvPicPr>
          <p:cNvPr id="22530" name="Picture 2" descr="Day 3 — K-Nearest Neighbors and Bias–Variance Tradeoff | by Tzu-Chi Lin |  30 days of Machine Learning | Medium">
            <a:extLst>
              <a:ext uri="{FF2B5EF4-FFF2-40B4-BE49-F238E27FC236}">
                <a16:creationId xmlns:a16="http://schemas.microsoft.com/office/drawing/2014/main" id="{E1AC61AC-62E4-437F-A7AD-62854CA5F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0208" y="3839723"/>
            <a:ext cx="2207834" cy="2089962"/>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30D615BB-915B-4EC7-9AA4-730DD380065B}"/>
              </a:ext>
            </a:extLst>
          </p:cNvPr>
          <p:cNvGrpSpPr/>
          <p:nvPr/>
        </p:nvGrpSpPr>
        <p:grpSpPr>
          <a:xfrm>
            <a:off x="1072924" y="3862747"/>
            <a:ext cx="6760104" cy="1749873"/>
            <a:chOff x="1072924" y="3862747"/>
            <a:chExt cx="6760104" cy="1749873"/>
          </a:xfrm>
        </p:grpSpPr>
        <p:cxnSp>
          <p:nvCxnSpPr>
            <p:cNvPr id="4" name="Straight Arrow Connector 3">
              <a:extLst>
                <a:ext uri="{FF2B5EF4-FFF2-40B4-BE49-F238E27FC236}">
                  <a16:creationId xmlns:a16="http://schemas.microsoft.com/office/drawing/2014/main" id="{3B4F5E36-3F1F-49BC-AFEB-CE6920AF77DE}"/>
                </a:ext>
              </a:extLst>
            </p:cNvPr>
            <p:cNvCxnSpPr/>
            <p:nvPr/>
          </p:nvCxnSpPr>
          <p:spPr>
            <a:xfrm>
              <a:off x="1083958" y="5062506"/>
              <a:ext cx="6467412" cy="0"/>
            </a:xfrm>
            <a:prstGeom prst="straightConnector1">
              <a:avLst/>
            </a:prstGeom>
            <a:ln w="57150">
              <a:headEnd type="triangle"/>
              <a:tailEnd type="triangle"/>
            </a:ln>
            <a:effectLst/>
          </p:spPr>
          <p:style>
            <a:lnRef idx="3">
              <a:schemeClr val="accent1"/>
            </a:lnRef>
            <a:fillRef idx="0">
              <a:schemeClr val="accent1"/>
            </a:fillRef>
            <a:effectRef idx="2">
              <a:schemeClr val="accent1"/>
            </a:effectRef>
            <a:fontRef idx="minor">
              <a:schemeClr val="tx1"/>
            </a:fontRef>
          </p:style>
        </p:cxnSp>
        <p:sp>
          <p:nvSpPr>
            <p:cNvPr id="8" name="Arrow: Right 7">
              <a:extLst>
                <a:ext uri="{FF2B5EF4-FFF2-40B4-BE49-F238E27FC236}">
                  <a16:creationId xmlns:a16="http://schemas.microsoft.com/office/drawing/2014/main" id="{AC03E9E5-A9CC-4C59-B2BE-1F931738BD8D}"/>
                </a:ext>
              </a:extLst>
            </p:cNvPr>
            <p:cNvSpPr/>
            <p:nvPr/>
          </p:nvSpPr>
          <p:spPr>
            <a:xfrm rot="16200000">
              <a:off x="966855" y="4551770"/>
              <a:ext cx="362455" cy="150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763246C-E720-492C-85BC-07362804B2C2}"/>
                </a:ext>
              </a:extLst>
            </p:cNvPr>
            <p:cNvSpPr/>
            <p:nvPr/>
          </p:nvSpPr>
          <p:spPr>
            <a:xfrm rot="5400000">
              <a:off x="958814" y="4101398"/>
              <a:ext cx="362455" cy="1342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0AEB09C-A97F-41D7-B651-981A8F9A2E22}"/>
                </a:ext>
              </a:extLst>
            </p:cNvPr>
            <p:cNvSpPr/>
            <p:nvPr/>
          </p:nvSpPr>
          <p:spPr>
            <a:xfrm rot="5400000">
              <a:off x="7294986" y="4563917"/>
              <a:ext cx="362455" cy="150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A2ED645B-7AA2-4E12-9C5C-94B215EA44C4}"/>
                </a:ext>
              </a:extLst>
            </p:cNvPr>
            <p:cNvSpPr/>
            <p:nvPr/>
          </p:nvSpPr>
          <p:spPr>
            <a:xfrm rot="16200000">
              <a:off x="7286945" y="4113546"/>
              <a:ext cx="362455" cy="1342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1330036-9778-4B03-8260-A7120DCD58A2}"/>
                </a:ext>
              </a:extLst>
            </p:cNvPr>
            <p:cNvSpPr txBox="1"/>
            <p:nvPr/>
          </p:nvSpPr>
          <p:spPr>
            <a:xfrm>
              <a:off x="1207160" y="3862747"/>
              <a:ext cx="1114236" cy="369332"/>
            </a:xfrm>
            <a:prstGeom prst="rect">
              <a:avLst/>
            </a:prstGeom>
            <a:noFill/>
          </p:spPr>
          <p:txBody>
            <a:bodyPr wrap="square" rtlCol="0">
              <a:spAutoFit/>
            </a:bodyPr>
            <a:lstStyle/>
            <a:p>
              <a:r>
                <a:rPr lang="en-US" sz="1800" b="1" dirty="0"/>
                <a:t>bias</a:t>
              </a:r>
            </a:p>
          </p:txBody>
        </p:sp>
        <p:sp>
          <p:nvSpPr>
            <p:cNvPr id="13" name="TextBox 12">
              <a:extLst>
                <a:ext uri="{FF2B5EF4-FFF2-40B4-BE49-F238E27FC236}">
                  <a16:creationId xmlns:a16="http://schemas.microsoft.com/office/drawing/2014/main" id="{203B3BD6-BF57-40B0-8024-BBCB52DD0642}"/>
                </a:ext>
              </a:extLst>
            </p:cNvPr>
            <p:cNvSpPr txBox="1"/>
            <p:nvPr/>
          </p:nvSpPr>
          <p:spPr>
            <a:xfrm>
              <a:off x="6718792" y="3862747"/>
              <a:ext cx="1114236" cy="369332"/>
            </a:xfrm>
            <a:prstGeom prst="rect">
              <a:avLst/>
            </a:prstGeom>
            <a:noFill/>
          </p:spPr>
          <p:txBody>
            <a:bodyPr wrap="square" rtlCol="0">
              <a:spAutoFit/>
            </a:bodyPr>
            <a:lstStyle/>
            <a:p>
              <a:r>
                <a:rPr lang="en-US" sz="1800" b="1" dirty="0"/>
                <a:t>bias</a:t>
              </a:r>
            </a:p>
          </p:txBody>
        </p:sp>
        <p:sp>
          <p:nvSpPr>
            <p:cNvPr id="14" name="TextBox 13">
              <a:extLst>
                <a:ext uri="{FF2B5EF4-FFF2-40B4-BE49-F238E27FC236}">
                  <a16:creationId xmlns:a16="http://schemas.microsoft.com/office/drawing/2014/main" id="{9EB15D79-4B7D-4CCC-BAF5-749486D78297}"/>
                </a:ext>
              </a:extLst>
            </p:cNvPr>
            <p:cNvSpPr txBox="1"/>
            <p:nvPr/>
          </p:nvSpPr>
          <p:spPr>
            <a:xfrm>
              <a:off x="1232429" y="4539198"/>
              <a:ext cx="1114236" cy="369332"/>
            </a:xfrm>
            <a:prstGeom prst="rect">
              <a:avLst/>
            </a:prstGeom>
            <a:noFill/>
          </p:spPr>
          <p:txBody>
            <a:bodyPr wrap="square" rtlCol="0">
              <a:spAutoFit/>
            </a:bodyPr>
            <a:lstStyle/>
            <a:p>
              <a:r>
                <a:rPr lang="en-US" sz="1800" b="1" dirty="0"/>
                <a:t>variance</a:t>
              </a:r>
            </a:p>
          </p:txBody>
        </p:sp>
        <p:sp>
          <p:nvSpPr>
            <p:cNvPr id="15" name="TextBox 14">
              <a:extLst>
                <a:ext uri="{FF2B5EF4-FFF2-40B4-BE49-F238E27FC236}">
                  <a16:creationId xmlns:a16="http://schemas.microsoft.com/office/drawing/2014/main" id="{B84F2745-3611-4B2B-82BC-335B13FF8483}"/>
                </a:ext>
              </a:extLst>
            </p:cNvPr>
            <p:cNvSpPr txBox="1"/>
            <p:nvPr/>
          </p:nvSpPr>
          <p:spPr>
            <a:xfrm>
              <a:off x="6277631" y="4565999"/>
              <a:ext cx="1114236" cy="369332"/>
            </a:xfrm>
            <a:prstGeom prst="rect">
              <a:avLst/>
            </a:prstGeom>
            <a:noFill/>
          </p:spPr>
          <p:txBody>
            <a:bodyPr wrap="square" rtlCol="0">
              <a:spAutoFit/>
            </a:bodyPr>
            <a:lstStyle/>
            <a:p>
              <a:r>
                <a:rPr lang="en-US" sz="1800" b="1" dirty="0"/>
                <a:t>variance</a:t>
              </a:r>
            </a:p>
          </p:txBody>
        </p:sp>
        <p:sp>
          <p:nvSpPr>
            <p:cNvPr id="7" name="Rectangle 6">
              <a:extLst>
                <a:ext uri="{FF2B5EF4-FFF2-40B4-BE49-F238E27FC236}">
                  <a16:creationId xmlns:a16="http://schemas.microsoft.com/office/drawing/2014/main" id="{F84607F5-B3BB-44DF-A633-AE7EE27877F4}"/>
                </a:ext>
              </a:extLst>
            </p:cNvPr>
            <p:cNvSpPr/>
            <p:nvPr/>
          </p:nvSpPr>
          <p:spPr>
            <a:xfrm>
              <a:off x="3144845" y="5150955"/>
              <a:ext cx="2667718" cy="461665"/>
            </a:xfrm>
            <a:prstGeom prst="rect">
              <a:avLst/>
            </a:prstGeom>
          </p:spPr>
          <p:txBody>
            <a:bodyPr wrap="none">
              <a:spAutoFit/>
            </a:bodyPr>
            <a:lstStyle/>
            <a:p>
              <a:r>
                <a:rPr lang="en-US" dirty="0"/>
                <a:t>tuning parameters</a:t>
              </a:r>
            </a:p>
          </p:txBody>
        </p:sp>
      </p:grpSp>
      <p:sp>
        <p:nvSpPr>
          <p:cNvPr id="3" name="TextBox 2">
            <a:extLst>
              <a:ext uri="{FF2B5EF4-FFF2-40B4-BE49-F238E27FC236}">
                <a16:creationId xmlns:a16="http://schemas.microsoft.com/office/drawing/2014/main" id="{6AAB7409-DFED-E7D1-6823-76B0B9EC5325}"/>
              </a:ext>
            </a:extLst>
          </p:cNvPr>
          <p:cNvSpPr txBox="1"/>
          <p:nvPr/>
        </p:nvSpPr>
        <p:spPr>
          <a:xfrm>
            <a:off x="8275909" y="5929685"/>
            <a:ext cx="3456432" cy="600164"/>
          </a:xfrm>
          <a:prstGeom prst="rect">
            <a:avLst/>
          </a:prstGeom>
          <a:noFill/>
        </p:spPr>
        <p:txBody>
          <a:bodyPr wrap="square" rtlCol="0">
            <a:spAutoFit/>
          </a:bodyPr>
          <a:lstStyle/>
          <a:p>
            <a:pPr algn="ctr"/>
            <a:r>
              <a:rPr lang="en-US" sz="1100" dirty="0"/>
              <a:t>center of the target (</a:t>
            </a:r>
            <a:r>
              <a:rPr lang="en-US" sz="1100" dirty="0">
                <a:solidFill>
                  <a:srgbClr val="C00000"/>
                </a:solidFill>
              </a:rPr>
              <a:t>red part</a:t>
            </a:r>
            <a:r>
              <a:rPr lang="en-US" sz="1100" dirty="0"/>
              <a:t>) is the correct values of the data. As we move away from that region, the error becomes larger and larger.</a:t>
            </a:r>
          </a:p>
        </p:txBody>
      </p:sp>
      <p:pic>
        <p:nvPicPr>
          <p:cNvPr id="5122" name="Picture 2">
            <a:extLst>
              <a:ext uri="{FF2B5EF4-FFF2-40B4-BE49-F238E27FC236}">
                <a16:creationId xmlns:a16="http://schemas.microsoft.com/office/drawing/2014/main" id="{5B2C6927-AF66-317A-6753-7E488F206A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2030" y="2685975"/>
            <a:ext cx="3133596" cy="910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59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Bias</a:t>
            </a:r>
            <a:endParaRPr sz="4000" b="1" dirty="0">
              <a:solidFill>
                <a:srgbClr val="E46102"/>
              </a:solidFill>
            </a:endParaRPr>
          </a:p>
        </p:txBody>
      </p:sp>
      <p:pic>
        <p:nvPicPr>
          <p:cNvPr id="22530" name="Picture 2" descr="Day 3 — K-Nearest Neighbors and Bias–Variance Tradeoff | by Tzu-Chi Lin |  30 days of Machine Learning | Medium">
            <a:extLst>
              <a:ext uri="{FF2B5EF4-FFF2-40B4-BE49-F238E27FC236}">
                <a16:creationId xmlns:a16="http://schemas.microsoft.com/office/drawing/2014/main" id="{E1AC61AC-62E4-437F-A7AD-62854CA5F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4751" y="3721184"/>
            <a:ext cx="2470416" cy="233852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30D615BB-915B-4EC7-9AA4-730DD380065B}"/>
              </a:ext>
            </a:extLst>
          </p:cNvPr>
          <p:cNvGrpSpPr/>
          <p:nvPr/>
        </p:nvGrpSpPr>
        <p:grpSpPr>
          <a:xfrm>
            <a:off x="1072924" y="5294374"/>
            <a:ext cx="6470876" cy="1337352"/>
            <a:chOff x="1072924" y="3862747"/>
            <a:chExt cx="6760104" cy="1779699"/>
          </a:xfrm>
        </p:grpSpPr>
        <p:cxnSp>
          <p:nvCxnSpPr>
            <p:cNvPr id="4" name="Straight Arrow Connector 3">
              <a:extLst>
                <a:ext uri="{FF2B5EF4-FFF2-40B4-BE49-F238E27FC236}">
                  <a16:creationId xmlns:a16="http://schemas.microsoft.com/office/drawing/2014/main" id="{3B4F5E36-3F1F-49BC-AFEB-CE6920AF77DE}"/>
                </a:ext>
              </a:extLst>
            </p:cNvPr>
            <p:cNvCxnSpPr/>
            <p:nvPr/>
          </p:nvCxnSpPr>
          <p:spPr>
            <a:xfrm>
              <a:off x="1083958" y="5062506"/>
              <a:ext cx="6467412" cy="0"/>
            </a:xfrm>
            <a:prstGeom prst="straightConnector1">
              <a:avLst/>
            </a:prstGeom>
            <a:ln w="57150">
              <a:headEnd type="triangle"/>
              <a:tailEnd type="triangle"/>
            </a:ln>
            <a:effectLst/>
          </p:spPr>
          <p:style>
            <a:lnRef idx="3">
              <a:schemeClr val="accent1"/>
            </a:lnRef>
            <a:fillRef idx="0">
              <a:schemeClr val="accent1"/>
            </a:fillRef>
            <a:effectRef idx="2">
              <a:schemeClr val="accent1"/>
            </a:effectRef>
            <a:fontRef idx="minor">
              <a:schemeClr val="tx1"/>
            </a:fontRef>
          </p:style>
        </p:cxnSp>
        <p:sp>
          <p:nvSpPr>
            <p:cNvPr id="8" name="Arrow: Right 7">
              <a:extLst>
                <a:ext uri="{FF2B5EF4-FFF2-40B4-BE49-F238E27FC236}">
                  <a16:creationId xmlns:a16="http://schemas.microsoft.com/office/drawing/2014/main" id="{AC03E9E5-A9CC-4C59-B2BE-1F931738BD8D}"/>
                </a:ext>
              </a:extLst>
            </p:cNvPr>
            <p:cNvSpPr/>
            <p:nvPr/>
          </p:nvSpPr>
          <p:spPr>
            <a:xfrm rot="16200000">
              <a:off x="966855" y="4551770"/>
              <a:ext cx="362455" cy="150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763246C-E720-492C-85BC-07362804B2C2}"/>
                </a:ext>
              </a:extLst>
            </p:cNvPr>
            <p:cNvSpPr/>
            <p:nvPr/>
          </p:nvSpPr>
          <p:spPr>
            <a:xfrm rot="5400000">
              <a:off x="958814" y="4101398"/>
              <a:ext cx="362455" cy="1342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0AEB09C-A97F-41D7-B651-981A8F9A2E22}"/>
                </a:ext>
              </a:extLst>
            </p:cNvPr>
            <p:cNvSpPr/>
            <p:nvPr/>
          </p:nvSpPr>
          <p:spPr>
            <a:xfrm rot="5400000">
              <a:off x="7294986" y="4563917"/>
              <a:ext cx="362455" cy="150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A2ED645B-7AA2-4E12-9C5C-94B215EA44C4}"/>
                </a:ext>
              </a:extLst>
            </p:cNvPr>
            <p:cNvSpPr/>
            <p:nvPr/>
          </p:nvSpPr>
          <p:spPr>
            <a:xfrm rot="16200000">
              <a:off x="7286945" y="4113546"/>
              <a:ext cx="362455" cy="1342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1330036-9778-4B03-8260-A7120DCD58A2}"/>
                </a:ext>
              </a:extLst>
            </p:cNvPr>
            <p:cNvSpPr txBox="1"/>
            <p:nvPr/>
          </p:nvSpPr>
          <p:spPr>
            <a:xfrm>
              <a:off x="1207160" y="3862747"/>
              <a:ext cx="1114236" cy="369332"/>
            </a:xfrm>
            <a:prstGeom prst="rect">
              <a:avLst/>
            </a:prstGeom>
            <a:noFill/>
          </p:spPr>
          <p:txBody>
            <a:bodyPr wrap="square" rtlCol="0">
              <a:spAutoFit/>
            </a:bodyPr>
            <a:lstStyle/>
            <a:p>
              <a:r>
                <a:rPr lang="en-US" sz="1800" b="1" dirty="0"/>
                <a:t>bias</a:t>
              </a:r>
            </a:p>
          </p:txBody>
        </p:sp>
        <p:sp>
          <p:nvSpPr>
            <p:cNvPr id="13" name="TextBox 12">
              <a:extLst>
                <a:ext uri="{FF2B5EF4-FFF2-40B4-BE49-F238E27FC236}">
                  <a16:creationId xmlns:a16="http://schemas.microsoft.com/office/drawing/2014/main" id="{203B3BD6-BF57-40B0-8024-BBCB52DD0642}"/>
                </a:ext>
              </a:extLst>
            </p:cNvPr>
            <p:cNvSpPr txBox="1"/>
            <p:nvPr/>
          </p:nvSpPr>
          <p:spPr>
            <a:xfrm>
              <a:off x="6718792" y="3862747"/>
              <a:ext cx="1114236" cy="369332"/>
            </a:xfrm>
            <a:prstGeom prst="rect">
              <a:avLst/>
            </a:prstGeom>
            <a:noFill/>
          </p:spPr>
          <p:txBody>
            <a:bodyPr wrap="square" rtlCol="0">
              <a:spAutoFit/>
            </a:bodyPr>
            <a:lstStyle/>
            <a:p>
              <a:r>
                <a:rPr lang="en-US" sz="1800" b="1" dirty="0"/>
                <a:t>bias</a:t>
              </a:r>
            </a:p>
          </p:txBody>
        </p:sp>
        <p:sp>
          <p:nvSpPr>
            <p:cNvPr id="14" name="TextBox 13">
              <a:extLst>
                <a:ext uri="{FF2B5EF4-FFF2-40B4-BE49-F238E27FC236}">
                  <a16:creationId xmlns:a16="http://schemas.microsoft.com/office/drawing/2014/main" id="{9EB15D79-4B7D-4CCC-BAF5-749486D78297}"/>
                </a:ext>
              </a:extLst>
            </p:cNvPr>
            <p:cNvSpPr txBox="1"/>
            <p:nvPr/>
          </p:nvSpPr>
          <p:spPr>
            <a:xfrm>
              <a:off x="1232429" y="4539198"/>
              <a:ext cx="1114236" cy="369332"/>
            </a:xfrm>
            <a:prstGeom prst="rect">
              <a:avLst/>
            </a:prstGeom>
            <a:noFill/>
          </p:spPr>
          <p:txBody>
            <a:bodyPr wrap="square" rtlCol="0">
              <a:spAutoFit/>
            </a:bodyPr>
            <a:lstStyle/>
            <a:p>
              <a:r>
                <a:rPr lang="en-US" sz="1800" b="1" dirty="0"/>
                <a:t>variance</a:t>
              </a:r>
            </a:p>
          </p:txBody>
        </p:sp>
        <p:sp>
          <p:nvSpPr>
            <p:cNvPr id="15" name="TextBox 14">
              <a:extLst>
                <a:ext uri="{FF2B5EF4-FFF2-40B4-BE49-F238E27FC236}">
                  <a16:creationId xmlns:a16="http://schemas.microsoft.com/office/drawing/2014/main" id="{B84F2745-3611-4B2B-82BC-335B13FF8483}"/>
                </a:ext>
              </a:extLst>
            </p:cNvPr>
            <p:cNvSpPr txBox="1"/>
            <p:nvPr/>
          </p:nvSpPr>
          <p:spPr>
            <a:xfrm>
              <a:off x="6277631" y="4565999"/>
              <a:ext cx="1114236" cy="369332"/>
            </a:xfrm>
            <a:prstGeom prst="rect">
              <a:avLst/>
            </a:prstGeom>
            <a:noFill/>
          </p:spPr>
          <p:txBody>
            <a:bodyPr wrap="square" rtlCol="0">
              <a:spAutoFit/>
            </a:bodyPr>
            <a:lstStyle/>
            <a:p>
              <a:r>
                <a:rPr lang="en-US" sz="1800" b="1" dirty="0"/>
                <a:t>variance</a:t>
              </a:r>
            </a:p>
          </p:txBody>
        </p:sp>
        <p:sp>
          <p:nvSpPr>
            <p:cNvPr id="7" name="Rectangle 6">
              <a:extLst>
                <a:ext uri="{FF2B5EF4-FFF2-40B4-BE49-F238E27FC236}">
                  <a16:creationId xmlns:a16="http://schemas.microsoft.com/office/drawing/2014/main" id="{F84607F5-B3BB-44DF-A633-AE7EE27877F4}"/>
                </a:ext>
              </a:extLst>
            </p:cNvPr>
            <p:cNvSpPr/>
            <p:nvPr/>
          </p:nvSpPr>
          <p:spPr>
            <a:xfrm>
              <a:off x="3144845" y="5150953"/>
              <a:ext cx="2135516" cy="491493"/>
            </a:xfrm>
            <a:prstGeom prst="rect">
              <a:avLst/>
            </a:prstGeom>
          </p:spPr>
          <p:txBody>
            <a:bodyPr wrap="none">
              <a:spAutoFit/>
            </a:bodyPr>
            <a:lstStyle/>
            <a:p>
              <a:r>
                <a:rPr lang="en-US" sz="1800" dirty="0"/>
                <a:t>tuning parameters</a:t>
              </a:r>
            </a:p>
          </p:txBody>
        </p:sp>
      </p:grpSp>
      <p:sp>
        <p:nvSpPr>
          <p:cNvPr id="5" name="TextBox 4">
            <a:extLst>
              <a:ext uri="{FF2B5EF4-FFF2-40B4-BE49-F238E27FC236}">
                <a16:creationId xmlns:a16="http://schemas.microsoft.com/office/drawing/2014/main" id="{FF078D7A-8502-0616-B175-F5A1BD224A76}"/>
              </a:ext>
            </a:extLst>
          </p:cNvPr>
          <p:cNvSpPr txBox="1"/>
          <p:nvPr/>
        </p:nvSpPr>
        <p:spPr>
          <a:xfrm>
            <a:off x="844317" y="1791652"/>
            <a:ext cx="10875191" cy="2246769"/>
          </a:xfrm>
          <a:prstGeom prst="rect">
            <a:avLst/>
          </a:prstGeom>
          <a:noFill/>
        </p:spPr>
        <p:txBody>
          <a:bodyPr wrap="square">
            <a:spAutoFit/>
          </a:bodyPr>
          <a:lstStyle/>
          <a:p>
            <a:r>
              <a:rPr lang="en-US" sz="2000" b="1" dirty="0"/>
              <a:t>Bias</a:t>
            </a:r>
            <a:r>
              <a:rPr lang="en-US" sz="2000" dirty="0"/>
              <a:t> : Error that occurs when model unable to learn underlying pattern in training data</a:t>
            </a:r>
          </a:p>
          <a:p>
            <a:endParaRPr lang="en-US" sz="2000" dirty="0"/>
          </a:p>
          <a:p>
            <a:r>
              <a:rPr lang="en-US" sz="2000" dirty="0"/>
              <a:t>Why?</a:t>
            </a:r>
          </a:p>
          <a:p>
            <a:endParaRPr lang="en-US" sz="2000" dirty="0"/>
          </a:p>
          <a:p>
            <a:pPr marL="342900" indent="-342900">
              <a:buFont typeface="Arial" panose="020B0604020202020204" pitchFamily="34" charset="0"/>
              <a:buChar char="•"/>
            </a:pPr>
            <a:r>
              <a:rPr lang="en-US" sz="2000" dirty="0"/>
              <a:t>Model is too simple and cannot capture complexity of the data.</a:t>
            </a:r>
          </a:p>
          <a:p>
            <a:pPr marL="342900" indent="-342900">
              <a:buFont typeface="Arial" panose="020B0604020202020204" pitchFamily="34" charset="0"/>
              <a:buChar char="•"/>
            </a:pPr>
            <a:r>
              <a:rPr lang="en-US" sz="2000" dirty="0"/>
              <a:t>Training data not representative of real-world data.</a:t>
            </a:r>
          </a:p>
          <a:p>
            <a:pPr marL="342900" indent="-342900">
              <a:buFont typeface="Arial" panose="020B0604020202020204" pitchFamily="34" charset="0"/>
              <a:buChar char="•"/>
            </a:pPr>
            <a:r>
              <a:rPr lang="en-US" sz="2000" dirty="0"/>
              <a:t>Model biased towards certain parts of data.</a:t>
            </a:r>
          </a:p>
        </p:txBody>
      </p:sp>
      <p:pic>
        <p:nvPicPr>
          <p:cNvPr id="2050" name="Picture 2">
            <a:extLst>
              <a:ext uri="{FF2B5EF4-FFF2-40B4-BE49-F238E27FC236}">
                <a16:creationId xmlns:a16="http://schemas.microsoft.com/office/drawing/2014/main" id="{6023CDB0-AD84-D17A-843C-9243525577DC}"/>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8460232" y="2319020"/>
            <a:ext cx="2641600" cy="4826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400603A-FE40-8943-2CCC-6DF4787635C8}"/>
              </a:ext>
            </a:extLst>
          </p:cNvPr>
          <p:cNvSpPr txBox="1"/>
          <p:nvPr/>
        </p:nvSpPr>
        <p:spPr>
          <a:xfrm>
            <a:off x="7801356" y="2658277"/>
            <a:ext cx="3959352" cy="307777"/>
          </a:xfrm>
          <a:prstGeom prst="rect">
            <a:avLst/>
          </a:prstGeom>
          <a:noFill/>
        </p:spPr>
        <p:txBody>
          <a:bodyPr wrap="square">
            <a:spAutoFit/>
          </a:bodyPr>
          <a:lstStyle/>
          <a:p>
            <a:pPr algn="ctr"/>
            <a:r>
              <a:rPr lang="en-US" sz="1400" dirty="0">
                <a:solidFill>
                  <a:schemeClr val="accent1"/>
                </a:solidFill>
                <a:latin typeface="source-serif-pro"/>
              </a:rPr>
              <a:t>D</a:t>
            </a:r>
            <a:r>
              <a:rPr lang="en-US" sz="1400" b="0" i="0" dirty="0">
                <a:solidFill>
                  <a:schemeClr val="accent1"/>
                </a:solidFill>
                <a:effectLst/>
                <a:latin typeface="source-serif-pro"/>
              </a:rPr>
              <a:t>ifference between true label and prediction</a:t>
            </a:r>
            <a:endParaRPr lang="en-US" sz="1400" dirty="0">
              <a:solidFill>
                <a:schemeClr val="accent1"/>
              </a:solidFill>
            </a:endParaRPr>
          </a:p>
        </p:txBody>
      </p:sp>
      <p:sp>
        <p:nvSpPr>
          <p:cNvPr id="18" name="TextBox 17">
            <a:extLst>
              <a:ext uri="{FF2B5EF4-FFF2-40B4-BE49-F238E27FC236}">
                <a16:creationId xmlns:a16="http://schemas.microsoft.com/office/drawing/2014/main" id="{EA3D03C1-A91A-9EEA-54EE-7ABF2EF50AD7}"/>
              </a:ext>
            </a:extLst>
          </p:cNvPr>
          <p:cNvSpPr txBox="1"/>
          <p:nvPr/>
        </p:nvSpPr>
        <p:spPr>
          <a:xfrm>
            <a:off x="8481743" y="6080226"/>
            <a:ext cx="3456432" cy="507831"/>
          </a:xfrm>
          <a:prstGeom prst="rect">
            <a:avLst/>
          </a:prstGeom>
          <a:noFill/>
        </p:spPr>
        <p:txBody>
          <a:bodyPr wrap="square" rtlCol="0">
            <a:spAutoFit/>
          </a:bodyPr>
          <a:lstStyle/>
          <a:p>
            <a:pPr algn="ctr"/>
            <a:r>
              <a:rPr lang="en-US" sz="900" dirty="0"/>
              <a:t>center of the target (</a:t>
            </a:r>
            <a:r>
              <a:rPr lang="en-US" sz="900" dirty="0">
                <a:solidFill>
                  <a:srgbClr val="C00000"/>
                </a:solidFill>
              </a:rPr>
              <a:t>red part</a:t>
            </a:r>
            <a:r>
              <a:rPr lang="en-US" sz="900" dirty="0"/>
              <a:t>) is the correct values of the data. As we move away from that region, the error becomes larger and larger.</a:t>
            </a:r>
          </a:p>
        </p:txBody>
      </p:sp>
    </p:spTree>
    <p:extLst>
      <p:ext uri="{BB962C8B-B14F-4D97-AF65-F5344CB8AC3E}">
        <p14:creationId xmlns:p14="http://schemas.microsoft.com/office/powerpoint/2010/main" val="390374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Variance</a:t>
            </a:r>
            <a:endParaRPr sz="4000" b="1" dirty="0">
              <a:solidFill>
                <a:srgbClr val="E46102"/>
              </a:solidFill>
            </a:endParaRPr>
          </a:p>
        </p:txBody>
      </p:sp>
      <p:grpSp>
        <p:nvGrpSpPr>
          <p:cNvPr id="12" name="Group 11">
            <a:extLst>
              <a:ext uri="{FF2B5EF4-FFF2-40B4-BE49-F238E27FC236}">
                <a16:creationId xmlns:a16="http://schemas.microsoft.com/office/drawing/2014/main" id="{30D615BB-915B-4EC7-9AA4-730DD380065B}"/>
              </a:ext>
            </a:extLst>
          </p:cNvPr>
          <p:cNvGrpSpPr/>
          <p:nvPr/>
        </p:nvGrpSpPr>
        <p:grpSpPr>
          <a:xfrm>
            <a:off x="1072924" y="5294374"/>
            <a:ext cx="6470876" cy="1337352"/>
            <a:chOff x="1072924" y="3862747"/>
            <a:chExt cx="6760104" cy="1779699"/>
          </a:xfrm>
        </p:grpSpPr>
        <p:cxnSp>
          <p:nvCxnSpPr>
            <p:cNvPr id="4" name="Straight Arrow Connector 3">
              <a:extLst>
                <a:ext uri="{FF2B5EF4-FFF2-40B4-BE49-F238E27FC236}">
                  <a16:creationId xmlns:a16="http://schemas.microsoft.com/office/drawing/2014/main" id="{3B4F5E36-3F1F-49BC-AFEB-CE6920AF77DE}"/>
                </a:ext>
              </a:extLst>
            </p:cNvPr>
            <p:cNvCxnSpPr/>
            <p:nvPr/>
          </p:nvCxnSpPr>
          <p:spPr>
            <a:xfrm>
              <a:off x="1083958" y="5062506"/>
              <a:ext cx="6467412" cy="0"/>
            </a:xfrm>
            <a:prstGeom prst="straightConnector1">
              <a:avLst/>
            </a:prstGeom>
            <a:ln w="57150">
              <a:headEnd type="triangle"/>
              <a:tailEnd type="triangle"/>
            </a:ln>
            <a:effectLst/>
          </p:spPr>
          <p:style>
            <a:lnRef idx="3">
              <a:schemeClr val="accent1"/>
            </a:lnRef>
            <a:fillRef idx="0">
              <a:schemeClr val="accent1"/>
            </a:fillRef>
            <a:effectRef idx="2">
              <a:schemeClr val="accent1"/>
            </a:effectRef>
            <a:fontRef idx="minor">
              <a:schemeClr val="tx1"/>
            </a:fontRef>
          </p:style>
        </p:cxnSp>
        <p:sp>
          <p:nvSpPr>
            <p:cNvPr id="8" name="Arrow: Right 7">
              <a:extLst>
                <a:ext uri="{FF2B5EF4-FFF2-40B4-BE49-F238E27FC236}">
                  <a16:creationId xmlns:a16="http://schemas.microsoft.com/office/drawing/2014/main" id="{AC03E9E5-A9CC-4C59-B2BE-1F931738BD8D}"/>
                </a:ext>
              </a:extLst>
            </p:cNvPr>
            <p:cNvSpPr/>
            <p:nvPr/>
          </p:nvSpPr>
          <p:spPr>
            <a:xfrm rot="16200000">
              <a:off x="966855" y="4551770"/>
              <a:ext cx="362455" cy="150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763246C-E720-492C-85BC-07362804B2C2}"/>
                </a:ext>
              </a:extLst>
            </p:cNvPr>
            <p:cNvSpPr/>
            <p:nvPr/>
          </p:nvSpPr>
          <p:spPr>
            <a:xfrm rot="5400000">
              <a:off x="958814" y="4101398"/>
              <a:ext cx="362455" cy="1342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0AEB09C-A97F-41D7-B651-981A8F9A2E22}"/>
                </a:ext>
              </a:extLst>
            </p:cNvPr>
            <p:cNvSpPr/>
            <p:nvPr/>
          </p:nvSpPr>
          <p:spPr>
            <a:xfrm rot="5400000">
              <a:off x="7294986" y="4563917"/>
              <a:ext cx="362455" cy="150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A2ED645B-7AA2-4E12-9C5C-94B215EA44C4}"/>
                </a:ext>
              </a:extLst>
            </p:cNvPr>
            <p:cNvSpPr/>
            <p:nvPr/>
          </p:nvSpPr>
          <p:spPr>
            <a:xfrm rot="16200000">
              <a:off x="7286945" y="4113546"/>
              <a:ext cx="362455" cy="1342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1330036-9778-4B03-8260-A7120DCD58A2}"/>
                </a:ext>
              </a:extLst>
            </p:cNvPr>
            <p:cNvSpPr txBox="1"/>
            <p:nvPr/>
          </p:nvSpPr>
          <p:spPr>
            <a:xfrm>
              <a:off x="1207160" y="3862747"/>
              <a:ext cx="1114236" cy="450535"/>
            </a:xfrm>
            <a:prstGeom prst="rect">
              <a:avLst/>
            </a:prstGeom>
            <a:noFill/>
          </p:spPr>
          <p:txBody>
            <a:bodyPr wrap="square" rtlCol="0">
              <a:spAutoFit/>
            </a:bodyPr>
            <a:lstStyle/>
            <a:p>
              <a:r>
                <a:rPr lang="en-US" sz="1600" b="1" dirty="0"/>
                <a:t>bias</a:t>
              </a:r>
            </a:p>
          </p:txBody>
        </p:sp>
        <p:sp>
          <p:nvSpPr>
            <p:cNvPr id="13" name="TextBox 12">
              <a:extLst>
                <a:ext uri="{FF2B5EF4-FFF2-40B4-BE49-F238E27FC236}">
                  <a16:creationId xmlns:a16="http://schemas.microsoft.com/office/drawing/2014/main" id="{203B3BD6-BF57-40B0-8024-BBCB52DD0642}"/>
                </a:ext>
              </a:extLst>
            </p:cNvPr>
            <p:cNvSpPr txBox="1"/>
            <p:nvPr/>
          </p:nvSpPr>
          <p:spPr>
            <a:xfrm>
              <a:off x="6718792" y="3862747"/>
              <a:ext cx="1114236" cy="450535"/>
            </a:xfrm>
            <a:prstGeom prst="rect">
              <a:avLst/>
            </a:prstGeom>
            <a:noFill/>
          </p:spPr>
          <p:txBody>
            <a:bodyPr wrap="square" rtlCol="0">
              <a:spAutoFit/>
            </a:bodyPr>
            <a:lstStyle/>
            <a:p>
              <a:r>
                <a:rPr lang="en-US" sz="1600" b="1" dirty="0"/>
                <a:t>bias</a:t>
              </a:r>
            </a:p>
          </p:txBody>
        </p:sp>
        <p:sp>
          <p:nvSpPr>
            <p:cNvPr id="14" name="TextBox 13">
              <a:extLst>
                <a:ext uri="{FF2B5EF4-FFF2-40B4-BE49-F238E27FC236}">
                  <a16:creationId xmlns:a16="http://schemas.microsoft.com/office/drawing/2014/main" id="{9EB15D79-4B7D-4CCC-BAF5-749486D78297}"/>
                </a:ext>
              </a:extLst>
            </p:cNvPr>
            <p:cNvSpPr txBox="1"/>
            <p:nvPr/>
          </p:nvSpPr>
          <p:spPr>
            <a:xfrm>
              <a:off x="1232429" y="4539198"/>
              <a:ext cx="1114236" cy="450535"/>
            </a:xfrm>
            <a:prstGeom prst="rect">
              <a:avLst/>
            </a:prstGeom>
            <a:noFill/>
          </p:spPr>
          <p:txBody>
            <a:bodyPr wrap="square" rtlCol="0">
              <a:spAutoFit/>
            </a:bodyPr>
            <a:lstStyle/>
            <a:p>
              <a:r>
                <a:rPr lang="en-US" sz="1600" b="1" dirty="0"/>
                <a:t>variance</a:t>
              </a:r>
            </a:p>
          </p:txBody>
        </p:sp>
        <p:sp>
          <p:nvSpPr>
            <p:cNvPr id="15" name="TextBox 14">
              <a:extLst>
                <a:ext uri="{FF2B5EF4-FFF2-40B4-BE49-F238E27FC236}">
                  <a16:creationId xmlns:a16="http://schemas.microsoft.com/office/drawing/2014/main" id="{B84F2745-3611-4B2B-82BC-335B13FF8483}"/>
                </a:ext>
              </a:extLst>
            </p:cNvPr>
            <p:cNvSpPr txBox="1"/>
            <p:nvPr/>
          </p:nvSpPr>
          <p:spPr>
            <a:xfrm>
              <a:off x="6277631" y="4566000"/>
              <a:ext cx="1114236" cy="450535"/>
            </a:xfrm>
            <a:prstGeom prst="rect">
              <a:avLst/>
            </a:prstGeom>
            <a:noFill/>
          </p:spPr>
          <p:txBody>
            <a:bodyPr wrap="square" rtlCol="0">
              <a:spAutoFit/>
            </a:bodyPr>
            <a:lstStyle/>
            <a:p>
              <a:pPr algn="r"/>
              <a:r>
                <a:rPr lang="en-US" sz="1600" b="1" dirty="0"/>
                <a:t>variance</a:t>
              </a:r>
            </a:p>
          </p:txBody>
        </p:sp>
        <p:sp>
          <p:nvSpPr>
            <p:cNvPr id="7" name="Rectangle 6">
              <a:extLst>
                <a:ext uri="{FF2B5EF4-FFF2-40B4-BE49-F238E27FC236}">
                  <a16:creationId xmlns:a16="http://schemas.microsoft.com/office/drawing/2014/main" id="{F84607F5-B3BB-44DF-A633-AE7EE27877F4}"/>
                </a:ext>
              </a:extLst>
            </p:cNvPr>
            <p:cNvSpPr/>
            <p:nvPr/>
          </p:nvSpPr>
          <p:spPr>
            <a:xfrm>
              <a:off x="3144845" y="5150953"/>
              <a:ext cx="2135516" cy="491493"/>
            </a:xfrm>
            <a:prstGeom prst="rect">
              <a:avLst/>
            </a:prstGeom>
          </p:spPr>
          <p:txBody>
            <a:bodyPr wrap="none">
              <a:spAutoFit/>
            </a:bodyPr>
            <a:lstStyle/>
            <a:p>
              <a:r>
                <a:rPr lang="en-US" sz="1800" dirty="0"/>
                <a:t>tuning parameters</a:t>
              </a:r>
            </a:p>
          </p:txBody>
        </p:sp>
      </p:grpSp>
      <p:sp>
        <p:nvSpPr>
          <p:cNvPr id="5" name="TextBox 4">
            <a:extLst>
              <a:ext uri="{FF2B5EF4-FFF2-40B4-BE49-F238E27FC236}">
                <a16:creationId xmlns:a16="http://schemas.microsoft.com/office/drawing/2014/main" id="{FF078D7A-8502-0616-B175-F5A1BD224A76}"/>
              </a:ext>
            </a:extLst>
          </p:cNvPr>
          <p:cNvSpPr txBox="1"/>
          <p:nvPr/>
        </p:nvSpPr>
        <p:spPr>
          <a:xfrm>
            <a:off x="1039640" y="1553261"/>
            <a:ext cx="10875191" cy="3170099"/>
          </a:xfrm>
          <a:prstGeom prst="rect">
            <a:avLst/>
          </a:prstGeom>
          <a:noFill/>
        </p:spPr>
        <p:txBody>
          <a:bodyPr wrap="square">
            <a:spAutoFit/>
          </a:bodyPr>
          <a:lstStyle/>
          <a:p>
            <a:r>
              <a:rPr lang="en-US" sz="2000" b="1" dirty="0"/>
              <a:t>Variance: </a:t>
            </a:r>
            <a:r>
              <a:rPr lang="en-US" sz="2000" dirty="0"/>
              <a:t>Error that occurs when the model too sensitive to training data. Model will make different predictions for same input data, depending on the specific training data that it was trained on. </a:t>
            </a:r>
          </a:p>
          <a:p>
            <a:endParaRPr lang="en-US" sz="2000" dirty="0"/>
          </a:p>
          <a:p>
            <a:r>
              <a:rPr lang="en-US" sz="2000" dirty="0"/>
              <a:t>Why?</a:t>
            </a:r>
          </a:p>
          <a:p>
            <a:pPr marL="342900" indent="-342900">
              <a:buFont typeface="Arial" panose="020B0604020202020204" pitchFamily="34" charset="0"/>
              <a:buChar char="•"/>
            </a:pPr>
            <a:r>
              <a:rPr lang="en-US" sz="2000" dirty="0"/>
              <a:t>Model is too complex and overfits training data.</a:t>
            </a:r>
          </a:p>
          <a:p>
            <a:pPr marL="342900" indent="-342900">
              <a:buFont typeface="Arial" panose="020B0604020202020204" pitchFamily="34" charset="0"/>
              <a:buChar char="•"/>
            </a:pPr>
            <a:r>
              <a:rPr lang="en-US" sz="2000" dirty="0"/>
              <a:t>Training data noisy or contains outliers.</a:t>
            </a:r>
          </a:p>
          <a:p>
            <a:pPr marL="342900" indent="-342900">
              <a:buFont typeface="Arial" panose="020B0604020202020204" pitchFamily="34" charset="0"/>
              <a:buChar char="•"/>
            </a:pPr>
            <a:r>
              <a:rPr lang="en-US" sz="2000" dirty="0"/>
              <a:t>Model is not regularized enough</a:t>
            </a:r>
          </a:p>
          <a:p>
            <a:pPr lvl="1"/>
            <a:r>
              <a:rPr lang="en-US" sz="2000" dirty="0"/>
              <a:t>(model will not generalize enough to new data. will likely to overfit; </a:t>
            </a:r>
          </a:p>
          <a:p>
            <a:pPr lvl="1"/>
            <a:r>
              <a:rPr lang="en-US" sz="2000" dirty="0"/>
              <a:t>will learn specific patterns in training data too well)</a:t>
            </a:r>
          </a:p>
        </p:txBody>
      </p:sp>
      <p:pic>
        <p:nvPicPr>
          <p:cNvPr id="3074" name="Picture 2">
            <a:extLst>
              <a:ext uri="{FF2B5EF4-FFF2-40B4-BE49-F238E27FC236}">
                <a16:creationId xmlns:a16="http://schemas.microsoft.com/office/drawing/2014/main" id="{64D8F9D2-30D3-E641-9D46-9CD002E3B5A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8155867" y="2675380"/>
            <a:ext cx="32893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681D64-C300-3E0C-2641-5DC942CE42EF}"/>
              </a:ext>
            </a:extLst>
          </p:cNvPr>
          <p:cNvSpPr txBox="1"/>
          <p:nvPr/>
        </p:nvSpPr>
        <p:spPr>
          <a:xfrm>
            <a:off x="8319579" y="3140228"/>
            <a:ext cx="3360420" cy="523220"/>
          </a:xfrm>
          <a:prstGeom prst="rect">
            <a:avLst/>
          </a:prstGeom>
          <a:noFill/>
        </p:spPr>
        <p:txBody>
          <a:bodyPr wrap="square">
            <a:spAutoFit/>
          </a:bodyPr>
          <a:lstStyle/>
          <a:p>
            <a:pPr algn="ctr"/>
            <a:r>
              <a:rPr lang="en-US" sz="1400" b="0" i="0" dirty="0">
                <a:solidFill>
                  <a:schemeClr val="accent1"/>
                </a:solidFill>
                <a:effectLst/>
                <a:latin typeface="source-serif-pro"/>
              </a:rPr>
              <a:t>Expectation of squared deviation of a random variable from its mean</a:t>
            </a:r>
            <a:endParaRPr lang="en-US" sz="1400" dirty="0">
              <a:solidFill>
                <a:schemeClr val="accent1"/>
              </a:solidFill>
            </a:endParaRPr>
          </a:p>
        </p:txBody>
      </p:sp>
      <p:pic>
        <p:nvPicPr>
          <p:cNvPr id="16" name="Picture 2" descr="Day 3 — K-Nearest Neighbors and Bias–Variance Tradeoff | by Tzu-Chi Lin |  30 days of Machine Learning | Medium">
            <a:extLst>
              <a:ext uri="{FF2B5EF4-FFF2-40B4-BE49-F238E27FC236}">
                <a16:creationId xmlns:a16="http://schemas.microsoft.com/office/drawing/2014/main" id="{67BEEEBF-699A-6208-4E19-35A317CF73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6773" y="4013650"/>
            <a:ext cx="2248393" cy="212835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221B6695-9742-27CF-5348-755E6B0910D1}"/>
              </a:ext>
            </a:extLst>
          </p:cNvPr>
          <p:cNvSpPr txBox="1"/>
          <p:nvPr/>
        </p:nvSpPr>
        <p:spPr>
          <a:xfrm>
            <a:off x="8481743" y="6080226"/>
            <a:ext cx="3456432" cy="507831"/>
          </a:xfrm>
          <a:prstGeom prst="rect">
            <a:avLst/>
          </a:prstGeom>
          <a:noFill/>
        </p:spPr>
        <p:txBody>
          <a:bodyPr wrap="square" rtlCol="0">
            <a:spAutoFit/>
          </a:bodyPr>
          <a:lstStyle/>
          <a:p>
            <a:pPr algn="ctr"/>
            <a:r>
              <a:rPr lang="en-US" sz="900" dirty="0"/>
              <a:t>center of the target (</a:t>
            </a:r>
            <a:r>
              <a:rPr lang="en-US" sz="900" dirty="0">
                <a:solidFill>
                  <a:srgbClr val="C00000"/>
                </a:solidFill>
              </a:rPr>
              <a:t>red part</a:t>
            </a:r>
            <a:r>
              <a:rPr lang="en-US" sz="900" dirty="0"/>
              <a:t>) is the correct values of the data. As we move away from that region, the error becomes larger and larger.</a:t>
            </a:r>
          </a:p>
        </p:txBody>
      </p:sp>
    </p:spTree>
    <p:extLst>
      <p:ext uri="{BB962C8B-B14F-4D97-AF65-F5344CB8AC3E}">
        <p14:creationId xmlns:p14="http://schemas.microsoft.com/office/powerpoint/2010/main" val="352599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Bias Variance Tradeoff</a:t>
            </a:r>
            <a:endParaRPr sz="4000" b="1" dirty="0">
              <a:solidFill>
                <a:srgbClr val="E46102"/>
              </a:solidFill>
            </a:endParaRPr>
          </a:p>
        </p:txBody>
      </p:sp>
      <p:grpSp>
        <p:nvGrpSpPr>
          <p:cNvPr id="12" name="Group 11">
            <a:extLst>
              <a:ext uri="{FF2B5EF4-FFF2-40B4-BE49-F238E27FC236}">
                <a16:creationId xmlns:a16="http://schemas.microsoft.com/office/drawing/2014/main" id="{30D615BB-915B-4EC7-9AA4-730DD380065B}"/>
              </a:ext>
            </a:extLst>
          </p:cNvPr>
          <p:cNvGrpSpPr/>
          <p:nvPr/>
        </p:nvGrpSpPr>
        <p:grpSpPr>
          <a:xfrm>
            <a:off x="1072924" y="5294374"/>
            <a:ext cx="6470876" cy="1337352"/>
            <a:chOff x="1072924" y="3862747"/>
            <a:chExt cx="6760104" cy="1779699"/>
          </a:xfrm>
        </p:grpSpPr>
        <p:cxnSp>
          <p:nvCxnSpPr>
            <p:cNvPr id="4" name="Straight Arrow Connector 3">
              <a:extLst>
                <a:ext uri="{FF2B5EF4-FFF2-40B4-BE49-F238E27FC236}">
                  <a16:creationId xmlns:a16="http://schemas.microsoft.com/office/drawing/2014/main" id="{3B4F5E36-3F1F-49BC-AFEB-CE6920AF77DE}"/>
                </a:ext>
              </a:extLst>
            </p:cNvPr>
            <p:cNvCxnSpPr/>
            <p:nvPr/>
          </p:nvCxnSpPr>
          <p:spPr>
            <a:xfrm>
              <a:off x="1083958" y="5062506"/>
              <a:ext cx="6467412" cy="0"/>
            </a:xfrm>
            <a:prstGeom prst="straightConnector1">
              <a:avLst/>
            </a:prstGeom>
            <a:ln w="57150">
              <a:headEnd type="triangle"/>
              <a:tailEnd type="triangle"/>
            </a:ln>
            <a:effectLst/>
          </p:spPr>
          <p:style>
            <a:lnRef idx="3">
              <a:schemeClr val="accent1"/>
            </a:lnRef>
            <a:fillRef idx="0">
              <a:schemeClr val="accent1"/>
            </a:fillRef>
            <a:effectRef idx="2">
              <a:schemeClr val="accent1"/>
            </a:effectRef>
            <a:fontRef idx="minor">
              <a:schemeClr val="tx1"/>
            </a:fontRef>
          </p:style>
        </p:cxnSp>
        <p:sp>
          <p:nvSpPr>
            <p:cNvPr id="8" name="Arrow: Right 7">
              <a:extLst>
                <a:ext uri="{FF2B5EF4-FFF2-40B4-BE49-F238E27FC236}">
                  <a16:creationId xmlns:a16="http://schemas.microsoft.com/office/drawing/2014/main" id="{AC03E9E5-A9CC-4C59-B2BE-1F931738BD8D}"/>
                </a:ext>
              </a:extLst>
            </p:cNvPr>
            <p:cNvSpPr/>
            <p:nvPr/>
          </p:nvSpPr>
          <p:spPr>
            <a:xfrm rot="16200000">
              <a:off x="966855" y="4551770"/>
              <a:ext cx="362455" cy="150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763246C-E720-492C-85BC-07362804B2C2}"/>
                </a:ext>
              </a:extLst>
            </p:cNvPr>
            <p:cNvSpPr/>
            <p:nvPr/>
          </p:nvSpPr>
          <p:spPr>
            <a:xfrm rot="5400000">
              <a:off x="958814" y="4101398"/>
              <a:ext cx="362455" cy="1342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0AEB09C-A97F-41D7-B651-981A8F9A2E22}"/>
                </a:ext>
              </a:extLst>
            </p:cNvPr>
            <p:cNvSpPr/>
            <p:nvPr/>
          </p:nvSpPr>
          <p:spPr>
            <a:xfrm rot="5400000">
              <a:off x="7294986" y="4563917"/>
              <a:ext cx="362455" cy="150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A2ED645B-7AA2-4E12-9C5C-94B215EA44C4}"/>
                </a:ext>
              </a:extLst>
            </p:cNvPr>
            <p:cNvSpPr/>
            <p:nvPr/>
          </p:nvSpPr>
          <p:spPr>
            <a:xfrm rot="16200000">
              <a:off x="7286945" y="4113546"/>
              <a:ext cx="362455" cy="1342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1330036-9778-4B03-8260-A7120DCD58A2}"/>
                </a:ext>
              </a:extLst>
            </p:cNvPr>
            <p:cNvSpPr txBox="1"/>
            <p:nvPr/>
          </p:nvSpPr>
          <p:spPr>
            <a:xfrm>
              <a:off x="1207160" y="3862747"/>
              <a:ext cx="1114236" cy="369332"/>
            </a:xfrm>
            <a:prstGeom prst="rect">
              <a:avLst/>
            </a:prstGeom>
            <a:noFill/>
          </p:spPr>
          <p:txBody>
            <a:bodyPr wrap="square" rtlCol="0">
              <a:spAutoFit/>
            </a:bodyPr>
            <a:lstStyle/>
            <a:p>
              <a:r>
                <a:rPr lang="en-US" sz="1800" b="1" dirty="0"/>
                <a:t>bias</a:t>
              </a:r>
            </a:p>
          </p:txBody>
        </p:sp>
        <p:sp>
          <p:nvSpPr>
            <p:cNvPr id="13" name="TextBox 12">
              <a:extLst>
                <a:ext uri="{FF2B5EF4-FFF2-40B4-BE49-F238E27FC236}">
                  <a16:creationId xmlns:a16="http://schemas.microsoft.com/office/drawing/2014/main" id="{203B3BD6-BF57-40B0-8024-BBCB52DD0642}"/>
                </a:ext>
              </a:extLst>
            </p:cNvPr>
            <p:cNvSpPr txBox="1"/>
            <p:nvPr/>
          </p:nvSpPr>
          <p:spPr>
            <a:xfrm>
              <a:off x="6718792" y="3862747"/>
              <a:ext cx="1114236" cy="369332"/>
            </a:xfrm>
            <a:prstGeom prst="rect">
              <a:avLst/>
            </a:prstGeom>
            <a:noFill/>
          </p:spPr>
          <p:txBody>
            <a:bodyPr wrap="square" rtlCol="0">
              <a:spAutoFit/>
            </a:bodyPr>
            <a:lstStyle/>
            <a:p>
              <a:r>
                <a:rPr lang="en-US" sz="1800" b="1" dirty="0"/>
                <a:t>bias</a:t>
              </a:r>
            </a:p>
          </p:txBody>
        </p:sp>
        <p:sp>
          <p:nvSpPr>
            <p:cNvPr id="14" name="TextBox 13">
              <a:extLst>
                <a:ext uri="{FF2B5EF4-FFF2-40B4-BE49-F238E27FC236}">
                  <a16:creationId xmlns:a16="http://schemas.microsoft.com/office/drawing/2014/main" id="{9EB15D79-4B7D-4CCC-BAF5-749486D78297}"/>
                </a:ext>
              </a:extLst>
            </p:cNvPr>
            <p:cNvSpPr txBox="1"/>
            <p:nvPr/>
          </p:nvSpPr>
          <p:spPr>
            <a:xfrm>
              <a:off x="1232429" y="4539198"/>
              <a:ext cx="1114236" cy="369332"/>
            </a:xfrm>
            <a:prstGeom prst="rect">
              <a:avLst/>
            </a:prstGeom>
            <a:noFill/>
          </p:spPr>
          <p:txBody>
            <a:bodyPr wrap="square" rtlCol="0">
              <a:spAutoFit/>
            </a:bodyPr>
            <a:lstStyle/>
            <a:p>
              <a:r>
                <a:rPr lang="en-US" sz="1800" b="1" dirty="0"/>
                <a:t>variance</a:t>
              </a:r>
            </a:p>
          </p:txBody>
        </p:sp>
        <p:sp>
          <p:nvSpPr>
            <p:cNvPr id="15" name="TextBox 14">
              <a:extLst>
                <a:ext uri="{FF2B5EF4-FFF2-40B4-BE49-F238E27FC236}">
                  <a16:creationId xmlns:a16="http://schemas.microsoft.com/office/drawing/2014/main" id="{B84F2745-3611-4B2B-82BC-335B13FF8483}"/>
                </a:ext>
              </a:extLst>
            </p:cNvPr>
            <p:cNvSpPr txBox="1"/>
            <p:nvPr/>
          </p:nvSpPr>
          <p:spPr>
            <a:xfrm>
              <a:off x="6277631" y="4565999"/>
              <a:ext cx="1114236" cy="369332"/>
            </a:xfrm>
            <a:prstGeom prst="rect">
              <a:avLst/>
            </a:prstGeom>
            <a:noFill/>
          </p:spPr>
          <p:txBody>
            <a:bodyPr wrap="square" rtlCol="0">
              <a:spAutoFit/>
            </a:bodyPr>
            <a:lstStyle/>
            <a:p>
              <a:r>
                <a:rPr lang="en-US" sz="1800" b="1" dirty="0"/>
                <a:t>variance</a:t>
              </a:r>
            </a:p>
          </p:txBody>
        </p:sp>
        <p:sp>
          <p:nvSpPr>
            <p:cNvPr id="7" name="Rectangle 6">
              <a:extLst>
                <a:ext uri="{FF2B5EF4-FFF2-40B4-BE49-F238E27FC236}">
                  <a16:creationId xmlns:a16="http://schemas.microsoft.com/office/drawing/2014/main" id="{F84607F5-B3BB-44DF-A633-AE7EE27877F4}"/>
                </a:ext>
              </a:extLst>
            </p:cNvPr>
            <p:cNvSpPr/>
            <p:nvPr/>
          </p:nvSpPr>
          <p:spPr>
            <a:xfrm>
              <a:off x="3144845" y="5150953"/>
              <a:ext cx="2135516" cy="491493"/>
            </a:xfrm>
            <a:prstGeom prst="rect">
              <a:avLst/>
            </a:prstGeom>
          </p:spPr>
          <p:txBody>
            <a:bodyPr wrap="none">
              <a:spAutoFit/>
            </a:bodyPr>
            <a:lstStyle/>
            <a:p>
              <a:r>
                <a:rPr lang="en-US" sz="1800" dirty="0"/>
                <a:t>tuning parameters</a:t>
              </a:r>
            </a:p>
          </p:txBody>
        </p:sp>
      </p:grpSp>
      <p:sp>
        <p:nvSpPr>
          <p:cNvPr id="5" name="TextBox 4">
            <a:extLst>
              <a:ext uri="{FF2B5EF4-FFF2-40B4-BE49-F238E27FC236}">
                <a16:creationId xmlns:a16="http://schemas.microsoft.com/office/drawing/2014/main" id="{FF078D7A-8502-0616-B175-F5A1BD224A76}"/>
              </a:ext>
            </a:extLst>
          </p:cNvPr>
          <p:cNvSpPr txBox="1"/>
          <p:nvPr/>
        </p:nvSpPr>
        <p:spPr>
          <a:xfrm>
            <a:off x="1039641" y="1553261"/>
            <a:ext cx="10097752" cy="2246769"/>
          </a:xfrm>
          <a:prstGeom prst="rect">
            <a:avLst/>
          </a:prstGeom>
          <a:noFill/>
        </p:spPr>
        <p:txBody>
          <a:bodyPr wrap="square">
            <a:spAutoFit/>
          </a:bodyPr>
          <a:lstStyle/>
          <a:p>
            <a:r>
              <a:rPr lang="en-US" sz="2000" b="1" dirty="0"/>
              <a:t>Bias-variance trade-off </a:t>
            </a:r>
            <a:r>
              <a:rPr lang="en-US" sz="2000" dirty="0"/>
              <a:t>: </a:t>
            </a:r>
            <a:r>
              <a:rPr lang="en-US" sz="2000" i="1" dirty="0"/>
              <a:t>Impossible</a:t>
            </a:r>
            <a:r>
              <a:rPr lang="en-US" sz="2000" dirty="0"/>
              <a:t> to have a model with both low bias and low variance. </a:t>
            </a:r>
          </a:p>
          <a:p>
            <a:endParaRPr lang="en-US" sz="2000" dirty="0"/>
          </a:p>
          <a:p>
            <a:r>
              <a:rPr lang="en-US" sz="2000" dirty="0"/>
              <a:t>Why? </a:t>
            </a:r>
          </a:p>
          <a:p>
            <a:r>
              <a:rPr lang="en-US" sz="2000" dirty="0"/>
              <a:t>If you reduce the bias of a model, you will increase the variance, and vice versa. This is because more complex models can learn more complex patterns in the data, but they are also more sensitive to noise and outliers.</a:t>
            </a:r>
          </a:p>
        </p:txBody>
      </p:sp>
      <p:pic>
        <p:nvPicPr>
          <p:cNvPr id="2" name="Picture 2" descr="Day 3 — K-Nearest Neighbors and Bias–Variance Tradeoff | by Tzu-Chi Lin |  30 days of Machine Learning | Medium">
            <a:extLst>
              <a:ext uri="{FF2B5EF4-FFF2-40B4-BE49-F238E27FC236}">
                <a16:creationId xmlns:a16="http://schemas.microsoft.com/office/drawing/2014/main" id="{F7DA0102-93A3-7015-DC67-EE89847BED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4751" y="3803480"/>
            <a:ext cx="2470416" cy="2338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53E8FA-1DE3-B711-E133-08FA9F4F5949}"/>
              </a:ext>
            </a:extLst>
          </p:cNvPr>
          <p:cNvSpPr txBox="1"/>
          <p:nvPr/>
        </p:nvSpPr>
        <p:spPr>
          <a:xfrm>
            <a:off x="8481743" y="6080226"/>
            <a:ext cx="3456432" cy="507831"/>
          </a:xfrm>
          <a:prstGeom prst="rect">
            <a:avLst/>
          </a:prstGeom>
          <a:noFill/>
        </p:spPr>
        <p:txBody>
          <a:bodyPr wrap="square" rtlCol="0">
            <a:spAutoFit/>
          </a:bodyPr>
          <a:lstStyle/>
          <a:p>
            <a:pPr algn="ctr"/>
            <a:r>
              <a:rPr lang="en-US" sz="900" dirty="0"/>
              <a:t>center of the target (</a:t>
            </a:r>
            <a:r>
              <a:rPr lang="en-US" sz="900" dirty="0">
                <a:solidFill>
                  <a:srgbClr val="C00000"/>
                </a:solidFill>
              </a:rPr>
              <a:t>red part</a:t>
            </a:r>
            <a:r>
              <a:rPr lang="en-US" sz="900" dirty="0"/>
              <a:t>) is the correct values of the data. As we move away from that region, the error becomes larger and larger.</a:t>
            </a:r>
          </a:p>
        </p:txBody>
      </p:sp>
    </p:spTree>
    <p:extLst>
      <p:ext uri="{BB962C8B-B14F-4D97-AF65-F5344CB8AC3E}">
        <p14:creationId xmlns:p14="http://schemas.microsoft.com/office/powerpoint/2010/main" val="23338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 </a:t>
            </a:r>
            <a:r>
              <a:rPr lang="en-US" sz="4000" b="1" dirty="0" err="1">
                <a:solidFill>
                  <a:srgbClr val="E46102"/>
                </a:solidFill>
              </a:rPr>
              <a:t>kNN</a:t>
            </a:r>
            <a:r>
              <a:rPr lang="en-US" sz="4000" b="1" dirty="0">
                <a:solidFill>
                  <a:srgbClr val="E46102"/>
                </a:solidFill>
              </a:rPr>
              <a:t> (Bias vs Variance)</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717173" y="1874728"/>
            <a:ext cx="10972800" cy="3108543"/>
          </a:xfrm>
          <a:prstGeom prst="rect">
            <a:avLst/>
          </a:prstGeom>
          <a:noFill/>
        </p:spPr>
        <p:txBody>
          <a:bodyPr wrap="square" rtlCol="0">
            <a:spAutoFit/>
          </a:bodyPr>
          <a:lstStyle/>
          <a:p>
            <a:r>
              <a:rPr lang="en-US" sz="2800" dirty="0"/>
              <a:t>What is the best </a:t>
            </a:r>
            <a:r>
              <a:rPr lang="en-US" sz="2800" b="1" dirty="0"/>
              <a:t>distance</a:t>
            </a:r>
            <a:r>
              <a:rPr lang="en-US" sz="2800" dirty="0"/>
              <a:t> to use?</a:t>
            </a:r>
          </a:p>
          <a:p>
            <a:r>
              <a:rPr lang="en-US" sz="2800" dirty="0"/>
              <a:t>What is the best value of </a:t>
            </a:r>
            <a:r>
              <a:rPr lang="en-US" sz="2800" b="1" dirty="0"/>
              <a:t>k</a:t>
            </a:r>
            <a:r>
              <a:rPr lang="en-US" sz="2800" dirty="0"/>
              <a:t> to use?</a:t>
            </a:r>
          </a:p>
          <a:p>
            <a:endParaRPr lang="en-US" sz="2800" dirty="0"/>
          </a:p>
          <a:p>
            <a:r>
              <a:rPr lang="en-US" sz="2800" dirty="0"/>
              <a:t>i.e. how do we set the </a:t>
            </a:r>
            <a:r>
              <a:rPr lang="en-US" sz="2800" b="1" dirty="0"/>
              <a:t>hyperparameters</a:t>
            </a:r>
            <a:r>
              <a:rPr lang="en-US" sz="2800" dirty="0"/>
              <a:t>?</a:t>
            </a:r>
          </a:p>
          <a:p>
            <a:endParaRPr lang="en-US" sz="2800" dirty="0"/>
          </a:p>
          <a:p>
            <a:pPr>
              <a:buClr>
                <a:schemeClr val="dk1"/>
              </a:buClr>
              <a:buSzPct val="45833"/>
            </a:pPr>
            <a:r>
              <a:rPr lang="en-US" sz="2800" dirty="0">
                <a:solidFill>
                  <a:srgbClr val="38761D"/>
                </a:solidFill>
              </a:rPr>
              <a:t>Very problem-dependent. </a:t>
            </a:r>
          </a:p>
          <a:p>
            <a:pPr>
              <a:buClr>
                <a:schemeClr val="dk1"/>
              </a:buClr>
              <a:buSzPct val="45833"/>
            </a:pPr>
            <a:r>
              <a:rPr lang="en-US" sz="2800" dirty="0">
                <a:solidFill>
                  <a:srgbClr val="38761D"/>
                </a:solidFill>
              </a:rPr>
              <a:t>Must try them all out and see what works best.</a:t>
            </a:r>
          </a:p>
        </p:txBody>
      </p:sp>
    </p:spTree>
    <p:extLst>
      <p:ext uri="{BB962C8B-B14F-4D97-AF65-F5344CB8AC3E}">
        <p14:creationId xmlns:p14="http://schemas.microsoft.com/office/powerpoint/2010/main" val="2606690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Example Exercise</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717173" y="2459944"/>
            <a:ext cx="10972800" cy="1015663"/>
          </a:xfrm>
          <a:prstGeom prst="rect">
            <a:avLst/>
          </a:prstGeom>
          <a:noFill/>
        </p:spPr>
        <p:txBody>
          <a:bodyPr wrap="square" rtlCol="0">
            <a:spAutoFit/>
          </a:bodyPr>
          <a:lstStyle/>
          <a:p>
            <a:pPr algn="ctr"/>
            <a:r>
              <a:rPr lang="en-US" sz="2000" b="1" i="0" dirty="0">
                <a:solidFill>
                  <a:srgbClr val="242424"/>
                </a:solidFill>
                <a:effectLst/>
                <a:latin typeface="sohne"/>
              </a:rPr>
              <a:t>C</a:t>
            </a:r>
            <a:r>
              <a:rPr lang="en-US" sz="2000" b="1" i="0" dirty="0">
                <a:solidFill>
                  <a:srgbClr val="242424"/>
                </a:solidFill>
                <a:effectLst/>
                <a:latin typeface="source-serif-pro"/>
              </a:rPr>
              <a:t>onsider an extreme case, K=1, what will it happen?</a:t>
            </a:r>
          </a:p>
          <a:p>
            <a:pPr algn="ctr"/>
            <a:endParaRPr lang="en-US" sz="2000" b="1" dirty="0">
              <a:solidFill>
                <a:srgbClr val="242424"/>
              </a:solidFill>
              <a:latin typeface="source-serif-pro"/>
            </a:endParaRPr>
          </a:p>
          <a:p>
            <a:pPr algn="ctr"/>
            <a:r>
              <a:rPr lang="en-US" sz="2000" b="1" i="0" dirty="0">
                <a:solidFill>
                  <a:srgbClr val="242424"/>
                </a:solidFill>
                <a:effectLst/>
                <a:latin typeface="source-serif-pro"/>
              </a:rPr>
              <a:t>What happens when we increase K? </a:t>
            </a:r>
          </a:p>
        </p:txBody>
      </p:sp>
    </p:spTree>
    <p:extLst>
      <p:ext uri="{BB962C8B-B14F-4D97-AF65-F5344CB8AC3E}">
        <p14:creationId xmlns:p14="http://schemas.microsoft.com/office/powerpoint/2010/main" val="2497079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Example Exercise</a:t>
            </a:r>
            <a:endParaRPr sz="4000" b="1" dirty="0">
              <a:solidFill>
                <a:srgbClr val="E46102"/>
              </a:solidFill>
            </a:endParaRPr>
          </a:p>
        </p:txBody>
      </p:sp>
      <p:sp>
        <p:nvSpPr>
          <p:cNvPr id="2" name="TextBox 1">
            <a:extLst>
              <a:ext uri="{FF2B5EF4-FFF2-40B4-BE49-F238E27FC236}">
                <a16:creationId xmlns:a16="http://schemas.microsoft.com/office/drawing/2014/main" id="{3A5DBC26-7440-4310-878C-EABC6AE57D06}"/>
              </a:ext>
            </a:extLst>
          </p:cNvPr>
          <p:cNvSpPr txBox="1"/>
          <p:nvPr/>
        </p:nvSpPr>
        <p:spPr>
          <a:xfrm>
            <a:off x="717173" y="2459944"/>
            <a:ext cx="10972800" cy="2246769"/>
          </a:xfrm>
          <a:prstGeom prst="rect">
            <a:avLst/>
          </a:prstGeom>
          <a:noFill/>
        </p:spPr>
        <p:txBody>
          <a:bodyPr wrap="square" rtlCol="0">
            <a:spAutoFit/>
          </a:bodyPr>
          <a:lstStyle/>
          <a:p>
            <a:pPr algn="ctr"/>
            <a:r>
              <a:rPr lang="en-US" sz="2000" b="0" i="0" dirty="0">
                <a:solidFill>
                  <a:srgbClr val="242424"/>
                </a:solidFill>
                <a:effectLst/>
                <a:latin typeface="source-serif-pro"/>
              </a:rPr>
              <a:t>The training data will be perfectly predicted, right? The bias will be 0 when K=1, however, when it comes to new data (in test set), it has higher chance to be an error, which causes high variance. </a:t>
            </a:r>
          </a:p>
          <a:p>
            <a:pPr algn="ctr"/>
            <a:endParaRPr lang="en-US" sz="2000" dirty="0">
              <a:solidFill>
                <a:srgbClr val="242424"/>
              </a:solidFill>
              <a:latin typeface="source-serif-pro"/>
            </a:endParaRPr>
          </a:p>
          <a:p>
            <a:pPr algn="ctr"/>
            <a:r>
              <a:rPr lang="en-US" sz="2000" b="0" i="0" dirty="0">
                <a:solidFill>
                  <a:srgbClr val="242424"/>
                </a:solidFill>
                <a:effectLst/>
                <a:latin typeface="source-serif-pro"/>
              </a:rPr>
              <a:t>When we increase K, the training error will increase (increase bias), but the test error may decrease at the same time (decrease variance). We can think that when K becomes larger, since it has to consider more neighbors, its model is more complex. Now we can split the data into training and validation set and decide what K should be like.</a:t>
            </a:r>
          </a:p>
        </p:txBody>
      </p:sp>
    </p:spTree>
    <p:extLst>
      <p:ext uri="{BB962C8B-B14F-4D97-AF65-F5344CB8AC3E}">
        <p14:creationId xmlns:p14="http://schemas.microsoft.com/office/powerpoint/2010/main" val="170780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Classification Problem</a:t>
            </a:r>
            <a:endParaRPr sz="4000" b="1" dirty="0">
              <a:solidFill>
                <a:srgbClr val="E46102"/>
              </a:solidFill>
            </a:endParaRPr>
          </a:p>
        </p:txBody>
      </p:sp>
      <p:sp>
        <p:nvSpPr>
          <p:cNvPr id="22" name="Oval 21">
            <a:extLst>
              <a:ext uri="{FF2B5EF4-FFF2-40B4-BE49-F238E27FC236}">
                <a16:creationId xmlns:a16="http://schemas.microsoft.com/office/drawing/2014/main" id="{65415406-A4B3-4A9E-B277-492D0C7CC4C8}"/>
              </a:ext>
            </a:extLst>
          </p:cNvPr>
          <p:cNvSpPr>
            <a:spLocks noChangeArrowheads="1"/>
          </p:cNvSpPr>
          <p:nvPr/>
        </p:nvSpPr>
        <p:spPr bwMode="auto">
          <a:xfrm>
            <a:off x="7542691" y="4039623"/>
            <a:ext cx="152400" cy="152400"/>
          </a:xfrm>
          <a:prstGeom prst="ellipse">
            <a:avLst/>
          </a:prstGeom>
          <a:solidFill>
            <a:schemeClr val="accent4">
              <a:lumMod val="75000"/>
            </a:schemeClr>
          </a:solidFill>
          <a:ln w="9525">
            <a:solidFill>
              <a:schemeClr val="tx1"/>
            </a:solidFill>
            <a:miter lim="800000"/>
            <a:headEnd/>
            <a:tailEnd/>
          </a:ln>
          <a:effectLst/>
        </p:spPr>
        <p:txBody>
          <a:bodyPr wrap="none" anchor="ctr"/>
          <a:lstStyle/>
          <a:p>
            <a:endParaRPr lang="en-US"/>
          </a:p>
        </p:txBody>
      </p:sp>
      <p:sp>
        <p:nvSpPr>
          <p:cNvPr id="25" name="Rectangle 24">
            <a:extLst>
              <a:ext uri="{FF2B5EF4-FFF2-40B4-BE49-F238E27FC236}">
                <a16:creationId xmlns:a16="http://schemas.microsoft.com/office/drawing/2014/main" id="{D51D80EF-190F-439C-91A6-9382676A610C}"/>
              </a:ext>
            </a:extLst>
          </p:cNvPr>
          <p:cNvSpPr>
            <a:spLocks noChangeArrowheads="1"/>
          </p:cNvSpPr>
          <p:nvPr/>
        </p:nvSpPr>
        <p:spPr bwMode="auto">
          <a:xfrm>
            <a:off x="7522726" y="3337034"/>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 name="Rectangle 3">
            <a:extLst>
              <a:ext uri="{FF2B5EF4-FFF2-40B4-BE49-F238E27FC236}">
                <a16:creationId xmlns:a16="http://schemas.microsoft.com/office/drawing/2014/main" id="{31DE66A2-C786-4A41-88F8-91E1635E2C42}"/>
              </a:ext>
            </a:extLst>
          </p:cNvPr>
          <p:cNvSpPr/>
          <p:nvPr/>
        </p:nvSpPr>
        <p:spPr>
          <a:xfrm>
            <a:off x="5853193" y="1680137"/>
            <a:ext cx="6096000" cy="830997"/>
          </a:xfrm>
          <a:prstGeom prst="rect">
            <a:avLst/>
          </a:prstGeom>
        </p:spPr>
        <p:txBody>
          <a:bodyPr>
            <a:spAutoFit/>
          </a:bodyPr>
          <a:lstStyle/>
          <a:p>
            <a:pPr algn="ctr"/>
            <a:r>
              <a:rPr lang="en-US" altLang="en-US" dirty="0"/>
              <a:t>So far studied learning problems </a:t>
            </a:r>
          </a:p>
          <a:p>
            <a:pPr algn="ctr"/>
            <a:r>
              <a:rPr lang="en-US" altLang="en-US" dirty="0"/>
              <a:t>using linear classifier</a:t>
            </a:r>
            <a:endParaRPr lang="en-US" dirty="0"/>
          </a:p>
        </p:txBody>
      </p:sp>
      <p:sp>
        <p:nvSpPr>
          <p:cNvPr id="3" name="TextBox 2">
            <a:extLst>
              <a:ext uri="{FF2B5EF4-FFF2-40B4-BE49-F238E27FC236}">
                <a16:creationId xmlns:a16="http://schemas.microsoft.com/office/drawing/2014/main" id="{1EA4B696-ECE0-4FB2-80FF-1CAA2C0A2A37}"/>
              </a:ext>
            </a:extLst>
          </p:cNvPr>
          <p:cNvSpPr txBox="1"/>
          <p:nvPr/>
        </p:nvSpPr>
        <p:spPr>
          <a:xfrm>
            <a:off x="1813638" y="3654158"/>
            <a:ext cx="606928" cy="461665"/>
          </a:xfrm>
          <a:prstGeom prst="rect">
            <a:avLst/>
          </a:prstGeom>
          <a:noFill/>
        </p:spPr>
        <p:txBody>
          <a:bodyPr wrap="square" rtlCol="0">
            <a:spAutoFit/>
          </a:bodyPr>
          <a:lstStyle/>
          <a:p>
            <a:r>
              <a:rPr lang="en-US" dirty="0"/>
              <a:t>x2</a:t>
            </a:r>
          </a:p>
        </p:txBody>
      </p:sp>
      <p:sp>
        <p:nvSpPr>
          <p:cNvPr id="27" name="TextBox 26">
            <a:extLst>
              <a:ext uri="{FF2B5EF4-FFF2-40B4-BE49-F238E27FC236}">
                <a16:creationId xmlns:a16="http://schemas.microsoft.com/office/drawing/2014/main" id="{9D53AA83-74C5-4432-926A-317FE2B81951}"/>
              </a:ext>
            </a:extLst>
          </p:cNvPr>
          <p:cNvSpPr txBox="1"/>
          <p:nvPr/>
        </p:nvSpPr>
        <p:spPr>
          <a:xfrm>
            <a:off x="3717237" y="5320655"/>
            <a:ext cx="606928" cy="461665"/>
          </a:xfrm>
          <a:prstGeom prst="rect">
            <a:avLst/>
          </a:prstGeom>
          <a:noFill/>
        </p:spPr>
        <p:txBody>
          <a:bodyPr wrap="square" rtlCol="0">
            <a:spAutoFit/>
          </a:bodyPr>
          <a:lstStyle/>
          <a:p>
            <a:r>
              <a:rPr lang="en-US" dirty="0"/>
              <a:t>x1</a:t>
            </a:r>
          </a:p>
        </p:txBody>
      </p:sp>
      <p:sp>
        <p:nvSpPr>
          <p:cNvPr id="23" name="Oval 22">
            <a:extLst>
              <a:ext uri="{FF2B5EF4-FFF2-40B4-BE49-F238E27FC236}">
                <a16:creationId xmlns:a16="http://schemas.microsoft.com/office/drawing/2014/main" id="{EDA5A597-5D2F-463C-8357-5497B27AEC54}"/>
              </a:ext>
            </a:extLst>
          </p:cNvPr>
          <p:cNvSpPr>
            <a:spLocks noChangeArrowheads="1"/>
          </p:cNvSpPr>
          <p:nvPr/>
        </p:nvSpPr>
        <p:spPr bwMode="auto">
          <a:xfrm>
            <a:off x="4706501" y="2808288"/>
            <a:ext cx="152400" cy="152400"/>
          </a:xfrm>
          <a:prstGeom prst="ellipse">
            <a:avLst/>
          </a:prstGeom>
          <a:solidFill>
            <a:schemeClr val="accent4">
              <a:lumMod val="75000"/>
            </a:schemeClr>
          </a:solidFill>
          <a:ln w="9525">
            <a:solidFill>
              <a:schemeClr val="tx1"/>
            </a:solidFill>
            <a:miter lim="800000"/>
            <a:headEnd/>
            <a:tailEnd/>
          </a:ln>
          <a:effectLst/>
        </p:spPr>
        <p:txBody>
          <a:bodyPr wrap="none" anchor="ctr"/>
          <a:lstStyle/>
          <a:p>
            <a:endParaRPr lang="en-US"/>
          </a:p>
        </p:txBody>
      </p:sp>
      <p:grpSp>
        <p:nvGrpSpPr>
          <p:cNvPr id="5" name="Group 4">
            <a:extLst>
              <a:ext uri="{FF2B5EF4-FFF2-40B4-BE49-F238E27FC236}">
                <a16:creationId xmlns:a16="http://schemas.microsoft.com/office/drawing/2014/main" id="{67BCDED8-70FF-49D2-A871-105C9A97A383}"/>
              </a:ext>
            </a:extLst>
          </p:cNvPr>
          <p:cNvGrpSpPr>
            <a:grpSpLocks/>
          </p:cNvGrpSpPr>
          <p:nvPr/>
        </p:nvGrpSpPr>
        <p:grpSpPr bwMode="auto">
          <a:xfrm>
            <a:off x="2496701" y="2046288"/>
            <a:ext cx="6294439" cy="3200400"/>
            <a:chOff x="720" y="1584"/>
            <a:chExt cx="3965" cy="2016"/>
          </a:xfrm>
        </p:grpSpPr>
        <p:sp>
          <p:nvSpPr>
            <p:cNvPr id="6" name="Line 5">
              <a:extLst>
                <a:ext uri="{FF2B5EF4-FFF2-40B4-BE49-F238E27FC236}">
                  <a16:creationId xmlns:a16="http://schemas.microsoft.com/office/drawing/2014/main" id="{C2F89908-35FB-4203-B8DA-1AFDED432D80}"/>
                </a:ext>
              </a:extLst>
            </p:cNvPr>
            <p:cNvSpPr>
              <a:spLocks noChangeShapeType="1"/>
            </p:cNvSpPr>
            <p:nvPr/>
          </p:nvSpPr>
          <p:spPr bwMode="auto">
            <a:xfrm flipV="1">
              <a:off x="720" y="1584"/>
              <a:ext cx="0" cy="2016"/>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Line 6">
              <a:extLst>
                <a:ext uri="{FF2B5EF4-FFF2-40B4-BE49-F238E27FC236}">
                  <a16:creationId xmlns:a16="http://schemas.microsoft.com/office/drawing/2014/main" id="{B5F297AD-3E6D-448A-A351-3FBE4096AB28}"/>
                </a:ext>
              </a:extLst>
            </p:cNvPr>
            <p:cNvSpPr>
              <a:spLocks noChangeShapeType="1"/>
            </p:cNvSpPr>
            <p:nvPr/>
          </p:nvSpPr>
          <p:spPr bwMode="auto">
            <a:xfrm flipV="1">
              <a:off x="720" y="3600"/>
              <a:ext cx="1920"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Text Box 18">
              <a:extLst>
                <a:ext uri="{FF2B5EF4-FFF2-40B4-BE49-F238E27FC236}">
                  <a16:creationId xmlns:a16="http://schemas.microsoft.com/office/drawing/2014/main" id="{045A4FB2-1259-4A86-8A62-E52ED7F7E13E}"/>
                </a:ext>
              </a:extLst>
            </p:cNvPr>
            <p:cNvSpPr txBox="1">
              <a:spLocks noChangeArrowheads="1"/>
            </p:cNvSpPr>
            <p:nvPr/>
          </p:nvSpPr>
          <p:spPr bwMode="auto">
            <a:xfrm>
              <a:off x="4030" y="2287"/>
              <a:ext cx="61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Tahoma" panose="020B0604030504040204" pitchFamily="34" charset="0"/>
                </a:rPr>
                <a:t>Class 1</a:t>
              </a:r>
            </a:p>
          </p:txBody>
        </p:sp>
        <p:sp>
          <p:nvSpPr>
            <p:cNvPr id="20" name="Text Box 19">
              <a:extLst>
                <a:ext uri="{FF2B5EF4-FFF2-40B4-BE49-F238E27FC236}">
                  <a16:creationId xmlns:a16="http://schemas.microsoft.com/office/drawing/2014/main" id="{CC54128C-40B1-4407-85F0-7257BD39BDFC}"/>
                </a:ext>
              </a:extLst>
            </p:cNvPr>
            <p:cNvSpPr txBox="1">
              <a:spLocks noChangeArrowheads="1"/>
            </p:cNvSpPr>
            <p:nvPr/>
          </p:nvSpPr>
          <p:spPr bwMode="auto">
            <a:xfrm>
              <a:off x="4068" y="2736"/>
              <a:ext cx="61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Tahoma" panose="020B0604030504040204" pitchFamily="34" charset="0"/>
                </a:rPr>
                <a:t>Class 2</a:t>
              </a:r>
            </a:p>
          </p:txBody>
        </p:sp>
        <p:sp>
          <p:nvSpPr>
            <p:cNvPr id="21" name="Line 20">
              <a:extLst>
                <a:ext uri="{FF2B5EF4-FFF2-40B4-BE49-F238E27FC236}">
                  <a16:creationId xmlns:a16="http://schemas.microsoft.com/office/drawing/2014/main" id="{9CC154BC-5ACC-4DC0-9AD1-19E54B9D0585}"/>
                </a:ext>
              </a:extLst>
            </p:cNvPr>
            <p:cNvSpPr>
              <a:spLocks noChangeShapeType="1"/>
            </p:cNvSpPr>
            <p:nvPr/>
          </p:nvSpPr>
          <p:spPr bwMode="auto">
            <a:xfrm>
              <a:off x="1152" y="1680"/>
              <a:ext cx="1488" cy="1728"/>
            </a:xfrm>
            <a:prstGeom prst="line">
              <a:avLst/>
            </a:prstGeom>
            <a:noFill/>
            <a:ln w="38100">
              <a:solidFill>
                <a:schemeClr val="folHlink"/>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Oval 9">
              <a:extLst>
                <a:ext uri="{FF2B5EF4-FFF2-40B4-BE49-F238E27FC236}">
                  <a16:creationId xmlns:a16="http://schemas.microsoft.com/office/drawing/2014/main" id="{059C2207-CA33-4F5A-99FE-4A032F037180}"/>
                </a:ext>
              </a:extLst>
            </p:cNvPr>
            <p:cNvSpPr>
              <a:spLocks noChangeArrowheads="1"/>
            </p:cNvSpPr>
            <p:nvPr/>
          </p:nvSpPr>
          <p:spPr bwMode="auto">
            <a:xfrm>
              <a:off x="2688" y="2496"/>
              <a:ext cx="96" cy="96"/>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 name="Oval 11">
              <a:extLst>
                <a:ext uri="{FF2B5EF4-FFF2-40B4-BE49-F238E27FC236}">
                  <a16:creationId xmlns:a16="http://schemas.microsoft.com/office/drawing/2014/main" id="{48063CF6-7489-41DD-B6EF-881008E4458E}"/>
                </a:ext>
              </a:extLst>
            </p:cNvPr>
            <p:cNvSpPr>
              <a:spLocks noChangeArrowheads="1"/>
            </p:cNvSpPr>
            <p:nvPr/>
          </p:nvSpPr>
          <p:spPr bwMode="auto">
            <a:xfrm>
              <a:off x="2352" y="2688"/>
              <a:ext cx="96" cy="96"/>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9" name="Oval 8">
              <a:extLst>
                <a:ext uri="{FF2B5EF4-FFF2-40B4-BE49-F238E27FC236}">
                  <a16:creationId xmlns:a16="http://schemas.microsoft.com/office/drawing/2014/main" id="{B239A72C-D2F4-42EF-BB13-76A914B32D37}"/>
                </a:ext>
              </a:extLst>
            </p:cNvPr>
            <p:cNvSpPr>
              <a:spLocks noChangeArrowheads="1"/>
            </p:cNvSpPr>
            <p:nvPr/>
          </p:nvSpPr>
          <p:spPr bwMode="auto">
            <a:xfrm>
              <a:off x="2160" y="2352"/>
              <a:ext cx="96" cy="96"/>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 name="Oval 7">
              <a:extLst>
                <a:ext uri="{FF2B5EF4-FFF2-40B4-BE49-F238E27FC236}">
                  <a16:creationId xmlns:a16="http://schemas.microsoft.com/office/drawing/2014/main" id="{4F4DDC8A-7048-4D7F-A625-CF0AEC19598C}"/>
                </a:ext>
              </a:extLst>
            </p:cNvPr>
            <p:cNvSpPr>
              <a:spLocks noChangeArrowheads="1"/>
            </p:cNvSpPr>
            <p:nvPr/>
          </p:nvSpPr>
          <p:spPr bwMode="auto">
            <a:xfrm>
              <a:off x="2016" y="1968"/>
              <a:ext cx="96" cy="96"/>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10">
              <a:extLst>
                <a:ext uri="{FF2B5EF4-FFF2-40B4-BE49-F238E27FC236}">
                  <a16:creationId xmlns:a16="http://schemas.microsoft.com/office/drawing/2014/main" id="{C95DD073-E6B7-4DC9-AD34-D201389AC944}"/>
                </a:ext>
              </a:extLst>
            </p:cNvPr>
            <p:cNvSpPr>
              <a:spLocks noChangeArrowheads="1"/>
            </p:cNvSpPr>
            <p:nvPr/>
          </p:nvSpPr>
          <p:spPr bwMode="auto">
            <a:xfrm>
              <a:off x="1728" y="2064"/>
              <a:ext cx="96" cy="96"/>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 name="Rectangle 12">
              <a:extLst>
                <a:ext uri="{FF2B5EF4-FFF2-40B4-BE49-F238E27FC236}">
                  <a16:creationId xmlns:a16="http://schemas.microsoft.com/office/drawing/2014/main" id="{294853D5-0C66-4153-9323-11D187616313}"/>
                </a:ext>
              </a:extLst>
            </p:cNvPr>
            <p:cNvSpPr>
              <a:spLocks noChangeArrowheads="1"/>
            </p:cNvSpPr>
            <p:nvPr/>
          </p:nvSpPr>
          <p:spPr bwMode="auto">
            <a:xfrm>
              <a:off x="912" y="2640"/>
              <a:ext cx="96" cy="9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3">
              <a:extLst>
                <a:ext uri="{FF2B5EF4-FFF2-40B4-BE49-F238E27FC236}">
                  <a16:creationId xmlns:a16="http://schemas.microsoft.com/office/drawing/2014/main" id="{7AFA832D-33DF-45CA-97C7-B8AF6D1B647C}"/>
                </a:ext>
              </a:extLst>
            </p:cNvPr>
            <p:cNvSpPr>
              <a:spLocks noChangeArrowheads="1"/>
            </p:cNvSpPr>
            <p:nvPr/>
          </p:nvSpPr>
          <p:spPr bwMode="auto">
            <a:xfrm>
              <a:off x="1680" y="2928"/>
              <a:ext cx="96" cy="9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5" name="Rectangle 14">
              <a:extLst>
                <a:ext uri="{FF2B5EF4-FFF2-40B4-BE49-F238E27FC236}">
                  <a16:creationId xmlns:a16="http://schemas.microsoft.com/office/drawing/2014/main" id="{11748596-26F2-4746-89BD-70F748202C31}"/>
                </a:ext>
              </a:extLst>
            </p:cNvPr>
            <p:cNvSpPr>
              <a:spLocks noChangeArrowheads="1"/>
            </p:cNvSpPr>
            <p:nvPr/>
          </p:nvSpPr>
          <p:spPr bwMode="auto">
            <a:xfrm>
              <a:off x="1566" y="3312"/>
              <a:ext cx="96" cy="9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6" name="Rectangle 15">
              <a:extLst>
                <a:ext uri="{FF2B5EF4-FFF2-40B4-BE49-F238E27FC236}">
                  <a16:creationId xmlns:a16="http://schemas.microsoft.com/office/drawing/2014/main" id="{FFE4F779-1D2E-467F-9CFE-AF620F0F3CB4}"/>
                </a:ext>
              </a:extLst>
            </p:cNvPr>
            <p:cNvSpPr>
              <a:spLocks noChangeArrowheads="1"/>
            </p:cNvSpPr>
            <p:nvPr/>
          </p:nvSpPr>
          <p:spPr bwMode="auto">
            <a:xfrm>
              <a:off x="1200" y="2928"/>
              <a:ext cx="96" cy="9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6">
              <a:extLst>
                <a:ext uri="{FF2B5EF4-FFF2-40B4-BE49-F238E27FC236}">
                  <a16:creationId xmlns:a16="http://schemas.microsoft.com/office/drawing/2014/main" id="{6235F9C7-CFCD-4815-826F-76FCA4F2D935}"/>
                </a:ext>
              </a:extLst>
            </p:cNvPr>
            <p:cNvSpPr>
              <a:spLocks noChangeArrowheads="1"/>
            </p:cNvSpPr>
            <p:nvPr/>
          </p:nvSpPr>
          <p:spPr bwMode="auto">
            <a:xfrm>
              <a:off x="1008" y="3168"/>
              <a:ext cx="96" cy="9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7">
              <a:extLst>
                <a:ext uri="{FF2B5EF4-FFF2-40B4-BE49-F238E27FC236}">
                  <a16:creationId xmlns:a16="http://schemas.microsoft.com/office/drawing/2014/main" id="{DF15E6A0-E35A-4DB1-9E6E-A0A135AD3D97}"/>
                </a:ext>
              </a:extLst>
            </p:cNvPr>
            <p:cNvSpPr>
              <a:spLocks noChangeArrowheads="1"/>
            </p:cNvSpPr>
            <p:nvPr/>
          </p:nvSpPr>
          <p:spPr bwMode="auto">
            <a:xfrm>
              <a:off x="1152" y="2400"/>
              <a:ext cx="96" cy="9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Tree>
    <p:extLst>
      <p:ext uri="{BB962C8B-B14F-4D97-AF65-F5344CB8AC3E}">
        <p14:creationId xmlns:p14="http://schemas.microsoft.com/office/powerpoint/2010/main" val="286078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Introduction: Instance-based Learning</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b="1" i="1" dirty="0"/>
              <a:t>Recall</a:t>
            </a:r>
            <a:r>
              <a:rPr lang="en-US" dirty="0"/>
              <a:t> : Linear regression is an example of a </a:t>
            </a:r>
            <a:r>
              <a:rPr lang="en-US" b="1" dirty="0"/>
              <a:t>parametric</a:t>
            </a:r>
            <a:r>
              <a:rPr lang="en-US" dirty="0"/>
              <a:t> approach - assumes a linear functional form for f(X).</a:t>
            </a:r>
          </a:p>
          <a:p>
            <a:endParaRPr lang="en-US" dirty="0"/>
          </a:p>
          <a:p>
            <a:pPr marL="342900" indent="-3429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Instance-based - Do not form a general hypothesis regarding target function </a:t>
            </a:r>
          </a:p>
          <a:p>
            <a:pPr marL="457200" lvl="0" indent="-457200" defTabSz="457200" fontAlgn="base">
              <a:lnSpc>
                <a:spcPct val="80000"/>
              </a:lnSpc>
              <a:spcBef>
                <a:spcPct val="20000"/>
              </a:spcBef>
              <a:spcAft>
                <a:spcPct val="0"/>
              </a:spcAft>
              <a:buFont typeface="Arial" panose="020B0604020202020204" pitchFamily="34" charset="0"/>
              <a:buChar char="•"/>
            </a:pPr>
            <a:endParaRPr lang="en-US" altLang="en-US" sz="2600" dirty="0">
              <a:solidFill>
                <a:prstClr val="black"/>
              </a:solidFill>
              <a:latin typeface="Calibri"/>
              <a:ea typeface="MS PGothic" panose="020B0600070205080204" pitchFamily="34" charset="-128"/>
            </a:endParaRPr>
          </a:p>
          <a:p>
            <a:pPr marL="457200" lvl="0" indent="-457200" defTabSz="457200" fontAlgn="base">
              <a:lnSpc>
                <a:spcPct val="80000"/>
              </a:lnSpc>
              <a:spcBef>
                <a:spcPct val="20000"/>
              </a:spcBef>
              <a:spcAft>
                <a:spcPct val="0"/>
              </a:spcAft>
              <a:buFont typeface="Arial" panose="020B0604020202020204" pitchFamily="34" charset="0"/>
              <a:buChar char="•"/>
            </a:pPr>
            <a:r>
              <a:rPr lang="en-US" b="1" dirty="0"/>
              <a:t>non-parametric</a:t>
            </a:r>
            <a:r>
              <a:rPr lang="en-US" dirty="0"/>
              <a:t> - does not make any assumption of the data distribution. </a:t>
            </a:r>
            <a:r>
              <a:rPr lang="en-US" altLang="en-US" sz="2600" dirty="0">
                <a:solidFill>
                  <a:prstClr val="black"/>
                </a:solidFill>
                <a:latin typeface="Calibri"/>
                <a:ea typeface="MS PGothic" panose="020B0600070205080204" pitchFamily="34" charset="-128"/>
              </a:rPr>
              <a:t>Training data is simply stored. </a:t>
            </a:r>
          </a:p>
          <a:p>
            <a:pPr marL="342900" lvl="0" indent="-342900" defTabSz="457200" fontAlgn="base">
              <a:lnSpc>
                <a:spcPct val="80000"/>
              </a:lnSpc>
              <a:spcBef>
                <a:spcPct val="20000"/>
              </a:spcBef>
              <a:spcAft>
                <a:spcPct val="0"/>
              </a:spcAft>
              <a:buFont typeface="Arial" panose="020B0604020202020204" pitchFamily="34" charset="0"/>
              <a:buChar char="•"/>
            </a:pPr>
            <a:endParaRPr lang="en-US" altLang="en-US" sz="2600" dirty="0">
              <a:solidFill>
                <a:prstClr val="black"/>
              </a:solidFill>
              <a:latin typeface="Calibri"/>
              <a:ea typeface="MS PGothic" panose="020B0600070205080204" pitchFamily="34" charset="-128"/>
            </a:endParaRPr>
          </a:p>
          <a:p>
            <a:pPr marL="342900" lvl="0" indent="-342900" defTabSz="457200" fontAlgn="base">
              <a:lnSpc>
                <a:spcPct val="80000"/>
              </a:lnSpc>
              <a:spcBef>
                <a:spcPct val="20000"/>
              </a:spcBef>
              <a:spcAft>
                <a:spcPct val="0"/>
              </a:spcAft>
              <a:buFont typeface="Arial" panose="020B0604020202020204" pitchFamily="34" charset="0"/>
              <a:buChar char="•"/>
            </a:pPr>
            <a:r>
              <a:rPr lang="en-US" altLang="en-US" sz="2600" dirty="0">
                <a:solidFill>
                  <a:prstClr val="black"/>
                </a:solidFill>
                <a:latin typeface="Calibri"/>
                <a:ea typeface="MS PGothic" panose="020B0600070205080204" pitchFamily="34" charset="-128"/>
              </a:rPr>
              <a:t>When new query instance (test instance) is encountered, a set of similar, related instances is retrieved from memory.</a:t>
            </a:r>
          </a:p>
          <a:p>
            <a:pPr marL="952485" lvl="1" indent="-342900" defTabSz="457200" fontAlgn="base">
              <a:lnSpc>
                <a:spcPct val="80000"/>
              </a:lnSpc>
              <a:spcBef>
                <a:spcPct val="20000"/>
              </a:spcBef>
              <a:spcAft>
                <a:spcPct val="0"/>
              </a:spcAft>
              <a:buFont typeface="Arial" panose="020B0604020202020204" pitchFamily="34" charset="0"/>
              <a:buChar char="•"/>
            </a:pPr>
            <a:r>
              <a:rPr lang="en-US" altLang="en-US" sz="2600" dirty="0">
                <a:solidFill>
                  <a:prstClr val="black"/>
                </a:solidFill>
                <a:latin typeface="Calibri"/>
                <a:ea typeface="MS PGothic" panose="020B0600070205080204" pitchFamily="34" charset="-128"/>
              </a:rPr>
              <a:t>used to classify new query instance (test instance).</a:t>
            </a:r>
          </a:p>
          <a:p>
            <a:pPr marL="342900" lvl="0" indent="-342900" defTabSz="457200" fontAlgn="base">
              <a:lnSpc>
                <a:spcPct val="80000"/>
              </a:lnSpc>
              <a:spcBef>
                <a:spcPct val="20000"/>
              </a:spcBef>
              <a:spcAft>
                <a:spcPct val="0"/>
              </a:spcAft>
              <a:buFont typeface="Arial" panose="020B0604020202020204" pitchFamily="34" charset="0"/>
              <a:buChar char="•"/>
            </a:pPr>
            <a:endParaRPr lang="en-US" altLang="en-US" sz="2600" dirty="0">
              <a:solidFill>
                <a:prstClr val="black"/>
              </a:solidFill>
              <a:latin typeface="Calibri"/>
              <a:ea typeface="MS PGothic" panose="020B0600070205080204" pitchFamily="34" charset="-128"/>
            </a:endParaRPr>
          </a:p>
          <a:p>
            <a:pPr marL="342900" lvl="0" indent="-342900" defTabSz="457200" fontAlgn="base">
              <a:lnSpc>
                <a:spcPct val="80000"/>
              </a:lnSpc>
              <a:spcBef>
                <a:spcPct val="20000"/>
              </a:spcBef>
              <a:spcAft>
                <a:spcPct val="0"/>
              </a:spcAft>
              <a:buFont typeface="Arial" panose="020B0604020202020204" pitchFamily="34" charset="0"/>
              <a:buChar char="•"/>
            </a:pPr>
            <a:r>
              <a:rPr lang="en-US" altLang="en-US" sz="2600" dirty="0">
                <a:solidFill>
                  <a:prstClr val="black"/>
                </a:solidFill>
                <a:latin typeface="Calibri"/>
                <a:ea typeface="MS PGothic" panose="020B0600070205080204" pitchFamily="34" charset="-128"/>
              </a:rPr>
              <a:t>They simply compute classification of each </a:t>
            </a:r>
            <a:r>
              <a:rPr lang="en-US" altLang="en-US" sz="2600" u="sng" dirty="0">
                <a:solidFill>
                  <a:prstClr val="black"/>
                </a:solidFill>
                <a:latin typeface="Calibri"/>
                <a:ea typeface="MS PGothic" panose="020B0600070205080204" pitchFamily="34" charset="-128"/>
              </a:rPr>
              <a:t>new</a:t>
            </a:r>
            <a:r>
              <a:rPr lang="en-US" altLang="en-US" sz="2600" dirty="0">
                <a:solidFill>
                  <a:prstClr val="black"/>
                </a:solidFill>
                <a:latin typeface="Calibri"/>
                <a:ea typeface="MS PGothic" panose="020B0600070205080204" pitchFamily="34" charset="-128"/>
              </a:rPr>
              <a:t> query instance, as needed</a:t>
            </a:r>
          </a:p>
        </p:txBody>
      </p:sp>
      <p:sp>
        <p:nvSpPr>
          <p:cNvPr id="2" name="Process 1">
            <a:extLst>
              <a:ext uri="{FF2B5EF4-FFF2-40B4-BE49-F238E27FC236}">
                <a16:creationId xmlns:a16="http://schemas.microsoft.com/office/drawing/2014/main" id="{F351924A-5BEF-AB4C-ADDB-3C053DBC767A}"/>
              </a:ext>
            </a:extLst>
          </p:cNvPr>
          <p:cNvSpPr/>
          <p:nvPr/>
        </p:nvSpPr>
        <p:spPr>
          <a:xfrm>
            <a:off x="256854" y="3195263"/>
            <a:ext cx="11494492" cy="1181528"/>
          </a:xfrm>
          <a:prstGeom prst="flowChartProcess">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146468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i="1" dirty="0">
                <a:solidFill>
                  <a:srgbClr val="E46102"/>
                </a:solidFill>
              </a:rPr>
              <a:t>k</a:t>
            </a:r>
            <a:r>
              <a:rPr lang="en-US" sz="4000" b="1" dirty="0">
                <a:solidFill>
                  <a:srgbClr val="E46102"/>
                </a:solidFill>
              </a:rPr>
              <a:t>-Nearest Neighbor (k-NN) approach</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342900" lvl="0" indent="-342900" defTabSz="457200" fontAlgn="base">
              <a:spcBef>
                <a:spcPct val="20000"/>
              </a:spcBef>
              <a:spcAft>
                <a:spcPct val="0"/>
              </a:spcAft>
              <a:buFont typeface="Arial" panose="020B0604020202020204" pitchFamily="34" charset="0"/>
              <a:buChar char="•"/>
            </a:pPr>
            <a:r>
              <a:rPr lang="en-US" altLang="en-US" sz="3200" dirty="0">
                <a:solidFill>
                  <a:prstClr val="black"/>
                </a:solidFill>
                <a:latin typeface="Calibri"/>
                <a:ea typeface="MS PGothic" panose="020B0600070205080204" pitchFamily="34" charset="-128"/>
              </a:rPr>
              <a:t>Simplest, most used instance-based learning algorithm</a:t>
            </a:r>
          </a:p>
          <a:p>
            <a:pPr lvl="0" defTabSz="457200" fontAlgn="base">
              <a:spcBef>
                <a:spcPct val="20000"/>
              </a:spcBef>
              <a:spcAft>
                <a:spcPct val="0"/>
              </a:spcAft>
            </a:pPr>
            <a:endParaRPr lang="en-US" altLang="en-US" sz="3200" dirty="0">
              <a:solidFill>
                <a:prstClr val="black"/>
              </a:solidFill>
              <a:latin typeface="Calibri"/>
              <a:ea typeface="MS PGothic" panose="020B0600070205080204" pitchFamily="34" charset="-128"/>
            </a:endParaRPr>
          </a:p>
          <a:p>
            <a:pPr marL="342900" lvl="0" indent="-342900" defTabSz="457200" fontAlgn="base">
              <a:spcBef>
                <a:spcPct val="20000"/>
              </a:spcBef>
              <a:spcAft>
                <a:spcPct val="0"/>
              </a:spcAft>
              <a:buFont typeface="Arial" panose="020B0604020202020204" pitchFamily="34" charset="0"/>
              <a:buChar char="•"/>
            </a:pPr>
            <a:r>
              <a:rPr lang="en-US" altLang="en-US" sz="3200" dirty="0">
                <a:solidFill>
                  <a:prstClr val="black"/>
                </a:solidFill>
                <a:latin typeface="Calibri"/>
                <a:ea typeface="MS PGothic" panose="020B0600070205080204" pitchFamily="34" charset="-128"/>
              </a:rPr>
              <a:t>Assumes all instances are points in some </a:t>
            </a:r>
            <a:r>
              <a:rPr lang="en-US" altLang="en-US" sz="3200" i="1" dirty="0">
                <a:solidFill>
                  <a:prstClr val="black"/>
                </a:solidFill>
                <a:latin typeface="Calibri"/>
                <a:ea typeface="MS PGothic" panose="020B0600070205080204" pitchFamily="34" charset="-128"/>
              </a:rPr>
              <a:t>n</a:t>
            </a:r>
            <a:r>
              <a:rPr lang="en-US" altLang="en-US" sz="3200" dirty="0">
                <a:solidFill>
                  <a:prstClr val="black"/>
                </a:solidFill>
                <a:latin typeface="Calibri"/>
                <a:ea typeface="MS PGothic" panose="020B0600070205080204" pitchFamily="34" charset="-128"/>
              </a:rPr>
              <a:t>-dimensional space and defines neighbors in terms of distance</a:t>
            </a:r>
          </a:p>
          <a:p>
            <a:pPr marL="342900" lvl="0" indent="-342900" defTabSz="457200" fontAlgn="base">
              <a:spcBef>
                <a:spcPct val="20000"/>
              </a:spcBef>
              <a:spcAft>
                <a:spcPct val="0"/>
              </a:spcAft>
              <a:buFont typeface="Arial" panose="020B0604020202020204" pitchFamily="34" charset="0"/>
              <a:buChar char="•"/>
            </a:pPr>
            <a:endParaRPr lang="en-US" altLang="en-US" sz="3200" dirty="0">
              <a:solidFill>
                <a:prstClr val="black"/>
              </a:solidFill>
              <a:latin typeface="Calibri"/>
              <a:ea typeface="MS PGothic" panose="020B0600070205080204" pitchFamily="34" charset="-128"/>
            </a:endParaRPr>
          </a:p>
          <a:p>
            <a:pPr marL="342900" lvl="0" indent="-342900" defTabSz="457200" fontAlgn="base">
              <a:spcBef>
                <a:spcPct val="20000"/>
              </a:spcBef>
              <a:spcAft>
                <a:spcPct val="0"/>
              </a:spcAft>
              <a:buFont typeface="Arial" panose="020B0604020202020204" pitchFamily="34" charset="0"/>
              <a:buChar char="•"/>
            </a:pPr>
            <a:r>
              <a:rPr lang="en-US" altLang="en-US" sz="3200" i="1" dirty="0">
                <a:solidFill>
                  <a:prstClr val="black"/>
                </a:solidFill>
                <a:latin typeface="Calibri"/>
                <a:ea typeface="MS PGothic" panose="020B0600070205080204" pitchFamily="34" charset="-128"/>
              </a:rPr>
              <a:t>k</a:t>
            </a:r>
            <a:r>
              <a:rPr lang="en-US" altLang="en-US" sz="3200" dirty="0">
                <a:solidFill>
                  <a:prstClr val="black"/>
                </a:solidFill>
                <a:latin typeface="Calibri"/>
                <a:ea typeface="MS PGothic" panose="020B0600070205080204" pitchFamily="34" charset="-128"/>
              </a:rPr>
              <a:t> is the number of neighbors considered</a:t>
            </a:r>
          </a:p>
        </p:txBody>
      </p:sp>
    </p:spTree>
    <p:extLst>
      <p:ext uri="{BB962C8B-B14F-4D97-AF65-F5344CB8AC3E}">
        <p14:creationId xmlns:p14="http://schemas.microsoft.com/office/powerpoint/2010/main" val="380381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k-NN approach</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64773" y="1899522"/>
            <a:ext cx="11277600"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altLang="en-US" sz="2800" dirty="0"/>
              <a:t>Supervised method: Training</a:t>
            </a:r>
          </a:p>
          <a:p>
            <a:pPr marL="952485" lvl="1" indent="-342900">
              <a:buFont typeface="Arial" panose="020B0604020202020204" pitchFamily="34" charset="0"/>
              <a:buChar char="•"/>
            </a:pPr>
            <a:r>
              <a:rPr lang="en-US" altLang="en-US" sz="2800" dirty="0"/>
              <a:t>Record labeled instances and feature-value vectors</a:t>
            </a:r>
          </a:p>
          <a:p>
            <a:pPr lvl="1"/>
            <a:endParaRPr lang="en-US" altLang="en-US" sz="2800" dirty="0"/>
          </a:p>
          <a:p>
            <a:pPr marL="342900" indent="-342900">
              <a:buFont typeface="Arial" panose="020B0604020202020204" pitchFamily="34" charset="0"/>
              <a:buChar char="•"/>
            </a:pPr>
            <a:r>
              <a:rPr lang="en-US" altLang="en-US" sz="2800" dirty="0"/>
              <a:t>Goal: For each new, unlabeled instance</a:t>
            </a:r>
          </a:p>
          <a:p>
            <a:pPr marL="952485" lvl="1" indent="-342900">
              <a:buFont typeface="Arial" panose="020B0604020202020204" pitchFamily="34" charset="0"/>
              <a:buChar char="•"/>
            </a:pPr>
            <a:r>
              <a:rPr lang="en-US" altLang="en-US" sz="2800" dirty="0"/>
              <a:t>Identify “nearest” labeled instance</a:t>
            </a:r>
          </a:p>
          <a:p>
            <a:pPr marL="952485" lvl="1" indent="-342900">
              <a:buFont typeface="Arial" panose="020B0604020202020204" pitchFamily="34" charset="0"/>
              <a:buChar char="•"/>
            </a:pPr>
            <a:r>
              <a:rPr lang="en-US" altLang="en-US" sz="2800" dirty="0"/>
              <a:t>Assign same label</a:t>
            </a:r>
          </a:p>
          <a:p>
            <a:pPr lvl="1"/>
            <a:endParaRPr lang="en-US" altLang="en-US" sz="2800" dirty="0"/>
          </a:p>
          <a:p>
            <a:pPr marL="342900" indent="-342900">
              <a:buFont typeface="Arial" panose="020B0604020202020204" pitchFamily="34" charset="0"/>
              <a:buChar char="•"/>
            </a:pPr>
            <a:r>
              <a:rPr lang="en-US" altLang="en-US" sz="2800" i="1" dirty="0"/>
              <a:t>Assume</a:t>
            </a:r>
            <a:r>
              <a:rPr lang="en-US" altLang="en-US" sz="2800" dirty="0"/>
              <a:t> - property is same as that of the nearest reference case.</a:t>
            </a:r>
            <a:endParaRPr lang="en-US" sz="2800" dirty="0"/>
          </a:p>
        </p:txBody>
      </p:sp>
    </p:spTree>
    <p:extLst>
      <p:ext uri="{BB962C8B-B14F-4D97-AF65-F5344CB8AC3E}">
        <p14:creationId xmlns:p14="http://schemas.microsoft.com/office/powerpoint/2010/main" val="391092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i="1" dirty="0">
                <a:solidFill>
                  <a:srgbClr val="E46102"/>
                </a:solidFill>
              </a:rPr>
              <a:t>k-NN Example</a:t>
            </a:r>
            <a:endParaRPr sz="4000" b="1" dirty="0">
              <a:solidFill>
                <a:srgbClr val="E46102"/>
              </a:solidFill>
            </a:endParaRPr>
          </a:p>
        </p:txBody>
      </p:sp>
      <p:pic>
        <p:nvPicPr>
          <p:cNvPr id="3" name="Picture 2">
            <a:extLst>
              <a:ext uri="{FF2B5EF4-FFF2-40B4-BE49-F238E27FC236}">
                <a16:creationId xmlns:a16="http://schemas.microsoft.com/office/drawing/2014/main" id="{AA6F4363-DB52-4E0D-A02A-58C958C0B64A}"/>
              </a:ext>
            </a:extLst>
          </p:cNvPr>
          <p:cNvPicPr>
            <a:picLocks noChangeAspect="1"/>
          </p:cNvPicPr>
          <p:nvPr/>
        </p:nvPicPr>
        <p:blipFill rotWithShape="1">
          <a:blip r:embed="rId3"/>
          <a:srcRect r="30117"/>
          <a:stretch/>
        </p:blipFill>
        <p:spPr>
          <a:xfrm>
            <a:off x="1667967" y="2030809"/>
            <a:ext cx="5919736" cy="3147308"/>
          </a:xfrm>
          <a:prstGeom prst="rect">
            <a:avLst/>
          </a:prstGeom>
        </p:spPr>
      </p:pic>
      <p:pic>
        <p:nvPicPr>
          <p:cNvPr id="6" name="Picture 5">
            <a:extLst>
              <a:ext uri="{FF2B5EF4-FFF2-40B4-BE49-F238E27FC236}">
                <a16:creationId xmlns:a16="http://schemas.microsoft.com/office/drawing/2014/main" id="{4DA47E45-3BFD-486C-B0B0-93C69CB7CD31}"/>
              </a:ext>
            </a:extLst>
          </p:cNvPr>
          <p:cNvPicPr>
            <a:picLocks noChangeAspect="1"/>
          </p:cNvPicPr>
          <p:nvPr/>
        </p:nvPicPr>
        <p:blipFill rotWithShape="1">
          <a:blip r:embed="rId3"/>
          <a:srcRect l="78619"/>
          <a:stretch/>
        </p:blipFill>
        <p:spPr>
          <a:xfrm>
            <a:off x="8217488" y="1976508"/>
            <a:ext cx="1811205" cy="3147308"/>
          </a:xfrm>
          <a:prstGeom prst="rect">
            <a:avLst/>
          </a:prstGeom>
        </p:spPr>
      </p:pic>
    </p:spTree>
    <p:extLst>
      <p:ext uri="{BB962C8B-B14F-4D97-AF65-F5344CB8AC3E}">
        <p14:creationId xmlns:p14="http://schemas.microsoft.com/office/powerpoint/2010/main" val="226363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i="1" dirty="0">
                <a:solidFill>
                  <a:srgbClr val="E46102"/>
                </a:solidFill>
              </a:rPr>
              <a:t>k-NN Example</a:t>
            </a:r>
            <a:endParaRPr sz="4000" b="1" dirty="0">
              <a:solidFill>
                <a:srgbClr val="E46102"/>
              </a:solidFill>
            </a:endParaRPr>
          </a:p>
        </p:txBody>
      </p:sp>
      <p:grpSp>
        <p:nvGrpSpPr>
          <p:cNvPr id="5" name="Group 4">
            <a:extLst>
              <a:ext uri="{FF2B5EF4-FFF2-40B4-BE49-F238E27FC236}">
                <a16:creationId xmlns:a16="http://schemas.microsoft.com/office/drawing/2014/main" id="{FB8F9168-3B65-4E77-8607-EDC15443DDD1}"/>
              </a:ext>
            </a:extLst>
          </p:cNvPr>
          <p:cNvGrpSpPr/>
          <p:nvPr/>
        </p:nvGrpSpPr>
        <p:grpSpPr>
          <a:xfrm>
            <a:off x="3853282" y="2031177"/>
            <a:ext cx="4212091" cy="3662065"/>
            <a:chOff x="1235832" y="1574508"/>
            <a:chExt cx="4212091" cy="3662065"/>
          </a:xfrm>
        </p:grpSpPr>
        <p:sp>
          <p:nvSpPr>
            <p:cNvPr id="7" name="TextBox 6">
              <a:extLst>
                <a:ext uri="{FF2B5EF4-FFF2-40B4-BE49-F238E27FC236}">
                  <a16:creationId xmlns:a16="http://schemas.microsoft.com/office/drawing/2014/main" id="{08C14D12-1318-49DD-B401-79DAE34908F1}"/>
                </a:ext>
              </a:extLst>
            </p:cNvPr>
            <p:cNvSpPr txBox="1"/>
            <p:nvPr/>
          </p:nvSpPr>
          <p:spPr>
            <a:xfrm rot="16200000">
              <a:off x="475534" y="2791476"/>
              <a:ext cx="1982262" cy="461665"/>
            </a:xfrm>
            <a:prstGeom prst="rect">
              <a:avLst/>
            </a:prstGeom>
            <a:noFill/>
          </p:spPr>
          <p:txBody>
            <a:bodyPr wrap="square" rtlCol="0">
              <a:spAutoFit/>
            </a:bodyPr>
            <a:lstStyle/>
            <a:p>
              <a:r>
                <a:rPr lang="en-US" dirty="0"/>
                <a:t>feature</a:t>
              </a:r>
              <a:r>
                <a:rPr lang="en-US" baseline="-25000" dirty="0"/>
                <a:t>1</a:t>
              </a:r>
            </a:p>
          </p:txBody>
        </p:sp>
        <p:sp>
          <p:nvSpPr>
            <p:cNvPr id="8" name="TextBox 7">
              <a:extLst>
                <a:ext uri="{FF2B5EF4-FFF2-40B4-BE49-F238E27FC236}">
                  <a16:creationId xmlns:a16="http://schemas.microsoft.com/office/drawing/2014/main" id="{7C18CBB1-52C3-4855-B74B-E4DABFCDE2CA}"/>
                </a:ext>
              </a:extLst>
            </p:cNvPr>
            <p:cNvSpPr txBox="1"/>
            <p:nvPr/>
          </p:nvSpPr>
          <p:spPr>
            <a:xfrm>
              <a:off x="2543656" y="4774908"/>
              <a:ext cx="1370265" cy="461665"/>
            </a:xfrm>
            <a:prstGeom prst="rect">
              <a:avLst/>
            </a:prstGeom>
            <a:noFill/>
          </p:spPr>
          <p:txBody>
            <a:bodyPr wrap="square" rtlCol="0">
              <a:spAutoFit/>
            </a:bodyPr>
            <a:lstStyle/>
            <a:p>
              <a:r>
                <a:rPr lang="en-US" dirty="0"/>
                <a:t>feature</a:t>
              </a:r>
              <a:r>
                <a:rPr lang="en-US" baseline="-25000" dirty="0"/>
                <a:t>2</a:t>
              </a:r>
            </a:p>
          </p:txBody>
        </p:sp>
        <p:sp>
          <p:nvSpPr>
            <p:cNvPr id="9" name="Line 5">
              <a:extLst>
                <a:ext uri="{FF2B5EF4-FFF2-40B4-BE49-F238E27FC236}">
                  <a16:creationId xmlns:a16="http://schemas.microsoft.com/office/drawing/2014/main" id="{2C59715B-8708-44FE-85D1-14AA97E437E6}"/>
                </a:ext>
              </a:extLst>
            </p:cNvPr>
            <p:cNvSpPr>
              <a:spLocks noChangeShapeType="1"/>
            </p:cNvSpPr>
            <p:nvPr/>
          </p:nvSpPr>
          <p:spPr bwMode="auto">
            <a:xfrm flipV="1">
              <a:off x="1733364" y="1574508"/>
              <a:ext cx="0" cy="32004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Line 6">
              <a:extLst>
                <a:ext uri="{FF2B5EF4-FFF2-40B4-BE49-F238E27FC236}">
                  <a16:creationId xmlns:a16="http://schemas.microsoft.com/office/drawing/2014/main" id="{AF269B59-C248-43D4-9DD5-BEF686701BEF}"/>
                </a:ext>
              </a:extLst>
            </p:cNvPr>
            <p:cNvSpPr>
              <a:spLocks noChangeShapeType="1"/>
            </p:cNvSpPr>
            <p:nvPr/>
          </p:nvSpPr>
          <p:spPr bwMode="auto">
            <a:xfrm flipV="1">
              <a:off x="1733364" y="4774908"/>
              <a:ext cx="3714559"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Oval 10">
              <a:extLst>
                <a:ext uri="{FF2B5EF4-FFF2-40B4-BE49-F238E27FC236}">
                  <a16:creationId xmlns:a16="http://schemas.microsoft.com/office/drawing/2014/main" id="{D5763533-A32C-4465-8205-23C3B3A1D951}"/>
                </a:ext>
              </a:extLst>
            </p:cNvPr>
            <p:cNvSpPr>
              <a:spLocks noChangeArrowheads="1"/>
            </p:cNvSpPr>
            <p:nvPr/>
          </p:nvSpPr>
          <p:spPr bwMode="auto">
            <a:xfrm>
              <a:off x="3837721" y="1843710"/>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 name="Oval 11">
              <a:extLst>
                <a:ext uri="{FF2B5EF4-FFF2-40B4-BE49-F238E27FC236}">
                  <a16:creationId xmlns:a16="http://schemas.microsoft.com/office/drawing/2014/main" id="{9AC288F1-9F32-485C-90F9-EF0AA2F72A46}"/>
                </a:ext>
              </a:extLst>
            </p:cNvPr>
            <p:cNvSpPr>
              <a:spLocks noChangeArrowheads="1"/>
            </p:cNvSpPr>
            <p:nvPr/>
          </p:nvSpPr>
          <p:spPr bwMode="auto">
            <a:xfrm>
              <a:off x="3409764" y="268014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 name="Oval 12">
              <a:extLst>
                <a:ext uri="{FF2B5EF4-FFF2-40B4-BE49-F238E27FC236}">
                  <a16:creationId xmlns:a16="http://schemas.microsoft.com/office/drawing/2014/main" id="{ABD80EA4-1929-4DE5-9391-89A0A5AC288F}"/>
                </a:ext>
              </a:extLst>
            </p:cNvPr>
            <p:cNvSpPr>
              <a:spLocks noChangeArrowheads="1"/>
            </p:cNvSpPr>
            <p:nvPr/>
          </p:nvSpPr>
          <p:spPr bwMode="auto">
            <a:xfrm>
              <a:off x="3333565" y="21841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Oval 13">
              <a:extLst>
                <a:ext uri="{FF2B5EF4-FFF2-40B4-BE49-F238E27FC236}">
                  <a16:creationId xmlns:a16="http://schemas.microsoft.com/office/drawing/2014/main" id="{C5B2C097-16B5-45F6-932F-877A31C4439C}"/>
                </a:ext>
              </a:extLst>
            </p:cNvPr>
            <p:cNvSpPr>
              <a:spLocks noChangeArrowheads="1"/>
            </p:cNvSpPr>
            <p:nvPr/>
          </p:nvSpPr>
          <p:spPr bwMode="auto">
            <a:xfrm>
              <a:off x="3104965" y="15745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4">
              <a:extLst>
                <a:ext uri="{FF2B5EF4-FFF2-40B4-BE49-F238E27FC236}">
                  <a16:creationId xmlns:a16="http://schemas.microsoft.com/office/drawing/2014/main" id="{3B3A350F-9C84-4065-8DD7-3EF0B957C22F}"/>
                </a:ext>
              </a:extLst>
            </p:cNvPr>
            <p:cNvSpPr>
              <a:spLocks noChangeArrowheads="1"/>
            </p:cNvSpPr>
            <p:nvPr/>
          </p:nvSpPr>
          <p:spPr bwMode="auto">
            <a:xfrm>
              <a:off x="2647764" y="1726908"/>
              <a:ext cx="152400" cy="152400"/>
            </a:xfrm>
            <a:prstGeom prst="ellipse">
              <a:avLst/>
            </a:prstGeom>
            <a:solidFill>
              <a:schemeClr val="accent4">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6" name="Rectangle 15">
              <a:extLst>
                <a:ext uri="{FF2B5EF4-FFF2-40B4-BE49-F238E27FC236}">
                  <a16:creationId xmlns:a16="http://schemas.microsoft.com/office/drawing/2014/main" id="{2C9615FB-3F17-4822-B6AC-E916F64F66C2}"/>
                </a:ext>
              </a:extLst>
            </p:cNvPr>
            <p:cNvSpPr>
              <a:spLocks noChangeArrowheads="1"/>
            </p:cNvSpPr>
            <p:nvPr/>
          </p:nvSpPr>
          <p:spPr bwMode="auto">
            <a:xfrm>
              <a:off x="2038164" y="32509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6">
              <a:extLst>
                <a:ext uri="{FF2B5EF4-FFF2-40B4-BE49-F238E27FC236}">
                  <a16:creationId xmlns:a16="http://schemas.microsoft.com/office/drawing/2014/main" id="{84500A70-D005-4D74-9E2E-72FC81BFC312}"/>
                </a:ext>
              </a:extLst>
            </p:cNvPr>
            <p:cNvSpPr>
              <a:spLocks noChangeArrowheads="1"/>
            </p:cNvSpPr>
            <p:nvPr/>
          </p:nvSpPr>
          <p:spPr bwMode="auto">
            <a:xfrm>
              <a:off x="3257364" y="37081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8" name="Rectangle 17">
              <a:extLst>
                <a:ext uri="{FF2B5EF4-FFF2-40B4-BE49-F238E27FC236}">
                  <a16:creationId xmlns:a16="http://schemas.microsoft.com/office/drawing/2014/main" id="{271B0DB1-6290-4E1D-8EBC-AC84C597223D}"/>
                </a:ext>
              </a:extLst>
            </p:cNvPr>
            <p:cNvSpPr>
              <a:spLocks noChangeArrowheads="1"/>
            </p:cNvSpPr>
            <p:nvPr/>
          </p:nvSpPr>
          <p:spPr bwMode="auto">
            <a:xfrm>
              <a:off x="3076389" y="43177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18">
              <a:extLst>
                <a:ext uri="{FF2B5EF4-FFF2-40B4-BE49-F238E27FC236}">
                  <a16:creationId xmlns:a16="http://schemas.microsoft.com/office/drawing/2014/main" id="{3472A425-8BBA-4D18-963D-62D8EFA943FD}"/>
                </a:ext>
              </a:extLst>
            </p:cNvPr>
            <p:cNvSpPr>
              <a:spLocks noChangeArrowheads="1"/>
            </p:cNvSpPr>
            <p:nvPr/>
          </p:nvSpPr>
          <p:spPr bwMode="auto">
            <a:xfrm>
              <a:off x="2495364" y="37081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19">
              <a:extLst>
                <a:ext uri="{FF2B5EF4-FFF2-40B4-BE49-F238E27FC236}">
                  <a16:creationId xmlns:a16="http://schemas.microsoft.com/office/drawing/2014/main" id="{4D33BC91-ABC2-4050-BA2E-3E419EAC7A16}"/>
                </a:ext>
              </a:extLst>
            </p:cNvPr>
            <p:cNvSpPr>
              <a:spLocks noChangeArrowheads="1"/>
            </p:cNvSpPr>
            <p:nvPr/>
          </p:nvSpPr>
          <p:spPr bwMode="auto">
            <a:xfrm>
              <a:off x="2190564" y="40891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20">
              <a:extLst>
                <a:ext uri="{FF2B5EF4-FFF2-40B4-BE49-F238E27FC236}">
                  <a16:creationId xmlns:a16="http://schemas.microsoft.com/office/drawing/2014/main" id="{1BDA0709-9A5F-49AE-B132-5F1D6EB5B060}"/>
                </a:ext>
              </a:extLst>
            </p:cNvPr>
            <p:cNvSpPr>
              <a:spLocks noChangeArrowheads="1"/>
            </p:cNvSpPr>
            <p:nvPr/>
          </p:nvSpPr>
          <p:spPr bwMode="auto">
            <a:xfrm>
              <a:off x="2419164" y="2869908"/>
              <a:ext cx="152400" cy="152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 name="Isosceles Triangle 21">
              <a:extLst>
                <a:ext uri="{FF2B5EF4-FFF2-40B4-BE49-F238E27FC236}">
                  <a16:creationId xmlns:a16="http://schemas.microsoft.com/office/drawing/2014/main" id="{83217707-A726-49DA-86F2-FC9D81838270}"/>
                </a:ext>
              </a:extLst>
            </p:cNvPr>
            <p:cNvSpPr/>
            <p:nvPr/>
          </p:nvSpPr>
          <p:spPr>
            <a:xfrm>
              <a:off x="3913921" y="3098508"/>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26E4AB20-3012-4816-BA23-A5C61FC79BC3}"/>
                </a:ext>
              </a:extLst>
            </p:cNvPr>
            <p:cNvSpPr/>
            <p:nvPr/>
          </p:nvSpPr>
          <p:spPr>
            <a:xfrm>
              <a:off x="4392246" y="2869908"/>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5EDDF00C-0841-423B-837C-1C4E95E07AF5}"/>
                </a:ext>
              </a:extLst>
            </p:cNvPr>
            <p:cNvSpPr/>
            <p:nvPr/>
          </p:nvSpPr>
          <p:spPr>
            <a:xfrm>
              <a:off x="4336403" y="3506277"/>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630FD6A5-FA3A-4777-AF11-D5D623FB62B2}"/>
                </a:ext>
              </a:extLst>
            </p:cNvPr>
            <p:cNvSpPr/>
            <p:nvPr/>
          </p:nvSpPr>
          <p:spPr>
            <a:xfrm>
              <a:off x="4661693" y="3035692"/>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7338E01-640E-4B71-9959-019BDD6CBE3F}"/>
                </a:ext>
              </a:extLst>
            </p:cNvPr>
            <p:cNvSpPr/>
            <p:nvPr/>
          </p:nvSpPr>
          <p:spPr>
            <a:xfrm>
              <a:off x="3913921" y="3905300"/>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F00C6B0B-F269-4F10-9C30-925FB1212082}"/>
                </a:ext>
              </a:extLst>
            </p:cNvPr>
            <p:cNvSpPr/>
            <p:nvPr/>
          </p:nvSpPr>
          <p:spPr>
            <a:xfrm>
              <a:off x="4442226" y="3921815"/>
              <a:ext cx="239343" cy="1524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Flowchart: Summing Junction 27">
            <a:extLst>
              <a:ext uri="{FF2B5EF4-FFF2-40B4-BE49-F238E27FC236}">
                <a16:creationId xmlns:a16="http://schemas.microsoft.com/office/drawing/2014/main" id="{2B745111-5CC0-4984-9026-779B77105678}"/>
              </a:ext>
            </a:extLst>
          </p:cNvPr>
          <p:cNvSpPr/>
          <p:nvPr/>
        </p:nvSpPr>
        <p:spPr>
          <a:xfrm>
            <a:off x="6178751" y="3631377"/>
            <a:ext cx="229903" cy="261257"/>
          </a:xfrm>
          <a:prstGeom prst="flowChartSummingJunction">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9" name="TextBox 28">
            <a:extLst>
              <a:ext uri="{FF2B5EF4-FFF2-40B4-BE49-F238E27FC236}">
                <a16:creationId xmlns:a16="http://schemas.microsoft.com/office/drawing/2014/main" id="{3D718136-585A-4A4A-ADB6-D17ED0FE34BB}"/>
              </a:ext>
            </a:extLst>
          </p:cNvPr>
          <p:cNvSpPr txBox="1"/>
          <p:nvPr/>
        </p:nvSpPr>
        <p:spPr>
          <a:xfrm>
            <a:off x="7398813" y="2162913"/>
            <a:ext cx="2079247" cy="523220"/>
          </a:xfrm>
          <a:prstGeom prst="rect">
            <a:avLst/>
          </a:prstGeom>
          <a:noFill/>
          <a:ln>
            <a:solidFill>
              <a:schemeClr val="tx1"/>
            </a:solidFill>
          </a:ln>
        </p:spPr>
        <p:txBody>
          <a:bodyPr wrap="square" rtlCol="0">
            <a:spAutoFit/>
          </a:bodyPr>
          <a:lstStyle/>
          <a:p>
            <a:r>
              <a:rPr lang="en-US" sz="1400" b="1" dirty="0"/>
              <a:t>classify test object/ </a:t>
            </a:r>
          </a:p>
          <a:p>
            <a:r>
              <a:rPr lang="en-US" sz="1400" b="1" dirty="0"/>
              <a:t>new query using k-NN</a:t>
            </a:r>
          </a:p>
        </p:txBody>
      </p:sp>
      <p:cxnSp>
        <p:nvCxnSpPr>
          <p:cNvPr id="30" name="Straight Arrow Connector 29">
            <a:extLst>
              <a:ext uri="{FF2B5EF4-FFF2-40B4-BE49-F238E27FC236}">
                <a16:creationId xmlns:a16="http://schemas.microsoft.com/office/drawing/2014/main" id="{77D20082-14B0-4154-900D-A33506B1757E}"/>
              </a:ext>
            </a:extLst>
          </p:cNvPr>
          <p:cNvCxnSpPr>
            <a:cxnSpLocks/>
            <a:stCxn id="29" idx="1"/>
            <a:endCxn id="28" idx="0"/>
          </p:cNvCxnSpPr>
          <p:nvPr/>
        </p:nvCxnSpPr>
        <p:spPr>
          <a:xfrm flipH="1">
            <a:off x="6293703" y="2424523"/>
            <a:ext cx="1105110" cy="12068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1" name="Picture 30">
            <a:extLst>
              <a:ext uri="{FF2B5EF4-FFF2-40B4-BE49-F238E27FC236}">
                <a16:creationId xmlns:a16="http://schemas.microsoft.com/office/drawing/2014/main" id="{A69EECB2-0623-4BA8-A326-AC208EA62E7C}"/>
              </a:ext>
            </a:extLst>
          </p:cNvPr>
          <p:cNvPicPr>
            <a:picLocks noChangeAspect="1"/>
          </p:cNvPicPr>
          <p:nvPr/>
        </p:nvPicPr>
        <p:blipFill rotWithShape="1">
          <a:blip r:embed="rId3"/>
          <a:srcRect l="78619"/>
          <a:stretch/>
        </p:blipFill>
        <p:spPr>
          <a:xfrm>
            <a:off x="10374293" y="3618019"/>
            <a:ext cx="550633" cy="956828"/>
          </a:xfrm>
          <a:prstGeom prst="rect">
            <a:avLst/>
          </a:prstGeom>
        </p:spPr>
      </p:pic>
    </p:spTree>
    <p:extLst>
      <p:ext uri="{BB962C8B-B14F-4D97-AF65-F5344CB8AC3E}">
        <p14:creationId xmlns:p14="http://schemas.microsoft.com/office/powerpoint/2010/main" val="354489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10823</TotalTime>
  <Words>1995</Words>
  <Application>Microsoft Macintosh PowerPoint</Application>
  <PresentationFormat>Widescreen</PresentationFormat>
  <Paragraphs>326</Paragraphs>
  <Slides>39</Slides>
  <Notes>38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1" baseType="lpstr">
      <vt:lpstr>MS Gothic</vt:lpstr>
      <vt:lpstr>Arial</vt:lpstr>
      <vt:lpstr>Calibri</vt:lpstr>
      <vt:lpstr>Georgia</vt:lpstr>
      <vt:lpstr>sohne</vt:lpstr>
      <vt:lpstr>source-serif-pro</vt:lpstr>
      <vt:lpstr>System Font Regular</vt:lpstr>
      <vt:lpstr>Tahoma</vt:lpstr>
      <vt:lpstr>urw-din</vt:lpstr>
      <vt:lpstr>Wingdings</vt:lpstr>
      <vt:lpstr>RIT</vt:lpstr>
      <vt:lpstr>Equation</vt:lpstr>
      <vt:lpstr>PowerPoint Presentation</vt:lpstr>
      <vt:lpstr>Lecture Agenda</vt:lpstr>
      <vt:lpstr>Classification Models</vt:lpstr>
      <vt:lpstr>Classification Problem</vt:lpstr>
      <vt:lpstr>Introduction: Instance-based Learning</vt:lpstr>
      <vt:lpstr>k-Nearest Neighbor (k-NN) approach</vt:lpstr>
      <vt:lpstr>k-NN approach</vt:lpstr>
      <vt:lpstr>k-NN Example</vt:lpstr>
      <vt:lpstr>k-NN Example</vt:lpstr>
      <vt:lpstr>k-NN Example</vt:lpstr>
      <vt:lpstr>k-NN – Basic Idea</vt:lpstr>
      <vt:lpstr>k-NN Algorithm</vt:lpstr>
      <vt:lpstr>k-NN Algorithm (on twitter)</vt:lpstr>
      <vt:lpstr>k-NN Example</vt:lpstr>
      <vt:lpstr>Distance Metric</vt:lpstr>
      <vt:lpstr>Common Approaches</vt:lpstr>
      <vt:lpstr>k-NN decision boundaries </vt:lpstr>
      <vt:lpstr>k-NN decision boundaries </vt:lpstr>
      <vt:lpstr>k-NN decision boundaries </vt:lpstr>
      <vt:lpstr>Impact of k</vt:lpstr>
      <vt:lpstr>Impact of k</vt:lpstr>
      <vt:lpstr>Variant of k</vt:lpstr>
      <vt:lpstr>Weighted k-NN</vt:lpstr>
      <vt:lpstr>Weighted k-NN</vt:lpstr>
      <vt:lpstr>Issues with Distance Metrics</vt:lpstr>
      <vt:lpstr>Scale Effects</vt:lpstr>
      <vt:lpstr>Solution: Use Other distance measures</vt:lpstr>
      <vt:lpstr>Accuracy of k-NN</vt:lpstr>
      <vt:lpstr>Accuracy of k-NN</vt:lpstr>
      <vt:lpstr>Accuracy of kNN</vt:lpstr>
      <vt:lpstr>Accuracy of kNN</vt:lpstr>
      <vt:lpstr>Accuracy of kNN</vt:lpstr>
      <vt:lpstr>Accuracy of kNN</vt:lpstr>
      <vt:lpstr>Bias</vt:lpstr>
      <vt:lpstr>Variance</vt:lpstr>
      <vt:lpstr>Bias Variance Tradeoff</vt:lpstr>
      <vt:lpstr>Discussion: kNN (Bias vs Variance)</vt:lpstr>
      <vt:lpstr>Example Exercise</vt:lpstr>
      <vt:lpstr>Example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1119</cp:revision>
  <cp:lastPrinted>2018-04-25T02:50:23Z</cp:lastPrinted>
  <dcterms:created xsi:type="dcterms:W3CDTF">2021-08-24T04:52:52Z</dcterms:created>
  <dcterms:modified xsi:type="dcterms:W3CDTF">2023-10-19T12:50:10Z</dcterms:modified>
</cp:coreProperties>
</file>