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45"/>
  </p:notesMasterIdLst>
  <p:handoutMasterIdLst>
    <p:handoutMasterId r:id="rId46"/>
  </p:handoutMasterIdLst>
  <p:sldIdLst>
    <p:sldId id="266" r:id="rId2"/>
    <p:sldId id="293" r:id="rId3"/>
    <p:sldId id="298" r:id="rId4"/>
    <p:sldId id="309" r:id="rId5"/>
    <p:sldId id="314" r:id="rId6"/>
    <p:sldId id="346" r:id="rId7"/>
    <p:sldId id="315" r:id="rId8"/>
    <p:sldId id="313" r:id="rId9"/>
    <p:sldId id="316" r:id="rId10"/>
    <p:sldId id="318" r:id="rId11"/>
    <p:sldId id="320" r:id="rId12"/>
    <p:sldId id="321" r:id="rId13"/>
    <p:sldId id="317" r:id="rId14"/>
    <p:sldId id="322" r:id="rId15"/>
    <p:sldId id="323" r:id="rId16"/>
    <p:sldId id="347" r:id="rId17"/>
    <p:sldId id="324" r:id="rId18"/>
    <p:sldId id="326" r:id="rId19"/>
    <p:sldId id="344" r:id="rId20"/>
    <p:sldId id="325" r:id="rId21"/>
    <p:sldId id="328" r:id="rId22"/>
    <p:sldId id="327" r:id="rId23"/>
    <p:sldId id="350" r:id="rId24"/>
    <p:sldId id="349" r:id="rId25"/>
    <p:sldId id="351" r:id="rId26"/>
    <p:sldId id="352" r:id="rId27"/>
    <p:sldId id="353" r:id="rId28"/>
    <p:sldId id="348" r:id="rId29"/>
    <p:sldId id="330" r:id="rId30"/>
    <p:sldId id="329" r:id="rId31"/>
    <p:sldId id="332" r:id="rId32"/>
    <p:sldId id="333" r:id="rId33"/>
    <p:sldId id="334" r:id="rId34"/>
    <p:sldId id="336" r:id="rId35"/>
    <p:sldId id="337" r:id="rId36"/>
    <p:sldId id="338" r:id="rId37"/>
    <p:sldId id="339" r:id="rId38"/>
    <p:sldId id="340" r:id="rId39"/>
    <p:sldId id="341" r:id="rId40"/>
    <p:sldId id="343" r:id="rId41"/>
    <p:sldId id="342" r:id="rId42"/>
    <p:sldId id="290" r:id="rId43"/>
    <p:sldId id="345" r:id="rId44"/>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293"/>
            <p14:sldId id="298"/>
            <p14:sldId id="309"/>
            <p14:sldId id="314"/>
            <p14:sldId id="346"/>
            <p14:sldId id="315"/>
            <p14:sldId id="313"/>
            <p14:sldId id="316"/>
            <p14:sldId id="318"/>
            <p14:sldId id="320"/>
            <p14:sldId id="321"/>
            <p14:sldId id="317"/>
            <p14:sldId id="322"/>
            <p14:sldId id="323"/>
            <p14:sldId id="347"/>
            <p14:sldId id="324"/>
            <p14:sldId id="326"/>
            <p14:sldId id="344"/>
            <p14:sldId id="325"/>
            <p14:sldId id="328"/>
            <p14:sldId id="327"/>
            <p14:sldId id="350"/>
            <p14:sldId id="349"/>
            <p14:sldId id="351"/>
            <p14:sldId id="352"/>
            <p14:sldId id="353"/>
            <p14:sldId id="348"/>
            <p14:sldId id="330"/>
            <p14:sldId id="329"/>
            <p14:sldId id="332"/>
            <p14:sldId id="333"/>
            <p14:sldId id="334"/>
            <p14:sldId id="336"/>
            <p14:sldId id="337"/>
            <p14:sldId id="338"/>
            <p14:sldId id="339"/>
            <p14:sldId id="340"/>
            <p14:sldId id="341"/>
            <p14:sldId id="343"/>
            <p14:sldId id="342"/>
            <p14:sldId id="290"/>
            <p14:sldId id="34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5E00"/>
    <a:srgbClr val="E46102"/>
    <a:srgbClr val="EEEEEE"/>
    <a:srgbClr val="E56618"/>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56" autoAdjust="0"/>
    <p:restoredTop sz="93093" autoAdjust="0"/>
  </p:normalViewPr>
  <p:slideViewPr>
    <p:cSldViewPr snapToGrid="0" snapToObjects="1">
      <p:cViewPr varScale="1">
        <p:scale>
          <a:sx n="97" d="100"/>
          <a:sy n="97" d="100"/>
        </p:scale>
        <p:origin x="1016" y="200"/>
      </p:cViewPr>
      <p:guideLst>
        <p:guide orient="horz" pos="2160"/>
        <p:guide pos="3840"/>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8/29/22</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8/29/22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66018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597826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722263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322174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896877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55024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26624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45329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06849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32307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817180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379346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6443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2933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7807328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6908855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52462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83904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278823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45456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9352065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938340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supervised learning, the training data you feed to the algorithm includes the desired solutions, called labels</a:t>
            </a:r>
          </a:p>
        </p:txBody>
      </p:sp>
    </p:spTree>
    <p:extLst>
      <p:ext uri="{BB962C8B-B14F-4D97-AF65-F5344CB8AC3E}">
        <p14:creationId xmlns:p14="http://schemas.microsoft.com/office/powerpoint/2010/main" val="22762354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42161575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593726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5815520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2285878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303358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9183537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1105760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907388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9268312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921899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supervised learning, the training data you feed to the algorithm includes the desired solutions, called labels</a:t>
            </a:r>
          </a:p>
        </p:txBody>
      </p:sp>
    </p:spTree>
    <p:extLst>
      <p:ext uri="{BB962C8B-B14F-4D97-AF65-F5344CB8AC3E}">
        <p14:creationId xmlns:p14="http://schemas.microsoft.com/office/powerpoint/2010/main" val="26351028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0434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92412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085278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592134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030846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41114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1" type="obj">
  <p:cSld name="Title and Content 1">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609600" y="900113"/>
            <a:ext cx="10972800" cy="1068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4267" b="1"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2pPr>
            <a:lvl3pPr marL="0" marR="0" lvl="2"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3pPr>
            <a:lvl4pPr marL="0" marR="0" lvl="3"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4pPr>
            <a:lvl5pPr marL="0" marR="0" lvl="4"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5pPr>
            <a:lvl6pPr marL="609585" marR="0" lvl="5"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6pPr>
            <a:lvl7pPr marL="1219170" marR="0" lvl="6"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7pPr>
            <a:lvl8pPr marL="1828754" marR="0" lvl="7"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8pPr>
            <a:lvl9pPr marL="2438339" marR="0" lvl="8"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body" idx="1"/>
          </p:nvPr>
        </p:nvSpPr>
        <p:spPr>
          <a:xfrm>
            <a:off x="697867" y="2030300"/>
            <a:ext cx="10972800" cy="3103600"/>
          </a:xfrm>
          <a:prstGeom prst="rect">
            <a:avLst/>
          </a:prstGeom>
          <a:noFill/>
          <a:ln>
            <a:noFill/>
          </a:ln>
        </p:spPr>
        <p:txBody>
          <a:bodyPr spcFirstLastPara="1" wrap="square" lIns="91425" tIns="91425" rIns="91425" bIns="91425" anchor="t" anchorCtr="0">
            <a:noAutofit/>
          </a:bodyPr>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23323" algn="l" rtl="0">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4pPr>
            <a:lvl5pPr marL="3047924" marR="0" lvl="4" indent="-389457" algn="l" rtl="0">
              <a:spcBef>
                <a:spcPts val="267"/>
              </a:spcBef>
              <a:spcAft>
                <a:spcPts val="0"/>
              </a:spcAft>
              <a:buClr>
                <a:schemeClr val="dk1"/>
              </a:buClr>
              <a:buSzPts val="1000"/>
              <a:buFont typeface="Arial"/>
              <a:buChar char="»"/>
              <a:defRPr sz="1333"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609600" y="6356351"/>
            <a:ext cx="2844800" cy="3652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3" name="Google Shape;73;p10"/>
          <p:cNvSpPr txBox="1">
            <a:spLocks noGrp="1"/>
          </p:cNvSpPr>
          <p:nvPr>
            <p:ph type="ftr" idx="11"/>
          </p:nvPr>
        </p:nvSpPr>
        <p:spPr>
          <a:xfrm>
            <a:off x="4165600" y="6356351"/>
            <a:ext cx="3860800" cy="3652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4" name="Google Shape;74;p10"/>
          <p:cNvSpPr txBox="1">
            <a:spLocks noGrp="1"/>
          </p:cNvSpPr>
          <p:nvPr>
            <p:ph type="sldNum" idx="12"/>
          </p:nvPr>
        </p:nvSpPr>
        <p:spPr>
          <a:xfrm>
            <a:off x="9347200" y="92011"/>
            <a:ext cx="2844800" cy="612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600">
                <a:solidFill>
                  <a:srgbClr val="FFFFFF"/>
                </a:solidFill>
              </a:defRPr>
            </a:lvl1pPr>
            <a:lvl2pPr marL="0" marR="0" lvl="1" indent="0" algn="r" rtl="0">
              <a:spcBef>
                <a:spcPts val="0"/>
              </a:spcBef>
              <a:spcAft>
                <a:spcPts val="0"/>
              </a:spcAft>
              <a:buNone/>
              <a:defRPr sz="1600">
                <a:solidFill>
                  <a:srgbClr val="FFFFFF"/>
                </a:solidFill>
              </a:defRPr>
            </a:lvl2pPr>
            <a:lvl3pPr marL="0" marR="0" lvl="2" indent="0" algn="r" rtl="0">
              <a:spcBef>
                <a:spcPts val="0"/>
              </a:spcBef>
              <a:spcAft>
                <a:spcPts val="0"/>
              </a:spcAft>
              <a:buNone/>
              <a:defRPr sz="1600">
                <a:solidFill>
                  <a:srgbClr val="FFFFFF"/>
                </a:solidFill>
              </a:defRPr>
            </a:lvl3pPr>
            <a:lvl4pPr marL="0" marR="0" lvl="3" indent="0" algn="r" rtl="0">
              <a:spcBef>
                <a:spcPts val="0"/>
              </a:spcBef>
              <a:spcAft>
                <a:spcPts val="0"/>
              </a:spcAft>
              <a:buNone/>
              <a:defRPr sz="1600">
                <a:solidFill>
                  <a:srgbClr val="FFFFFF"/>
                </a:solidFill>
              </a:defRPr>
            </a:lvl4pPr>
            <a:lvl5pPr marL="0" marR="0" lvl="4" indent="0" algn="r" rtl="0">
              <a:spcBef>
                <a:spcPts val="0"/>
              </a:spcBef>
              <a:spcAft>
                <a:spcPts val="0"/>
              </a:spcAft>
              <a:buNone/>
              <a:defRPr sz="1600">
                <a:solidFill>
                  <a:srgbClr val="FFFFFF"/>
                </a:solidFill>
              </a:defRPr>
            </a:lvl5pPr>
            <a:lvl6pPr marL="0" marR="0" lvl="5" indent="0" algn="r" rtl="0">
              <a:spcBef>
                <a:spcPts val="0"/>
              </a:spcBef>
              <a:spcAft>
                <a:spcPts val="0"/>
              </a:spcAft>
              <a:buNone/>
              <a:defRPr sz="1600">
                <a:solidFill>
                  <a:srgbClr val="FFFFFF"/>
                </a:solidFill>
              </a:defRPr>
            </a:lvl6pPr>
            <a:lvl7pPr marL="0" marR="0" lvl="6" indent="0" algn="r" rtl="0">
              <a:spcBef>
                <a:spcPts val="0"/>
              </a:spcBef>
              <a:spcAft>
                <a:spcPts val="0"/>
              </a:spcAft>
              <a:buNone/>
              <a:defRPr sz="1600">
                <a:solidFill>
                  <a:srgbClr val="FFFFFF"/>
                </a:solidFill>
              </a:defRPr>
            </a:lvl7pPr>
            <a:lvl8pPr marL="0" marR="0" lvl="7" indent="0" algn="r" rtl="0">
              <a:spcBef>
                <a:spcPts val="0"/>
              </a:spcBef>
              <a:spcAft>
                <a:spcPts val="0"/>
              </a:spcAft>
              <a:buNone/>
              <a:defRPr sz="1600">
                <a:solidFill>
                  <a:srgbClr val="FFFFFF"/>
                </a:solidFill>
              </a:defRPr>
            </a:lvl8pPr>
            <a:lvl9pPr marL="0" marR="0" lvl="8" indent="0" algn="r" rtl="0">
              <a:spcBef>
                <a:spcPts val="0"/>
              </a:spcBef>
              <a:spcAft>
                <a:spcPts val="0"/>
              </a:spcAft>
              <a:buNone/>
              <a:defRPr sz="1600">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58462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1"/>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2"/>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 id="2147483667" r:id="rId9"/>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 Fall 2022</a:t>
            </a: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 RIT</a:t>
            </a:r>
          </a:p>
          <a:p>
            <a:pPr marL="0" indent="0" algn="ctr">
              <a:buNone/>
            </a:pPr>
            <a:r>
              <a:rPr lang="en-US" sz="1800" dirty="0">
                <a:solidFill>
                  <a:schemeClr val="tx1">
                    <a:lumMod val="50000"/>
                    <a:lumOff val="50000"/>
                  </a:schemeClr>
                </a:solidFill>
              </a:rPr>
              <a:t>August 30, 2022</a:t>
            </a:r>
            <a:endParaRPr lang="en-US" sz="3200" dirty="0">
              <a:solidFill>
                <a:schemeClr val="tx1">
                  <a:lumMod val="50000"/>
                  <a:lumOff val="50000"/>
                </a:schemeClr>
              </a:solidFill>
            </a:endParaRP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Clustering</a:t>
            </a:r>
            <a:endParaRPr sz="4000" b="1" dirty="0">
              <a:solidFill>
                <a:srgbClr val="E46102"/>
              </a:solidFill>
            </a:endParaRPr>
          </a:p>
        </p:txBody>
      </p:sp>
      <p:grpSp>
        <p:nvGrpSpPr>
          <p:cNvPr id="7" name="Group 6">
            <a:extLst>
              <a:ext uri="{FF2B5EF4-FFF2-40B4-BE49-F238E27FC236}">
                <a16:creationId xmlns:a16="http://schemas.microsoft.com/office/drawing/2014/main" id="{CE16B6AE-7316-4FF7-99F3-1CBD36C3498E}"/>
              </a:ext>
            </a:extLst>
          </p:cNvPr>
          <p:cNvGrpSpPr/>
          <p:nvPr/>
        </p:nvGrpSpPr>
        <p:grpSpPr>
          <a:xfrm>
            <a:off x="2477129" y="2603052"/>
            <a:ext cx="7545226" cy="1498364"/>
            <a:chOff x="946779" y="2253802"/>
            <a:chExt cx="7545226" cy="1498364"/>
          </a:xfrm>
        </p:grpSpPr>
        <p:pic>
          <p:nvPicPr>
            <p:cNvPr id="2" name="Picture 1">
              <a:extLst>
                <a:ext uri="{FF2B5EF4-FFF2-40B4-BE49-F238E27FC236}">
                  <a16:creationId xmlns:a16="http://schemas.microsoft.com/office/drawing/2014/main" id="{F823EAF0-8F4A-41FD-8552-3CBE91ADF49B}"/>
                </a:ext>
              </a:extLst>
            </p:cNvPr>
            <p:cNvPicPr>
              <a:picLocks noChangeAspect="1"/>
            </p:cNvPicPr>
            <p:nvPr/>
          </p:nvPicPr>
          <p:blipFill rotWithShape="1">
            <a:blip r:embed="rId3"/>
            <a:srcRect l="17780" t="3286" r="12968"/>
            <a:stretch/>
          </p:blipFill>
          <p:spPr>
            <a:xfrm>
              <a:off x="946779" y="2253802"/>
              <a:ext cx="2841938" cy="1348746"/>
            </a:xfrm>
            <a:prstGeom prst="rect">
              <a:avLst/>
            </a:prstGeom>
          </p:spPr>
        </p:pic>
        <p:pic>
          <p:nvPicPr>
            <p:cNvPr id="3" name="Picture 2">
              <a:extLst>
                <a:ext uri="{FF2B5EF4-FFF2-40B4-BE49-F238E27FC236}">
                  <a16:creationId xmlns:a16="http://schemas.microsoft.com/office/drawing/2014/main" id="{82A4A288-D0CB-4F4D-9CEB-57BAB315379B}"/>
                </a:ext>
              </a:extLst>
            </p:cNvPr>
            <p:cNvPicPr>
              <a:picLocks noChangeAspect="1"/>
            </p:cNvPicPr>
            <p:nvPr/>
          </p:nvPicPr>
          <p:blipFill>
            <a:blip r:embed="rId4"/>
            <a:stretch>
              <a:fillRect/>
            </a:stretch>
          </p:blipFill>
          <p:spPr>
            <a:xfrm>
              <a:off x="5664740" y="2253802"/>
              <a:ext cx="2827265" cy="1425063"/>
            </a:xfrm>
            <a:prstGeom prst="rect">
              <a:avLst/>
            </a:prstGeom>
          </p:spPr>
        </p:pic>
        <p:cxnSp>
          <p:nvCxnSpPr>
            <p:cNvPr id="5" name="Straight Arrow Connector 4">
              <a:extLst>
                <a:ext uri="{FF2B5EF4-FFF2-40B4-BE49-F238E27FC236}">
                  <a16:creationId xmlns:a16="http://schemas.microsoft.com/office/drawing/2014/main" id="{67C01131-21C9-497C-97D9-25C85D4CCDEF}"/>
                </a:ext>
              </a:extLst>
            </p:cNvPr>
            <p:cNvCxnSpPr>
              <a:stCxn id="2" idx="3"/>
            </p:cNvCxnSpPr>
            <p:nvPr/>
          </p:nvCxnSpPr>
          <p:spPr>
            <a:xfrm>
              <a:off x="3788717" y="2928175"/>
              <a:ext cx="187602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92A39F36-2506-44B1-8C4A-B0C2BDA0CD7C}"/>
                </a:ext>
              </a:extLst>
            </p:cNvPr>
            <p:cNvSpPr/>
            <p:nvPr/>
          </p:nvSpPr>
          <p:spPr>
            <a:xfrm>
              <a:off x="3331338" y="3013502"/>
              <a:ext cx="2721735" cy="738664"/>
            </a:xfrm>
            <a:prstGeom prst="rect">
              <a:avLst/>
            </a:prstGeom>
          </p:spPr>
          <p:txBody>
            <a:bodyPr wrap="square">
              <a:spAutoFit/>
            </a:bodyPr>
            <a:lstStyle/>
            <a:p>
              <a:pPr algn="ctr"/>
              <a:r>
                <a:rPr lang="en-US" sz="1400" dirty="0"/>
                <a:t>run a clustering algorithm</a:t>
              </a:r>
            </a:p>
            <a:p>
              <a:pPr algn="ctr"/>
              <a:r>
                <a:rPr lang="en-US" sz="1400" dirty="0"/>
                <a:t>to detect groups of similar visitors</a:t>
              </a:r>
            </a:p>
          </p:txBody>
        </p:sp>
      </p:grpSp>
    </p:spTree>
    <p:extLst>
      <p:ext uri="{BB962C8B-B14F-4D97-AF65-F5344CB8AC3E}">
        <p14:creationId xmlns:p14="http://schemas.microsoft.com/office/powerpoint/2010/main" val="2823917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Anomaly Detection</a:t>
            </a:r>
            <a:endParaRPr sz="4000" b="1" dirty="0">
              <a:solidFill>
                <a:srgbClr val="E46102"/>
              </a:solidFill>
            </a:endParaRPr>
          </a:p>
        </p:txBody>
      </p:sp>
      <p:sp>
        <p:nvSpPr>
          <p:cNvPr id="96" name="Google Shape;96;p14"/>
          <p:cNvSpPr txBox="1"/>
          <p:nvPr/>
        </p:nvSpPr>
        <p:spPr>
          <a:xfrm>
            <a:off x="543241" y="1137531"/>
            <a:ext cx="11277600" cy="5104427"/>
          </a:xfrm>
          <a:prstGeom prst="rect">
            <a:avLst/>
          </a:prstGeom>
          <a:noFill/>
          <a:ln>
            <a:noFill/>
          </a:ln>
        </p:spPr>
        <p:txBody>
          <a:bodyPr spcFirstLastPara="1" wrap="square" lIns="121900" tIns="121900" rIns="121900" bIns="121900" anchor="t" anchorCtr="0">
            <a:noAutofit/>
          </a:bodyPr>
          <a:lstStyle/>
          <a:p>
            <a:pPr marL="101598">
              <a:buSzPts val="2400"/>
            </a:pPr>
            <a:r>
              <a:rPr lang="en-US" sz="2000" b="1" dirty="0"/>
              <a:t>Input</a:t>
            </a:r>
            <a:r>
              <a:rPr lang="en-US" sz="2000" dirty="0"/>
              <a:t>: System is shown mostly normal instances during training</a:t>
            </a:r>
          </a:p>
          <a:p>
            <a:pPr marL="101598">
              <a:buSzPts val="2400"/>
            </a:pPr>
            <a:r>
              <a:rPr lang="en-US" sz="2000" b="1" dirty="0"/>
              <a:t>Model</a:t>
            </a:r>
            <a:r>
              <a:rPr lang="en-US" sz="2000" dirty="0"/>
              <a:t>: learns to recognize normal. </a:t>
            </a:r>
          </a:p>
          <a:p>
            <a:pPr marL="101598">
              <a:buSzPts val="2400"/>
            </a:pPr>
            <a:endParaRPr lang="en-US" sz="2000" dirty="0"/>
          </a:p>
          <a:p>
            <a:pPr marL="101598">
              <a:buSzPts val="2400"/>
            </a:pPr>
            <a:r>
              <a:rPr lang="en-US" sz="2000" dirty="0"/>
              <a:t>Therefore, can tell whether a new instance looks like a normal one or whether it is likely an anomaly</a:t>
            </a:r>
          </a:p>
          <a:p>
            <a:pPr marL="101598">
              <a:buSzPts val="2400"/>
            </a:pPr>
            <a:endParaRPr lang="en-US" sz="2000" dirty="0"/>
          </a:p>
          <a:p>
            <a:pPr marL="101598">
              <a:buSzPts val="2400"/>
            </a:pPr>
            <a:r>
              <a:rPr lang="en-US" sz="2000" dirty="0"/>
              <a:t>Examples:</a:t>
            </a:r>
          </a:p>
          <a:p>
            <a:pPr marL="444498" indent="-342900">
              <a:buSzPts val="2400"/>
              <a:buFontTx/>
              <a:buChar char="-"/>
            </a:pPr>
            <a:r>
              <a:rPr lang="en-US" sz="2000" dirty="0"/>
              <a:t>Detecting unusual credit card transactions to prevent fraud</a:t>
            </a:r>
          </a:p>
          <a:p>
            <a:pPr marL="444498" indent="-342900">
              <a:buSzPts val="2400"/>
              <a:buFontTx/>
              <a:buChar char="-"/>
            </a:pPr>
            <a:r>
              <a:rPr lang="en-US" sz="2000" dirty="0"/>
              <a:t>Catching manufacturing defects</a:t>
            </a:r>
          </a:p>
          <a:p>
            <a:pPr marL="444498" indent="-342900">
              <a:buSzPts val="2400"/>
              <a:buFontTx/>
              <a:buChar char="-"/>
            </a:pPr>
            <a:r>
              <a:rPr lang="en-US" sz="2000" dirty="0"/>
              <a:t>Automatically removing outliers from a dataset before feeding it to another learning algorithm </a:t>
            </a:r>
          </a:p>
          <a:p>
            <a:pPr marL="101598">
              <a:buSzPts val="2400"/>
            </a:pPr>
            <a:endParaRPr lang="en-US" sz="2000" dirty="0"/>
          </a:p>
        </p:txBody>
      </p:sp>
      <p:pic>
        <p:nvPicPr>
          <p:cNvPr id="2" name="Picture 1">
            <a:extLst>
              <a:ext uri="{FF2B5EF4-FFF2-40B4-BE49-F238E27FC236}">
                <a16:creationId xmlns:a16="http://schemas.microsoft.com/office/drawing/2014/main" id="{41CBF0D3-C421-4323-8262-E2450B1A5872}"/>
              </a:ext>
            </a:extLst>
          </p:cNvPr>
          <p:cNvPicPr>
            <a:picLocks noChangeAspect="1"/>
          </p:cNvPicPr>
          <p:nvPr/>
        </p:nvPicPr>
        <p:blipFill rotWithShape="1">
          <a:blip r:embed="rId3"/>
          <a:srcRect l="13362" r="12223"/>
          <a:stretch/>
        </p:blipFill>
        <p:spPr>
          <a:xfrm>
            <a:off x="4105030" y="4470400"/>
            <a:ext cx="4489609" cy="2221159"/>
          </a:xfrm>
          <a:prstGeom prst="rect">
            <a:avLst/>
          </a:prstGeom>
        </p:spPr>
      </p:pic>
    </p:spTree>
    <p:extLst>
      <p:ext uri="{BB962C8B-B14F-4D97-AF65-F5344CB8AC3E}">
        <p14:creationId xmlns:p14="http://schemas.microsoft.com/office/powerpoint/2010/main" val="421931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7" end="7"/>
                                            </p:txEl>
                                          </p:spTgt>
                                        </p:tgtEl>
                                        <p:attrNameLst>
                                          <p:attrName>style.visibility</p:attrName>
                                        </p:attrNameLst>
                                      </p:cBhvr>
                                      <p:to>
                                        <p:strVal val="visible"/>
                                      </p:to>
                                    </p:set>
                                    <p:animEffect transition="in" filter="fade">
                                      <p:cBhvr>
                                        <p:cTn id="32" dur="1000"/>
                                        <p:tgtEl>
                                          <p:spTgt spid="9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8" end="8"/>
                                            </p:txEl>
                                          </p:spTgt>
                                        </p:tgtEl>
                                        <p:attrNameLst>
                                          <p:attrName>style.visibility</p:attrName>
                                        </p:attrNameLst>
                                      </p:cBhvr>
                                      <p:to>
                                        <p:strVal val="visible"/>
                                      </p:to>
                                    </p:set>
                                    <p:animEffect transition="in" filter="fade">
                                      <p:cBhvr>
                                        <p:cTn id="37" dur="1000"/>
                                        <p:tgtEl>
                                          <p:spTgt spid="9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Association Rules</a:t>
            </a:r>
            <a:endParaRPr sz="4000" b="1" dirty="0">
              <a:solidFill>
                <a:srgbClr val="E46102"/>
              </a:solidFill>
            </a:endParaRPr>
          </a:p>
        </p:txBody>
      </p:sp>
      <p:sp>
        <p:nvSpPr>
          <p:cNvPr id="96" name="Google Shape;96;p14"/>
          <p:cNvSpPr txBox="1"/>
          <p:nvPr/>
        </p:nvSpPr>
        <p:spPr>
          <a:xfrm>
            <a:off x="543241" y="1137531"/>
            <a:ext cx="11277600" cy="5104427"/>
          </a:xfrm>
          <a:prstGeom prst="rect">
            <a:avLst/>
          </a:prstGeom>
          <a:noFill/>
          <a:ln>
            <a:noFill/>
          </a:ln>
        </p:spPr>
        <p:txBody>
          <a:bodyPr spcFirstLastPara="1" wrap="square" lIns="121900" tIns="121900" rIns="121900" bIns="121900" anchor="t" anchorCtr="0">
            <a:noAutofit/>
          </a:bodyPr>
          <a:lstStyle/>
          <a:p>
            <a:pPr marL="101598">
              <a:buSzPts val="2400"/>
            </a:pPr>
            <a:r>
              <a:rPr lang="en-US" dirty="0"/>
              <a:t>-  Dig into large amounts of data and discover interesting relations between</a:t>
            </a:r>
          </a:p>
          <a:p>
            <a:pPr marL="101598">
              <a:buSzPts val="2400"/>
            </a:pPr>
            <a:r>
              <a:rPr lang="en-US" dirty="0"/>
              <a:t>attributes.</a:t>
            </a:r>
          </a:p>
          <a:p>
            <a:pPr marL="101598">
              <a:buSzPts val="2400"/>
            </a:pPr>
            <a:endParaRPr lang="en-US" dirty="0"/>
          </a:p>
          <a:p>
            <a:pPr marL="444498" indent="-342900">
              <a:buSzPts val="2400"/>
              <a:buFontTx/>
              <a:buChar char="-"/>
            </a:pPr>
            <a:r>
              <a:rPr lang="en-US" dirty="0"/>
              <a:t>Example, suppose you own a supermarket</a:t>
            </a:r>
          </a:p>
          <a:p>
            <a:pPr marL="101598">
              <a:buSzPts val="2400"/>
            </a:pPr>
            <a:endParaRPr lang="en-US" dirty="0"/>
          </a:p>
          <a:p>
            <a:pPr marL="444498" indent="-342900">
              <a:buSzPts val="2400"/>
              <a:buFontTx/>
              <a:buChar char="-"/>
            </a:pPr>
            <a:r>
              <a:rPr lang="en-US" dirty="0"/>
              <a:t>Running an association rule on your sales logs may reveal that people who purchase barbecue sauce and potato chips also tend to buy steak. Thus, you may want to place these items close to each other.</a:t>
            </a:r>
            <a:endParaRPr dirty="0"/>
          </a:p>
        </p:txBody>
      </p:sp>
    </p:spTree>
    <p:extLst>
      <p:ext uri="{BB962C8B-B14F-4D97-AF65-F5344CB8AC3E}">
        <p14:creationId xmlns:p14="http://schemas.microsoft.com/office/powerpoint/2010/main" val="285865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1030" name="Picture 6" descr="Hot Toys Black Widow | marvelousRoland | Flickr">
            <a:extLst>
              <a:ext uri="{FF2B5EF4-FFF2-40B4-BE49-F238E27FC236}">
                <a16:creationId xmlns:a16="http://schemas.microsoft.com/office/drawing/2014/main" id="{31840E33-3C38-4702-A858-9D9674C35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6295" y="3091614"/>
            <a:ext cx="988937" cy="1320282"/>
          </a:xfrm>
          <a:prstGeom prst="rect">
            <a:avLst/>
          </a:prstGeom>
          <a:noFill/>
          <a:extLst>
            <a:ext uri="{909E8E84-426E-40DD-AFC4-6F175D3DCCD1}">
              <a14:hiddenFill xmlns:a14="http://schemas.microsoft.com/office/drawing/2010/main">
                <a:solidFill>
                  <a:srgbClr val="FFFFFF"/>
                </a:solidFill>
              </a14:hiddenFill>
            </a:ext>
          </a:extLst>
        </p:spPr>
      </p:pic>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Semi supervised Learning</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dirty="0"/>
              <a:t>Algorithms can deal with partially labeled training data</a:t>
            </a:r>
          </a:p>
          <a:p>
            <a:pPr marL="444498" indent="-342900">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Example - Google Photos</a:t>
            </a:r>
          </a:p>
          <a:p>
            <a:pPr marL="1219170" lvl="1" indent="-507987">
              <a:buSzPct val="100000"/>
              <a:buFont typeface="Arial" panose="020B0604020202020204" pitchFamily="34" charset="0"/>
              <a:buChar char="•"/>
            </a:pPr>
            <a:r>
              <a:rPr lang="en-US" sz="2000" dirty="0"/>
              <a:t>automatically recognizes person A, B   </a:t>
            </a:r>
          </a:p>
          <a:p>
            <a:pPr marL="1219170" lvl="1" indent="-507987">
              <a:buSzPct val="100000"/>
              <a:buFont typeface="Arial" panose="020B0604020202020204" pitchFamily="34" charset="0"/>
              <a:buChar char="•"/>
            </a:pPr>
            <a:r>
              <a:rPr lang="en-US" sz="2000" dirty="0"/>
              <a:t>1 label per person. </a:t>
            </a:r>
          </a:p>
          <a:p>
            <a:pPr marL="1219170" lvl="1" indent="-507987">
              <a:buSzPct val="100000"/>
              <a:buFont typeface="Arial" panose="020B0604020202020204" pitchFamily="34" charset="0"/>
              <a:buChar char="•"/>
            </a:pPr>
            <a:r>
              <a:rPr lang="en-US" sz="2000" dirty="0"/>
              <a:t>It will name everyone in every photo</a:t>
            </a:r>
          </a:p>
          <a:p>
            <a:pPr marL="1219170" lvl="1" indent="-507987">
              <a:buSzPct val="100000"/>
              <a:buFont typeface="Arial" panose="020B0604020202020204" pitchFamily="34" charset="0"/>
              <a:buChar char="•"/>
            </a:pPr>
            <a:r>
              <a:rPr lang="en-US" sz="2000" dirty="0"/>
              <a:t>useful for searching photos</a:t>
            </a:r>
          </a:p>
          <a:p>
            <a:pPr marL="101598">
              <a:buSzPct val="100000"/>
            </a:pPr>
            <a:endParaRPr lang="en-US" sz="2000" dirty="0"/>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endParaRPr sz="2000" dirty="0"/>
          </a:p>
        </p:txBody>
      </p:sp>
      <p:pic>
        <p:nvPicPr>
          <p:cNvPr id="2" name="Picture 1">
            <a:extLst>
              <a:ext uri="{FF2B5EF4-FFF2-40B4-BE49-F238E27FC236}">
                <a16:creationId xmlns:a16="http://schemas.microsoft.com/office/drawing/2014/main" id="{E37BE1D9-648A-494A-B0F8-5FB177C1FA5C}"/>
              </a:ext>
            </a:extLst>
          </p:cNvPr>
          <p:cNvPicPr>
            <a:picLocks noChangeAspect="1"/>
          </p:cNvPicPr>
          <p:nvPr/>
        </p:nvPicPr>
        <p:blipFill>
          <a:blip r:embed="rId4"/>
          <a:stretch>
            <a:fillRect/>
          </a:stretch>
        </p:blipFill>
        <p:spPr>
          <a:xfrm>
            <a:off x="1214798" y="3954484"/>
            <a:ext cx="3764606" cy="1806097"/>
          </a:xfrm>
          <a:prstGeom prst="rect">
            <a:avLst/>
          </a:prstGeom>
        </p:spPr>
      </p:pic>
      <p:sp>
        <p:nvSpPr>
          <p:cNvPr id="8" name="Callout: Line 7">
            <a:extLst>
              <a:ext uri="{FF2B5EF4-FFF2-40B4-BE49-F238E27FC236}">
                <a16:creationId xmlns:a16="http://schemas.microsoft.com/office/drawing/2014/main" id="{581400BE-A114-426B-8E25-3F83388A0FD3}"/>
              </a:ext>
            </a:extLst>
          </p:cNvPr>
          <p:cNvSpPr/>
          <p:nvPr/>
        </p:nvSpPr>
        <p:spPr>
          <a:xfrm>
            <a:off x="6992470" y="1799462"/>
            <a:ext cx="2767650" cy="782373"/>
          </a:xfrm>
          <a:prstGeom prst="borderCallout1">
            <a:avLst>
              <a:gd name="adj1" fmla="val 50089"/>
              <a:gd name="adj2" fmla="val 97"/>
              <a:gd name="adj3" fmla="val 69913"/>
              <a:gd name="adj4" fmla="val -33423"/>
            </a:avLst>
          </a:prstGeom>
          <a:solidFill>
            <a:schemeClr val="accent1">
              <a:lumMod val="40000"/>
              <a:lumOff val="60000"/>
            </a:schemeClr>
          </a:solidFill>
          <a:ln w="28575">
            <a:solidFill>
              <a:srgbClr val="E4610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This is the unsupervised part of the algorithm</a:t>
            </a:r>
          </a:p>
        </p:txBody>
      </p:sp>
      <p:pic>
        <p:nvPicPr>
          <p:cNvPr id="1026" name="Picture 2" descr="Scarlett Johansson quotes | Quotes of famous people">
            <a:extLst>
              <a:ext uri="{FF2B5EF4-FFF2-40B4-BE49-F238E27FC236}">
                <a16:creationId xmlns:a16="http://schemas.microsoft.com/office/drawing/2014/main" id="{C7B4B03E-A633-4F6E-B6D6-546EF6D541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2470" y="3057761"/>
            <a:ext cx="1039651" cy="13879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le:Scarlett Johansson SDCC 2013 by Gage Skidmore 2.jpg - Wikimedia Commons">
            <a:extLst>
              <a:ext uri="{FF2B5EF4-FFF2-40B4-BE49-F238E27FC236}">
                <a16:creationId xmlns:a16="http://schemas.microsoft.com/office/drawing/2014/main" id="{84B20E87-B3E2-43C7-9715-E16D4F7585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56979" y="4103160"/>
            <a:ext cx="1039652" cy="13336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est HD The avengers Scarlett Johansson facebook cover | Flickr">
            <a:extLst>
              <a:ext uri="{FF2B5EF4-FFF2-40B4-BE49-F238E27FC236}">
                <a16:creationId xmlns:a16="http://schemas.microsoft.com/office/drawing/2014/main" id="{62763B52-1A1F-4104-9E16-A444D375B92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6550" r="20877"/>
          <a:stretch/>
        </p:blipFill>
        <p:spPr bwMode="auto">
          <a:xfrm>
            <a:off x="8751673" y="4103160"/>
            <a:ext cx="149633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30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5" end="5"/>
                                            </p:txEl>
                                          </p:spTgt>
                                        </p:tgtEl>
                                        <p:attrNameLst>
                                          <p:attrName>style.visibility</p:attrName>
                                        </p:attrNameLst>
                                      </p:cBhvr>
                                      <p:to>
                                        <p:strVal val="visible"/>
                                      </p:to>
                                    </p:set>
                                    <p:animEffect transition="in" filter="fade">
                                      <p:cBhvr>
                                        <p:cTn id="27" dur="1000"/>
                                        <p:tgtEl>
                                          <p:spTgt spid="9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6" end="6"/>
                                            </p:txEl>
                                          </p:spTgt>
                                        </p:tgtEl>
                                        <p:attrNameLst>
                                          <p:attrName>style.visibility</p:attrName>
                                        </p:attrNameLst>
                                      </p:cBhvr>
                                      <p:to>
                                        <p:strVal val="visible"/>
                                      </p:to>
                                    </p:set>
                                    <p:animEffect transition="in" filter="fade">
                                      <p:cBhvr>
                                        <p:cTn id="32" dur="1000"/>
                                        <p:tgtEl>
                                          <p:spTgt spid="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Semi-supervised Learning</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dirty="0"/>
              <a:t>Most of them are combinations of unsupervised and supervised algorithms</a:t>
            </a:r>
          </a:p>
          <a:p>
            <a:pPr marL="444498" indent="-342900">
              <a:buSzPct val="100000"/>
              <a:buFont typeface="Arial" panose="020B0604020202020204" pitchFamily="34" charset="0"/>
              <a:buChar char="•"/>
            </a:pPr>
            <a:endParaRPr lang="en-US" dirty="0"/>
          </a:p>
          <a:p>
            <a:pPr marL="609585" indent="-507987">
              <a:buSzPct val="100000"/>
              <a:buFont typeface="Arial" panose="020B0604020202020204" pitchFamily="34" charset="0"/>
              <a:buChar char="•"/>
            </a:pPr>
            <a:r>
              <a:rPr lang="en-US" dirty="0"/>
              <a:t>Deep Belief Networks (DBNs) </a:t>
            </a:r>
          </a:p>
          <a:p>
            <a:pPr marL="1219170" lvl="1" indent="-507987">
              <a:buSzPct val="100000"/>
              <a:buFont typeface="Arial" panose="020B0604020202020204" pitchFamily="34" charset="0"/>
              <a:buChar char="•"/>
            </a:pPr>
            <a:r>
              <a:rPr lang="en-US" dirty="0"/>
              <a:t>Unsupervised components: Restricted Boltzmann Machines (RBMs) stacked on top of one another. </a:t>
            </a:r>
          </a:p>
          <a:p>
            <a:pPr marL="1219170" lvl="1" indent="-507987">
              <a:buSzPct val="100000"/>
              <a:buFont typeface="Arial" panose="020B0604020202020204" pitchFamily="34" charset="0"/>
              <a:buChar char="•"/>
            </a:pPr>
            <a:r>
              <a:rPr lang="en-US" dirty="0"/>
              <a:t>RBMs are trained sequentially in an unsupervised manner</a:t>
            </a:r>
          </a:p>
          <a:p>
            <a:pPr marL="1219170" lvl="1" indent="-507987">
              <a:buSzPct val="100000"/>
              <a:buFont typeface="Arial" panose="020B0604020202020204" pitchFamily="34" charset="0"/>
              <a:buChar char="•"/>
            </a:pPr>
            <a:r>
              <a:rPr lang="en-US" dirty="0"/>
              <a:t>Whole system is then fine-tuned using supervised learning techniques</a:t>
            </a:r>
          </a:p>
          <a:p>
            <a:pPr marL="609585" indent="-507987">
              <a:buSzPct val="100000"/>
              <a:buFont typeface="Arial" panose="020B0604020202020204" pitchFamily="34" charset="0"/>
              <a:buChar char="•"/>
            </a:pPr>
            <a:endParaRPr lang="en-US" dirty="0"/>
          </a:p>
          <a:p>
            <a:pPr marL="609585" indent="-507987">
              <a:buSzPct val="100000"/>
              <a:buFont typeface="Arial" panose="020B0604020202020204" pitchFamily="34" charset="0"/>
              <a:buChar char="•"/>
            </a:pPr>
            <a:endParaRPr lang="en-US" dirty="0"/>
          </a:p>
          <a:p>
            <a:pPr marL="609585" indent="-507987">
              <a:buSzPct val="100000"/>
              <a:buFont typeface="Arial" panose="020B0604020202020204" pitchFamily="34" charset="0"/>
              <a:buChar char="•"/>
            </a:pPr>
            <a:endParaRPr dirty="0"/>
          </a:p>
        </p:txBody>
      </p:sp>
    </p:spTree>
    <p:extLst>
      <p:ext uri="{BB962C8B-B14F-4D97-AF65-F5344CB8AC3E}">
        <p14:creationId xmlns:p14="http://schemas.microsoft.com/office/powerpoint/2010/main" val="389104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5" end="5"/>
                                            </p:txEl>
                                          </p:spTgt>
                                        </p:tgtEl>
                                        <p:attrNameLst>
                                          <p:attrName>style.visibility</p:attrName>
                                        </p:attrNameLst>
                                      </p:cBhvr>
                                      <p:to>
                                        <p:strVal val="visible"/>
                                      </p:to>
                                    </p:set>
                                    <p:animEffect transition="in" filter="fade">
                                      <p:cBhvr>
                                        <p:cTn id="27" dur="10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Reinforcement Learning</a:t>
            </a:r>
            <a:endParaRPr sz="4000" b="1" dirty="0">
              <a:solidFill>
                <a:srgbClr val="E46102"/>
              </a:solidFill>
            </a:endParaRPr>
          </a:p>
        </p:txBody>
      </p:sp>
      <p:sp>
        <p:nvSpPr>
          <p:cNvPr id="96" name="Google Shape;96;p14"/>
          <p:cNvSpPr txBox="1"/>
          <p:nvPr/>
        </p:nvSpPr>
        <p:spPr>
          <a:xfrm>
            <a:off x="521776" y="1137531"/>
            <a:ext cx="11277600" cy="5356175"/>
          </a:xfrm>
          <a:prstGeom prst="rect">
            <a:avLst/>
          </a:prstGeom>
          <a:noFill/>
          <a:ln>
            <a:noFill/>
          </a:ln>
        </p:spPr>
        <p:txBody>
          <a:bodyPr spcFirstLastPara="1" wrap="square" lIns="121900" tIns="121900" rIns="121900" bIns="121900" anchor="t" anchorCtr="0">
            <a:noAutofit/>
          </a:bodyPr>
          <a:lstStyle/>
          <a:p>
            <a:pPr marL="609585" indent="-507987">
              <a:buSzPts val="2400"/>
              <a:buFont typeface="Arial" panose="020B0604020202020204" pitchFamily="34" charset="0"/>
              <a:buChar char="•"/>
            </a:pPr>
            <a:r>
              <a:rPr lang="en-US" sz="2800" dirty="0"/>
              <a:t>Agent : the learning system</a:t>
            </a:r>
          </a:p>
          <a:p>
            <a:pPr marL="609585" indent="-507987">
              <a:buSzPts val="2400"/>
              <a:buFont typeface="Arial" panose="020B0604020202020204" pitchFamily="34" charset="0"/>
              <a:buChar char="•"/>
            </a:pPr>
            <a:r>
              <a:rPr lang="en-US" sz="2800" dirty="0"/>
              <a:t>Observe the environment</a:t>
            </a:r>
          </a:p>
          <a:p>
            <a:pPr marL="609585" indent="-507987">
              <a:buSzPts val="2400"/>
              <a:buFont typeface="Arial" panose="020B0604020202020204" pitchFamily="34" charset="0"/>
              <a:buChar char="•"/>
            </a:pPr>
            <a:r>
              <a:rPr lang="en-US" sz="2800" dirty="0"/>
              <a:t>Select and perform actions</a:t>
            </a:r>
          </a:p>
          <a:p>
            <a:pPr marL="609585" indent="-507987">
              <a:buSzPts val="2400"/>
              <a:buFont typeface="Arial" panose="020B0604020202020204" pitchFamily="34" charset="0"/>
              <a:buChar char="•"/>
            </a:pPr>
            <a:r>
              <a:rPr lang="en-US" sz="2800" dirty="0"/>
              <a:t>Rewarded or Penalized</a:t>
            </a:r>
          </a:p>
          <a:p>
            <a:pPr marL="609585" indent="-507987">
              <a:buSzPts val="2400"/>
              <a:buFont typeface="Arial" panose="020B0604020202020204" pitchFamily="34" charset="0"/>
              <a:buChar char="•"/>
            </a:pPr>
            <a:r>
              <a:rPr lang="en-US" sz="2800" dirty="0"/>
              <a:t>Self-learning, called policy, </a:t>
            </a:r>
          </a:p>
          <a:p>
            <a:pPr marL="1219170" lvl="1" indent="-507987">
              <a:buSzPts val="2400"/>
              <a:buFont typeface="Arial" panose="020B0604020202020204" pitchFamily="34" charset="0"/>
              <a:buChar char="•"/>
            </a:pPr>
            <a:r>
              <a:rPr lang="en-US" sz="2800" dirty="0"/>
              <a:t>Goal: to get the most reward over time</a:t>
            </a:r>
          </a:p>
          <a:p>
            <a:pPr marL="711183" lvl="1">
              <a:buSzPts val="2400"/>
            </a:pPr>
            <a:endParaRPr lang="en-US" sz="2000" dirty="0"/>
          </a:p>
          <a:p>
            <a:pPr marL="101598">
              <a:buSzPts val="2400"/>
            </a:pPr>
            <a:endParaRPr lang="en-US" sz="2000" dirty="0">
              <a:solidFill>
                <a:srgbClr val="000000"/>
              </a:solidFill>
            </a:endParaRPr>
          </a:p>
          <a:p>
            <a:pPr marL="101598">
              <a:buSzPts val="2400"/>
            </a:pPr>
            <a:endParaRPr lang="en-US" sz="2000" dirty="0">
              <a:solidFill>
                <a:srgbClr val="000000"/>
              </a:solidFill>
            </a:endParaRPr>
          </a:p>
        </p:txBody>
      </p:sp>
      <p:pic>
        <p:nvPicPr>
          <p:cNvPr id="3" name="Picture 2">
            <a:extLst>
              <a:ext uri="{FF2B5EF4-FFF2-40B4-BE49-F238E27FC236}">
                <a16:creationId xmlns:a16="http://schemas.microsoft.com/office/drawing/2014/main" id="{9EB69C9D-08F9-4407-858D-0BBDE58D98B2}"/>
              </a:ext>
            </a:extLst>
          </p:cNvPr>
          <p:cNvPicPr>
            <a:picLocks noChangeAspect="1"/>
          </p:cNvPicPr>
          <p:nvPr/>
        </p:nvPicPr>
        <p:blipFill>
          <a:blip r:embed="rId3"/>
          <a:stretch>
            <a:fillRect/>
          </a:stretch>
        </p:blipFill>
        <p:spPr>
          <a:xfrm>
            <a:off x="7944418" y="3102772"/>
            <a:ext cx="3745555" cy="2617697"/>
          </a:xfrm>
          <a:prstGeom prst="rect">
            <a:avLst/>
          </a:prstGeom>
        </p:spPr>
      </p:pic>
    </p:spTree>
    <p:extLst>
      <p:ext uri="{BB962C8B-B14F-4D97-AF65-F5344CB8AC3E}">
        <p14:creationId xmlns:p14="http://schemas.microsoft.com/office/powerpoint/2010/main" val="43457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6">
                                            <p:txEl>
                                              <p:pRg st="0" end="0"/>
                                            </p:txEl>
                                          </p:spTgt>
                                        </p:tgtEl>
                                        <p:attrNameLst>
                                          <p:attrName>style.visibility</p:attrName>
                                        </p:attrNameLst>
                                      </p:cBhvr>
                                      <p:to>
                                        <p:strVal val="visible"/>
                                      </p:to>
                                    </p:set>
                                    <p:animEffect transition="in" filter="fade">
                                      <p:cBhvr>
                                        <p:cTn id="11" dur="1000"/>
                                        <p:tgtEl>
                                          <p:spTgt spid="9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6">
                                            <p:txEl>
                                              <p:pRg st="1" end="1"/>
                                            </p:txEl>
                                          </p:spTgt>
                                        </p:tgtEl>
                                        <p:attrNameLst>
                                          <p:attrName>style.visibility</p:attrName>
                                        </p:attrNameLst>
                                      </p:cBhvr>
                                      <p:to>
                                        <p:strVal val="visible"/>
                                      </p:to>
                                    </p:set>
                                    <p:animEffect transition="in" filter="fade">
                                      <p:cBhvr>
                                        <p:cTn id="16" dur="1000"/>
                                        <p:tgtEl>
                                          <p:spTgt spid="9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6">
                                            <p:txEl>
                                              <p:pRg st="2" end="2"/>
                                            </p:txEl>
                                          </p:spTgt>
                                        </p:tgtEl>
                                        <p:attrNameLst>
                                          <p:attrName>style.visibility</p:attrName>
                                        </p:attrNameLst>
                                      </p:cBhvr>
                                      <p:to>
                                        <p:strVal val="visible"/>
                                      </p:to>
                                    </p:set>
                                    <p:animEffect transition="in" filter="fade">
                                      <p:cBhvr>
                                        <p:cTn id="21" dur="1000"/>
                                        <p:tgtEl>
                                          <p:spTgt spid="96">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6">
                                            <p:txEl>
                                              <p:pRg st="3" end="3"/>
                                            </p:txEl>
                                          </p:spTgt>
                                        </p:tgtEl>
                                        <p:attrNameLst>
                                          <p:attrName>style.visibility</p:attrName>
                                        </p:attrNameLst>
                                      </p:cBhvr>
                                      <p:to>
                                        <p:strVal val="visible"/>
                                      </p:to>
                                    </p:set>
                                    <p:animEffect transition="in" filter="fade">
                                      <p:cBhvr>
                                        <p:cTn id="26" dur="1000"/>
                                        <p:tgtEl>
                                          <p:spTgt spid="96">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6">
                                            <p:txEl>
                                              <p:pRg st="4" end="4"/>
                                            </p:txEl>
                                          </p:spTgt>
                                        </p:tgtEl>
                                        <p:attrNameLst>
                                          <p:attrName>style.visibility</p:attrName>
                                        </p:attrNameLst>
                                      </p:cBhvr>
                                      <p:to>
                                        <p:strVal val="visible"/>
                                      </p:to>
                                    </p:set>
                                    <p:animEffect transition="in" filter="fade">
                                      <p:cBhvr>
                                        <p:cTn id="31" dur="1000"/>
                                        <p:tgtEl>
                                          <p:spTgt spid="96">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6">
                                            <p:txEl>
                                              <p:pRg st="5" end="5"/>
                                            </p:txEl>
                                          </p:spTgt>
                                        </p:tgtEl>
                                        <p:attrNameLst>
                                          <p:attrName>style.visibility</p:attrName>
                                        </p:attrNameLst>
                                      </p:cBhvr>
                                      <p:to>
                                        <p:strVal val="visible"/>
                                      </p:to>
                                    </p:set>
                                    <p:animEffect transition="in" filter="fade">
                                      <p:cBhvr>
                                        <p:cTn id="36" dur="10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Reinforcement Learning</a:t>
            </a:r>
            <a:endParaRPr sz="4000" b="1" dirty="0">
              <a:solidFill>
                <a:srgbClr val="E46102"/>
              </a:solidFill>
            </a:endParaRPr>
          </a:p>
        </p:txBody>
      </p:sp>
      <p:sp>
        <p:nvSpPr>
          <p:cNvPr id="96" name="Google Shape;96;p14"/>
          <p:cNvSpPr txBox="1"/>
          <p:nvPr/>
        </p:nvSpPr>
        <p:spPr>
          <a:xfrm>
            <a:off x="521776" y="1137531"/>
            <a:ext cx="11277600" cy="5356175"/>
          </a:xfrm>
          <a:prstGeom prst="rect">
            <a:avLst/>
          </a:prstGeom>
          <a:noFill/>
          <a:ln>
            <a:noFill/>
          </a:ln>
        </p:spPr>
        <p:txBody>
          <a:bodyPr spcFirstLastPara="1" wrap="square" lIns="121900" tIns="121900" rIns="121900" bIns="121900" anchor="t" anchorCtr="0">
            <a:noAutofit/>
          </a:bodyPr>
          <a:lstStyle/>
          <a:p>
            <a:pPr marL="101598">
              <a:buSzPts val="2400"/>
            </a:pPr>
            <a:endParaRPr lang="en-US" sz="2000" dirty="0">
              <a:solidFill>
                <a:srgbClr val="000000"/>
              </a:solidFill>
            </a:endParaRPr>
          </a:p>
          <a:p>
            <a:pPr marL="101598">
              <a:buSzPts val="2400"/>
            </a:pPr>
            <a:r>
              <a:rPr lang="en-US" sz="2000" b="1" dirty="0">
                <a:solidFill>
                  <a:srgbClr val="E46102"/>
                </a:solidFill>
              </a:rPr>
              <a:t>Example- DeepMind’s AlphaGo program</a:t>
            </a:r>
          </a:p>
          <a:p>
            <a:pPr marL="101598">
              <a:buSzPts val="2400"/>
            </a:pPr>
            <a:endParaRPr lang="en-US" sz="2000" dirty="0">
              <a:solidFill>
                <a:srgbClr val="000000"/>
              </a:solidFill>
            </a:endParaRPr>
          </a:p>
          <a:p>
            <a:pPr marL="609585" indent="-507987">
              <a:buSzPts val="2400"/>
              <a:buFont typeface="Arial" panose="020B0604020202020204" pitchFamily="34" charset="0"/>
              <a:buChar char="•"/>
            </a:pPr>
            <a:r>
              <a:rPr lang="en-US" sz="2800" dirty="0">
                <a:solidFill>
                  <a:srgbClr val="000000"/>
                </a:solidFill>
              </a:rPr>
              <a:t>made headlines in May 2017</a:t>
            </a:r>
          </a:p>
          <a:p>
            <a:pPr marL="1219170" lvl="1" indent="-507987">
              <a:buSzPts val="2400"/>
              <a:buFont typeface="Arial" panose="020B0604020202020204" pitchFamily="34" charset="0"/>
              <a:buChar char="•"/>
            </a:pPr>
            <a:r>
              <a:rPr lang="en-US" sz="2800" dirty="0">
                <a:solidFill>
                  <a:srgbClr val="000000"/>
                </a:solidFill>
              </a:rPr>
              <a:t>beat Go world champion </a:t>
            </a:r>
            <a:r>
              <a:rPr lang="en-US" sz="2800" dirty="0" err="1">
                <a:solidFill>
                  <a:srgbClr val="000000"/>
                </a:solidFill>
              </a:rPr>
              <a:t>Ke</a:t>
            </a:r>
            <a:r>
              <a:rPr lang="en-US" sz="2800" dirty="0">
                <a:solidFill>
                  <a:srgbClr val="000000"/>
                </a:solidFill>
              </a:rPr>
              <a:t> </a:t>
            </a:r>
            <a:r>
              <a:rPr lang="en-US" sz="2800" dirty="0" err="1">
                <a:solidFill>
                  <a:srgbClr val="000000"/>
                </a:solidFill>
              </a:rPr>
              <a:t>Jie</a:t>
            </a:r>
            <a:endParaRPr lang="en-US" sz="2800" dirty="0">
              <a:solidFill>
                <a:srgbClr val="000000"/>
              </a:solidFill>
            </a:endParaRPr>
          </a:p>
          <a:p>
            <a:pPr marL="1219170" lvl="1" indent="-507987">
              <a:buSzPts val="2400"/>
              <a:buFont typeface="Arial" panose="020B0604020202020204" pitchFamily="34" charset="0"/>
              <a:buChar char="•"/>
            </a:pPr>
            <a:r>
              <a:rPr lang="en-US" sz="2800" dirty="0">
                <a:solidFill>
                  <a:srgbClr val="000000"/>
                </a:solidFill>
              </a:rPr>
              <a:t>Learned its winning policy </a:t>
            </a:r>
          </a:p>
          <a:p>
            <a:pPr marL="1828755" lvl="2" indent="-507987">
              <a:buSzPts val="2400"/>
              <a:buFont typeface="Arial" panose="020B0604020202020204" pitchFamily="34" charset="0"/>
              <a:buChar char="•"/>
            </a:pPr>
            <a:r>
              <a:rPr lang="en-US" sz="2800" dirty="0">
                <a:solidFill>
                  <a:srgbClr val="000000"/>
                </a:solidFill>
              </a:rPr>
              <a:t>by analyzing millions of games</a:t>
            </a:r>
          </a:p>
          <a:p>
            <a:pPr marL="1828755" lvl="2" indent="-507987">
              <a:buSzPts val="2400"/>
              <a:buFont typeface="Arial" panose="020B0604020202020204" pitchFamily="34" charset="0"/>
              <a:buChar char="•"/>
            </a:pPr>
            <a:r>
              <a:rPr lang="en-US" sz="2800" dirty="0">
                <a:solidFill>
                  <a:srgbClr val="000000"/>
                </a:solidFill>
              </a:rPr>
              <a:t>playing many games against itself</a:t>
            </a:r>
          </a:p>
        </p:txBody>
      </p:sp>
      <p:pic>
        <p:nvPicPr>
          <p:cNvPr id="2050" name="Picture 2" descr="How is China reacting to AlphaGo's battle with Ke Jie? | by All Tech Asia |  Medium">
            <a:extLst>
              <a:ext uri="{FF2B5EF4-FFF2-40B4-BE49-F238E27FC236}">
                <a16:creationId xmlns:a16="http://schemas.microsoft.com/office/drawing/2014/main" id="{098A30F6-9FE1-40C8-88FF-7F703D396B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2488" y="1429087"/>
            <a:ext cx="3867736" cy="2165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01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animEffect transition="in" filter="fade">
                                      <p:cBhvr>
                                        <p:cTn id="7" dur="1000"/>
                                        <p:tgtEl>
                                          <p:spTgt spid="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6">
                                            <p:txEl>
                                              <p:pRg st="3" end="3"/>
                                            </p:txEl>
                                          </p:spTgt>
                                        </p:tgtEl>
                                        <p:attrNameLst>
                                          <p:attrName>style.visibility</p:attrName>
                                        </p:attrNameLst>
                                      </p:cBhvr>
                                      <p:to>
                                        <p:strVal val="visible"/>
                                      </p:to>
                                    </p:set>
                                    <p:animEffect transition="in" filter="fade">
                                      <p:cBhvr>
                                        <p:cTn id="16" dur="1000"/>
                                        <p:tgtEl>
                                          <p:spTgt spid="9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6">
                                            <p:txEl>
                                              <p:pRg st="4" end="4"/>
                                            </p:txEl>
                                          </p:spTgt>
                                        </p:tgtEl>
                                        <p:attrNameLst>
                                          <p:attrName>style.visibility</p:attrName>
                                        </p:attrNameLst>
                                      </p:cBhvr>
                                      <p:to>
                                        <p:strVal val="visible"/>
                                      </p:to>
                                    </p:set>
                                    <p:animEffect transition="in" filter="fade">
                                      <p:cBhvr>
                                        <p:cTn id="21" dur="1000"/>
                                        <p:tgtEl>
                                          <p:spTgt spid="9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6">
                                            <p:txEl>
                                              <p:pRg st="5" end="5"/>
                                            </p:txEl>
                                          </p:spTgt>
                                        </p:tgtEl>
                                        <p:attrNameLst>
                                          <p:attrName>style.visibility</p:attrName>
                                        </p:attrNameLst>
                                      </p:cBhvr>
                                      <p:to>
                                        <p:strVal val="visible"/>
                                      </p:to>
                                    </p:set>
                                    <p:animEffect transition="in" filter="fade">
                                      <p:cBhvr>
                                        <p:cTn id="26" dur="1000"/>
                                        <p:tgtEl>
                                          <p:spTgt spid="9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6">
                                            <p:txEl>
                                              <p:pRg st="6" end="6"/>
                                            </p:txEl>
                                          </p:spTgt>
                                        </p:tgtEl>
                                        <p:attrNameLst>
                                          <p:attrName>style.visibility</p:attrName>
                                        </p:attrNameLst>
                                      </p:cBhvr>
                                      <p:to>
                                        <p:strVal val="visible"/>
                                      </p:to>
                                    </p:set>
                                    <p:animEffect transition="in" filter="fade">
                                      <p:cBhvr>
                                        <p:cTn id="31" dur="1000"/>
                                        <p:tgtEl>
                                          <p:spTgt spid="96">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6">
                                            <p:txEl>
                                              <p:pRg st="7" end="7"/>
                                            </p:txEl>
                                          </p:spTgt>
                                        </p:tgtEl>
                                        <p:attrNameLst>
                                          <p:attrName>style.visibility</p:attrName>
                                        </p:attrNameLst>
                                      </p:cBhvr>
                                      <p:to>
                                        <p:strVal val="visible"/>
                                      </p:to>
                                    </p:set>
                                    <p:animEffect transition="in" filter="fade">
                                      <p:cBhvr>
                                        <p:cTn id="36" dur="1000"/>
                                        <p:tgtEl>
                                          <p:spTgt spid="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Batch and Online Learning</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b="1" dirty="0"/>
              <a:t>Batch</a:t>
            </a:r>
            <a:r>
              <a:rPr lang="en-US" sz="2000" dirty="0"/>
              <a:t> learning</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System trained using all the available data</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Takes a lot of time and computing resources (CPU, memory space, disk space, disk I/O, network I/O, etc.)</a:t>
            </a:r>
          </a:p>
          <a:p>
            <a:pPr marL="1219170" lvl="1" indent="-507987">
              <a:buSzPct val="100000"/>
              <a:buFont typeface="Arial" panose="020B0604020202020204" pitchFamily="34" charset="0"/>
              <a:buChar char="•"/>
            </a:pPr>
            <a:r>
              <a:rPr lang="en-US" sz="2000" dirty="0"/>
              <a:t>$$$$</a:t>
            </a:r>
          </a:p>
          <a:p>
            <a:pPr marL="1219170" lvl="1" indent="-507987">
              <a:buSzPct val="100000"/>
              <a:buFont typeface="Arial" panose="020B0604020202020204" pitchFamily="34" charset="0"/>
              <a:buChar char="•"/>
            </a:pPr>
            <a:r>
              <a:rPr lang="en-US" sz="2000" dirty="0"/>
              <a:t>typically done offline.</a:t>
            </a:r>
          </a:p>
          <a:p>
            <a:pPr marL="1219170" lvl="1" indent="-507987">
              <a:buSzPct val="100000"/>
              <a:buFont typeface="Arial" panose="020B0604020202020204" pitchFamily="34" charset="0"/>
              <a:buChar char="•"/>
            </a:pPr>
            <a:r>
              <a:rPr lang="en-US" sz="2000" dirty="0"/>
              <a:t>System is trained -&gt; launched into production -&gt; runs without learning anymore</a:t>
            </a:r>
          </a:p>
          <a:p>
            <a:pPr marL="1219170" lvl="1"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For new learning (such as a new type of spam)</a:t>
            </a:r>
          </a:p>
          <a:p>
            <a:pPr marL="1219170" lvl="1" indent="-507987">
              <a:buSzPct val="100000"/>
              <a:buFont typeface="Arial" panose="020B0604020202020204" pitchFamily="34" charset="0"/>
              <a:buChar char="•"/>
            </a:pPr>
            <a:r>
              <a:rPr lang="en-US" sz="2000" dirty="0"/>
              <a:t>train a new version of system from scratch on the full dataset (old and new)</a:t>
            </a:r>
          </a:p>
          <a:p>
            <a:pPr marL="1219170" lvl="1" indent="-507987">
              <a:buSzPct val="100000"/>
              <a:buFont typeface="Arial" panose="020B0604020202020204" pitchFamily="34" charset="0"/>
              <a:buChar char="•"/>
            </a:pPr>
            <a:r>
              <a:rPr lang="en-US" sz="2000" dirty="0"/>
              <a:t>replace system with new one</a:t>
            </a:r>
          </a:p>
          <a:p>
            <a:pPr marL="1219170" lvl="1" indent="-507987">
              <a:buSzPct val="100000"/>
              <a:buFont typeface="Arial" panose="020B0604020202020204" pitchFamily="34" charset="0"/>
              <a:buChar char="•"/>
            </a:pPr>
            <a:r>
              <a:rPr lang="en-US" sz="2000" dirty="0"/>
              <a:t>Examples… ?</a:t>
            </a:r>
          </a:p>
          <a:p>
            <a:pPr marL="1219170" lvl="1" indent="-507987">
              <a:buSzPct val="100000"/>
              <a:buFont typeface="Arial" panose="020B0604020202020204" pitchFamily="34" charset="0"/>
              <a:buChar char="•"/>
            </a:pPr>
            <a:r>
              <a:rPr lang="en-US" sz="2000" dirty="0"/>
              <a:t>If your system needs to adapt to rapidly changing data (e.g., to pre‐ </a:t>
            </a:r>
            <a:r>
              <a:rPr lang="en-US" sz="2000" dirty="0" err="1"/>
              <a:t>dict</a:t>
            </a:r>
            <a:r>
              <a:rPr lang="en-US" sz="2000" dirty="0"/>
              <a:t> stock prices), then you need a more reactive solution</a:t>
            </a:r>
            <a:endParaRPr lang="en-US" sz="2800" dirty="0"/>
          </a:p>
        </p:txBody>
      </p:sp>
    </p:spTree>
    <p:extLst>
      <p:ext uri="{BB962C8B-B14F-4D97-AF65-F5344CB8AC3E}">
        <p14:creationId xmlns:p14="http://schemas.microsoft.com/office/powerpoint/2010/main" val="163867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7" end="7"/>
                                            </p:txEl>
                                          </p:spTgt>
                                        </p:tgtEl>
                                        <p:attrNameLst>
                                          <p:attrName>style.visibility</p:attrName>
                                        </p:attrNameLst>
                                      </p:cBhvr>
                                      <p:to>
                                        <p:strVal val="visible"/>
                                      </p:to>
                                    </p:set>
                                    <p:animEffect transition="in" filter="fade">
                                      <p:cBhvr>
                                        <p:cTn id="32" dur="1000"/>
                                        <p:tgtEl>
                                          <p:spTgt spid="9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9" end="9"/>
                                            </p:txEl>
                                          </p:spTgt>
                                        </p:tgtEl>
                                        <p:attrNameLst>
                                          <p:attrName>style.visibility</p:attrName>
                                        </p:attrNameLst>
                                      </p:cBhvr>
                                      <p:to>
                                        <p:strVal val="visible"/>
                                      </p:to>
                                    </p:set>
                                    <p:animEffect transition="in" filter="fade">
                                      <p:cBhvr>
                                        <p:cTn id="37" dur="1000"/>
                                        <p:tgtEl>
                                          <p:spTgt spid="96">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10" end="10"/>
                                            </p:txEl>
                                          </p:spTgt>
                                        </p:tgtEl>
                                        <p:attrNameLst>
                                          <p:attrName>style.visibility</p:attrName>
                                        </p:attrNameLst>
                                      </p:cBhvr>
                                      <p:to>
                                        <p:strVal val="visible"/>
                                      </p:to>
                                    </p:set>
                                    <p:animEffect transition="in" filter="fade">
                                      <p:cBhvr>
                                        <p:cTn id="42" dur="1000"/>
                                        <p:tgtEl>
                                          <p:spTgt spid="96">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6">
                                            <p:txEl>
                                              <p:pRg st="11" end="11"/>
                                            </p:txEl>
                                          </p:spTgt>
                                        </p:tgtEl>
                                        <p:attrNameLst>
                                          <p:attrName>style.visibility</p:attrName>
                                        </p:attrNameLst>
                                      </p:cBhvr>
                                      <p:to>
                                        <p:strVal val="visible"/>
                                      </p:to>
                                    </p:set>
                                    <p:animEffect transition="in" filter="fade">
                                      <p:cBhvr>
                                        <p:cTn id="47" dur="1000"/>
                                        <p:tgtEl>
                                          <p:spTgt spid="96">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6">
                                            <p:txEl>
                                              <p:pRg st="12" end="12"/>
                                            </p:txEl>
                                          </p:spTgt>
                                        </p:tgtEl>
                                        <p:attrNameLst>
                                          <p:attrName>style.visibility</p:attrName>
                                        </p:attrNameLst>
                                      </p:cBhvr>
                                      <p:to>
                                        <p:strVal val="visible"/>
                                      </p:to>
                                    </p:set>
                                    <p:animEffect transition="in" filter="fade">
                                      <p:cBhvr>
                                        <p:cTn id="52" dur="1000"/>
                                        <p:tgtEl>
                                          <p:spTgt spid="96">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6">
                                            <p:txEl>
                                              <p:pRg st="13" end="13"/>
                                            </p:txEl>
                                          </p:spTgt>
                                        </p:tgtEl>
                                        <p:attrNameLst>
                                          <p:attrName>style.visibility</p:attrName>
                                        </p:attrNameLst>
                                      </p:cBhvr>
                                      <p:to>
                                        <p:strVal val="visible"/>
                                      </p:to>
                                    </p:set>
                                    <p:animEffect transition="in" filter="fade">
                                      <p:cBhvr>
                                        <p:cTn id="57" dur="1000"/>
                                        <p:tgtEl>
                                          <p:spTgt spid="9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Batch and Online Learning</a:t>
            </a:r>
            <a:endParaRPr sz="4000" b="1" dirty="0">
              <a:solidFill>
                <a:srgbClr val="E46102"/>
              </a:solidFill>
            </a:endParaRPr>
          </a:p>
        </p:txBody>
      </p:sp>
      <p:sp>
        <p:nvSpPr>
          <p:cNvPr id="96" name="Google Shape;96;p14"/>
          <p:cNvSpPr txBox="1"/>
          <p:nvPr/>
        </p:nvSpPr>
        <p:spPr>
          <a:xfrm>
            <a:off x="457384" y="1139333"/>
            <a:ext cx="11277600" cy="5111408"/>
          </a:xfrm>
          <a:prstGeom prst="rect">
            <a:avLst/>
          </a:prstGeom>
          <a:noFill/>
          <a:ln>
            <a:noFill/>
          </a:ln>
        </p:spPr>
        <p:txBody>
          <a:bodyPr spcFirstLastPara="1" wrap="square" lIns="121900" tIns="121900" rIns="121900" bIns="121900" anchor="t" anchorCtr="0">
            <a:noAutofit/>
          </a:bodyPr>
          <a:lstStyle/>
          <a:p>
            <a:pPr marL="101598">
              <a:buSzPct val="100000"/>
            </a:pPr>
            <a:r>
              <a:rPr lang="en-US" sz="2000" b="1" dirty="0"/>
              <a:t>Online learning</a:t>
            </a:r>
          </a:p>
          <a:p>
            <a:pPr marL="101598">
              <a:buSzPct val="100000"/>
            </a:pPr>
            <a:endParaRPr lang="en-US" sz="2000" b="1" dirty="0"/>
          </a:p>
          <a:p>
            <a:pPr marL="609585" indent="-507987">
              <a:buSzPct val="100000"/>
              <a:buFont typeface="Arial" panose="020B0604020202020204" pitchFamily="34" charset="0"/>
              <a:buChar char="•"/>
            </a:pPr>
            <a:r>
              <a:rPr lang="en-US" sz="2000" dirty="0"/>
              <a:t>Train system incrementally – feed data instances sequentially (individually or by small groups called mini-batches)</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Learning is on-the-fly</a:t>
            </a:r>
          </a:p>
          <a:p>
            <a:pPr marL="387348" indent="-285750">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Great for systems that receive data as a continuous flow</a:t>
            </a:r>
          </a:p>
          <a:p>
            <a:pPr marL="711183" lvl="1">
              <a:buSzPct val="100000"/>
            </a:pPr>
            <a:r>
              <a:rPr lang="en-US" sz="2000" dirty="0"/>
              <a:t>and need to adapt to change rapidly or autonomously</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Example - ?</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Good option limited computing resources – once learning done, instances not needed</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Used to train systems on huge datasets that cannot fit in one machine’s main memory</a:t>
            </a:r>
          </a:p>
        </p:txBody>
      </p:sp>
      <p:pic>
        <p:nvPicPr>
          <p:cNvPr id="2" name="Picture 1">
            <a:extLst>
              <a:ext uri="{FF2B5EF4-FFF2-40B4-BE49-F238E27FC236}">
                <a16:creationId xmlns:a16="http://schemas.microsoft.com/office/drawing/2014/main" id="{E2B5FFA4-1B69-429B-A147-B845E9FDAE54}"/>
              </a:ext>
            </a:extLst>
          </p:cNvPr>
          <p:cNvPicPr>
            <a:picLocks noChangeAspect="1"/>
          </p:cNvPicPr>
          <p:nvPr/>
        </p:nvPicPr>
        <p:blipFill rotWithShape="1">
          <a:blip r:embed="rId3"/>
          <a:srcRect l="7062" r="3697"/>
          <a:stretch/>
        </p:blipFill>
        <p:spPr>
          <a:xfrm>
            <a:off x="7827568" y="2546378"/>
            <a:ext cx="3974871" cy="1981614"/>
          </a:xfrm>
          <a:prstGeom prst="rect">
            <a:avLst/>
          </a:prstGeom>
          <a:ln>
            <a:solidFill>
              <a:schemeClr val="tx1"/>
            </a:solidFill>
          </a:ln>
        </p:spPr>
      </p:pic>
      <p:sp>
        <p:nvSpPr>
          <p:cNvPr id="7" name="Rectangle 6">
            <a:extLst>
              <a:ext uri="{FF2B5EF4-FFF2-40B4-BE49-F238E27FC236}">
                <a16:creationId xmlns:a16="http://schemas.microsoft.com/office/drawing/2014/main" id="{C0933107-1929-4352-A793-A354A376F16E}"/>
              </a:ext>
            </a:extLst>
          </p:cNvPr>
          <p:cNvSpPr/>
          <p:nvPr/>
        </p:nvSpPr>
        <p:spPr>
          <a:xfrm>
            <a:off x="9211524" y="6448498"/>
            <a:ext cx="1048645" cy="246221"/>
          </a:xfrm>
          <a:prstGeom prst="rect">
            <a:avLst/>
          </a:prstGeom>
        </p:spPr>
        <p:txBody>
          <a:bodyPr wrap="square">
            <a:spAutoFit/>
          </a:bodyPr>
          <a:lstStyle/>
          <a:p>
            <a:r>
              <a:rPr lang="en-US" sz="1000" dirty="0"/>
              <a:t>online learning</a:t>
            </a:r>
          </a:p>
        </p:txBody>
      </p:sp>
    </p:spTree>
    <p:extLst>
      <p:ext uri="{BB962C8B-B14F-4D97-AF65-F5344CB8AC3E}">
        <p14:creationId xmlns:p14="http://schemas.microsoft.com/office/powerpoint/2010/main" val="4192618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animEffect transition="in" filter="fade">
                                      <p:cBhvr>
                                        <p:cTn id="27" dur="1000"/>
                                        <p:tgtEl>
                                          <p:spTgt spid="96">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9" end="9"/>
                                            </p:txEl>
                                          </p:spTgt>
                                        </p:tgtEl>
                                        <p:attrNameLst>
                                          <p:attrName>style.visibility</p:attrName>
                                        </p:attrNameLst>
                                      </p:cBhvr>
                                      <p:to>
                                        <p:strVal val="visible"/>
                                      </p:to>
                                    </p:set>
                                    <p:animEffect transition="in" filter="fade">
                                      <p:cBhvr>
                                        <p:cTn id="32" dur="1000"/>
                                        <p:tgtEl>
                                          <p:spTgt spid="96">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11" end="11"/>
                                            </p:txEl>
                                          </p:spTgt>
                                        </p:tgtEl>
                                        <p:attrNameLst>
                                          <p:attrName>style.visibility</p:attrName>
                                        </p:attrNameLst>
                                      </p:cBhvr>
                                      <p:to>
                                        <p:strVal val="visible"/>
                                      </p:to>
                                    </p:set>
                                    <p:animEffect transition="in" filter="fade">
                                      <p:cBhvr>
                                        <p:cTn id="37" dur="1000"/>
                                        <p:tgtEl>
                                          <p:spTgt spid="96">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13" end="13"/>
                                            </p:txEl>
                                          </p:spTgt>
                                        </p:tgtEl>
                                        <p:attrNameLst>
                                          <p:attrName>style.visibility</p:attrName>
                                        </p:attrNameLst>
                                      </p:cBhvr>
                                      <p:to>
                                        <p:strVal val="visible"/>
                                      </p:to>
                                    </p:set>
                                    <p:animEffect transition="in" filter="fade">
                                      <p:cBhvr>
                                        <p:cTn id="42" dur="1000"/>
                                        <p:tgtEl>
                                          <p:spTgt spid="9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Batch and Online Learning</a:t>
            </a:r>
            <a:endParaRPr sz="4000" b="1" dirty="0">
              <a:solidFill>
                <a:srgbClr val="E46102"/>
              </a:solidFill>
            </a:endParaRPr>
          </a:p>
        </p:txBody>
      </p:sp>
      <p:sp>
        <p:nvSpPr>
          <p:cNvPr id="96" name="Google Shape;96;p14"/>
          <p:cNvSpPr txBox="1"/>
          <p:nvPr/>
        </p:nvSpPr>
        <p:spPr>
          <a:xfrm>
            <a:off x="457384" y="1129553"/>
            <a:ext cx="11277600" cy="5111408"/>
          </a:xfrm>
          <a:prstGeom prst="rect">
            <a:avLst/>
          </a:prstGeom>
          <a:noFill/>
          <a:ln>
            <a:noFill/>
          </a:ln>
        </p:spPr>
        <p:txBody>
          <a:bodyPr spcFirstLastPara="1" wrap="square" lIns="121900" tIns="121900" rIns="121900" bIns="121900" anchor="t" anchorCtr="0">
            <a:noAutofit/>
          </a:bodyPr>
          <a:lstStyle/>
          <a:p>
            <a:pPr marL="444498" indent="-342900">
              <a:buSzPct val="100000"/>
              <a:buFont typeface="Arial" panose="020B0604020202020204" pitchFamily="34" charset="0"/>
              <a:buChar char="•"/>
            </a:pPr>
            <a:r>
              <a:rPr lang="en-US" sz="2000" dirty="0"/>
              <a:t>Learning Rate – Speed at which system should adapt to changing data.</a:t>
            </a:r>
          </a:p>
          <a:p>
            <a:pPr marL="1219170" lvl="1" indent="-507987">
              <a:buSzPct val="100000"/>
              <a:buFont typeface="Arial" panose="020B0604020202020204" pitchFamily="34" charset="0"/>
              <a:buChar char="•"/>
            </a:pPr>
            <a:r>
              <a:rPr lang="en-US" sz="2000" dirty="0"/>
              <a:t>high learning rate – system adapts fast to new data </a:t>
            </a:r>
          </a:p>
          <a:p>
            <a:pPr marL="1828755" lvl="2" indent="-507987">
              <a:buSzPct val="100000"/>
              <a:buFont typeface="Arial" panose="020B0604020202020204" pitchFamily="34" charset="0"/>
              <a:buChar char="•"/>
            </a:pPr>
            <a:r>
              <a:rPr lang="en-US" sz="2000" dirty="0"/>
              <a:t>Forgets quickly too!!! </a:t>
            </a:r>
          </a:p>
          <a:p>
            <a:pPr marL="1219170" lvl="1" indent="-507987">
              <a:buSzPct val="100000"/>
              <a:buFont typeface="Arial" panose="020B0604020202020204" pitchFamily="34" charset="0"/>
              <a:buChar char="•"/>
            </a:pPr>
            <a:r>
              <a:rPr lang="en-US" sz="2000" dirty="0"/>
              <a:t>low learning rate – high system inertia, learn more slowly</a:t>
            </a:r>
          </a:p>
          <a:p>
            <a:pPr marL="1219170" lvl="1" indent="-507987">
              <a:buSzPct val="100000"/>
              <a:buFont typeface="Arial" panose="020B0604020202020204" pitchFamily="34" charset="0"/>
              <a:buChar char="•"/>
            </a:pPr>
            <a:r>
              <a:rPr lang="en-US" sz="2000" dirty="0"/>
              <a:t>but less sensitive to noise in the new data or to sequences of nonrepresentative data points (outliers).</a:t>
            </a:r>
          </a:p>
          <a:p>
            <a:pPr marL="1219170" lvl="1"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Constant monitoring is required to prevent learning from bad data.</a:t>
            </a:r>
          </a:p>
          <a:p>
            <a:pPr marL="101598">
              <a:buSzPct val="100000"/>
            </a:pPr>
            <a:endParaRPr lang="en-US" sz="2000" dirty="0"/>
          </a:p>
          <a:p>
            <a:pPr marL="609585" indent="-507987">
              <a:buSzPct val="100000"/>
              <a:buFont typeface="Arial" panose="020B0604020202020204" pitchFamily="34" charset="0"/>
              <a:buChar char="•"/>
            </a:pPr>
            <a:r>
              <a:rPr lang="en-US" sz="2000" dirty="0"/>
              <a:t>Adversarial learning – An ML technique that attempts to fool models by supplying deceptive input.</a:t>
            </a:r>
          </a:p>
          <a:p>
            <a:pPr marL="101598">
              <a:buSzPct val="100000"/>
            </a:pPr>
            <a:endParaRPr lang="en-US" sz="2000" dirty="0"/>
          </a:p>
          <a:p>
            <a:pPr marL="444498" indent="-342900">
              <a:buSzPct val="100000"/>
              <a:buFont typeface="Arial" panose="020B0604020202020204" pitchFamily="34" charset="0"/>
              <a:buChar char="•"/>
            </a:pPr>
            <a:r>
              <a:rPr lang="en-US" sz="2000" dirty="0"/>
              <a:t>Most common reason is to cause a malfunction in a machine learning model. [Wikipedia]</a:t>
            </a:r>
          </a:p>
          <a:p>
            <a:pPr marL="1054083" lvl="1" indent="-342900">
              <a:buSzPct val="100000"/>
              <a:buFont typeface="Arial" panose="020B0604020202020204" pitchFamily="34" charset="0"/>
              <a:buChar char="•"/>
            </a:pPr>
            <a:r>
              <a:rPr lang="en-US" sz="2000" dirty="0"/>
              <a:t>System performance will decline gradually</a:t>
            </a:r>
          </a:p>
          <a:p>
            <a:pPr marL="1054083" lvl="1" indent="-342900">
              <a:buSzPct val="100000"/>
              <a:buFont typeface="Arial" panose="020B0604020202020204" pitchFamily="34" charset="0"/>
              <a:buChar char="•"/>
            </a:pPr>
            <a:r>
              <a:rPr lang="en-US" sz="2000" dirty="0"/>
              <a:t>Worse in live systems</a:t>
            </a:r>
          </a:p>
          <a:p>
            <a:pPr marL="1054083" lvl="1" indent="-342900">
              <a:buSzPct val="100000"/>
              <a:buFont typeface="Arial" panose="020B0604020202020204" pitchFamily="34" charset="0"/>
              <a:buChar char="•"/>
            </a:pPr>
            <a:r>
              <a:rPr lang="en-US" sz="2000" dirty="0"/>
              <a:t>Example : Malfunctioning sensor on a robot</a:t>
            </a:r>
          </a:p>
        </p:txBody>
      </p:sp>
      <p:sp>
        <p:nvSpPr>
          <p:cNvPr id="7" name="Rectangle 6">
            <a:extLst>
              <a:ext uri="{FF2B5EF4-FFF2-40B4-BE49-F238E27FC236}">
                <a16:creationId xmlns:a16="http://schemas.microsoft.com/office/drawing/2014/main" id="{C0933107-1929-4352-A793-A354A376F16E}"/>
              </a:ext>
            </a:extLst>
          </p:cNvPr>
          <p:cNvSpPr/>
          <p:nvPr/>
        </p:nvSpPr>
        <p:spPr>
          <a:xfrm>
            <a:off x="9211524" y="6448498"/>
            <a:ext cx="1048645" cy="246221"/>
          </a:xfrm>
          <a:prstGeom prst="rect">
            <a:avLst/>
          </a:prstGeom>
        </p:spPr>
        <p:txBody>
          <a:bodyPr wrap="square">
            <a:spAutoFit/>
          </a:bodyPr>
          <a:lstStyle/>
          <a:p>
            <a:r>
              <a:rPr lang="en-US" sz="1000" dirty="0"/>
              <a:t>online learning</a:t>
            </a:r>
          </a:p>
        </p:txBody>
      </p:sp>
    </p:spTree>
    <p:extLst>
      <p:ext uri="{BB962C8B-B14F-4D97-AF65-F5344CB8AC3E}">
        <p14:creationId xmlns:p14="http://schemas.microsoft.com/office/powerpoint/2010/main" val="290582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2" end="2"/>
                                            </p:txEl>
                                          </p:spTgt>
                                        </p:tgtEl>
                                        <p:attrNameLst>
                                          <p:attrName>style.visibility</p:attrName>
                                        </p:attrNameLst>
                                      </p:cBhvr>
                                      <p:to>
                                        <p:strVal val="visible"/>
                                      </p:to>
                                    </p:set>
                                    <p:animEffect transition="in" filter="fade">
                                      <p:cBhvr>
                                        <p:cTn id="17" dur="1000"/>
                                        <p:tgtEl>
                                          <p:spTgt spid="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3" end="3"/>
                                            </p:txEl>
                                          </p:spTgt>
                                        </p:tgtEl>
                                        <p:attrNameLst>
                                          <p:attrName>style.visibility</p:attrName>
                                        </p:attrNameLst>
                                      </p:cBhvr>
                                      <p:to>
                                        <p:strVal val="visible"/>
                                      </p:to>
                                    </p:set>
                                    <p:animEffect transition="in" filter="fade">
                                      <p:cBhvr>
                                        <p:cTn id="22" dur="1000"/>
                                        <p:tgtEl>
                                          <p:spTgt spid="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4" end="4"/>
                                            </p:txEl>
                                          </p:spTgt>
                                        </p:tgtEl>
                                        <p:attrNameLst>
                                          <p:attrName>style.visibility</p:attrName>
                                        </p:attrNameLst>
                                      </p:cBhvr>
                                      <p:to>
                                        <p:strVal val="visible"/>
                                      </p:to>
                                    </p:set>
                                    <p:animEffect transition="in" filter="fade">
                                      <p:cBhvr>
                                        <p:cTn id="27" dur="1000"/>
                                        <p:tgtEl>
                                          <p:spTgt spid="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6" end="6"/>
                                            </p:txEl>
                                          </p:spTgt>
                                        </p:tgtEl>
                                        <p:attrNameLst>
                                          <p:attrName>style.visibility</p:attrName>
                                        </p:attrNameLst>
                                      </p:cBhvr>
                                      <p:to>
                                        <p:strVal val="visible"/>
                                      </p:to>
                                    </p:set>
                                    <p:animEffect transition="in" filter="fade">
                                      <p:cBhvr>
                                        <p:cTn id="32" dur="1000"/>
                                        <p:tgtEl>
                                          <p:spTgt spid="9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8" end="8"/>
                                            </p:txEl>
                                          </p:spTgt>
                                        </p:tgtEl>
                                        <p:attrNameLst>
                                          <p:attrName>style.visibility</p:attrName>
                                        </p:attrNameLst>
                                      </p:cBhvr>
                                      <p:to>
                                        <p:strVal val="visible"/>
                                      </p:to>
                                    </p:set>
                                    <p:animEffect transition="in" filter="fade">
                                      <p:cBhvr>
                                        <p:cTn id="37" dur="1000"/>
                                        <p:tgtEl>
                                          <p:spTgt spid="96">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10" end="10"/>
                                            </p:txEl>
                                          </p:spTgt>
                                        </p:tgtEl>
                                        <p:attrNameLst>
                                          <p:attrName>style.visibility</p:attrName>
                                        </p:attrNameLst>
                                      </p:cBhvr>
                                      <p:to>
                                        <p:strVal val="visible"/>
                                      </p:to>
                                    </p:set>
                                    <p:animEffect transition="in" filter="fade">
                                      <p:cBhvr>
                                        <p:cTn id="42" dur="1000"/>
                                        <p:tgtEl>
                                          <p:spTgt spid="96">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6">
                                            <p:txEl>
                                              <p:pRg st="11" end="11"/>
                                            </p:txEl>
                                          </p:spTgt>
                                        </p:tgtEl>
                                        <p:attrNameLst>
                                          <p:attrName>style.visibility</p:attrName>
                                        </p:attrNameLst>
                                      </p:cBhvr>
                                      <p:to>
                                        <p:strVal val="visible"/>
                                      </p:to>
                                    </p:set>
                                    <p:animEffect transition="in" filter="fade">
                                      <p:cBhvr>
                                        <p:cTn id="47" dur="1000"/>
                                        <p:tgtEl>
                                          <p:spTgt spid="96">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6">
                                            <p:txEl>
                                              <p:pRg st="12" end="12"/>
                                            </p:txEl>
                                          </p:spTgt>
                                        </p:tgtEl>
                                        <p:attrNameLst>
                                          <p:attrName>style.visibility</p:attrName>
                                        </p:attrNameLst>
                                      </p:cBhvr>
                                      <p:to>
                                        <p:strVal val="visible"/>
                                      </p:to>
                                    </p:set>
                                    <p:animEffect transition="in" filter="fade">
                                      <p:cBhvr>
                                        <p:cTn id="52" dur="1000"/>
                                        <p:tgtEl>
                                          <p:spTgt spid="96">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6">
                                            <p:txEl>
                                              <p:pRg st="13" end="13"/>
                                            </p:txEl>
                                          </p:spTgt>
                                        </p:tgtEl>
                                        <p:attrNameLst>
                                          <p:attrName>style.visibility</p:attrName>
                                        </p:attrNameLst>
                                      </p:cBhvr>
                                      <p:to>
                                        <p:strVal val="visible"/>
                                      </p:to>
                                    </p:set>
                                    <p:animEffect transition="in" filter="fade">
                                      <p:cBhvr>
                                        <p:cTn id="57" dur="1000"/>
                                        <p:tgtEl>
                                          <p:spTgt spid="9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t>Class Announcements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591671" y="1749025"/>
            <a:ext cx="10668001" cy="4176000"/>
          </a:xfrm>
          <a:prstGeom prst="rect">
            <a:avLst/>
          </a:prstGeom>
          <a:noFill/>
          <a:ln>
            <a:noFill/>
          </a:ln>
        </p:spPr>
        <p:txBody>
          <a:bodyPr spcFirstLastPara="1" wrap="square" lIns="121900" tIns="121900" rIns="121900" bIns="121900" anchor="t" anchorCtr="0">
            <a:noAutofit/>
          </a:bodyPr>
          <a:lstStyle/>
          <a:p>
            <a:pPr marL="444498" indent="-342900">
              <a:buSzPts val="2400"/>
              <a:buFont typeface="Arial" panose="020B0604020202020204" pitchFamily="34" charset="0"/>
              <a:buChar char="•"/>
            </a:pPr>
            <a:r>
              <a:rPr lang="en-US" dirty="0"/>
              <a:t>Reference material for most classes added to course webpage.</a:t>
            </a:r>
          </a:p>
          <a:p>
            <a:pPr marL="444498" indent="-342900">
              <a:buSzPts val="2400"/>
              <a:buFont typeface="Arial" panose="020B0604020202020204" pitchFamily="34" charset="0"/>
              <a:buChar char="•"/>
            </a:pPr>
            <a:r>
              <a:rPr lang="en-US" dirty="0"/>
              <a:t>Contact TA for any questions, ask </a:t>
            </a:r>
            <a:r>
              <a:rPr lang="en-US" dirty="0" err="1"/>
              <a:t>qs</a:t>
            </a:r>
            <a:r>
              <a:rPr lang="en-US" dirty="0"/>
              <a:t>. on slack channel.</a:t>
            </a:r>
          </a:p>
          <a:p>
            <a:pPr marL="444498" indent="-342900">
              <a:buSzPts val="2400"/>
              <a:buFont typeface="Arial" panose="020B0604020202020204" pitchFamily="34" charset="0"/>
              <a:buChar char="•"/>
            </a:pPr>
            <a:r>
              <a:rPr lang="en-US" dirty="0"/>
              <a:t>Python assessment end of class for those that scored &lt;=21.</a:t>
            </a:r>
          </a:p>
          <a:p>
            <a:pPr marL="444498" indent="-342900">
              <a:buSzPts val="2400"/>
              <a:buFont typeface="Arial" panose="020B0604020202020204" pitchFamily="34" charset="0"/>
              <a:buChar char="•"/>
            </a:pPr>
            <a:r>
              <a:rPr lang="en-US" dirty="0"/>
              <a:t>First assignment visible before EOD. </a:t>
            </a:r>
          </a:p>
          <a:p>
            <a:pPr marL="1054083" lvl="1" indent="-342900">
              <a:buSzPts val="2400"/>
              <a:buFont typeface="Arial" panose="020B0604020202020204" pitchFamily="34" charset="0"/>
              <a:buChar char="•"/>
            </a:pPr>
            <a:r>
              <a:rPr lang="en-US" dirty="0"/>
              <a:t>Submission deadline </a:t>
            </a:r>
            <a:r>
              <a:rPr lang="en-US"/>
              <a:t>on webpage.</a:t>
            </a:r>
            <a:endParaRPr lang="en-US" dirty="0"/>
          </a:p>
          <a:p>
            <a:pPr marL="444498" indent="-342900">
              <a:buSzPts val="2400"/>
              <a:buFont typeface="Arial" panose="020B0604020202020204" pitchFamily="34" charset="0"/>
              <a:buChar char="•"/>
            </a:pPr>
            <a:endParaRPr sz="3200" dirty="0"/>
          </a:p>
        </p:txBody>
      </p:sp>
    </p:spTree>
    <p:extLst>
      <p:ext uri="{BB962C8B-B14F-4D97-AF65-F5344CB8AC3E}">
        <p14:creationId xmlns:p14="http://schemas.microsoft.com/office/powerpoint/2010/main" val="133608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Instance- and Model-based Learning</a:t>
            </a:r>
            <a:endParaRPr sz="4000" b="1" dirty="0">
              <a:solidFill>
                <a:srgbClr val="E46102"/>
              </a:solidFill>
            </a:endParaRPr>
          </a:p>
        </p:txBody>
      </p:sp>
      <p:sp>
        <p:nvSpPr>
          <p:cNvPr id="96" name="Google Shape;96;p14"/>
          <p:cNvSpPr txBox="1"/>
          <p:nvPr/>
        </p:nvSpPr>
        <p:spPr>
          <a:xfrm>
            <a:off x="521776" y="1137532"/>
            <a:ext cx="11277600" cy="2949364"/>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dirty="0"/>
              <a:t>Instance-based: Learns by example</a:t>
            </a:r>
          </a:p>
          <a:p>
            <a:pPr marL="444498" indent="-342900">
              <a:buSzPct val="100000"/>
              <a:buFont typeface="Arial" panose="020B0604020202020204" pitchFamily="34" charset="0"/>
              <a:buChar char="•"/>
            </a:pPr>
            <a:endParaRPr lang="en-US" sz="2000" dirty="0"/>
          </a:p>
          <a:p>
            <a:pPr marL="1219170" lvl="1" indent="-507987">
              <a:buSzPct val="100000"/>
              <a:buFont typeface="Arial" panose="020B0604020202020204" pitchFamily="34" charset="0"/>
              <a:buChar char="•"/>
            </a:pPr>
            <a:r>
              <a:rPr lang="en-US" sz="2000" dirty="0"/>
              <a:t>Such as spam filter programmed to flag emails similar to known spam emails</a:t>
            </a:r>
          </a:p>
          <a:p>
            <a:pPr marL="1219170" lvl="1" indent="-507987">
              <a:buSzPct val="100000"/>
              <a:buFont typeface="Arial" panose="020B0604020202020204" pitchFamily="34" charset="0"/>
              <a:buChar char="•"/>
            </a:pPr>
            <a:endParaRPr lang="en-US" sz="2000" dirty="0"/>
          </a:p>
          <a:p>
            <a:pPr marL="1219170" lvl="1" indent="-507987">
              <a:buSzPct val="100000"/>
              <a:buFont typeface="Arial" panose="020B0604020202020204" pitchFamily="34" charset="0"/>
              <a:buChar char="•"/>
            </a:pPr>
            <a:r>
              <a:rPr lang="en-US" sz="2000" dirty="0"/>
              <a:t>Measure of similarity between two emails</a:t>
            </a:r>
          </a:p>
          <a:p>
            <a:pPr marL="1219170" lvl="1" indent="-507987">
              <a:buSzPct val="100000"/>
              <a:buFont typeface="Arial" panose="020B0604020202020204" pitchFamily="34" charset="0"/>
              <a:buChar char="•"/>
            </a:pPr>
            <a:endParaRPr lang="en-US" sz="2000" dirty="0"/>
          </a:p>
          <a:p>
            <a:pPr marL="1219170" lvl="1" indent="-507987">
              <a:buSzPct val="100000"/>
              <a:buFont typeface="Arial" panose="020B0604020202020204" pitchFamily="34" charset="0"/>
              <a:buChar char="•"/>
            </a:pPr>
            <a:r>
              <a:rPr lang="en-US" sz="2000" dirty="0"/>
              <a:t>A VERY basic similarity measure between two emails </a:t>
            </a:r>
          </a:p>
          <a:p>
            <a:pPr marL="1828755" lvl="2" indent="-507987">
              <a:buSzPct val="100000"/>
              <a:buFont typeface="Arial" panose="020B0604020202020204" pitchFamily="34" charset="0"/>
              <a:buChar char="•"/>
            </a:pPr>
            <a:r>
              <a:rPr lang="en-US" sz="2000" dirty="0"/>
              <a:t># common words</a:t>
            </a:r>
          </a:p>
        </p:txBody>
      </p:sp>
      <p:pic>
        <p:nvPicPr>
          <p:cNvPr id="2" name="Picture 1">
            <a:extLst>
              <a:ext uri="{FF2B5EF4-FFF2-40B4-BE49-F238E27FC236}">
                <a16:creationId xmlns:a16="http://schemas.microsoft.com/office/drawing/2014/main" id="{79B14D08-280F-44D6-9B07-792FD31AF788}"/>
              </a:ext>
            </a:extLst>
          </p:cNvPr>
          <p:cNvPicPr>
            <a:picLocks noChangeAspect="1"/>
          </p:cNvPicPr>
          <p:nvPr/>
        </p:nvPicPr>
        <p:blipFill>
          <a:blip r:embed="rId3"/>
          <a:stretch>
            <a:fillRect/>
          </a:stretch>
        </p:blipFill>
        <p:spPr>
          <a:xfrm>
            <a:off x="5919967" y="3820187"/>
            <a:ext cx="5297520" cy="2577868"/>
          </a:xfrm>
          <a:prstGeom prst="rect">
            <a:avLst/>
          </a:prstGeom>
        </p:spPr>
      </p:pic>
    </p:spTree>
    <p:extLst>
      <p:ext uri="{BB962C8B-B14F-4D97-AF65-F5344CB8AC3E}">
        <p14:creationId xmlns:p14="http://schemas.microsoft.com/office/powerpoint/2010/main" val="257404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animEffect transition="in" filter="fade">
                                      <p:cBhvr>
                                        <p:cTn id="27" dur="1000"/>
                                        <p:tgtEl>
                                          <p:spTgt spid="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3" name="Picture 2">
            <a:extLst>
              <a:ext uri="{FF2B5EF4-FFF2-40B4-BE49-F238E27FC236}">
                <a16:creationId xmlns:a16="http://schemas.microsoft.com/office/drawing/2014/main" id="{954A584B-3390-44F7-9597-D9E5AA5F1072}"/>
              </a:ext>
            </a:extLst>
          </p:cNvPr>
          <p:cNvPicPr>
            <a:picLocks noChangeAspect="1"/>
          </p:cNvPicPr>
          <p:nvPr/>
        </p:nvPicPr>
        <p:blipFill>
          <a:blip r:embed="rId3"/>
          <a:stretch>
            <a:fillRect/>
          </a:stretch>
        </p:blipFill>
        <p:spPr>
          <a:xfrm>
            <a:off x="8317514" y="1721427"/>
            <a:ext cx="3612865" cy="1832239"/>
          </a:xfrm>
          <a:prstGeom prst="rect">
            <a:avLst/>
          </a:prstGeom>
        </p:spPr>
      </p:pic>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Instance- and Model-based Learning</a:t>
            </a:r>
            <a:endParaRPr sz="4000" b="1" dirty="0">
              <a:solidFill>
                <a:srgbClr val="E46102"/>
              </a:solidFill>
            </a:endParaRPr>
          </a:p>
        </p:txBody>
      </p:sp>
      <p:sp>
        <p:nvSpPr>
          <p:cNvPr id="96" name="Google Shape;96;p14"/>
          <p:cNvSpPr txBox="1"/>
          <p:nvPr/>
        </p:nvSpPr>
        <p:spPr>
          <a:xfrm>
            <a:off x="261621" y="1066326"/>
            <a:ext cx="11277600" cy="741009"/>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Model-based: generalize from a set of examples. Build a model of these examples, then use that model to make predictions.</a:t>
            </a:r>
          </a:p>
          <a:p>
            <a:pPr marL="101598">
              <a:buSzPct val="100000"/>
            </a:pPr>
            <a:endParaRPr lang="en-US" sz="2000" dirty="0"/>
          </a:p>
          <a:p>
            <a:pPr marL="609585" indent="-507987">
              <a:buSzPct val="100000"/>
              <a:buChar char="●"/>
            </a:pPr>
            <a:r>
              <a:rPr lang="en-US" sz="2000" dirty="0"/>
              <a:t>Example: Does money makes people happy?</a:t>
            </a:r>
          </a:p>
          <a:p>
            <a:pPr marL="1219170" lvl="1" indent="-507987">
              <a:buSzPct val="100000"/>
              <a:buChar char="●"/>
            </a:pPr>
            <a:r>
              <a:rPr lang="en-US" sz="2000" dirty="0"/>
              <a:t>Download </a:t>
            </a:r>
          </a:p>
          <a:p>
            <a:pPr marL="1828755" lvl="2" indent="-507987">
              <a:buSzPct val="100000"/>
              <a:buChar char="●"/>
            </a:pPr>
            <a:r>
              <a:rPr lang="en-US" sz="2000" dirty="0"/>
              <a:t>“Better Life Index” data from the OECD’s website </a:t>
            </a:r>
          </a:p>
          <a:p>
            <a:pPr marL="1828755" lvl="2" indent="-507987">
              <a:buSzPct val="100000"/>
              <a:buChar char="●"/>
            </a:pPr>
            <a:r>
              <a:rPr lang="en-US" sz="2000" dirty="0"/>
              <a:t>GDP per capita from the IMF’s website. </a:t>
            </a:r>
          </a:p>
          <a:p>
            <a:pPr marL="1219170" lvl="1" indent="-507987">
              <a:buSzPct val="100000"/>
              <a:buChar char="●"/>
            </a:pPr>
            <a:r>
              <a:rPr lang="en-US" sz="2000" dirty="0"/>
              <a:t>Plot the data for a few random countries</a:t>
            </a:r>
          </a:p>
          <a:p>
            <a:pPr marL="609585" indent="-507987">
              <a:buSzPct val="100000"/>
              <a:buChar char="●"/>
            </a:pPr>
            <a:endParaRPr lang="en-US" sz="2000" dirty="0"/>
          </a:p>
        </p:txBody>
      </p:sp>
      <p:pic>
        <p:nvPicPr>
          <p:cNvPr id="4" name="Picture 3">
            <a:extLst>
              <a:ext uri="{FF2B5EF4-FFF2-40B4-BE49-F238E27FC236}">
                <a16:creationId xmlns:a16="http://schemas.microsoft.com/office/drawing/2014/main" id="{60B38C88-E0BE-4C55-B635-E8A900C9B2ED}"/>
              </a:ext>
            </a:extLst>
          </p:cNvPr>
          <p:cNvPicPr>
            <a:picLocks noChangeAspect="1"/>
          </p:cNvPicPr>
          <p:nvPr/>
        </p:nvPicPr>
        <p:blipFill>
          <a:blip r:embed="rId4"/>
          <a:stretch>
            <a:fillRect/>
          </a:stretch>
        </p:blipFill>
        <p:spPr>
          <a:xfrm>
            <a:off x="856050" y="4380619"/>
            <a:ext cx="3240046" cy="1727273"/>
          </a:xfrm>
          <a:prstGeom prst="rect">
            <a:avLst/>
          </a:prstGeom>
        </p:spPr>
      </p:pic>
      <p:pic>
        <p:nvPicPr>
          <p:cNvPr id="5" name="Picture 4">
            <a:extLst>
              <a:ext uri="{FF2B5EF4-FFF2-40B4-BE49-F238E27FC236}">
                <a16:creationId xmlns:a16="http://schemas.microsoft.com/office/drawing/2014/main" id="{01344AFE-8459-4DB9-8E92-1A3336B39BC1}"/>
              </a:ext>
            </a:extLst>
          </p:cNvPr>
          <p:cNvPicPr>
            <a:picLocks noChangeAspect="1"/>
          </p:cNvPicPr>
          <p:nvPr/>
        </p:nvPicPr>
        <p:blipFill>
          <a:blip r:embed="rId5"/>
          <a:stretch>
            <a:fillRect/>
          </a:stretch>
        </p:blipFill>
        <p:spPr>
          <a:xfrm>
            <a:off x="4574608" y="4294183"/>
            <a:ext cx="3612865" cy="2004280"/>
          </a:xfrm>
          <a:prstGeom prst="rect">
            <a:avLst/>
          </a:prstGeom>
        </p:spPr>
      </p:pic>
      <p:sp>
        <p:nvSpPr>
          <p:cNvPr id="6" name="TextBox 5">
            <a:extLst>
              <a:ext uri="{FF2B5EF4-FFF2-40B4-BE49-F238E27FC236}">
                <a16:creationId xmlns:a16="http://schemas.microsoft.com/office/drawing/2014/main" id="{9F3F8E88-98A6-499B-ABE5-694F5B6D6A31}"/>
              </a:ext>
            </a:extLst>
          </p:cNvPr>
          <p:cNvSpPr txBox="1"/>
          <p:nvPr/>
        </p:nvSpPr>
        <p:spPr>
          <a:xfrm>
            <a:off x="8612890" y="5077650"/>
            <a:ext cx="3112145" cy="707886"/>
          </a:xfrm>
          <a:prstGeom prst="rect">
            <a:avLst/>
          </a:prstGeom>
          <a:solidFill>
            <a:srgbClr val="E46102"/>
          </a:solidFill>
        </p:spPr>
        <p:txBody>
          <a:bodyPr wrap="square" rtlCol="0" anchor="ctr">
            <a:spAutoFit/>
          </a:bodyPr>
          <a:lstStyle/>
          <a:p>
            <a:pPr algn="ctr"/>
            <a:r>
              <a:rPr lang="en-US" sz="2000" b="1" dirty="0"/>
              <a:t>Model Selection – Linear Model</a:t>
            </a:r>
          </a:p>
        </p:txBody>
      </p:sp>
    </p:spTree>
    <p:extLst>
      <p:ext uri="{BB962C8B-B14F-4D97-AF65-F5344CB8AC3E}">
        <p14:creationId xmlns:p14="http://schemas.microsoft.com/office/powerpoint/2010/main" val="37487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6">
                                            <p:txEl>
                                              <p:pRg st="0" end="0"/>
                                            </p:txEl>
                                          </p:spTgt>
                                        </p:tgtEl>
                                        <p:attrNameLst>
                                          <p:attrName>style.visibility</p:attrName>
                                        </p:attrNameLst>
                                      </p:cBhvr>
                                      <p:to>
                                        <p:strVal val="visible"/>
                                      </p:to>
                                    </p:set>
                                    <p:animEffect transition="in" filter="fade">
                                      <p:cBhvr>
                                        <p:cTn id="11" dur="1000"/>
                                        <p:tgtEl>
                                          <p:spTgt spid="9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6">
                                            <p:txEl>
                                              <p:pRg st="2" end="2"/>
                                            </p:txEl>
                                          </p:spTgt>
                                        </p:tgtEl>
                                        <p:attrNameLst>
                                          <p:attrName>style.visibility</p:attrName>
                                        </p:attrNameLst>
                                      </p:cBhvr>
                                      <p:to>
                                        <p:strVal val="visible"/>
                                      </p:to>
                                    </p:set>
                                    <p:animEffect transition="in" filter="fade">
                                      <p:cBhvr>
                                        <p:cTn id="16" dur="1000"/>
                                        <p:tgtEl>
                                          <p:spTgt spid="9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6">
                                            <p:txEl>
                                              <p:pRg st="3" end="3"/>
                                            </p:txEl>
                                          </p:spTgt>
                                        </p:tgtEl>
                                        <p:attrNameLst>
                                          <p:attrName>style.visibility</p:attrName>
                                        </p:attrNameLst>
                                      </p:cBhvr>
                                      <p:to>
                                        <p:strVal val="visible"/>
                                      </p:to>
                                    </p:set>
                                    <p:animEffect transition="in" filter="fade">
                                      <p:cBhvr>
                                        <p:cTn id="21" dur="1000"/>
                                        <p:tgtEl>
                                          <p:spTgt spid="9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6">
                                            <p:txEl>
                                              <p:pRg st="4" end="4"/>
                                            </p:txEl>
                                          </p:spTgt>
                                        </p:tgtEl>
                                        <p:attrNameLst>
                                          <p:attrName>style.visibility</p:attrName>
                                        </p:attrNameLst>
                                      </p:cBhvr>
                                      <p:to>
                                        <p:strVal val="visible"/>
                                      </p:to>
                                    </p:set>
                                    <p:animEffect transition="in" filter="fade">
                                      <p:cBhvr>
                                        <p:cTn id="26" dur="1000"/>
                                        <p:tgtEl>
                                          <p:spTgt spid="96">
                                            <p:txEl>
                                              <p:pRg st="4" end="4"/>
                                            </p:txEl>
                                          </p:spTgt>
                                        </p:tgtEl>
                                      </p:cBhvr>
                                    </p:animEffec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6">
                                            <p:txEl>
                                              <p:pRg st="5" end="5"/>
                                            </p:txEl>
                                          </p:spTgt>
                                        </p:tgtEl>
                                        <p:attrNameLst>
                                          <p:attrName>style.visibility</p:attrName>
                                        </p:attrNameLst>
                                      </p:cBhvr>
                                      <p:to>
                                        <p:strVal val="visible"/>
                                      </p:to>
                                    </p:set>
                                    <p:animEffect transition="in" filter="fade">
                                      <p:cBhvr>
                                        <p:cTn id="33" dur="1000"/>
                                        <p:tgtEl>
                                          <p:spTgt spid="96">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6">
                                            <p:txEl>
                                              <p:pRg st="6" end="6"/>
                                            </p:txEl>
                                          </p:spTgt>
                                        </p:tgtEl>
                                        <p:attrNameLst>
                                          <p:attrName>style.visibility</p:attrName>
                                        </p:attrNameLst>
                                      </p:cBhvr>
                                      <p:to>
                                        <p:strVal val="visible"/>
                                      </p:to>
                                    </p:set>
                                    <p:animEffect transition="in" filter="fade">
                                      <p:cBhvr>
                                        <p:cTn id="38" dur="1000"/>
                                        <p:tgtEl>
                                          <p:spTgt spid="96">
                                            <p:txEl>
                                              <p:pRg st="6" end="6"/>
                                            </p:txEl>
                                          </p:spTgt>
                                        </p:tgtEl>
                                      </p:cBhvr>
                                    </p:animEffect>
                                  </p:childTnLst>
                                </p:cTn>
                              </p:par>
                              <p:par>
                                <p:cTn id="39" presetID="1" presetClass="entr" presetSubtype="0" fill="hold"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311422" y="812930"/>
            <a:ext cx="11277600" cy="5042664"/>
          </a:xfrm>
          <a:prstGeom prst="rect">
            <a:avLst/>
          </a:prstGeom>
          <a:noFill/>
          <a:ln>
            <a:noFill/>
          </a:ln>
        </p:spPr>
        <p:txBody>
          <a:bodyPr spcFirstLastPara="1" wrap="square" lIns="121900" tIns="121900" rIns="121900" bIns="121900" anchor="t" anchorCtr="0">
            <a:noAutofit/>
          </a:bodyPr>
          <a:lstStyle/>
          <a:p>
            <a:pPr marL="101598" algn="ctr">
              <a:buSzPct val="100000"/>
            </a:pPr>
            <a:endParaRPr lang="en-US" dirty="0"/>
          </a:p>
          <a:p>
            <a:pPr marL="101598" algn="ctr">
              <a:buSzPct val="100000"/>
            </a:pPr>
            <a:endParaRPr lang="en-US" dirty="0"/>
          </a:p>
          <a:p>
            <a:pPr marL="101598" algn="ctr">
              <a:buSzPct val="100000"/>
            </a:pPr>
            <a:endParaRPr lang="en-US" dirty="0"/>
          </a:p>
          <a:p>
            <a:pPr marL="101598" algn="ctr">
              <a:buSzPct val="100000"/>
            </a:pPr>
            <a:endParaRPr lang="en-US" dirty="0"/>
          </a:p>
          <a:p>
            <a:pPr marL="101598" algn="ctr">
              <a:buSzPct val="100000"/>
            </a:pPr>
            <a:r>
              <a:rPr lang="en-US" sz="4800" b="1" dirty="0">
                <a:solidFill>
                  <a:srgbClr val="D95E00"/>
                </a:solidFill>
              </a:rPr>
              <a:t>ML Models</a:t>
            </a:r>
          </a:p>
        </p:txBody>
      </p:sp>
    </p:spTree>
    <p:extLst>
      <p:ext uri="{BB962C8B-B14F-4D97-AF65-F5344CB8AC3E}">
        <p14:creationId xmlns:p14="http://schemas.microsoft.com/office/powerpoint/2010/main" val="1556880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Naïve Bayes Classifier</a:t>
            </a:r>
            <a:endParaRPr sz="4000" b="1" dirty="0">
              <a:solidFill>
                <a:srgbClr val="E46102"/>
              </a:solidFill>
            </a:endParaRPr>
          </a:p>
        </p:txBody>
      </p:sp>
      <p:sp>
        <p:nvSpPr>
          <p:cNvPr id="96" name="Google Shape;96;p14"/>
          <p:cNvSpPr txBox="1"/>
          <p:nvPr/>
        </p:nvSpPr>
        <p:spPr>
          <a:xfrm>
            <a:off x="311422" y="857900"/>
            <a:ext cx="11277600" cy="504266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endParaRPr lang="en-US" sz="2800" dirty="0"/>
          </a:p>
          <a:p>
            <a:pPr marL="444498" indent="-342900">
              <a:buSzPct val="100000"/>
              <a:buFontTx/>
              <a:buChar char="-"/>
            </a:pPr>
            <a:r>
              <a:rPr lang="en-US" sz="2800" dirty="0"/>
              <a:t>Classification Algorithm for binary and multi-class classification problems</a:t>
            </a:r>
          </a:p>
          <a:p>
            <a:pPr marL="444498" indent="-342900">
              <a:buSzPct val="100000"/>
              <a:buFontTx/>
              <a:buChar char="-"/>
            </a:pPr>
            <a:r>
              <a:rPr lang="en-US" sz="2800" dirty="0"/>
              <a:t>Called naïve Bayes so that calculation of probabilities for each hypothesis is simplified. </a:t>
            </a:r>
          </a:p>
          <a:p>
            <a:pPr marL="1054083" lvl="1" indent="-342900">
              <a:buSzPct val="100000"/>
              <a:buFontTx/>
              <a:buChar char="-"/>
            </a:pPr>
            <a:r>
              <a:rPr lang="en-US" sz="2800" dirty="0"/>
              <a:t>Makes calculation simple.</a:t>
            </a:r>
          </a:p>
          <a:p>
            <a:pPr marL="444498" indent="-342900">
              <a:buSzPct val="100000"/>
              <a:buFontTx/>
              <a:buChar char="-"/>
            </a:pPr>
            <a:endParaRPr lang="en-US" sz="2800" dirty="0"/>
          </a:p>
          <a:p>
            <a:pPr marL="444498" indent="-342900">
              <a:buSzPct val="100000"/>
              <a:buFontTx/>
              <a:buChar char="-"/>
            </a:pPr>
            <a:r>
              <a:rPr lang="en-US" sz="2800" dirty="0"/>
              <a:t>What is a hypothesis here-?</a:t>
            </a:r>
          </a:p>
          <a:p>
            <a:pPr marL="444498" indent="-342900">
              <a:buSzPct val="100000"/>
              <a:buFontTx/>
              <a:buChar char="-"/>
            </a:pPr>
            <a:r>
              <a:rPr lang="en-US" sz="2800" dirty="0"/>
              <a:t>In machine learning/ classification problem</a:t>
            </a:r>
          </a:p>
          <a:p>
            <a:pPr marL="1054083" lvl="1" indent="-342900">
              <a:buSzPct val="100000"/>
              <a:buFontTx/>
              <a:buChar char="-"/>
            </a:pPr>
            <a:r>
              <a:rPr lang="en-US" sz="2800" dirty="0"/>
              <a:t>we want to select the best hypothesis (</a:t>
            </a:r>
            <a:r>
              <a:rPr lang="en-US" sz="2800" b="1" dirty="0"/>
              <a:t>h</a:t>
            </a:r>
            <a:r>
              <a:rPr lang="en-US" sz="2800" dirty="0"/>
              <a:t>) given data (</a:t>
            </a:r>
            <a:r>
              <a:rPr lang="en-US" sz="2800" b="1" dirty="0"/>
              <a:t>d</a:t>
            </a:r>
            <a:r>
              <a:rPr lang="en-US" sz="2800" dirty="0"/>
              <a:t>)</a:t>
            </a:r>
          </a:p>
          <a:p>
            <a:pPr marL="1054083" lvl="1" indent="-342900">
              <a:buSzPct val="100000"/>
              <a:buFontTx/>
              <a:buChar char="-"/>
            </a:pPr>
            <a:r>
              <a:rPr lang="en-US" sz="2800" dirty="0"/>
              <a:t>hypothesis (h): class to assign for a new data instance (d)</a:t>
            </a:r>
          </a:p>
          <a:p>
            <a:br>
              <a:rPr lang="en-US" sz="2800" dirty="0"/>
            </a:b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101598">
              <a:buSzPct val="100000"/>
            </a:pPr>
            <a:endParaRPr lang="en-US" sz="2800" dirty="0"/>
          </a:p>
        </p:txBody>
      </p:sp>
    </p:spTree>
    <p:extLst>
      <p:ext uri="{BB962C8B-B14F-4D97-AF65-F5344CB8AC3E}">
        <p14:creationId xmlns:p14="http://schemas.microsoft.com/office/powerpoint/2010/main" val="34391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Bayes Theorem</a:t>
            </a:r>
            <a:endParaRPr sz="4000" b="1" dirty="0">
              <a:solidFill>
                <a:srgbClr val="E46102"/>
              </a:solidFill>
            </a:endParaRPr>
          </a:p>
        </p:txBody>
      </p:sp>
      <p:sp>
        <p:nvSpPr>
          <p:cNvPr id="96" name="Google Shape;96;p14"/>
          <p:cNvSpPr txBox="1"/>
          <p:nvPr/>
        </p:nvSpPr>
        <p:spPr>
          <a:xfrm>
            <a:off x="311422" y="1338470"/>
            <a:ext cx="11277600" cy="451712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r>
              <a:rPr lang="en-US" sz="2800" dirty="0"/>
              <a:t>Naïve bayes classifier are a family of probabilistic classifiers based on applying the </a:t>
            </a:r>
            <a:r>
              <a:rPr lang="en-US" sz="2800" b="1" dirty="0"/>
              <a:t>Bayes’ theorem </a:t>
            </a:r>
            <a:r>
              <a:rPr lang="en-US" sz="2800" dirty="0"/>
              <a:t>with </a:t>
            </a:r>
            <a:r>
              <a:rPr lang="en-US" sz="2800" u="sng" dirty="0"/>
              <a:t>strong (naïve) independence assumptions</a:t>
            </a:r>
            <a:r>
              <a:rPr lang="en-US" sz="2800" dirty="0"/>
              <a:t> between features</a:t>
            </a:r>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r>
              <a:rPr lang="en-US" sz="2800" dirty="0"/>
              <a:t>Naïve Bayes classifier calculates conditional probability</a:t>
            </a:r>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101598">
              <a:buSzPct val="100000"/>
            </a:pPr>
            <a:endParaRPr lang="en-US" sz="2800" dirty="0"/>
          </a:p>
        </p:txBody>
      </p:sp>
      <p:pic>
        <p:nvPicPr>
          <p:cNvPr id="1026" name="Picture 2">
            <a:extLst>
              <a:ext uri="{FF2B5EF4-FFF2-40B4-BE49-F238E27FC236}">
                <a16:creationId xmlns:a16="http://schemas.microsoft.com/office/drawing/2014/main" id="{0FC9EACC-3513-927F-7956-E92D1ADFA5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34" t="80485" r="54621" b="2969"/>
          <a:stretch/>
        </p:blipFill>
        <p:spPr bwMode="auto">
          <a:xfrm>
            <a:off x="717173" y="2910459"/>
            <a:ext cx="4696128" cy="95122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8EEF511D-6FCD-3451-743E-97DDFDD7FF5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85" t="39043" r="47168" b="27267"/>
          <a:stretch/>
        </p:blipFill>
        <p:spPr bwMode="auto">
          <a:xfrm>
            <a:off x="1115279" y="4174303"/>
            <a:ext cx="3324740" cy="11559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04F4A0D-9E47-8110-3DFE-FCAC1B655E8E}"/>
              </a:ext>
            </a:extLst>
          </p:cNvPr>
          <p:cNvSpPr txBox="1"/>
          <p:nvPr/>
        </p:nvSpPr>
        <p:spPr>
          <a:xfrm>
            <a:off x="311422" y="6298463"/>
            <a:ext cx="6434775" cy="430887"/>
          </a:xfrm>
          <a:prstGeom prst="rect">
            <a:avLst/>
          </a:prstGeom>
          <a:noFill/>
        </p:spPr>
        <p:txBody>
          <a:bodyPr wrap="none" rtlCol="0">
            <a:spAutoFit/>
          </a:bodyPr>
          <a:lstStyle/>
          <a:p>
            <a:r>
              <a:rPr lang="en-US" sz="1100" dirty="0">
                <a:solidFill>
                  <a:schemeClr val="bg1">
                    <a:lumMod val="75000"/>
                  </a:schemeClr>
                </a:solidFill>
              </a:rPr>
              <a:t>Credit: https://towardsdatascience.com/introduction-to-na%C3%AFve-bayes-classifier-fa59e3e24aaf</a:t>
            </a:r>
          </a:p>
          <a:p>
            <a:r>
              <a:rPr lang="en-US" sz="1100" dirty="0">
                <a:solidFill>
                  <a:schemeClr val="bg1">
                    <a:lumMod val="75000"/>
                  </a:schemeClr>
                </a:solidFill>
              </a:rPr>
              <a:t>https://</a:t>
            </a:r>
            <a:r>
              <a:rPr lang="en-US" sz="1100" dirty="0" err="1">
                <a:solidFill>
                  <a:schemeClr val="bg1">
                    <a:lumMod val="75000"/>
                  </a:schemeClr>
                </a:solidFill>
              </a:rPr>
              <a:t>thatware.co</a:t>
            </a:r>
            <a:r>
              <a:rPr lang="en-US" sz="1100" dirty="0">
                <a:solidFill>
                  <a:schemeClr val="bg1">
                    <a:lumMod val="75000"/>
                  </a:schemeClr>
                </a:solidFill>
              </a:rPr>
              <a:t>/naive-bayes/</a:t>
            </a:r>
          </a:p>
        </p:txBody>
      </p:sp>
    </p:spTree>
    <p:extLst>
      <p:ext uri="{BB962C8B-B14F-4D97-AF65-F5344CB8AC3E}">
        <p14:creationId xmlns:p14="http://schemas.microsoft.com/office/powerpoint/2010/main" val="299014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uiExpand="1"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Bayes Theorem</a:t>
            </a:r>
            <a:endParaRPr sz="4000" b="1" dirty="0">
              <a:solidFill>
                <a:srgbClr val="E46102"/>
              </a:solidFill>
            </a:endParaRPr>
          </a:p>
        </p:txBody>
      </p:sp>
      <p:sp>
        <p:nvSpPr>
          <p:cNvPr id="96" name="Google Shape;96;p14"/>
          <p:cNvSpPr txBox="1"/>
          <p:nvPr/>
        </p:nvSpPr>
        <p:spPr>
          <a:xfrm>
            <a:off x="311422" y="1338470"/>
            <a:ext cx="11277600" cy="451712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r>
              <a:rPr lang="en-US" sz="2800" dirty="0"/>
              <a:t>Naïve Bayes classifier calculates conditional probability, </a:t>
            </a:r>
            <a:r>
              <a:rPr lang="en-US" sz="2800" i="1" dirty="0"/>
              <a:t>p</a:t>
            </a:r>
            <a:endParaRPr lang="en-US" sz="2800" dirty="0"/>
          </a:p>
          <a:p>
            <a:pPr marL="101598">
              <a:buSzPct val="100000"/>
            </a:pPr>
            <a:r>
              <a:rPr lang="en-US" sz="2800" b="1" i="1" dirty="0"/>
              <a:t>					</a:t>
            </a:r>
            <a:r>
              <a:rPr lang="en-US" b="1" i="1" dirty="0"/>
              <a:t>p(C</a:t>
            </a:r>
            <a:r>
              <a:rPr lang="en-US" b="1" i="1" baseline="-25000" dirty="0"/>
              <a:t>k </a:t>
            </a:r>
            <a:r>
              <a:rPr lang="en-US" b="1" i="1" dirty="0"/>
              <a:t>|x</a:t>
            </a:r>
            <a:r>
              <a:rPr lang="en-US" b="1" i="1" baseline="-25000" dirty="0"/>
              <a:t>1</a:t>
            </a:r>
            <a:r>
              <a:rPr lang="en-US" b="1" i="1" dirty="0"/>
              <a:t>,x</a:t>
            </a:r>
            <a:r>
              <a:rPr lang="en-US" b="1" i="1" baseline="-25000" dirty="0"/>
              <a:t>2 ,…,</a:t>
            </a:r>
            <a:r>
              <a:rPr lang="en-US" b="1" i="1" dirty="0" err="1"/>
              <a:t>x</a:t>
            </a:r>
            <a:r>
              <a:rPr lang="en-US" b="1" i="1" baseline="-25000" dirty="0" err="1"/>
              <a:t>n</a:t>
            </a:r>
            <a:r>
              <a:rPr lang="en-US" b="1" i="1" dirty="0"/>
              <a:t>)</a:t>
            </a:r>
            <a:endParaRPr lang="en-US" b="1" dirty="0"/>
          </a:p>
          <a:p>
            <a:r>
              <a:rPr lang="en-US" dirty="0"/>
              <a:t>	for each of </a:t>
            </a:r>
            <a:r>
              <a:rPr lang="en-US" i="1" dirty="0"/>
              <a:t>k</a:t>
            </a:r>
            <a:r>
              <a:rPr lang="en-US" dirty="0"/>
              <a:t> possible outcomes or classes </a:t>
            </a:r>
            <a:r>
              <a:rPr lang="en-US" i="1" dirty="0"/>
              <a:t>C</a:t>
            </a:r>
            <a:r>
              <a:rPr lang="en-US" i="1" baseline="-25000" dirty="0"/>
              <a:t>k</a:t>
            </a:r>
            <a:r>
              <a:rPr lang="en-US" i="1" dirty="0"/>
              <a:t>.</a:t>
            </a:r>
          </a:p>
          <a:p>
            <a:endParaRPr lang="en-US" i="1" dirty="0"/>
          </a:p>
          <a:p>
            <a:r>
              <a:rPr lang="en-US" sz="2000" dirty="0"/>
              <a:t>Example: We have a bunch of emails and we want to determine which one is ham and which one is spam.</a:t>
            </a:r>
          </a:p>
          <a:p>
            <a:r>
              <a:rPr lang="en-US" sz="2000" dirty="0"/>
              <a:t>2 classes : spam and ham</a:t>
            </a:r>
          </a:p>
          <a:p>
            <a:r>
              <a:rPr lang="en-US" sz="2000" dirty="0"/>
              <a:t>Using the frequency of words occurring in both classes-</a:t>
            </a:r>
          </a:p>
          <a:p>
            <a:r>
              <a:rPr lang="en-US" sz="2000" dirty="0"/>
              <a:t>Probability of word “money” occurring in the class </a:t>
            </a:r>
            <a:r>
              <a:rPr lang="en-US" sz="2000" u="sng" dirty="0"/>
              <a:t>spam</a:t>
            </a:r>
            <a:r>
              <a:rPr lang="en-US" sz="2000" dirty="0"/>
              <a:t> is 1/8. </a:t>
            </a:r>
            <a:r>
              <a:rPr lang="en-US" sz="2000" dirty="0">
                <a:solidFill>
                  <a:srgbClr val="D95E00"/>
                </a:solidFill>
              </a:rPr>
              <a:t>p(</a:t>
            </a:r>
            <a:r>
              <a:rPr lang="en-US" sz="2000" dirty="0" err="1">
                <a:solidFill>
                  <a:srgbClr val="D95E00"/>
                </a:solidFill>
              </a:rPr>
              <a:t>money|spam</a:t>
            </a:r>
            <a:r>
              <a:rPr lang="en-US" sz="2000" dirty="0">
                <a:solidFill>
                  <a:srgbClr val="D95E00"/>
                </a:solidFill>
              </a:rPr>
              <a:t>) = 1/8</a:t>
            </a:r>
          </a:p>
          <a:p>
            <a:r>
              <a:rPr lang="en-US" sz="2000" dirty="0"/>
              <a:t>Probability of word “dear” occurring in the class </a:t>
            </a:r>
            <a:r>
              <a:rPr lang="en-US" sz="2000" u="sng" dirty="0"/>
              <a:t>ham</a:t>
            </a:r>
            <a:r>
              <a:rPr lang="en-US" sz="2000" dirty="0"/>
              <a:t> is 1/10. </a:t>
            </a:r>
            <a:r>
              <a:rPr lang="en-US" sz="2000" dirty="0">
                <a:solidFill>
                  <a:srgbClr val="D95E00"/>
                </a:solidFill>
              </a:rPr>
              <a:t>p(</a:t>
            </a:r>
            <a:r>
              <a:rPr lang="en-US" sz="2000" dirty="0" err="1">
                <a:solidFill>
                  <a:srgbClr val="D95E00"/>
                </a:solidFill>
              </a:rPr>
              <a:t>dear|ham</a:t>
            </a:r>
            <a:r>
              <a:rPr lang="en-US" sz="2000" dirty="0">
                <a:solidFill>
                  <a:srgbClr val="D95E00"/>
                </a:solidFill>
              </a:rPr>
              <a:t>) = 1/10</a:t>
            </a:r>
            <a:endParaRPr lang="en-US" sz="2000" dirty="0"/>
          </a:p>
          <a:p>
            <a:r>
              <a:rPr lang="en-US" sz="2000" dirty="0"/>
              <a:t>Probability of word “send” occurring in the class </a:t>
            </a:r>
            <a:r>
              <a:rPr lang="en-US" sz="2000" u="sng" dirty="0"/>
              <a:t>spam</a:t>
            </a:r>
            <a:r>
              <a:rPr lang="en-US" sz="2000" dirty="0"/>
              <a:t> is 1/15. </a:t>
            </a:r>
            <a:r>
              <a:rPr lang="en-US" sz="2000" dirty="0">
                <a:solidFill>
                  <a:srgbClr val="D95E00"/>
                </a:solidFill>
              </a:rPr>
              <a:t>p(</a:t>
            </a:r>
            <a:r>
              <a:rPr lang="en-US" sz="2000" dirty="0" err="1">
                <a:solidFill>
                  <a:srgbClr val="D95E00"/>
                </a:solidFill>
              </a:rPr>
              <a:t>send|spam</a:t>
            </a:r>
            <a:r>
              <a:rPr lang="en-US" sz="2000" dirty="0">
                <a:solidFill>
                  <a:srgbClr val="D95E00"/>
                </a:solidFill>
              </a:rPr>
              <a:t>) = 1/15</a:t>
            </a:r>
            <a:endParaRPr lang="en-US" sz="2000" dirty="0"/>
          </a:p>
          <a:p>
            <a:r>
              <a:rPr lang="en-US" sz="2000" dirty="0"/>
              <a:t>….and so on</a:t>
            </a:r>
          </a:p>
          <a:p>
            <a:r>
              <a:rPr lang="en-US" sz="2000" dirty="0"/>
              <a:t>These are probabilities of </a:t>
            </a:r>
            <a:r>
              <a:rPr lang="en-US" sz="2000" u="sng" dirty="0"/>
              <a:t>discrete, individual words</a:t>
            </a:r>
            <a:r>
              <a:rPr lang="en-US" sz="2000" dirty="0"/>
              <a:t> -&gt; independent features.</a:t>
            </a:r>
          </a:p>
          <a:p>
            <a:endParaRPr lang="en-US" sz="2000" dirty="0"/>
          </a:p>
          <a:p>
            <a:br>
              <a:rPr lang="en-US" sz="2800" dirty="0"/>
            </a:br>
            <a:endParaRPr lang="en-US" sz="2800" dirty="0"/>
          </a:p>
          <a:p>
            <a:pPr marL="101598">
              <a:buSzPct val="100000"/>
            </a:pPr>
            <a:endParaRPr lang="en-US" sz="2800" dirty="0"/>
          </a:p>
        </p:txBody>
      </p:sp>
      <p:sp>
        <p:nvSpPr>
          <p:cNvPr id="4" name="TextBox 3">
            <a:extLst>
              <a:ext uri="{FF2B5EF4-FFF2-40B4-BE49-F238E27FC236}">
                <a16:creationId xmlns:a16="http://schemas.microsoft.com/office/drawing/2014/main" id="{504F4A0D-9E47-8110-3DFE-FCAC1B655E8E}"/>
              </a:ext>
            </a:extLst>
          </p:cNvPr>
          <p:cNvSpPr txBox="1"/>
          <p:nvPr/>
        </p:nvSpPr>
        <p:spPr>
          <a:xfrm>
            <a:off x="311422" y="6298463"/>
            <a:ext cx="6434775" cy="430887"/>
          </a:xfrm>
          <a:prstGeom prst="rect">
            <a:avLst/>
          </a:prstGeom>
          <a:noFill/>
        </p:spPr>
        <p:txBody>
          <a:bodyPr wrap="none" rtlCol="0">
            <a:spAutoFit/>
          </a:bodyPr>
          <a:lstStyle/>
          <a:p>
            <a:r>
              <a:rPr lang="en-US" sz="1100" dirty="0">
                <a:solidFill>
                  <a:schemeClr val="bg1">
                    <a:lumMod val="75000"/>
                  </a:schemeClr>
                </a:solidFill>
              </a:rPr>
              <a:t>Credit: https://towardsdatascience.com/introduction-to-na%C3%AFve-bayes-classifier-fa59e3e24aaf</a:t>
            </a:r>
          </a:p>
          <a:p>
            <a:r>
              <a:rPr lang="en-US" sz="1100" dirty="0">
                <a:solidFill>
                  <a:schemeClr val="bg1">
                    <a:lumMod val="75000"/>
                  </a:schemeClr>
                </a:solidFill>
              </a:rPr>
              <a:t>https://</a:t>
            </a:r>
            <a:r>
              <a:rPr lang="en-US" sz="1100" dirty="0" err="1">
                <a:solidFill>
                  <a:schemeClr val="bg1">
                    <a:lumMod val="75000"/>
                  </a:schemeClr>
                </a:solidFill>
              </a:rPr>
              <a:t>thatware.co</a:t>
            </a:r>
            <a:r>
              <a:rPr lang="en-US" sz="1100" dirty="0">
                <a:solidFill>
                  <a:schemeClr val="bg1">
                    <a:lumMod val="75000"/>
                  </a:schemeClr>
                </a:solidFill>
              </a:rPr>
              <a:t>/naive-bayes/</a:t>
            </a:r>
          </a:p>
        </p:txBody>
      </p:sp>
    </p:spTree>
    <p:extLst>
      <p:ext uri="{BB962C8B-B14F-4D97-AF65-F5344CB8AC3E}">
        <p14:creationId xmlns:p14="http://schemas.microsoft.com/office/powerpoint/2010/main" val="259040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Bayes Classifier</a:t>
            </a:r>
            <a:endParaRPr sz="4000" b="1" dirty="0">
              <a:solidFill>
                <a:srgbClr val="E46102"/>
              </a:solidFill>
            </a:endParaRPr>
          </a:p>
        </p:txBody>
      </p:sp>
      <p:sp>
        <p:nvSpPr>
          <p:cNvPr id="96" name="Google Shape;96;p14"/>
          <p:cNvSpPr txBox="1"/>
          <p:nvPr/>
        </p:nvSpPr>
        <p:spPr>
          <a:xfrm>
            <a:off x="311422" y="1086679"/>
            <a:ext cx="11277600" cy="451712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r>
              <a:rPr lang="en-US" sz="2000" dirty="0">
                <a:solidFill>
                  <a:srgbClr val="D95E00"/>
                </a:solidFill>
              </a:rPr>
              <a:t>p(</a:t>
            </a:r>
            <a:r>
              <a:rPr lang="en-US" sz="2000" dirty="0" err="1">
                <a:solidFill>
                  <a:srgbClr val="D95E00"/>
                </a:solidFill>
              </a:rPr>
              <a:t>money|spam</a:t>
            </a:r>
            <a:r>
              <a:rPr lang="en-US" sz="2000" dirty="0">
                <a:solidFill>
                  <a:srgbClr val="D95E00"/>
                </a:solidFill>
              </a:rPr>
              <a:t>) = 1/8</a:t>
            </a:r>
          </a:p>
          <a:p>
            <a:pPr marL="444498" indent="-342900">
              <a:buSzPct val="100000"/>
              <a:buFontTx/>
              <a:buChar char="-"/>
            </a:pPr>
            <a:r>
              <a:rPr lang="en-US" sz="2000" dirty="0">
                <a:solidFill>
                  <a:srgbClr val="D95E00"/>
                </a:solidFill>
              </a:rPr>
              <a:t>p(</a:t>
            </a:r>
            <a:r>
              <a:rPr lang="en-US" sz="2000" dirty="0" err="1">
                <a:solidFill>
                  <a:srgbClr val="D95E00"/>
                </a:solidFill>
              </a:rPr>
              <a:t>dear|ham</a:t>
            </a:r>
            <a:r>
              <a:rPr lang="en-US" sz="2000" dirty="0">
                <a:solidFill>
                  <a:srgbClr val="D95E00"/>
                </a:solidFill>
              </a:rPr>
              <a:t>) = 1/10</a:t>
            </a:r>
            <a:endParaRPr lang="en-US" sz="2000" dirty="0"/>
          </a:p>
          <a:p>
            <a:pPr marL="444498" indent="-342900">
              <a:buSzPct val="100000"/>
              <a:buFontTx/>
              <a:buChar char="-"/>
            </a:pPr>
            <a:r>
              <a:rPr lang="en-US" sz="2000" dirty="0">
                <a:solidFill>
                  <a:srgbClr val="D95E00"/>
                </a:solidFill>
              </a:rPr>
              <a:t>p(</a:t>
            </a:r>
            <a:r>
              <a:rPr lang="en-US" sz="2000" dirty="0" err="1">
                <a:solidFill>
                  <a:srgbClr val="D95E00"/>
                </a:solidFill>
              </a:rPr>
              <a:t>send|spam</a:t>
            </a:r>
            <a:r>
              <a:rPr lang="en-US" sz="2000" dirty="0">
                <a:solidFill>
                  <a:srgbClr val="D95E00"/>
                </a:solidFill>
              </a:rPr>
              <a:t>) = 1/15</a:t>
            </a:r>
            <a:endParaRPr lang="en-US" sz="2000" dirty="0"/>
          </a:p>
          <a:p>
            <a:pPr marL="444498" indent="-342900">
              <a:buSzPct val="100000"/>
              <a:buFont typeface="Arial" panose="020B0604020202020204" pitchFamily="34" charset="0"/>
              <a:buChar char="•"/>
            </a:pPr>
            <a:r>
              <a:rPr lang="en-US" dirty="0"/>
              <a:t>Also given, 10 out of 15 messages are ”ham”. p(ham) = (10/10+</a:t>
            </a:r>
            <a:r>
              <a:rPr lang="en-US" dirty="0">
                <a:solidFill>
                  <a:srgbClr val="D95E00"/>
                </a:solidFill>
              </a:rPr>
              <a:t>5</a:t>
            </a:r>
            <a:r>
              <a:rPr lang="en-US" dirty="0"/>
              <a:t>) = 0.67</a:t>
            </a:r>
          </a:p>
          <a:p>
            <a:pPr marL="444498" indent="-342900">
              <a:buSzPct val="100000"/>
              <a:buFont typeface="Arial" panose="020B0604020202020204" pitchFamily="34" charset="0"/>
              <a:buChar char="•"/>
            </a:pPr>
            <a:r>
              <a:rPr lang="en-US" dirty="0"/>
              <a:t>0.67 is the prior probability of “ham”. therefore, p(spam) = 0.33</a:t>
            </a:r>
          </a:p>
          <a:p>
            <a:pPr marL="101598">
              <a:buSzPct val="100000"/>
            </a:pPr>
            <a:endParaRPr lang="en-US" dirty="0"/>
          </a:p>
          <a:p>
            <a:pPr marL="101598">
              <a:buSzPct val="100000"/>
            </a:pPr>
            <a:endParaRPr lang="en-US" dirty="0"/>
          </a:p>
          <a:p>
            <a:pPr marL="101598">
              <a:buSzPct val="100000"/>
            </a:pPr>
            <a:endParaRPr lang="en-US" dirty="0"/>
          </a:p>
          <a:p>
            <a:pPr marL="444498" indent="-342900">
              <a:buSzPct val="100000"/>
              <a:buFont typeface="Arial" panose="020B0604020202020204" pitchFamily="34" charset="0"/>
              <a:buChar char="•"/>
            </a:pPr>
            <a:endParaRPr lang="en-US" dirty="0"/>
          </a:p>
          <a:p>
            <a:pPr marL="444498" indent="-342900">
              <a:buSzPct val="100000"/>
              <a:buFont typeface="Arial" panose="020B0604020202020204" pitchFamily="34" charset="0"/>
              <a:buChar char="•"/>
            </a:pPr>
            <a:r>
              <a:rPr lang="en-US" dirty="0"/>
              <a:t>Start with a normal guess, “spam” = p(spam) = 0.33</a:t>
            </a:r>
          </a:p>
          <a:p>
            <a:pPr marL="444498" indent="-342900">
              <a:buSzPct val="100000"/>
              <a:buFont typeface="Arial" panose="020B0604020202020204" pitchFamily="34" charset="0"/>
              <a:buChar char="•"/>
            </a:pPr>
            <a:r>
              <a:rPr lang="en-US" dirty="0"/>
              <a:t>p(s) x p(</a:t>
            </a:r>
            <a:r>
              <a:rPr lang="en-US" dirty="0" err="1"/>
              <a:t>send|spam</a:t>
            </a:r>
            <a:r>
              <a:rPr lang="en-US" dirty="0"/>
              <a:t>) x p(</a:t>
            </a:r>
            <a:r>
              <a:rPr lang="en-US" dirty="0" err="1"/>
              <a:t>money|spam</a:t>
            </a:r>
            <a:r>
              <a:rPr lang="en-US" dirty="0"/>
              <a:t>) = 0.33 x 0.06 x 0.125 = .0024</a:t>
            </a:r>
          </a:p>
          <a:p>
            <a:pPr marL="444498" indent="-342900">
              <a:buSzPct val="100000"/>
              <a:buFont typeface="Arial" panose="020B0604020202020204" pitchFamily="34" charset="0"/>
              <a:buChar char="•"/>
            </a:pPr>
            <a:r>
              <a:rPr lang="en-US" dirty="0"/>
              <a:t>Repeat for ham and compare result. </a:t>
            </a:r>
          </a:p>
          <a:p>
            <a:pPr marL="444498" indent="-342900">
              <a:buSzPct val="100000"/>
              <a:buFont typeface="Arial" panose="020B0604020202020204" pitchFamily="34" charset="0"/>
              <a:buChar char="•"/>
            </a:pPr>
            <a:r>
              <a:rPr lang="en-US" dirty="0"/>
              <a:t>Assign class with greater value to the new email. </a:t>
            </a:r>
          </a:p>
          <a:p>
            <a:pPr marL="444498" indent="-342900">
              <a:buSzPct val="100000"/>
              <a:buFont typeface="Arial" panose="020B0604020202020204" pitchFamily="34" charset="0"/>
              <a:buChar char="•"/>
            </a:pPr>
            <a:r>
              <a:rPr lang="en-US" dirty="0"/>
              <a:t>DONE</a:t>
            </a:r>
          </a:p>
          <a:p>
            <a:pPr marL="101598">
              <a:buSzPct val="100000"/>
            </a:pPr>
            <a:endParaRPr lang="en-US" sz="2800" dirty="0"/>
          </a:p>
        </p:txBody>
      </p:sp>
      <p:graphicFrame>
        <p:nvGraphicFramePr>
          <p:cNvPr id="2" name="Table 2">
            <a:extLst>
              <a:ext uri="{FF2B5EF4-FFF2-40B4-BE49-F238E27FC236}">
                <a16:creationId xmlns:a16="http://schemas.microsoft.com/office/drawing/2014/main" id="{DD5C0D0F-E42B-E6E3-E942-91F40E6977F2}"/>
              </a:ext>
            </a:extLst>
          </p:cNvPr>
          <p:cNvGraphicFramePr>
            <a:graphicFrameLocks noGrp="1"/>
          </p:cNvGraphicFramePr>
          <p:nvPr>
            <p:extLst>
              <p:ext uri="{D42A27DB-BD31-4B8C-83A1-F6EECF244321}">
                <p14:modId xmlns:p14="http://schemas.microsoft.com/office/powerpoint/2010/main" val="3407924220"/>
              </p:ext>
            </p:extLst>
          </p:nvPr>
        </p:nvGraphicFramePr>
        <p:xfrm>
          <a:off x="764209" y="3084447"/>
          <a:ext cx="10663583" cy="1005840"/>
        </p:xfrm>
        <a:graphic>
          <a:graphicData uri="http://schemas.openxmlformats.org/drawingml/2006/table">
            <a:tbl>
              <a:tblPr firstRow="1" bandRow="1">
                <a:tableStyleId>{5C22544A-7EE6-4342-B048-85BDC9FD1C3A}</a:tableStyleId>
              </a:tblPr>
              <a:tblGrid>
                <a:gridCol w="10663583">
                  <a:extLst>
                    <a:ext uri="{9D8B030D-6E8A-4147-A177-3AD203B41FA5}">
                      <a16:colId xmlns:a16="http://schemas.microsoft.com/office/drawing/2014/main" val="3400395767"/>
                    </a:ext>
                  </a:extLst>
                </a:gridCol>
              </a:tblGrid>
              <a:tr h="370840">
                <a:tc>
                  <a:txBody>
                    <a:bodyPr/>
                    <a:lstStyle/>
                    <a:p>
                      <a:pPr marL="101598" algn="ctr">
                        <a:buSzPct val="100000"/>
                      </a:pPr>
                      <a:r>
                        <a:rPr lang="en-US" sz="2000" b="0" dirty="0"/>
                        <a:t>Just built an Email classifier based on naïve bayes.</a:t>
                      </a:r>
                    </a:p>
                    <a:p>
                      <a:pPr marL="101598" algn="ctr">
                        <a:buSzPct val="100000"/>
                      </a:pPr>
                      <a:r>
                        <a:rPr lang="en-US" sz="2000" b="0" dirty="0"/>
                        <a:t>A new email arrives, and your classifier needs to label it as spam or ham. The email has content that says = “send money”</a:t>
                      </a:r>
                      <a:endParaRPr lang="en-US" sz="2400" b="0" dirty="0"/>
                    </a:p>
                  </a:txBody>
                  <a:tcPr/>
                </a:tc>
                <a:extLst>
                  <a:ext uri="{0D108BD9-81ED-4DB2-BD59-A6C34878D82A}">
                    <a16:rowId xmlns:a16="http://schemas.microsoft.com/office/drawing/2014/main" val="2583149207"/>
                  </a:ext>
                </a:extLst>
              </a:tr>
            </a:tbl>
          </a:graphicData>
        </a:graphic>
      </p:graphicFrame>
      <p:sp>
        <p:nvSpPr>
          <p:cNvPr id="3" name="TextBox 2">
            <a:extLst>
              <a:ext uri="{FF2B5EF4-FFF2-40B4-BE49-F238E27FC236}">
                <a16:creationId xmlns:a16="http://schemas.microsoft.com/office/drawing/2014/main" id="{F8B5CE67-5405-6C33-668D-738F926FEA68}"/>
              </a:ext>
            </a:extLst>
          </p:cNvPr>
          <p:cNvSpPr txBox="1"/>
          <p:nvPr/>
        </p:nvSpPr>
        <p:spPr>
          <a:xfrm>
            <a:off x="172279" y="6550254"/>
            <a:ext cx="5096267" cy="246221"/>
          </a:xfrm>
          <a:prstGeom prst="rect">
            <a:avLst/>
          </a:prstGeom>
          <a:noFill/>
        </p:spPr>
        <p:txBody>
          <a:bodyPr wrap="none" rtlCol="0">
            <a:spAutoFit/>
          </a:bodyPr>
          <a:lstStyle/>
          <a:p>
            <a:r>
              <a:rPr lang="en-US" sz="1000" dirty="0">
                <a:solidFill>
                  <a:schemeClr val="bg1">
                    <a:lumMod val="75000"/>
                  </a:schemeClr>
                </a:solidFill>
              </a:rPr>
              <a:t>Credit:  </a:t>
            </a:r>
            <a:r>
              <a:rPr lang="en-US" sz="1000" dirty="0" err="1">
                <a:solidFill>
                  <a:schemeClr val="bg1">
                    <a:lumMod val="75000"/>
                  </a:schemeClr>
                </a:solidFill>
              </a:rPr>
              <a:t>Youtube</a:t>
            </a:r>
            <a:r>
              <a:rPr lang="en-US" sz="1000" dirty="0">
                <a:solidFill>
                  <a:schemeClr val="bg1">
                    <a:lumMod val="75000"/>
                  </a:schemeClr>
                </a:solidFill>
              </a:rPr>
              <a:t> channel </a:t>
            </a:r>
            <a:r>
              <a:rPr lang="en-US" sz="1000" dirty="0" err="1">
                <a:solidFill>
                  <a:schemeClr val="bg1">
                    <a:lumMod val="75000"/>
                  </a:schemeClr>
                </a:solidFill>
              </a:rPr>
              <a:t>StatQuestwithJoshStarmer</a:t>
            </a:r>
            <a:r>
              <a:rPr lang="en-US" sz="1000" dirty="0">
                <a:solidFill>
                  <a:schemeClr val="bg1">
                    <a:lumMod val="75000"/>
                  </a:schemeClr>
                </a:solidFill>
              </a:rPr>
              <a:t>, Naive Bayes, Clearly Explained!!!</a:t>
            </a:r>
          </a:p>
        </p:txBody>
      </p:sp>
    </p:spTree>
    <p:extLst>
      <p:ext uri="{BB962C8B-B14F-4D97-AF65-F5344CB8AC3E}">
        <p14:creationId xmlns:p14="http://schemas.microsoft.com/office/powerpoint/2010/main" val="3662409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Bayes Classifier</a:t>
            </a:r>
            <a:endParaRPr sz="4000" b="1" dirty="0">
              <a:solidFill>
                <a:srgbClr val="E46102"/>
              </a:solidFill>
            </a:endParaRPr>
          </a:p>
        </p:txBody>
      </p:sp>
      <p:sp>
        <p:nvSpPr>
          <p:cNvPr id="96" name="Google Shape;96;p14"/>
          <p:cNvSpPr txBox="1"/>
          <p:nvPr/>
        </p:nvSpPr>
        <p:spPr>
          <a:xfrm>
            <a:off x="311422" y="1086679"/>
            <a:ext cx="11277600" cy="4517124"/>
          </a:xfrm>
          <a:prstGeom prst="rect">
            <a:avLst/>
          </a:prstGeom>
          <a:noFill/>
          <a:ln>
            <a:noFill/>
          </a:ln>
        </p:spPr>
        <p:txBody>
          <a:bodyPr spcFirstLastPara="1" wrap="square" lIns="121900" tIns="121900" rIns="121900" bIns="121900" anchor="t" anchorCtr="0">
            <a:noAutofit/>
          </a:bodyPr>
          <a:lstStyle/>
          <a:p>
            <a:pPr marL="101598" algn="ctr">
              <a:buSzPct val="100000"/>
            </a:pPr>
            <a:r>
              <a:rPr lang="en-US" sz="2800" dirty="0"/>
              <a:t>Class exercise</a:t>
            </a:r>
          </a:p>
          <a:p>
            <a:pPr marL="615948" indent="-514350">
              <a:buSzPct val="100000"/>
              <a:buAutoNum type="arabicPeriod"/>
            </a:pPr>
            <a:r>
              <a:rPr lang="en-US" sz="2800" dirty="0"/>
              <a:t>Use famous iris dataset. Link: https://</a:t>
            </a:r>
            <a:r>
              <a:rPr lang="en-US" sz="2800" dirty="0" err="1"/>
              <a:t>archive.ics.uci.edu</a:t>
            </a:r>
            <a:r>
              <a:rPr lang="en-US" sz="2800" dirty="0"/>
              <a:t>/ml/datasets/iris</a:t>
            </a:r>
          </a:p>
          <a:p>
            <a:pPr lvl="1"/>
            <a:r>
              <a:rPr lang="en-US" dirty="0"/>
              <a:t>The iris dataset contains the following data</a:t>
            </a:r>
          </a:p>
          <a:p>
            <a:pPr lvl="1"/>
            <a:r>
              <a:rPr lang="en-US" dirty="0"/>
              <a:t>50 samples of 3 different species of iris (150 samples total)</a:t>
            </a:r>
          </a:p>
          <a:p>
            <a:pPr lvl="1"/>
            <a:r>
              <a:rPr lang="en-US" dirty="0"/>
              <a:t>Measurements: sepal length, sepal width, petal length, petal width</a:t>
            </a:r>
          </a:p>
          <a:p>
            <a:pPr lvl="1"/>
            <a:r>
              <a:rPr lang="en-US" dirty="0"/>
              <a:t>The format for the data: (sepal length, sepal width, petal length, petal width)</a:t>
            </a:r>
            <a:endParaRPr lang="en-US" sz="2800" dirty="0"/>
          </a:p>
          <a:p>
            <a:pPr marL="101598">
              <a:buSzPct val="100000"/>
            </a:pPr>
            <a:r>
              <a:rPr lang="en-US" sz="2800" dirty="0"/>
              <a:t>2. Open google </a:t>
            </a:r>
            <a:r>
              <a:rPr lang="en-US" sz="2800" dirty="0" err="1"/>
              <a:t>colab</a:t>
            </a:r>
            <a:endParaRPr lang="en-US" sz="2800" dirty="0"/>
          </a:p>
          <a:p>
            <a:pPr marL="101598">
              <a:buSzPct val="100000"/>
            </a:pPr>
            <a:r>
              <a:rPr lang="en-US" sz="2800" dirty="0"/>
              <a:t>3. Upload the </a:t>
            </a:r>
            <a:r>
              <a:rPr lang="en-US" sz="2800" dirty="0" err="1"/>
              <a:t>ipython</a:t>
            </a:r>
            <a:r>
              <a:rPr lang="en-US" sz="2800" dirty="0"/>
              <a:t> notebook provided</a:t>
            </a:r>
          </a:p>
          <a:p>
            <a:pPr marL="101598">
              <a:buSzPct val="100000"/>
            </a:pPr>
            <a:r>
              <a:rPr lang="en-US" sz="2800" dirty="0"/>
              <a:t>4. </a:t>
            </a:r>
          </a:p>
        </p:txBody>
      </p:sp>
    </p:spTree>
    <p:extLst>
      <p:ext uri="{BB962C8B-B14F-4D97-AF65-F5344CB8AC3E}">
        <p14:creationId xmlns:p14="http://schemas.microsoft.com/office/powerpoint/2010/main" val="1643733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Simple Linear Model</a:t>
            </a:r>
            <a:endParaRPr sz="4000" b="1" dirty="0">
              <a:solidFill>
                <a:srgbClr val="E46102"/>
              </a:solidFill>
            </a:endParaRPr>
          </a:p>
        </p:txBody>
      </p:sp>
      <p:sp>
        <p:nvSpPr>
          <p:cNvPr id="96" name="Google Shape;96;p14"/>
          <p:cNvSpPr txBox="1"/>
          <p:nvPr/>
        </p:nvSpPr>
        <p:spPr>
          <a:xfrm>
            <a:off x="311422" y="812930"/>
            <a:ext cx="11277600" cy="5042664"/>
          </a:xfrm>
          <a:prstGeom prst="rect">
            <a:avLst/>
          </a:prstGeom>
          <a:noFill/>
          <a:ln>
            <a:noFill/>
          </a:ln>
        </p:spPr>
        <p:txBody>
          <a:bodyPr spcFirstLastPara="1" wrap="square" lIns="121900" tIns="121900" rIns="121900" bIns="121900" anchor="t" anchorCtr="0">
            <a:noAutofit/>
          </a:bodyPr>
          <a:lstStyle/>
          <a:p>
            <a:pPr marL="101598">
              <a:buSzPct val="100000"/>
            </a:pPr>
            <a:endParaRPr lang="en-US" sz="2000" dirty="0"/>
          </a:p>
          <a:p>
            <a:pPr marL="609585" indent="-507987">
              <a:buSzPct val="100000"/>
              <a:buChar char="●"/>
            </a:pPr>
            <a:r>
              <a:rPr lang="en-US" sz="2000" dirty="0" err="1"/>
              <a:t>life_satisfaction</a:t>
            </a:r>
            <a:r>
              <a:rPr lang="en-US" sz="2000" dirty="0"/>
              <a:t> = </a:t>
            </a:r>
            <a:r>
              <a:rPr lang="en-US" sz="2000" i="1" dirty="0"/>
              <a:t>θ</a:t>
            </a:r>
            <a:r>
              <a:rPr lang="en-US" sz="2000" i="1" baseline="-25000" dirty="0"/>
              <a:t>0 + </a:t>
            </a:r>
            <a:r>
              <a:rPr lang="en-US" sz="2000" i="1" dirty="0"/>
              <a:t>θ</a:t>
            </a:r>
            <a:r>
              <a:rPr lang="en-US" sz="2000" i="1" baseline="-25000" dirty="0"/>
              <a:t>1</a:t>
            </a:r>
            <a:r>
              <a:rPr lang="en-US" sz="2000" i="1" dirty="0"/>
              <a:t> x </a:t>
            </a:r>
            <a:r>
              <a:rPr lang="en-US" sz="2000" i="1" dirty="0" err="1"/>
              <a:t>GDP_per_capita</a:t>
            </a:r>
            <a:endParaRPr lang="en-US" sz="2000" i="1" dirty="0"/>
          </a:p>
          <a:p>
            <a:pPr marL="609585" indent="-507987">
              <a:buSzPct val="100000"/>
              <a:buChar char="●"/>
            </a:pPr>
            <a:endParaRPr lang="en-US" sz="2000" dirty="0"/>
          </a:p>
          <a:p>
            <a:pPr marL="609585" indent="-507987">
              <a:buSzPct val="100000"/>
              <a:buChar char="●"/>
            </a:pPr>
            <a:r>
              <a:rPr lang="en-US" sz="2000" dirty="0"/>
              <a:t>two model parameters, </a:t>
            </a:r>
            <a:r>
              <a:rPr lang="en-US" sz="2000" i="1" dirty="0"/>
              <a:t>θ</a:t>
            </a:r>
            <a:r>
              <a:rPr lang="en-US" sz="2000" i="1" baseline="-25000" dirty="0"/>
              <a:t>0</a:t>
            </a:r>
            <a:r>
              <a:rPr lang="en-US" sz="2000" dirty="0"/>
              <a:t> and </a:t>
            </a:r>
            <a:r>
              <a:rPr lang="en-US" sz="2000" i="1" dirty="0"/>
              <a:t>θ</a:t>
            </a:r>
            <a:r>
              <a:rPr lang="en-US" sz="2000" i="1" baseline="-25000" dirty="0"/>
              <a:t>1</a:t>
            </a:r>
            <a:r>
              <a:rPr lang="en-US" sz="2000" i="1" dirty="0"/>
              <a:t>; </a:t>
            </a:r>
            <a:r>
              <a:rPr lang="en-US" sz="2000" dirty="0"/>
              <a:t>tweaking them to make your model represent any linear function.</a:t>
            </a:r>
          </a:p>
          <a:p>
            <a:pPr marL="609585" indent="-507987">
              <a:buSzPct val="100000"/>
              <a:buChar char="●"/>
            </a:pPr>
            <a:endParaRPr lang="en-US" sz="2000" dirty="0"/>
          </a:p>
          <a:p>
            <a:pPr marL="609585" indent="-507987">
              <a:buSzPct val="100000"/>
              <a:buChar char="●"/>
            </a:pPr>
            <a:r>
              <a:rPr lang="en-US" sz="2000" u="sng" dirty="0"/>
              <a:t>Before</a:t>
            </a:r>
            <a:r>
              <a:rPr lang="en-US" sz="2000" dirty="0"/>
              <a:t> you use your linear model, you need to define the parameter values of </a:t>
            </a:r>
            <a:r>
              <a:rPr lang="en-US" sz="2000" i="1" dirty="0"/>
              <a:t>θ</a:t>
            </a:r>
            <a:r>
              <a:rPr lang="en-US" sz="2000" i="1" baseline="-25000" dirty="0"/>
              <a:t>0</a:t>
            </a:r>
            <a:r>
              <a:rPr lang="en-US" sz="2000" i="1" dirty="0"/>
              <a:t> </a:t>
            </a:r>
            <a:r>
              <a:rPr lang="en-US" sz="2000" dirty="0"/>
              <a:t>and</a:t>
            </a:r>
            <a:r>
              <a:rPr lang="en-US" sz="2000" i="1" baseline="-25000" dirty="0"/>
              <a:t> </a:t>
            </a:r>
            <a:r>
              <a:rPr lang="en-US" sz="2000" i="1" dirty="0"/>
              <a:t>θ</a:t>
            </a:r>
            <a:r>
              <a:rPr lang="en-US" sz="2000" i="1" baseline="-25000" dirty="0"/>
              <a:t>1.</a:t>
            </a:r>
          </a:p>
          <a:p>
            <a:pPr marL="1219170" lvl="1" indent="-507987">
              <a:buSzPct val="100000"/>
              <a:buChar char="●"/>
            </a:pPr>
            <a:r>
              <a:rPr lang="en-US" sz="2000" dirty="0"/>
              <a:t>those that make your model perform best</a:t>
            </a:r>
          </a:p>
        </p:txBody>
      </p:sp>
      <p:sp>
        <p:nvSpPr>
          <p:cNvPr id="3" name="TextBox 2">
            <a:extLst>
              <a:ext uri="{FF2B5EF4-FFF2-40B4-BE49-F238E27FC236}">
                <a16:creationId xmlns:a16="http://schemas.microsoft.com/office/drawing/2014/main" id="{8336C952-2ED4-4267-88C4-A6FF51E45930}"/>
              </a:ext>
            </a:extLst>
          </p:cNvPr>
          <p:cNvSpPr txBox="1"/>
          <p:nvPr/>
        </p:nvSpPr>
        <p:spPr>
          <a:xfrm>
            <a:off x="1056068" y="4336234"/>
            <a:ext cx="9882388" cy="1200329"/>
          </a:xfrm>
          <a:prstGeom prst="rect">
            <a:avLst/>
          </a:prstGeom>
          <a:noFill/>
          <a:ln>
            <a:solidFill>
              <a:srgbClr val="E46102"/>
            </a:solidFill>
          </a:ln>
        </p:spPr>
        <p:txBody>
          <a:bodyPr wrap="square" rtlCol="0">
            <a:spAutoFit/>
          </a:bodyPr>
          <a:lstStyle/>
          <a:p>
            <a:pPr algn="ctr"/>
            <a:r>
              <a:rPr lang="en-US" b="1" dirty="0"/>
              <a:t>Utility Function</a:t>
            </a:r>
            <a:r>
              <a:rPr lang="en-US" dirty="0"/>
              <a:t> – measures how good your model is</a:t>
            </a:r>
          </a:p>
          <a:p>
            <a:pPr algn="ctr"/>
            <a:endParaRPr lang="en-US" dirty="0"/>
          </a:p>
          <a:p>
            <a:pPr algn="ctr"/>
            <a:r>
              <a:rPr lang="en-US" b="1" dirty="0"/>
              <a:t>Cost Function</a:t>
            </a:r>
            <a:r>
              <a:rPr lang="en-US" dirty="0"/>
              <a:t> – measures how bad your model is</a:t>
            </a:r>
          </a:p>
        </p:txBody>
      </p:sp>
    </p:spTree>
    <p:extLst>
      <p:ext uri="{BB962C8B-B14F-4D97-AF65-F5344CB8AC3E}">
        <p14:creationId xmlns:p14="http://schemas.microsoft.com/office/powerpoint/2010/main" val="1471025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3" end="3"/>
                                            </p:txEl>
                                          </p:spTgt>
                                        </p:tgtEl>
                                        <p:attrNameLst>
                                          <p:attrName>style.visibility</p:attrName>
                                        </p:attrNameLst>
                                      </p:cBhvr>
                                      <p:to>
                                        <p:strVal val="visible"/>
                                      </p:to>
                                    </p:set>
                                    <p:animEffect transition="in" filter="fade">
                                      <p:cBhvr>
                                        <p:cTn id="7" dur="1000"/>
                                        <p:tgtEl>
                                          <p:spTgt spid="9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5" end="5"/>
                                            </p:txEl>
                                          </p:spTgt>
                                        </p:tgtEl>
                                        <p:attrNameLst>
                                          <p:attrName>style.visibility</p:attrName>
                                        </p:attrNameLst>
                                      </p:cBhvr>
                                      <p:to>
                                        <p:strVal val="visible"/>
                                      </p:to>
                                    </p:set>
                                    <p:animEffect transition="in" filter="fade">
                                      <p:cBhvr>
                                        <p:cTn id="12" dur="1000"/>
                                        <p:tgtEl>
                                          <p:spTgt spid="96">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6" end="6"/>
                                            </p:txEl>
                                          </p:spTgt>
                                        </p:tgtEl>
                                        <p:attrNameLst>
                                          <p:attrName>style.visibility</p:attrName>
                                        </p:attrNameLst>
                                      </p:cBhvr>
                                      <p:to>
                                        <p:strVal val="visible"/>
                                      </p:to>
                                    </p:set>
                                    <p:animEffect transition="in" filter="fade">
                                      <p:cBhvr>
                                        <p:cTn id="17" dur="1000"/>
                                        <p:tgtEl>
                                          <p:spTgt spid="96">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1" end="1"/>
                                            </p:txEl>
                                          </p:spTgt>
                                        </p:tgtEl>
                                        <p:attrNameLst>
                                          <p:attrName>style.visibility</p:attrName>
                                        </p:attrNameLst>
                                      </p:cBhvr>
                                      <p:to>
                                        <p:strVal val="visible"/>
                                      </p:to>
                                    </p:set>
                                    <p:animEffect transition="in" filter="fade">
                                      <p:cBhvr>
                                        <p:cTn id="22" dur="1000"/>
                                        <p:tgtEl>
                                          <p:spTgt spid="9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Linear Regression Model</a:t>
            </a:r>
            <a:endParaRPr sz="4000" b="1" dirty="0">
              <a:solidFill>
                <a:srgbClr val="E46102"/>
              </a:solidFill>
            </a:endParaRPr>
          </a:p>
        </p:txBody>
      </p:sp>
      <p:sp>
        <p:nvSpPr>
          <p:cNvPr id="96" name="Google Shape;96;p14"/>
          <p:cNvSpPr txBox="1"/>
          <p:nvPr/>
        </p:nvSpPr>
        <p:spPr>
          <a:xfrm>
            <a:off x="242735" y="851566"/>
            <a:ext cx="11277600" cy="5042664"/>
          </a:xfrm>
          <a:prstGeom prst="rect">
            <a:avLst/>
          </a:prstGeom>
          <a:noFill/>
          <a:ln>
            <a:noFill/>
          </a:ln>
        </p:spPr>
        <p:txBody>
          <a:bodyPr spcFirstLastPara="1" wrap="square" lIns="121900" tIns="121900" rIns="121900" bIns="121900" anchor="t" anchorCtr="0">
            <a:noAutofit/>
          </a:bodyPr>
          <a:lstStyle/>
          <a:p>
            <a:pPr marL="101598">
              <a:buSzPct val="100000"/>
            </a:pPr>
            <a:endParaRPr lang="en-US" sz="2000" dirty="0"/>
          </a:p>
          <a:p>
            <a:pPr marL="609585" indent="-507987">
              <a:buSzPct val="100000"/>
              <a:buChar char="●"/>
            </a:pPr>
            <a:r>
              <a:rPr lang="en-US" sz="2000" dirty="0"/>
              <a:t>Cost Function : measures the distance between the linear model’s predictions and the training examples; the objective is to minimize this distance.</a:t>
            </a:r>
          </a:p>
          <a:p>
            <a:pPr marL="609585" indent="-507987">
              <a:buSzPct val="100000"/>
              <a:buChar char="●"/>
            </a:pPr>
            <a:endParaRPr lang="en-US" sz="2000" dirty="0"/>
          </a:p>
          <a:p>
            <a:pPr marL="609585" indent="-507987">
              <a:buSzPct val="100000"/>
              <a:buChar char="●"/>
            </a:pPr>
            <a:r>
              <a:rPr lang="en-US" sz="2000" dirty="0"/>
              <a:t>Model Training: Input your training data to a LR model, and it will find the parameters that make the model fit best to your data.</a:t>
            </a:r>
          </a:p>
          <a:p>
            <a:pPr marL="609585" indent="-507987">
              <a:buSzPct val="100000"/>
              <a:buChar char="●"/>
            </a:pPr>
            <a:endParaRPr lang="en-US" sz="2000" dirty="0"/>
          </a:p>
          <a:p>
            <a:pPr marL="609585" indent="-507987">
              <a:buSzPct val="100000"/>
              <a:buChar char="●"/>
            </a:pPr>
            <a:r>
              <a:rPr lang="en-US" sz="2000" dirty="0"/>
              <a:t>In the figure, model fits the training data closely</a:t>
            </a:r>
          </a:p>
          <a:p>
            <a:pPr marL="101598">
              <a:buSzPct val="100000"/>
            </a:pPr>
            <a:endParaRPr lang="en-US" sz="2000" dirty="0"/>
          </a:p>
        </p:txBody>
      </p:sp>
      <p:pic>
        <p:nvPicPr>
          <p:cNvPr id="2" name="Picture 1">
            <a:extLst>
              <a:ext uri="{FF2B5EF4-FFF2-40B4-BE49-F238E27FC236}">
                <a16:creationId xmlns:a16="http://schemas.microsoft.com/office/drawing/2014/main" id="{BC2C8278-7422-4D2B-9F00-4537AB0686AE}"/>
              </a:ext>
            </a:extLst>
          </p:cNvPr>
          <p:cNvPicPr>
            <a:picLocks noChangeAspect="1"/>
          </p:cNvPicPr>
          <p:nvPr/>
        </p:nvPicPr>
        <p:blipFill>
          <a:blip r:embed="rId3"/>
          <a:stretch>
            <a:fillRect/>
          </a:stretch>
        </p:blipFill>
        <p:spPr>
          <a:xfrm>
            <a:off x="7267799" y="2633073"/>
            <a:ext cx="4195138" cy="2355343"/>
          </a:xfrm>
          <a:prstGeom prst="rect">
            <a:avLst/>
          </a:prstGeom>
        </p:spPr>
      </p:pic>
      <p:sp>
        <p:nvSpPr>
          <p:cNvPr id="4" name="TextBox 3">
            <a:extLst>
              <a:ext uri="{FF2B5EF4-FFF2-40B4-BE49-F238E27FC236}">
                <a16:creationId xmlns:a16="http://schemas.microsoft.com/office/drawing/2014/main" id="{9A8D91BB-55C7-4831-A05A-19338F66FB78}"/>
              </a:ext>
            </a:extLst>
          </p:cNvPr>
          <p:cNvSpPr txBox="1"/>
          <p:nvPr/>
        </p:nvSpPr>
        <p:spPr>
          <a:xfrm>
            <a:off x="7426205" y="4988416"/>
            <a:ext cx="4065431" cy="307777"/>
          </a:xfrm>
          <a:prstGeom prst="rect">
            <a:avLst/>
          </a:prstGeom>
          <a:noFill/>
        </p:spPr>
        <p:txBody>
          <a:bodyPr wrap="square" rtlCol="0">
            <a:spAutoFit/>
          </a:bodyPr>
          <a:lstStyle/>
          <a:p>
            <a:pPr algn="ctr"/>
            <a:r>
              <a:rPr lang="en-US" sz="1400" i="1" dirty="0">
                <a:solidFill>
                  <a:srgbClr val="E46102"/>
                </a:solidFill>
              </a:rPr>
              <a:t>Linear model that fits the training data best</a:t>
            </a:r>
          </a:p>
        </p:txBody>
      </p:sp>
    </p:spTree>
    <p:extLst>
      <p:ext uri="{BB962C8B-B14F-4D97-AF65-F5344CB8AC3E}">
        <p14:creationId xmlns:p14="http://schemas.microsoft.com/office/powerpoint/2010/main" val="43640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animEffect transition="in" filter="fade">
                                      <p:cBhvr>
                                        <p:cTn id="7" dur="1000"/>
                                        <p:tgtEl>
                                          <p:spTgt spid="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3" end="3"/>
                                            </p:txEl>
                                          </p:spTgt>
                                        </p:tgtEl>
                                        <p:attrNameLst>
                                          <p:attrName>style.visibility</p:attrName>
                                        </p:attrNameLst>
                                      </p:cBhvr>
                                      <p:to>
                                        <p:strVal val="visible"/>
                                      </p:to>
                                    </p:set>
                                    <p:animEffect transition="in" filter="fade">
                                      <p:cBhvr>
                                        <p:cTn id="12" dur="1000"/>
                                        <p:tgtEl>
                                          <p:spTgt spid="9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5" end="5"/>
                                            </p:txEl>
                                          </p:spTgt>
                                        </p:tgtEl>
                                        <p:attrNameLst>
                                          <p:attrName>style.visibility</p:attrName>
                                        </p:attrNameLst>
                                      </p:cBhvr>
                                      <p:to>
                                        <p:strVal val="visible"/>
                                      </p:to>
                                    </p:set>
                                    <p:animEffect transition="in" filter="fade">
                                      <p:cBhvr>
                                        <p:cTn id="17" dur="10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Lecture Objectives</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2800" dirty="0"/>
              <a:t>Review from Last class</a:t>
            </a:r>
          </a:p>
          <a:p>
            <a:pPr marL="1168383" lvl="1" indent="-457200">
              <a:buSzPts val="2400"/>
              <a:buFont typeface="Arial" panose="020B0604020202020204" pitchFamily="34" charset="0"/>
              <a:buChar char="•"/>
            </a:pPr>
            <a:r>
              <a:rPr lang="en-US" sz="2800" dirty="0"/>
              <a:t>Types of Machine Learning models</a:t>
            </a:r>
          </a:p>
          <a:p>
            <a:pPr marL="1168383" lvl="1" indent="-457200">
              <a:buSzPts val="2400"/>
              <a:buFont typeface="Arial" panose="020B0604020202020204" pitchFamily="34" charset="0"/>
              <a:buChar char="•"/>
            </a:pPr>
            <a:r>
              <a:rPr lang="en-US" sz="2800" dirty="0"/>
              <a:t>Types of ML models</a:t>
            </a:r>
          </a:p>
          <a:p>
            <a:pPr marL="558798" indent="-457200">
              <a:buSzPts val="2400"/>
              <a:buFont typeface="Arial" panose="020B0604020202020204" pitchFamily="34" charset="0"/>
              <a:buChar char="•"/>
            </a:pPr>
            <a:r>
              <a:rPr lang="en-US" sz="2800" dirty="0"/>
              <a:t>Linear models</a:t>
            </a:r>
          </a:p>
          <a:p>
            <a:pPr marL="558798" indent="-457200">
              <a:buSzPts val="2400"/>
              <a:buFont typeface="Arial" panose="020B0604020202020204" pitchFamily="34" charset="0"/>
              <a:buChar char="•"/>
            </a:pPr>
            <a:r>
              <a:rPr lang="en-US" sz="2800" dirty="0"/>
              <a:t>How to </a:t>
            </a:r>
          </a:p>
          <a:p>
            <a:pPr marL="1168383" lvl="1" indent="-457200">
              <a:buSzPts val="2400"/>
              <a:buFont typeface="Arial" panose="020B0604020202020204" pitchFamily="34" charset="0"/>
              <a:buChar char="•"/>
            </a:pPr>
            <a:r>
              <a:rPr lang="en-US" sz="2800" dirty="0"/>
              <a:t>study data</a:t>
            </a:r>
          </a:p>
          <a:p>
            <a:pPr marL="1168383" lvl="1" indent="-457200">
              <a:buSzPts val="2400"/>
              <a:buFont typeface="Arial" panose="020B0604020202020204" pitchFamily="34" charset="0"/>
              <a:buChar char="•"/>
            </a:pPr>
            <a:r>
              <a:rPr lang="en-US" sz="2800" dirty="0"/>
              <a:t>select a model</a:t>
            </a:r>
          </a:p>
          <a:p>
            <a:pPr marL="1168383" lvl="1" indent="-457200">
              <a:buSzPts val="2400"/>
              <a:buFont typeface="Arial" panose="020B0604020202020204" pitchFamily="34" charset="0"/>
              <a:buChar char="•"/>
            </a:pPr>
            <a:r>
              <a:rPr lang="en-US" sz="2800" dirty="0"/>
              <a:t>train a model</a:t>
            </a:r>
          </a:p>
          <a:p>
            <a:pPr marL="1168383" lvl="1" indent="-457200">
              <a:buSzPts val="2400"/>
              <a:buFont typeface="Arial" panose="020B0604020202020204" pitchFamily="34" charset="0"/>
              <a:buChar char="•"/>
            </a:pPr>
            <a:r>
              <a:rPr lang="en-US" sz="2800" dirty="0"/>
              <a:t>make predictions</a:t>
            </a:r>
          </a:p>
          <a:p>
            <a:pPr marL="558798" indent="-457200">
              <a:buSzPts val="2400"/>
              <a:buFont typeface="Arial" panose="020B0604020202020204" pitchFamily="34" charset="0"/>
              <a:buChar char="•"/>
            </a:pPr>
            <a:r>
              <a:rPr lang="en-US" sz="2800" dirty="0"/>
              <a:t>Naïve Bayes Model</a:t>
            </a:r>
          </a:p>
          <a:p>
            <a:pPr marL="558798" indent="-457200">
              <a:buSzPts val="2400"/>
              <a:buFont typeface="Arial" panose="020B0604020202020204" pitchFamily="34" charset="0"/>
              <a:buChar char="•"/>
            </a:pPr>
            <a:r>
              <a:rPr lang="en-US" sz="2800" dirty="0"/>
              <a:t>Class Exercise</a:t>
            </a:r>
          </a:p>
          <a:p>
            <a:pPr marL="558798" indent="-457200">
              <a:buSzPts val="2400"/>
              <a:buFont typeface="Arial" panose="020B0604020202020204" pitchFamily="34" charset="0"/>
              <a:buChar char="•"/>
            </a:pPr>
            <a:endParaRPr lang="en-US" sz="2800" dirty="0"/>
          </a:p>
          <a:p>
            <a:pPr marL="609585" indent="-507987">
              <a:buSzPts val="2400"/>
              <a:buChar char="●"/>
            </a:pPr>
            <a:endParaRPr lang="en-US" sz="2800" dirty="0"/>
          </a:p>
          <a:p>
            <a:pPr marL="609585" indent="-507987">
              <a:buSzPts val="2400"/>
              <a:buChar char="●"/>
            </a:pPr>
            <a:endParaRPr lang="en-US" sz="2800" dirty="0"/>
          </a:p>
          <a:p>
            <a:pPr marL="101598">
              <a:buSzPts val="2400"/>
            </a:pPr>
            <a:endParaRPr sz="2800" dirty="0"/>
          </a:p>
          <a:p>
            <a:endParaRPr sz="2800" dirty="0"/>
          </a:p>
        </p:txBody>
      </p:sp>
    </p:spTree>
    <p:extLst>
      <p:ext uri="{BB962C8B-B14F-4D97-AF65-F5344CB8AC3E}">
        <p14:creationId xmlns:p14="http://schemas.microsoft.com/office/powerpoint/2010/main" val="327012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2" end="2"/>
                                            </p:txEl>
                                          </p:spTgt>
                                        </p:tgtEl>
                                        <p:attrNameLst>
                                          <p:attrName>style.visibility</p:attrName>
                                        </p:attrNameLst>
                                      </p:cBhvr>
                                      <p:to>
                                        <p:strVal val="visible"/>
                                      </p:to>
                                    </p:set>
                                    <p:animEffect transition="in" filter="fade">
                                      <p:cBhvr>
                                        <p:cTn id="7" dur="1000"/>
                                        <p:tgtEl>
                                          <p:spTgt spid="9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0" end="0"/>
                                            </p:txEl>
                                          </p:spTgt>
                                        </p:tgtEl>
                                        <p:attrNameLst>
                                          <p:attrName>style.visibility</p:attrName>
                                        </p:attrNameLst>
                                      </p:cBhvr>
                                      <p:to>
                                        <p:strVal val="visible"/>
                                      </p:to>
                                    </p:set>
                                    <p:animEffect transition="in" filter="fade">
                                      <p:cBhvr>
                                        <p:cTn id="12" dur="1000"/>
                                        <p:tgtEl>
                                          <p:spTgt spid="9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1" end="1"/>
                                            </p:txEl>
                                          </p:spTgt>
                                        </p:tgtEl>
                                        <p:attrNameLst>
                                          <p:attrName>style.visibility</p:attrName>
                                        </p:attrNameLst>
                                      </p:cBhvr>
                                      <p:to>
                                        <p:strVal val="visible"/>
                                      </p:to>
                                    </p:set>
                                    <p:animEffect transition="in" filter="fade">
                                      <p:cBhvr>
                                        <p:cTn id="17" dur="1000"/>
                                        <p:tgtEl>
                                          <p:spTgt spid="9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3" end="3"/>
                                            </p:txEl>
                                          </p:spTgt>
                                        </p:tgtEl>
                                        <p:attrNameLst>
                                          <p:attrName>style.visibility</p:attrName>
                                        </p:attrNameLst>
                                      </p:cBhvr>
                                      <p:to>
                                        <p:strVal val="visible"/>
                                      </p:to>
                                    </p:set>
                                    <p:animEffect transition="in" filter="fade">
                                      <p:cBhvr>
                                        <p:cTn id="22" dur="1000"/>
                                        <p:tgtEl>
                                          <p:spTgt spid="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4" end="4"/>
                                            </p:txEl>
                                          </p:spTgt>
                                        </p:tgtEl>
                                        <p:attrNameLst>
                                          <p:attrName>style.visibility</p:attrName>
                                        </p:attrNameLst>
                                      </p:cBhvr>
                                      <p:to>
                                        <p:strVal val="visible"/>
                                      </p:to>
                                    </p:set>
                                    <p:animEffect transition="in" filter="fade">
                                      <p:cBhvr>
                                        <p:cTn id="27" dur="1000"/>
                                        <p:tgtEl>
                                          <p:spTgt spid="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5" end="5"/>
                                            </p:txEl>
                                          </p:spTgt>
                                        </p:tgtEl>
                                        <p:attrNameLst>
                                          <p:attrName>style.visibility</p:attrName>
                                        </p:attrNameLst>
                                      </p:cBhvr>
                                      <p:to>
                                        <p:strVal val="visible"/>
                                      </p:to>
                                    </p:set>
                                    <p:animEffect transition="in" filter="fade">
                                      <p:cBhvr>
                                        <p:cTn id="32" dur="1000"/>
                                        <p:tgtEl>
                                          <p:spTgt spid="9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6" end="6"/>
                                            </p:txEl>
                                          </p:spTgt>
                                        </p:tgtEl>
                                        <p:attrNameLst>
                                          <p:attrName>style.visibility</p:attrName>
                                        </p:attrNameLst>
                                      </p:cBhvr>
                                      <p:to>
                                        <p:strVal val="visible"/>
                                      </p:to>
                                    </p:set>
                                    <p:animEffect transition="in" filter="fade">
                                      <p:cBhvr>
                                        <p:cTn id="37" dur="1000"/>
                                        <p:tgtEl>
                                          <p:spTgt spid="9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7" end="7"/>
                                            </p:txEl>
                                          </p:spTgt>
                                        </p:tgtEl>
                                        <p:attrNameLst>
                                          <p:attrName>style.visibility</p:attrName>
                                        </p:attrNameLst>
                                      </p:cBhvr>
                                      <p:to>
                                        <p:strVal val="visible"/>
                                      </p:to>
                                    </p:set>
                                    <p:animEffect transition="in" filter="fade">
                                      <p:cBhvr>
                                        <p:cTn id="42" dur="1000"/>
                                        <p:tgtEl>
                                          <p:spTgt spid="9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6">
                                            <p:txEl>
                                              <p:pRg st="8" end="8"/>
                                            </p:txEl>
                                          </p:spTgt>
                                        </p:tgtEl>
                                        <p:attrNameLst>
                                          <p:attrName>style.visibility</p:attrName>
                                        </p:attrNameLst>
                                      </p:cBhvr>
                                      <p:to>
                                        <p:strVal val="visible"/>
                                      </p:to>
                                    </p:set>
                                    <p:animEffect transition="in" filter="fade">
                                      <p:cBhvr>
                                        <p:cTn id="47" dur="1000"/>
                                        <p:tgtEl>
                                          <p:spTgt spid="9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6">
                                            <p:txEl>
                                              <p:pRg st="9" end="9"/>
                                            </p:txEl>
                                          </p:spTgt>
                                        </p:tgtEl>
                                        <p:attrNameLst>
                                          <p:attrName>style.visibility</p:attrName>
                                        </p:attrNameLst>
                                      </p:cBhvr>
                                      <p:to>
                                        <p:strVal val="visible"/>
                                      </p:to>
                                    </p:set>
                                    <p:animEffect transition="in" filter="fade">
                                      <p:cBhvr>
                                        <p:cTn id="52" dur="1000"/>
                                        <p:tgtEl>
                                          <p:spTgt spid="9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6">
                                            <p:txEl>
                                              <p:pRg st="10" end="10"/>
                                            </p:txEl>
                                          </p:spTgt>
                                        </p:tgtEl>
                                        <p:attrNameLst>
                                          <p:attrName>style.visibility</p:attrName>
                                        </p:attrNameLst>
                                      </p:cBhvr>
                                      <p:to>
                                        <p:strVal val="visible"/>
                                      </p:to>
                                    </p:set>
                                    <p:animEffect transition="in" filter="fade">
                                      <p:cBhvr>
                                        <p:cTn id="57" dur="1000"/>
                                        <p:tgtEl>
                                          <p:spTgt spid="9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Challenges in ML</a:t>
            </a:r>
            <a:endParaRPr sz="4000" b="1" dirty="0">
              <a:solidFill>
                <a:srgbClr val="E46102"/>
              </a:solidFill>
            </a:endParaRPr>
          </a:p>
        </p:txBody>
      </p:sp>
      <p:sp>
        <p:nvSpPr>
          <p:cNvPr id="96" name="Google Shape;96;p14"/>
          <p:cNvSpPr txBox="1"/>
          <p:nvPr/>
        </p:nvSpPr>
        <p:spPr>
          <a:xfrm>
            <a:off x="341472" y="1120461"/>
            <a:ext cx="11348501" cy="5379077"/>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Insufficient quantity of training data</a:t>
            </a:r>
          </a:p>
          <a:p>
            <a:pPr marL="101598">
              <a:buSzPct val="100000"/>
            </a:pPr>
            <a:endParaRPr lang="en-US" sz="2000" dirty="0"/>
          </a:p>
          <a:p>
            <a:pPr marL="609585" indent="-507987">
              <a:buSzPct val="100000"/>
              <a:buChar char="●"/>
            </a:pPr>
            <a:r>
              <a:rPr lang="en-US" sz="2000" dirty="0"/>
              <a:t>Nonrepresentative Training Data – Can make inaccurate predictions</a:t>
            </a:r>
          </a:p>
          <a:p>
            <a:pPr marL="1219170" lvl="1" indent="-507987">
              <a:buSzPct val="100000"/>
              <a:buChar char="●"/>
            </a:pPr>
            <a:r>
              <a:rPr lang="en-US" sz="2000" dirty="0"/>
              <a:t>Sampling Noise – sample data too small</a:t>
            </a:r>
          </a:p>
          <a:p>
            <a:pPr marL="1219170" lvl="1" indent="-507987">
              <a:buSzPct val="100000"/>
              <a:buChar char="●"/>
            </a:pPr>
            <a:r>
              <a:rPr lang="en-US" sz="2000" dirty="0"/>
              <a:t>Sampling Bias – sample data </a:t>
            </a:r>
            <a:r>
              <a:rPr lang="en-US" sz="2000" dirty="0" err="1"/>
              <a:t>lare</a:t>
            </a:r>
            <a:r>
              <a:rPr lang="en-US" sz="2000" dirty="0"/>
              <a:t> but non-representative. Due to flawed sampling method</a:t>
            </a:r>
          </a:p>
          <a:p>
            <a:pPr marL="609585" indent="-507987">
              <a:buSzPct val="100000"/>
              <a:buChar char="●"/>
            </a:pPr>
            <a:endParaRPr lang="en-US" sz="2000" dirty="0"/>
          </a:p>
          <a:p>
            <a:pPr marL="609585" indent="-507987">
              <a:buSzPct val="100000"/>
              <a:buChar char="●"/>
            </a:pPr>
            <a:endParaRPr lang="en-US" sz="2000" dirty="0"/>
          </a:p>
        </p:txBody>
      </p:sp>
      <p:pic>
        <p:nvPicPr>
          <p:cNvPr id="2" name="Picture 1">
            <a:extLst>
              <a:ext uri="{FF2B5EF4-FFF2-40B4-BE49-F238E27FC236}">
                <a16:creationId xmlns:a16="http://schemas.microsoft.com/office/drawing/2014/main" id="{9043E167-4A66-4DD2-8F90-D5996B7E6155}"/>
              </a:ext>
            </a:extLst>
          </p:cNvPr>
          <p:cNvPicPr>
            <a:picLocks noChangeAspect="1"/>
          </p:cNvPicPr>
          <p:nvPr/>
        </p:nvPicPr>
        <p:blipFill>
          <a:blip r:embed="rId3"/>
          <a:stretch>
            <a:fillRect/>
          </a:stretch>
        </p:blipFill>
        <p:spPr>
          <a:xfrm>
            <a:off x="4223683" y="3318690"/>
            <a:ext cx="6841890" cy="2418849"/>
          </a:xfrm>
          <a:prstGeom prst="rect">
            <a:avLst/>
          </a:prstGeom>
        </p:spPr>
      </p:pic>
    </p:spTree>
    <p:extLst>
      <p:ext uri="{BB962C8B-B14F-4D97-AF65-F5344CB8AC3E}">
        <p14:creationId xmlns:p14="http://schemas.microsoft.com/office/powerpoint/2010/main" val="416450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Challenges in ML contd…</a:t>
            </a:r>
            <a:endParaRPr sz="4000" b="1" dirty="0">
              <a:solidFill>
                <a:srgbClr val="E46102"/>
              </a:solidFill>
            </a:endParaRPr>
          </a:p>
        </p:txBody>
      </p:sp>
      <p:sp>
        <p:nvSpPr>
          <p:cNvPr id="96" name="Google Shape;96;p14"/>
          <p:cNvSpPr txBox="1"/>
          <p:nvPr/>
        </p:nvSpPr>
        <p:spPr>
          <a:xfrm>
            <a:off x="341472" y="1120461"/>
            <a:ext cx="11348501" cy="5379077"/>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Poor Quality Data</a:t>
            </a:r>
          </a:p>
          <a:p>
            <a:pPr marL="101598">
              <a:buSzPct val="100000"/>
            </a:pPr>
            <a:endParaRPr lang="en-US" sz="2000" dirty="0"/>
          </a:p>
          <a:p>
            <a:pPr marL="609585" indent="-507987">
              <a:buSzPct val="100000"/>
              <a:buChar char="●"/>
            </a:pPr>
            <a:r>
              <a:rPr lang="en-US" sz="2000" dirty="0"/>
              <a:t>Irrelevant Features</a:t>
            </a:r>
          </a:p>
          <a:p>
            <a:pPr marL="609585" indent="-507987">
              <a:buSzPct val="100000"/>
              <a:buChar char="●"/>
            </a:pPr>
            <a:endParaRPr lang="en-US" sz="2000" dirty="0"/>
          </a:p>
          <a:p>
            <a:pPr marL="609585" indent="-507987">
              <a:buSzPct val="100000"/>
              <a:buChar char="●"/>
            </a:pPr>
            <a:r>
              <a:rPr lang="en-US" sz="2000" dirty="0"/>
              <a:t>Overfitting Training Data</a:t>
            </a:r>
          </a:p>
          <a:p>
            <a:pPr marL="609585" indent="-507987">
              <a:buSzPct val="100000"/>
              <a:buChar char="●"/>
            </a:pPr>
            <a:endParaRPr lang="en-US" sz="2000" dirty="0"/>
          </a:p>
          <a:p>
            <a:pPr marL="609585" indent="-507987">
              <a:buSzPct val="100000"/>
              <a:buChar char="●"/>
            </a:pPr>
            <a:r>
              <a:rPr lang="en-US" sz="2000" dirty="0"/>
              <a:t>Underfitting Training data</a:t>
            </a:r>
          </a:p>
          <a:p>
            <a:pPr marL="609585" indent="-507987">
              <a:buSzPct val="100000"/>
              <a:buChar char="●"/>
            </a:pPr>
            <a:endParaRPr lang="en-US" sz="2000" dirty="0"/>
          </a:p>
          <a:p>
            <a:pPr marL="609585" indent="-507987">
              <a:buSzPct val="100000"/>
              <a:buChar char="●"/>
            </a:pPr>
            <a:r>
              <a:rPr lang="en-US" sz="2000" dirty="0"/>
              <a:t>Data Mismatch</a:t>
            </a:r>
          </a:p>
          <a:p>
            <a:pPr marL="609585" indent="-507987">
              <a:buSzPct val="100000"/>
              <a:buChar char="●"/>
            </a:pPr>
            <a:endParaRPr lang="en-US" sz="2000" dirty="0"/>
          </a:p>
          <a:p>
            <a:pPr marL="609585" indent="-507987">
              <a:buSzPct val="100000"/>
              <a:buChar char="●"/>
            </a:pPr>
            <a:endParaRPr lang="en-US" sz="2000" dirty="0"/>
          </a:p>
        </p:txBody>
      </p:sp>
    </p:spTree>
    <p:extLst>
      <p:ext uri="{BB962C8B-B14F-4D97-AF65-F5344CB8AC3E}">
        <p14:creationId xmlns:p14="http://schemas.microsoft.com/office/powerpoint/2010/main" val="147713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8" end="8"/>
                                            </p:txEl>
                                          </p:spTgt>
                                        </p:tgtEl>
                                        <p:attrNameLst>
                                          <p:attrName>style.visibility</p:attrName>
                                        </p:attrNameLst>
                                      </p:cBhvr>
                                      <p:to>
                                        <p:strVal val="visible"/>
                                      </p:to>
                                    </p:set>
                                    <p:animEffect transition="in" filter="fade">
                                      <p:cBhvr>
                                        <p:cTn id="27" dur="1000"/>
                                        <p:tgtEl>
                                          <p:spTgt spid="9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Testing and Validating</a:t>
            </a:r>
            <a:endParaRPr sz="4000" b="1" dirty="0">
              <a:solidFill>
                <a:srgbClr val="E46102"/>
              </a:solidFill>
            </a:endParaRPr>
          </a:p>
        </p:txBody>
      </p:sp>
      <p:sp>
        <p:nvSpPr>
          <p:cNvPr id="96" name="Google Shape;96;p14"/>
          <p:cNvSpPr txBox="1"/>
          <p:nvPr/>
        </p:nvSpPr>
        <p:spPr>
          <a:xfrm>
            <a:off x="341472" y="1120461"/>
            <a:ext cx="11348501" cy="5379077"/>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Only way to know how well a model will generalize</a:t>
            </a:r>
          </a:p>
          <a:p>
            <a:pPr marL="609585" indent="-507987">
              <a:buSzPct val="100000"/>
              <a:buChar char="●"/>
            </a:pPr>
            <a:endParaRPr lang="en-US" sz="2000" dirty="0"/>
          </a:p>
          <a:p>
            <a:pPr marL="609585" indent="-507987">
              <a:buSzPct val="100000"/>
              <a:buChar char="●"/>
            </a:pPr>
            <a:r>
              <a:rPr lang="en-US" sz="2000" dirty="0"/>
              <a:t>Split data into 2 sets (usually 80:20)</a:t>
            </a:r>
          </a:p>
          <a:p>
            <a:pPr marL="1219170" lvl="1" indent="-507987">
              <a:buSzPct val="100000"/>
              <a:buChar char="●"/>
            </a:pPr>
            <a:r>
              <a:rPr lang="en-US" sz="2000" dirty="0"/>
              <a:t>Training Set</a:t>
            </a:r>
          </a:p>
          <a:p>
            <a:pPr marL="1219170" lvl="1" indent="-507987">
              <a:buSzPct val="100000"/>
              <a:buChar char="●"/>
            </a:pPr>
            <a:r>
              <a:rPr lang="en-US" sz="2000" dirty="0"/>
              <a:t>Testing Set</a:t>
            </a:r>
          </a:p>
          <a:p>
            <a:pPr marL="1219170" lvl="1" indent="-507987">
              <a:buSzPct val="100000"/>
              <a:buChar char="●"/>
            </a:pPr>
            <a:endParaRPr lang="en-US" sz="2000" dirty="0"/>
          </a:p>
          <a:p>
            <a:pPr marL="609585" indent="-507987">
              <a:buSzPct val="100000"/>
              <a:buChar char="●"/>
            </a:pPr>
            <a:r>
              <a:rPr lang="en-US" sz="2000" dirty="0"/>
              <a:t>Generalization Error – error rate on new cases (also called out-of-sample error)</a:t>
            </a:r>
          </a:p>
          <a:p>
            <a:pPr marL="1219170" lvl="1" indent="-507987">
              <a:buSzPct val="100000"/>
              <a:buChar char="●"/>
            </a:pPr>
            <a:r>
              <a:rPr lang="en-US" sz="2000" dirty="0"/>
              <a:t>Arrive at it by evaluating model on test data</a:t>
            </a:r>
          </a:p>
          <a:p>
            <a:pPr marL="1219170" lvl="1" indent="-507987">
              <a:buSzPct val="100000"/>
              <a:buChar char="●"/>
            </a:pPr>
            <a:endParaRPr lang="en-US" sz="2000" dirty="0"/>
          </a:p>
          <a:p>
            <a:pPr marL="609585" indent="-507987">
              <a:buSzPct val="100000"/>
              <a:buChar char="●"/>
            </a:pPr>
            <a:r>
              <a:rPr lang="en-US" sz="2000" dirty="0"/>
              <a:t>Compare training error with Generalization error - If the training error is low (i.e., your model makes few mistakes on the training set) but the generalization error is high, it means that your model is overfitting the training data.</a:t>
            </a:r>
          </a:p>
          <a:p>
            <a:pPr marL="101598">
              <a:buSzPct val="100000"/>
            </a:pPr>
            <a:endParaRPr lang="en-US" sz="2000" dirty="0"/>
          </a:p>
          <a:p>
            <a:pPr marL="609585" indent="-507987">
              <a:buSzPct val="100000"/>
              <a:buChar char="●"/>
            </a:pPr>
            <a:endParaRPr lang="en-US" sz="2000" dirty="0"/>
          </a:p>
          <a:p>
            <a:pPr marL="609585" indent="-507987">
              <a:buSzPct val="100000"/>
              <a:buChar char="●"/>
            </a:pPr>
            <a:endParaRPr lang="en-US" sz="2000" dirty="0"/>
          </a:p>
        </p:txBody>
      </p:sp>
    </p:spTree>
    <p:extLst>
      <p:ext uri="{BB962C8B-B14F-4D97-AF65-F5344CB8AC3E}">
        <p14:creationId xmlns:p14="http://schemas.microsoft.com/office/powerpoint/2010/main" val="412368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7" end="7"/>
                                            </p:txEl>
                                          </p:spTgt>
                                        </p:tgtEl>
                                        <p:attrNameLst>
                                          <p:attrName>style.visibility</p:attrName>
                                        </p:attrNameLst>
                                      </p:cBhvr>
                                      <p:to>
                                        <p:strVal val="visible"/>
                                      </p:to>
                                    </p:set>
                                    <p:animEffect transition="in" filter="fade">
                                      <p:cBhvr>
                                        <p:cTn id="32" dur="1000"/>
                                        <p:tgtEl>
                                          <p:spTgt spid="9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9" end="9"/>
                                            </p:txEl>
                                          </p:spTgt>
                                        </p:tgtEl>
                                        <p:attrNameLst>
                                          <p:attrName>style.visibility</p:attrName>
                                        </p:attrNameLst>
                                      </p:cBhvr>
                                      <p:to>
                                        <p:strVal val="visible"/>
                                      </p:to>
                                    </p:set>
                                    <p:animEffect transition="in" filter="fade">
                                      <p:cBhvr>
                                        <p:cTn id="37" dur="1000"/>
                                        <p:tgtEl>
                                          <p:spTgt spid="9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- 1</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Housing prices in CA</a:t>
            </a:r>
          </a:p>
          <a:p>
            <a:pPr marL="609585" indent="-507987">
              <a:buSzPct val="100000"/>
              <a:buChar char="●"/>
            </a:pPr>
            <a:endParaRPr lang="en-US" sz="2000" dirty="0"/>
          </a:p>
          <a:p>
            <a:pPr marL="609585" indent="-507987">
              <a:buSzPct val="100000"/>
              <a:buChar char="●"/>
            </a:pPr>
            <a:r>
              <a:rPr lang="en-US" sz="2000" dirty="0"/>
              <a:t>Data : CA census data, it has metrics such as population, median income, median housing price, and so on for each block group in California</a:t>
            </a:r>
          </a:p>
          <a:p>
            <a:pPr marL="609585" indent="-507987">
              <a:buSzPct val="100000"/>
              <a:buChar char="●"/>
            </a:pPr>
            <a:endParaRPr lang="en-US" sz="2000" dirty="0"/>
          </a:p>
          <a:p>
            <a:pPr marL="609585" indent="-507987">
              <a:buSzPct val="100000"/>
              <a:buChar char="●"/>
            </a:pPr>
            <a:r>
              <a:rPr lang="en-US" sz="2000" dirty="0"/>
              <a:t>Goal: Predict median housing price in any district, given all the other metrics.</a:t>
            </a:r>
          </a:p>
          <a:p>
            <a:pPr marL="101598">
              <a:buSzPct val="100000"/>
            </a:pPr>
            <a:endParaRPr lang="en-US" sz="2000" dirty="0"/>
          </a:p>
        </p:txBody>
      </p:sp>
      <p:sp>
        <p:nvSpPr>
          <p:cNvPr id="2" name="TextBox 1">
            <a:extLst>
              <a:ext uri="{FF2B5EF4-FFF2-40B4-BE49-F238E27FC236}">
                <a16:creationId xmlns:a16="http://schemas.microsoft.com/office/drawing/2014/main" id="{3873BCF4-993D-4D20-B935-D19D85DD376F}"/>
              </a:ext>
            </a:extLst>
          </p:cNvPr>
          <p:cNvSpPr txBox="1"/>
          <p:nvPr/>
        </p:nvSpPr>
        <p:spPr>
          <a:xfrm flipH="1">
            <a:off x="3579575" y="4474249"/>
            <a:ext cx="5032850" cy="461665"/>
          </a:xfrm>
          <a:prstGeom prst="rect">
            <a:avLst/>
          </a:prstGeom>
          <a:solidFill>
            <a:schemeClr val="accent1">
              <a:lumMod val="40000"/>
              <a:lumOff val="60000"/>
            </a:schemeClr>
          </a:solidFill>
          <a:ln w="28575">
            <a:solidFill>
              <a:srgbClr val="E46102"/>
            </a:solidFill>
          </a:ln>
        </p:spPr>
        <p:txBody>
          <a:bodyPr wrap="square" rtlCol="0">
            <a:spAutoFit/>
          </a:bodyPr>
          <a:lstStyle/>
          <a:p>
            <a:pPr algn="ctr"/>
            <a:r>
              <a:rPr lang="en-US" dirty="0"/>
              <a:t>What should you do next?</a:t>
            </a:r>
          </a:p>
        </p:txBody>
      </p:sp>
    </p:spTree>
    <p:extLst>
      <p:ext uri="{BB962C8B-B14F-4D97-AF65-F5344CB8AC3E}">
        <p14:creationId xmlns:p14="http://schemas.microsoft.com/office/powerpoint/2010/main" val="293781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endParaRPr lang="en-US" sz="2000" dirty="0"/>
          </a:p>
          <a:p>
            <a:pPr marL="558798" indent="-457200">
              <a:buSzPct val="100000"/>
              <a:buFont typeface="+mj-lt"/>
              <a:buAutoNum type="arabicPeriod"/>
            </a:pPr>
            <a:r>
              <a:rPr lang="en-US" sz="2000" dirty="0"/>
              <a:t>Frame the Problem</a:t>
            </a:r>
          </a:p>
          <a:p>
            <a:pPr marL="558798" indent="-457200">
              <a:buSzPct val="100000"/>
              <a:buFont typeface="+mj-lt"/>
              <a:buAutoNum type="arabicPeriod"/>
            </a:pPr>
            <a:endParaRPr lang="en-US" sz="2000" dirty="0"/>
          </a:p>
        </p:txBody>
      </p:sp>
    </p:spTree>
    <p:extLst>
      <p:ext uri="{BB962C8B-B14F-4D97-AF65-F5344CB8AC3E}">
        <p14:creationId xmlns:p14="http://schemas.microsoft.com/office/powerpoint/2010/main" val="29233276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endParaRPr lang="en-US" sz="2000" dirty="0"/>
          </a:p>
          <a:p>
            <a:pPr marL="558798" indent="-457200">
              <a:buSzPct val="100000"/>
              <a:buFont typeface="+mj-lt"/>
              <a:buAutoNum type="arabicPeriod"/>
            </a:pPr>
            <a:r>
              <a:rPr lang="en-US" sz="2000" dirty="0"/>
              <a:t>Frame the Problem.</a:t>
            </a:r>
          </a:p>
          <a:p>
            <a:pPr marL="558798" indent="-457200">
              <a:buSzPct val="100000"/>
              <a:buFont typeface="+mj-lt"/>
              <a:buAutoNum type="arabicPeriod"/>
            </a:pPr>
            <a:endParaRPr lang="en-US" sz="2000" dirty="0"/>
          </a:p>
          <a:p>
            <a:pPr marL="558798" indent="-457200">
              <a:buSzPct val="100000"/>
              <a:buFont typeface="+mj-lt"/>
              <a:buAutoNum type="arabicPeriod"/>
            </a:pPr>
            <a:r>
              <a:rPr lang="en-US" sz="2000" dirty="0"/>
              <a:t>What is the current solution?</a:t>
            </a:r>
          </a:p>
          <a:p>
            <a:pPr marL="558798" indent="-457200">
              <a:buSzPct val="100000"/>
              <a:buFont typeface="+mj-lt"/>
              <a:buAutoNum type="arabicPeriod"/>
            </a:pPr>
            <a:endParaRPr lang="en-US" sz="2000" dirty="0"/>
          </a:p>
        </p:txBody>
      </p:sp>
    </p:spTree>
    <p:extLst>
      <p:ext uri="{BB962C8B-B14F-4D97-AF65-F5344CB8AC3E}">
        <p14:creationId xmlns:p14="http://schemas.microsoft.com/office/powerpoint/2010/main" val="19111889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endParaRPr lang="en-US" sz="2000" dirty="0"/>
          </a:p>
          <a:p>
            <a:pPr marL="558798" indent="-457200">
              <a:buSzPct val="100000"/>
              <a:buFont typeface="+mj-lt"/>
              <a:buAutoNum type="arabicPeriod"/>
            </a:pPr>
            <a:r>
              <a:rPr lang="en-US" sz="2000" dirty="0"/>
              <a:t>Frame the Problem.</a:t>
            </a:r>
          </a:p>
          <a:p>
            <a:pPr marL="558798" indent="-457200">
              <a:buSzPct val="100000"/>
              <a:buFont typeface="+mj-lt"/>
              <a:buAutoNum type="arabicPeriod"/>
            </a:pPr>
            <a:endParaRPr lang="en-US" sz="2000" dirty="0"/>
          </a:p>
          <a:p>
            <a:pPr marL="558798" indent="-457200">
              <a:buSzPct val="100000"/>
              <a:buFont typeface="+mj-lt"/>
              <a:buAutoNum type="arabicPeriod"/>
            </a:pPr>
            <a:r>
              <a:rPr lang="en-US" sz="2000" dirty="0"/>
              <a:t>What is the current solution?</a:t>
            </a:r>
          </a:p>
          <a:p>
            <a:pPr marL="558798" indent="-457200">
              <a:buSzPct val="100000"/>
              <a:buFont typeface="+mj-lt"/>
              <a:buAutoNum type="arabicPeriod"/>
            </a:pPr>
            <a:endParaRPr lang="en-US" sz="2000" dirty="0"/>
          </a:p>
          <a:p>
            <a:pPr marL="558798" indent="-457200">
              <a:buSzPct val="100000"/>
              <a:buFont typeface="+mj-lt"/>
              <a:buAutoNum type="arabicPeriod"/>
            </a:pPr>
            <a:r>
              <a:rPr lang="en-US" sz="2000" dirty="0"/>
              <a:t>Start designing your system – </a:t>
            </a:r>
          </a:p>
          <a:p>
            <a:pPr marL="1168383" lvl="1" indent="-457200">
              <a:buSzPct val="100000"/>
              <a:buFont typeface="+mj-lt"/>
              <a:buAutoNum type="arabicPeriod"/>
            </a:pPr>
            <a:r>
              <a:rPr lang="en-US" sz="2000" dirty="0"/>
              <a:t>Is it supervised, unsupervised, or reinforcement learning?</a:t>
            </a:r>
          </a:p>
          <a:p>
            <a:pPr marL="1168383" lvl="1" indent="-457200">
              <a:buSzPct val="100000"/>
              <a:buFont typeface="+mj-lt"/>
              <a:buAutoNum type="arabicPeriod"/>
            </a:pPr>
            <a:r>
              <a:rPr lang="en-US" sz="2000" dirty="0"/>
              <a:t>Is it a classification, regression or some other task?</a:t>
            </a:r>
          </a:p>
          <a:p>
            <a:pPr marL="1168383" lvl="1" indent="-457200">
              <a:buSzPct val="100000"/>
              <a:buFont typeface="+mj-lt"/>
              <a:buAutoNum type="arabicPeriod"/>
            </a:pPr>
            <a:r>
              <a:rPr lang="en-US" sz="2000" dirty="0"/>
              <a:t>Should you use batch or online learning?</a:t>
            </a:r>
          </a:p>
          <a:p>
            <a:pPr marL="101598">
              <a:buSzPct val="100000"/>
            </a:pPr>
            <a:endParaRPr lang="en-US" sz="2000" dirty="0"/>
          </a:p>
        </p:txBody>
      </p:sp>
      <p:sp>
        <p:nvSpPr>
          <p:cNvPr id="2" name="TextBox 1">
            <a:extLst>
              <a:ext uri="{FF2B5EF4-FFF2-40B4-BE49-F238E27FC236}">
                <a16:creationId xmlns:a16="http://schemas.microsoft.com/office/drawing/2014/main" id="{7CF50DEA-DA45-47E8-9F05-20DF72A22AF5}"/>
              </a:ext>
            </a:extLst>
          </p:cNvPr>
          <p:cNvSpPr txBox="1"/>
          <p:nvPr/>
        </p:nvSpPr>
        <p:spPr>
          <a:xfrm>
            <a:off x="2992192" y="4314423"/>
            <a:ext cx="5941453" cy="461665"/>
          </a:xfrm>
          <a:prstGeom prst="rect">
            <a:avLst/>
          </a:prstGeom>
          <a:solidFill>
            <a:schemeClr val="accent1">
              <a:lumMod val="40000"/>
              <a:lumOff val="60000"/>
            </a:schemeClr>
          </a:solidFill>
          <a:ln w="28575">
            <a:solidFill>
              <a:srgbClr val="E46102"/>
            </a:solidFill>
          </a:ln>
        </p:spPr>
        <p:txBody>
          <a:bodyPr wrap="square" rtlCol="0">
            <a:spAutoFit/>
          </a:bodyPr>
          <a:lstStyle/>
          <a:p>
            <a:pPr algn="ctr"/>
            <a:r>
              <a:rPr lang="en-US" dirty="0"/>
              <a:t>Lets Discuss</a:t>
            </a:r>
          </a:p>
        </p:txBody>
      </p:sp>
    </p:spTree>
    <p:extLst>
      <p:ext uri="{BB962C8B-B14F-4D97-AF65-F5344CB8AC3E}">
        <p14:creationId xmlns:p14="http://schemas.microsoft.com/office/powerpoint/2010/main" val="1919109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lvl="0" algn="ctr">
              <a:defRPr/>
            </a:pPr>
            <a:r>
              <a:rPr lang="en-US" sz="2000" b="1" u="sng" dirty="0"/>
              <a:t>One approach</a:t>
            </a:r>
          </a:p>
          <a:p>
            <a:pPr lvl="0">
              <a:defRPr/>
            </a:pPr>
            <a:endParaRPr lang="en-US" sz="2000" dirty="0"/>
          </a:p>
          <a:p>
            <a:pPr lvl="0">
              <a:defRPr/>
            </a:pPr>
            <a:r>
              <a:rPr lang="en-US" sz="2000" dirty="0"/>
              <a:t>Supervised learning task - since you are given labeled training examples (each instance comes with the expected output, i.e., the district’s median housing price)</a:t>
            </a:r>
          </a:p>
          <a:p>
            <a:pPr lvl="0">
              <a:defRPr/>
            </a:pPr>
            <a:endParaRPr lang="en-US" sz="2000" dirty="0"/>
          </a:p>
          <a:p>
            <a:pPr lvl="0">
              <a:defRPr/>
            </a:pPr>
            <a:r>
              <a:rPr lang="en-US" sz="2000" dirty="0"/>
              <a:t>Regression task, since you are asked to predict a value. </a:t>
            </a:r>
          </a:p>
          <a:p>
            <a:pPr lvl="0">
              <a:defRPr/>
            </a:pPr>
            <a:endParaRPr lang="en-US" sz="2000" dirty="0"/>
          </a:p>
          <a:p>
            <a:pPr lvl="0">
              <a:defRPr/>
            </a:pPr>
            <a:r>
              <a:rPr lang="en-US" sz="2000" dirty="0"/>
              <a:t>More specifically, this is a multiple regression problem since the system will use multiple features to make a prediction (it will use the district’s population, the median income, etc.). </a:t>
            </a:r>
          </a:p>
          <a:p>
            <a:pPr lvl="0">
              <a:defRPr/>
            </a:pPr>
            <a:endParaRPr lang="en-US" sz="2000" dirty="0"/>
          </a:p>
          <a:p>
            <a:pPr lvl="0">
              <a:defRPr/>
            </a:pPr>
            <a:r>
              <a:rPr lang="en-US" sz="2000" dirty="0"/>
              <a:t>It is also a univariate regression problem since we are only trying to predict a single value for each district. </a:t>
            </a:r>
          </a:p>
          <a:p>
            <a:pPr lvl="0">
              <a:defRPr/>
            </a:pPr>
            <a:endParaRPr lang="en-US" sz="2000" dirty="0"/>
          </a:p>
          <a:p>
            <a:pPr lvl="0">
              <a:defRPr/>
            </a:pPr>
            <a:r>
              <a:rPr lang="en-US" sz="2000" dirty="0"/>
              <a:t>No continuous flow of data coming in the system, there is no particular need to adjust to changing data rapidly, and the data is small enough to fit in memory, so plain batch learning should do just fine.</a:t>
            </a:r>
          </a:p>
        </p:txBody>
      </p:sp>
    </p:spTree>
    <p:extLst>
      <p:ext uri="{BB962C8B-B14F-4D97-AF65-F5344CB8AC3E}">
        <p14:creationId xmlns:p14="http://schemas.microsoft.com/office/powerpoint/2010/main" val="10250456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endParaRPr lang="en-US" sz="2000" dirty="0"/>
          </a:p>
          <a:p>
            <a:pPr marL="558798" indent="-457200">
              <a:buSzPct val="100000"/>
              <a:buFont typeface="+mj-lt"/>
              <a:buAutoNum type="arabicPeriod"/>
            </a:pPr>
            <a:r>
              <a:rPr lang="en-US" sz="2000" dirty="0"/>
              <a:t>Frame the Problem.</a:t>
            </a:r>
          </a:p>
          <a:p>
            <a:pPr marL="558798" indent="-457200">
              <a:buSzPct val="100000"/>
              <a:buFont typeface="+mj-lt"/>
              <a:buAutoNum type="arabicPeriod"/>
            </a:pPr>
            <a:endParaRPr lang="en-US" sz="2000" dirty="0"/>
          </a:p>
          <a:p>
            <a:pPr marL="558798" indent="-457200">
              <a:buSzPct val="100000"/>
              <a:buFont typeface="+mj-lt"/>
              <a:buAutoNum type="arabicPeriod"/>
            </a:pPr>
            <a:r>
              <a:rPr lang="en-US" sz="2000" dirty="0"/>
              <a:t>What is the current solution?</a:t>
            </a:r>
          </a:p>
          <a:p>
            <a:pPr marL="558798" indent="-457200">
              <a:buSzPct val="100000"/>
              <a:buFont typeface="+mj-lt"/>
              <a:buAutoNum type="arabicPeriod"/>
            </a:pPr>
            <a:endParaRPr lang="en-US" sz="2000" dirty="0"/>
          </a:p>
          <a:p>
            <a:pPr marL="558798" indent="-457200">
              <a:buSzPct val="100000"/>
              <a:buFont typeface="+mj-lt"/>
              <a:buAutoNum type="arabicPeriod"/>
            </a:pPr>
            <a:r>
              <a:rPr lang="en-US" sz="2000" dirty="0"/>
              <a:t>Start designing your system – </a:t>
            </a:r>
          </a:p>
          <a:p>
            <a:pPr marL="1168383" lvl="1" indent="-457200">
              <a:buSzPct val="100000"/>
              <a:buFont typeface="+mj-lt"/>
              <a:buAutoNum type="arabicPeriod"/>
            </a:pPr>
            <a:r>
              <a:rPr lang="en-US" sz="2000" dirty="0"/>
              <a:t>Is it supervised, unsupervised, or reinforcement learning?</a:t>
            </a:r>
          </a:p>
          <a:p>
            <a:pPr marL="1168383" lvl="1" indent="-457200">
              <a:buSzPct val="100000"/>
              <a:buFont typeface="+mj-lt"/>
              <a:buAutoNum type="arabicPeriod"/>
            </a:pPr>
            <a:r>
              <a:rPr lang="en-US" sz="2000" dirty="0"/>
              <a:t>Is it a classification, regression or some other task?</a:t>
            </a:r>
          </a:p>
          <a:p>
            <a:pPr marL="1168383" lvl="1" indent="-457200">
              <a:buSzPct val="100000"/>
              <a:buFont typeface="+mj-lt"/>
              <a:buAutoNum type="arabicPeriod"/>
            </a:pPr>
            <a:r>
              <a:rPr lang="en-US" sz="2000" dirty="0"/>
              <a:t>Should you use batch or online learning?</a:t>
            </a:r>
          </a:p>
          <a:p>
            <a:pPr marL="711183" lvl="1">
              <a:buSzPct val="100000"/>
            </a:pPr>
            <a:endParaRPr lang="en-US" sz="2000" dirty="0"/>
          </a:p>
          <a:p>
            <a:pPr marL="558798" indent="-457200">
              <a:buSzPct val="100000"/>
              <a:buFont typeface="+mj-lt"/>
              <a:buAutoNum type="arabicPeriod"/>
            </a:pPr>
            <a:r>
              <a:rPr lang="en-US" sz="2000" dirty="0"/>
              <a:t>Select a Model Performance measure</a:t>
            </a:r>
          </a:p>
          <a:p>
            <a:pPr marL="1777968" lvl="2" indent="-457200">
              <a:buSzPct val="100000"/>
              <a:buFont typeface="Arial" panose="020B0604020202020204" pitchFamily="34" charset="0"/>
              <a:buChar char="•"/>
            </a:pPr>
            <a:endParaRPr lang="en-US" sz="2000" dirty="0"/>
          </a:p>
          <a:p>
            <a:pPr marL="101598">
              <a:buSzPct val="100000"/>
            </a:pPr>
            <a:endParaRPr lang="en-US" sz="2000" dirty="0"/>
          </a:p>
        </p:txBody>
      </p:sp>
    </p:spTree>
    <p:extLst>
      <p:ext uri="{BB962C8B-B14F-4D97-AF65-F5344CB8AC3E}">
        <p14:creationId xmlns:p14="http://schemas.microsoft.com/office/powerpoint/2010/main" val="21791812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sp>
        <p:nvSpPr>
          <p:cNvPr id="96" name="Google Shape;96;p14"/>
          <p:cNvSpPr txBox="1"/>
          <p:nvPr/>
        </p:nvSpPr>
        <p:spPr>
          <a:xfrm>
            <a:off x="1034394" y="1137532"/>
            <a:ext cx="10252364" cy="5198874"/>
          </a:xfrm>
          <a:prstGeom prst="rect">
            <a:avLst/>
          </a:prstGeom>
          <a:noFill/>
          <a:ln>
            <a:noFill/>
          </a:ln>
        </p:spPr>
        <p:txBody>
          <a:bodyPr spcFirstLastPara="1" wrap="square" lIns="121900" tIns="121900" rIns="121900" bIns="121900" anchor="t" anchorCtr="0">
            <a:noAutofit/>
          </a:bodyPr>
          <a:lstStyle/>
          <a:p>
            <a:pPr marL="558798" indent="-457200">
              <a:buSzPct val="100000"/>
              <a:buFont typeface="+mj-lt"/>
              <a:buAutoNum type="arabicPeriod" startAt="4"/>
            </a:pPr>
            <a:r>
              <a:rPr lang="en-US" sz="2000" dirty="0"/>
              <a:t>Select a Model Performance measure</a:t>
            </a:r>
          </a:p>
          <a:p>
            <a:pPr marL="1168383" lvl="1" indent="-457200">
              <a:buSzPct val="100000"/>
              <a:buFont typeface="+mj-lt"/>
              <a:buAutoNum type="alphaLcParenR"/>
            </a:pPr>
            <a:r>
              <a:rPr lang="en-US" sz="2000" dirty="0"/>
              <a:t>Root mean square error (RMSE) – gives you an idea of how much error a system typically makes in its predictions</a:t>
            </a:r>
          </a:p>
          <a:p>
            <a:pPr marL="1777968" lvl="2" indent="-457200">
              <a:buSzPct val="100000"/>
              <a:buFont typeface="Arial" panose="020B0604020202020204" pitchFamily="34" charset="0"/>
              <a:buChar char="•"/>
            </a:pPr>
            <a:r>
              <a:rPr lang="en-US" sz="2000" dirty="0"/>
              <a:t>Higher weight for large errors</a:t>
            </a:r>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r>
              <a:rPr lang="en-US" sz="2000" dirty="0"/>
              <a:t>where, </a:t>
            </a:r>
            <a:r>
              <a:rPr lang="en-US" sz="2000" i="1" dirty="0"/>
              <a:t>m</a:t>
            </a:r>
            <a:r>
              <a:rPr lang="en-US" sz="2000" dirty="0"/>
              <a:t> is the number of instances in the dataset you’re measuring the RMSE on,</a:t>
            </a:r>
          </a:p>
          <a:p>
            <a:pPr marL="1777968" lvl="2" indent="-457200">
              <a:buSzPct val="100000"/>
              <a:buFont typeface="Arial" panose="020B0604020202020204" pitchFamily="34" charset="0"/>
              <a:buChar char="•"/>
            </a:pPr>
            <a:r>
              <a:rPr lang="en-US" sz="2000" b="1" dirty="0"/>
              <a:t>x</a:t>
            </a:r>
            <a:r>
              <a:rPr lang="en-US" sz="2000" i="1" baseline="30000" dirty="0"/>
              <a:t>(</a:t>
            </a:r>
            <a:r>
              <a:rPr lang="en-US" sz="2000" i="1" baseline="30000" dirty="0" err="1"/>
              <a:t>i</a:t>
            </a:r>
            <a:r>
              <a:rPr lang="en-US" sz="2000" i="1" baseline="30000" dirty="0"/>
              <a:t>)</a:t>
            </a:r>
            <a:r>
              <a:rPr lang="en-US" sz="2000" dirty="0"/>
              <a:t> is a vector of all the feature values (excluding the label) of the </a:t>
            </a:r>
            <a:r>
              <a:rPr lang="en-US" sz="2000" i="1" dirty="0" err="1"/>
              <a:t>i</a:t>
            </a:r>
            <a:r>
              <a:rPr lang="en-US" sz="2000" i="1" baseline="30000" dirty="0" err="1"/>
              <a:t>th</a:t>
            </a:r>
            <a:r>
              <a:rPr lang="en-US" sz="2000" dirty="0"/>
              <a:t> instance in the dataset, and </a:t>
            </a:r>
            <a:r>
              <a:rPr lang="en-US" sz="2000" b="1" dirty="0"/>
              <a:t>y</a:t>
            </a:r>
            <a:r>
              <a:rPr lang="en-US" sz="2000" i="1" baseline="30000" dirty="0"/>
              <a:t>(</a:t>
            </a:r>
            <a:r>
              <a:rPr lang="en-US" sz="2000" i="1" baseline="30000" dirty="0" err="1"/>
              <a:t>i</a:t>
            </a:r>
            <a:r>
              <a:rPr lang="en-US" sz="2000" i="1" baseline="30000" dirty="0"/>
              <a:t>)</a:t>
            </a:r>
            <a:r>
              <a:rPr lang="en-US" sz="2000" dirty="0"/>
              <a:t> is its label (the desired output value for that instance).</a:t>
            </a:r>
          </a:p>
          <a:p>
            <a:pPr marL="1777968" lvl="2" indent="-457200">
              <a:buSzPct val="100000"/>
              <a:buFont typeface="Arial" panose="020B0604020202020204" pitchFamily="34" charset="0"/>
              <a:buChar char="•"/>
            </a:pPr>
            <a:r>
              <a:rPr lang="en-US" sz="2000" b="1" dirty="0"/>
              <a:t>X</a:t>
            </a:r>
            <a:r>
              <a:rPr lang="en-US" sz="2000" dirty="0"/>
              <a:t> is a matrix containing all the feature values (excluding labels) of all instances in the dataset. There is one row per instance and the </a:t>
            </a:r>
            <a:r>
              <a:rPr lang="en-US" sz="2000" i="1" dirty="0" err="1"/>
              <a:t>i</a:t>
            </a:r>
            <a:r>
              <a:rPr lang="en-US" sz="2000" i="1" baseline="30000" dirty="0" err="1"/>
              <a:t>th</a:t>
            </a:r>
            <a:r>
              <a:rPr lang="en-US" sz="2000" dirty="0"/>
              <a:t> row is equal to the transpose of </a:t>
            </a:r>
            <a:r>
              <a:rPr lang="en-US" sz="2000" b="1" dirty="0"/>
              <a:t>x</a:t>
            </a:r>
            <a:r>
              <a:rPr lang="en-US" sz="2000" i="1" baseline="30000" dirty="0"/>
              <a:t>(</a:t>
            </a:r>
            <a:r>
              <a:rPr lang="en-US" sz="2000" i="1" baseline="30000" dirty="0" err="1"/>
              <a:t>i</a:t>
            </a:r>
            <a:r>
              <a:rPr lang="en-US" sz="2000" i="1" baseline="30000" dirty="0"/>
              <a:t>)</a:t>
            </a:r>
            <a:r>
              <a:rPr lang="en-US" sz="2000" dirty="0"/>
              <a:t>, noted (</a:t>
            </a:r>
            <a:r>
              <a:rPr lang="en-US" sz="2000" b="1" dirty="0"/>
              <a:t>x</a:t>
            </a:r>
            <a:r>
              <a:rPr lang="en-US" sz="2000" i="1" baseline="30000" dirty="0"/>
              <a:t>(</a:t>
            </a:r>
            <a:r>
              <a:rPr lang="en-US" sz="2000" i="1" baseline="30000" dirty="0" err="1"/>
              <a:t>i</a:t>
            </a:r>
            <a:r>
              <a:rPr lang="en-US" sz="2000" i="1" baseline="30000" dirty="0"/>
              <a:t>)</a:t>
            </a:r>
            <a:r>
              <a:rPr lang="en-US" sz="2000" dirty="0"/>
              <a:t>)</a:t>
            </a:r>
            <a:r>
              <a:rPr lang="en-US" sz="2000" baseline="30000" dirty="0"/>
              <a:t>T.4</a:t>
            </a:r>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mj-lt"/>
              <a:buAutoNum type="alphaLcParenR"/>
            </a:pPr>
            <a:endParaRPr lang="en-US" sz="2000" dirty="0"/>
          </a:p>
          <a:p>
            <a:pPr marL="101598">
              <a:buSzPct val="100000"/>
            </a:pPr>
            <a:endParaRPr lang="en-US" sz="2000" dirty="0"/>
          </a:p>
        </p:txBody>
      </p:sp>
      <p:pic>
        <p:nvPicPr>
          <p:cNvPr id="3" name="Picture 2">
            <a:extLst>
              <a:ext uri="{FF2B5EF4-FFF2-40B4-BE49-F238E27FC236}">
                <a16:creationId xmlns:a16="http://schemas.microsoft.com/office/drawing/2014/main" id="{90B3C240-79C7-4BC1-AA98-EA345415BDA5}"/>
              </a:ext>
            </a:extLst>
          </p:cNvPr>
          <p:cNvPicPr>
            <a:picLocks noChangeAspect="1"/>
          </p:cNvPicPr>
          <p:nvPr/>
        </p:nvPicPr>
        <p:blipFill>
          <a:blip r:embed="rId3"/>
          <a:stretch>
            <a:fillRect/>
          </a:stretch>
        </p:blipFill>
        <p:spPr>
          <a:xfrm>
            <a:off x="2578972" y="2608632"/>
            <a:ext cx="4451554" cy="988008"/>
          </a:xfrm>
          <a:prstGeom prst="rect">
            <a:avLst/>
          </a:prstGeom>
        </p:spPr>
      </p:pic>
    </p:spTree>
    <p:extLst>
      <p:ext uri="{BB962C8B-B14F-4D97-AF65-F5344CB8AC3E}">
        <p14:creationId xmlns:p14="http://schemas.microsoft.com/office/powerpoint/2010/main" val="510638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Types of Machine Learning </a:t>
            </a:r>
            <a:r>
              <a:rPr lang="en-US" sz="4000" b="1" u="sng" dirty="0">
                <a:solidFill>
                  <a:srgbClr val="E46102"/>
                </a:solidFill>
              </a:rPr>
              <a:t>Systems</a:t>
            </a:r>
            <a:endParaRPr sz="4000" b="1" u="sng" dirty="0">
              <a:solidFill>
                <a:srgbClr val="E46102"/>
              </a:solidFill>
            </a:endParaRPr>
          </a:p>
        </p:txBody>
      </p:sp>
      <p:sp>
        <p:nvSpPr>
          <p:cNvPr id="7" name="Google Shape;96;p14">
            <a:extLst>
              <a:ext uri="{FF2B5EF4-FFF2-40B4-BE49-F238E27FC236}">
                <a16:creationId xmlns:a16="http://schemas.microsoft.com/office/drawing/2014/main" id="{8C6EEC46-F378-4AE6-9BE9-CB7DD17A2827}"/>
              </a:ext>
            </a:extLst>
          </p:cNvPr>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342900" indent="-342900">
              <a:buFontTx/>
              <a:buChar char="-"/>
            </a:pPr>
            <a:r>
              <a:rPr lang="en-US" dirty="0"/>
              <a:t>Whether or not they are trained with human supervision (Supervised, Unsupervised, Semi-supervised, and Reinforcement Learning)</a:t>
            </a:r>
          </a:p>
          <a:p>
            <a:pPr marL="342900" indent="-342900">
              <a:buFontTx/>
              <a:buChar char="-"/>
            </a:pPr>
            <a:endParaRPr lang="en-US" dirty="0"/>
          </a:p>
          <a:p>
            <a:pPr marL="342900" indent="-342900">
              <a:buFontTx/>
              <a:buChar char="-"/>
            </a:pPr>
            <a:r>
              <a:rPr lang="en-US" dirty="0"/>
              <a:t>Whether or not they can learn incrementally on the fly (online versus batch learning)</a:t>
            </a:r>
          </a:p>
          <a:p>
            <a:pPr marL="342900" indent="-342900">
              <a:buFontTx/>
              <a:buChar char="-"/>
            </a:pPr>
            <a:endParaRPr lang="en-US" dirty="0"/>
          </a:p>
          <a:p>
            <a:pPr marL="342900" indent="-342900">
              <a:buFontTx/>
              <a:buChar char="-"/>
            </a:pPr>
            <a:r>
              <a:rPr lang="en-US" dirty="0"/>
              <a:t>Whether they work by simply comparing new data points to known data points, or instead detect patterns in the training data and build a predictive model, much like scientists do (instance-based versus model-based learning).</a:t>
            </a:r>
            <a:endParaRPr sz="3200" dirty="0"/>
          </a:p>
        </p:txBody>
      </p:sp>
    </p:spTree>
    <p:extLst>
      <p:ext uri="{BB962C8B-B14F-4D97-AF65-F5344CB8AC3E}">
        <p14:creationId xmlns:p14="http://schemas.microsoft.com/office/powerpoint/2010/main" val="186721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10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48454"/>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pic>
        <p:nvPicPr>
          <p:cNvPr id="6" name="Picture 5">
            <a:extLst>
              <a:ext uri="{FF2B5EF4-FFF2-40B4-BE49-F238E27FC236}">
                <a16:creationId xmlns:a16="http://schemas.microsoft.com/office/drawing/2014/main" id="{24376E5F-5C75-4451-9387-65B3DB4A61CF}"/>
              </a:ext>
            </a:extLst>
          </p:cNvPr>
          <p:cNvPicPr>
            <a:picLocks noChangeAspect="1"/>
          </p:cNvPicPr>
          <p:nvPr/>
        </p:nvPicPr>
        <p:blipFill rotWithShape="1">
          <a:blip r:embed="rId3"/>
          <a:srcRect l="11470" t="17975"/>
          <a:stretch/>
        </p:blipFill>
        <p:spPr>
          <a:xfrm>
            <a:off x="7710488" y="2651751"/>
            <a:ext cx="1349581" cy="1092947"/>
          </a:xfrm>
          <a:prstGeom prst="rect">
            <a:avLst/>
          </a:prstGeom>
        </p:spPr>
      </p:pic>
      <p:pic>
        <p:nvPicPr>
          <p:cNvPr id="10" name="Picture 9">
            <a:extLst>
              <a:ext uri="{FF2B5EF4-FFF2-40B4-BE49-F238E27FC236}">
                <a16:creationId xmlns:a16="http://schemas.microsoft.com/office/drawing/2014/main" id="{92548C4F-1C14-413C-9308-183333390DA2}"/>
              </a:ext>
            </a:extLst>
          </p:cNvPr>
          <p:cNvPicPr>
            <a:picLocks noChangeAspect="1"/>
          </p:cNvPicPr>
          <p:nvPr/>
        </p:nvPicPr>
        <p:blipFill>
          <a:blip r:embed="rId4"/>
          <a:stretch>
            <a:fillRect/>
          </a:stretch>
        </p:blipFill>
        <p:spPr>
          <a:xfrm>
            <a:off x="9607995" y="2966080"/>
            <a:ext cx="1153362" cy="310520"/>
          </a:xfrm>
          <a:prstGeom prst="rect">
            <a:avLst/>
          </a:prstGeom>
        </p:spPr>
      </p:pic>
      <p:pic>
        <p:nvPicPr>
          <p:cNvPr id="11" name="Picture 10">
            <a:extLst>
              <a:ext uri="{FF2B5EF4-FFF2-40B4-BE49-F238E27FC236}">
                <a16:creationId xmlns:a16="http://schemas.microsoft.com/office/drawing/2014/main" id="{23C81256-2DF8-4DAC-9FF5-2BCE0A6AE815}"/>
              </a:ext>
            </a:extLst>
          </p:cNvPr>
          <p:cNvPicPr>
            <a:picLocks noChangeAspect="1"/>
          </p:cNvPicPr>
          <p:nvPr/>
        </p:nvPicPr>
        <p:blipFill>
          <a:blip r:embed="rId5"/>
          <a:stretch>
            <a:fillRect/>
          </a:stretch>
        </p:blipFill>
        <p:spPr>
          <a:xfrm>
            <a:off x="6925486" y="3894213"/>
            <a:ext cx="4269165" cy="2087924"/>
          </a:xfrm>
          <a:prstGeom prst="rect">
            <a:avLst/>
          </a:prstGeom>
        </p:spPr>
      </p:pic>
      <p:grpSp>
        <p:nvGrpSpPr>
          <p:cNvPr id="14" name="Group 13">
            <a:extLst>
              <a:ext uri="{FF2B5EF4-FFF2-40B4-BE49-F238E27FC236}">
                <a16:creationId xmlns:a16="http://schemas.microsoft.com/office/drawing/2014/main" id="{4D6C41AA-497C-4F8B-8BFA-53FC1D7A1999}"/>
              </a:ext>
            </a:extLst>
          </p:cNvPr>
          <p:cNvGrpSpPr/>
          <p:nvPr/>
        </p:nvGrpSpPr>
        <p:grpSpPr>
          <a:xfrm>
            <a:off x="347663" y="1419225"/>
            <a:ext cx="11488856" cy="976313"/>
            <a:chOff x="347663" y="1419225"/>
            <a:chExt cx="11488856" cy="976313"/>
          </a:xfrm>
        </p:grpSpPr>
        <p:sp>
          <p:nvSpPr>
            <p:cNvPr id="4" name="TextBox 3">
              <a:extLst>
                <a:ext uri="{FF2B5EF4-FFF2-40B4-BE49-F238E27FC236}">
                  <a16:creationId xmlns:a16="http://schemas.microsoft.com/office/drawing/2014/main" id="{066B5C93-ACC8-4269-9782-E4C74070B631}"/>
                </a:ext>
              </a:extLst>
            </p:cNvPr>
            <p:cNvSpPr txBox="1"/>
            <p:nvPr/>
          </p:nvSpPr>
          <p:spPr>
            <a:xfrm>
              <a:off x="495646" y="1517153"/>
              <a:ext cx="5552902" cy="707886"/>
            </a:xfrm>
            <a:prstGeom prst="rect">
              <a:avLst/>
            </a:prstGeom>
            <a:noFill/>
          </p:spPr>
          <p:txBody>
            <a:bodyPr wrap="square" rtlCol="0">
              <a:spAutoFit/>
            </a:bodyPr>
            <a:lstStyle/>
            <a:p>
              <a:pPr marL="101598">
                <a:buSzPct val="100000"/>
              </a:pPr>
              <a:r>
                <a:rPr lang="en-US" sz="2000" dirty="0"/>
                <a:t>where, </a:t>
              </a:r>
              <a:r>
                <a:rPr lang="en-US" sz="2000" i="1" dirty="0"/>
                <a:t>m</a:t>
              </a:r>
              <a:r>
                <a:rPr lang="en-US" sz="2000" dirty="0"/>
                <a:t> is the number of instances in the dataset you’re measuring the RMSE on.</a:t>
              </a:r>
            </a:p>
          </p:txBody>
        </p:sp>
        <p:sp>
          <p:nvSpPr>
            <p:cNvPr id="8" name="TextBox 7">
              <a:extLst>
                <a:ext uri="{FF2B5EF4-FFF2-40B4-BE49-F238E27FC236}">
                  <a16:creationId xmlns:a16="http://schemas.microsoft.com/office/drawing/2014/main" id="{C1F39CE3-0E96-40A4-BD05-00C14B94DE59}"/>
                </a:ext>
              </a:extLst>
            </p:cNvPr>
            <p:cNvSpPr txBox="1"/>
            <p:nvPr/>
          </p:nvSpPr>
          <p:spPr>
            <a:xfrm>
              <a:off x="6283617" y="1508857"/>
              <a:ext cx="5552902" cy="707886"/>
            </a:xfrm>
            <a:prstGeom prst="rect">
              <a:avLst/>
            </a:prstGeom>
            <a:noFill/>
          </p:spPr>
          <p:txBody>
            <a:bodyPr wrap="square" rtlCol="0">
              <a:spAutoFit/>
            </a:bodyPr>
            <a:lstStyle/>
            <a:p>
              <a:pPr marL="101598">
                <a:buSzPct val="100000"/>
              </a:pPr>
              <a:r>
                <a:rPr lang="en-US" sz="2000" b="1" dirty="0"/>
                <a:t>Features</a:t>
              </a:r>
              <a:r>
                <a:rPr lang="en-US" sz="2000" dirty="0"/>
                <a:t> – latitude, longitude, #inhabitants, median income, median house $$</a:t>
              </a:r>
            </a:p>
          </p:txBody>
        </p:sp>
        <p:sp>
          <p:nvSpPr>
            <p:cNvPr id="12" name="Rectangle 11">
              <a:extLst>
                <a:ext uri="{FF2B5EF4-FFF2-40B4-BE49-F238E27FC236}">
                  <a16:creationId xmlns:a16="http://schemas.microsoft.com/office/drawing/2014/main" id="{BCD3D98B-EF1B-4213-BA3E-9321A6A96917}"/>
                </a:ext>
              </a:extLst>
            </p:cNvPr>
            <p:cNvSpPr/>
            <p:nvPr/>
          </p:nvSpPr>
          <p:spPr>
            <a:xfrm>
              <a:off x="347663" y="1419225"/>
              <a:ext cx="11253787" cy="97631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04297D7E-3BC8-4DE5-AAD6-F0E3A8C549A2}"/>
              </a:ext>
            </a:extLst>
          </p:cNvPr>
          <p:cNvSpPr/>
          <p:nvPr/>
        </p:nvSpPr>
        <p:spPr>
          <a:xfrm>
            <a:off x="398086" y="2632811"/>
            <a:ext cx="6096000" cy="1015663"/>
          </a:xfrm>
          <a:prstGeom prst="rect">
            <a:avLst/>
          </a:prstGeom>
        </p:spPr>
        <p:txBody>
          <a:bodyPr>
            <a:spAutoFit/>
          </a:bodyPr>
          <a:lstStyle/>
          <a:p>
            <a:pPr marL="101598">
              <a:buSzPct val="100000"/>
            </a:pPr>
            <a:r>
              <a:rPr lang="en-US" sz="2000" b="1" dirty="0"/>
              <a:t>x</a:t>
            </a:r>
            <a:r>
              <a:rPr lang="en-US" sz="2000" i="1" baseline="30000" dirty="0"/>
              <a:t>(</a:t>
            </a:r>
            <a:r>
              <a:rPr lang="en-US" sz="2000" i="1" baseline="30000" dirty="0" err="1"/>
              <a:t>i</a:t>
            </a:r>
            <a:r>
              <a:rPr lang="en-US" sz="2000" i="1" baseline="30000" dirty="0"/>
              <a:t>)</a:t>
            </a:r>
            <a:r>
              <a:rPr lang="en-US" sz="2000" dirty="0"/>
              <a:t> is a vector of all the feature values (excluding the label) of the </a:t>
            </a:r>
            <a:r>
              <a:rPr lang="en-US" sz="2000" i="1" dirty="0" err="1"/>
              <a:t>i</a:t>
            </a:r>
            <a:r>
              <a:rPr lang="en-US" sz="2000" i="1" baseline="30000" dirty="0" err="1"/>
              <a:t>th</a:t>
            </a:r>
            <a:r>
              <a:rPr lang="en-US" sz="2000" dirty="0"/>
              <a:t> instance in the dataset, and </a:t>
            </a:r>
            <a:r>
              <a:rPr lang="en-US" sz="2000" b="1" dirty="0"/>
              <a:t>y</a:t>
            </a:r>
            <a:r>
              <a:rPr lang="en-US" sz="2000" i="1" baseline="30000" dirty="0"/>
              <a:t>(</a:t>
            </a:r>
            <a:r>
              <a:rPr lang="en-US" sz="2000" i="1" baseline="30000" dirty="0" err="1"/>
              <a:t>i</a:t>
            </a:r>
            <a:r>
              <a:rPr lang="en-US" sz="2000" i="1" baseline="30000" dirty="0"/>
              <a:t>)</a:t>
            </a:r>
            <a:r>
              <a:rPr lang="en-US" sz="2000" dirty="0"/>
              <a:t> is its label (the desired output value for that instance).</a:t>
            </a:r>
          </a:p>
        </p:txBody>
      </p:sp>
      <p:sp>
        <p:nvSpPr>
          <p:cNvPr id="15" name="TextBox 14">
            <a:extLst>
              <a:ext uri="{FF2B5EF4-FFF2-40B4-BE49-F238E27FC236}">
                <a16:creationId xmlns:a16="http://schemas.microsoft.com/office/drawing/2014/main" id="{C51F9789-11E5-460C-BC4B-718C6E835360}"/>
              </a:ext>
            </a:extLst>
          </p:cNvPr>
          <p:cNvSpPr txBox="1"/>
          <p:nvPr/>
        </p:nvSpPr>
        <p:spPr>
          <a:xfrm>
            <a:off x="495646" y="4115336"/>
            <a:ext cx="5776913" cy="1323439"/>
          </a:xfrm>
          <a:prstGeom prst="rect">
            <a:avLst/>
          </a:prstGeom>
          <a:noFill/>
        </p:spPr>
        <p:txBody>
          <a:bodyPr wrap="square" rtlCol="0">
            <a:spAutoFit/>
          </a:bodyPr>
          <a:lstStyle/>
          <a:p>
            <a:r>
              <a:rPr lang="en-US" sz="2000" b="1" dirty="0"/>
              <a:t>X</a:t>
            </a:r>
            <a:r>
              <a:rPr lang="en-US" sz="2000" dirty="0"/>
              <a:t> is a matrix containing all the feature values (excluding labels) of all instances in the dataset. There is one row per instance and the </a:t>
            </a:r>
            <a:r>
              <a:rPr lang="en-US" sz="2000" i="1" dirty="0" err="1"/>
              <a:t>i</a:t>
            </a:r>
            <a:r>
              <a:rPr lang="en-US" sz="2000" i="1" baseline="30000" dirty="0" err="1"/>
              <a:t>th</a:t>
            </a:r>
            <a:r>
              <a:rPr lang="en-US" sz="2000" dirty="0"/>
              <a:t> row is equal to the transpose of </a:t>
            </a:r>
            <a:r>
              <a:rPr lang="en-US" sz="2000" b="1" dirty="0"/>
              <a:t>x</a:t>
            </a:r>
            <a:r>
              <a:rPr lang="en-US" sz="2000" i="1" baseline="30000" dirty="0"/>
              <a:t>(</a:t>
            </a:r>
            <a:r>
              <a:rPr lang="en-US" sz="2000" i="1" baseline="30000" dirty="0" err="1"/>
              <a:t>i</a:t>
            </a:r>
            <a:r>
              <a:rPr lang="en-US" sz="2000" i="1" baseline="30000" dirty="0"/>
              <a:t>)</a:t>
            </a:r>
            <a:r>
              <a:rPr lang="en-US" sz="2000" dirty="0"/>
              <a:t>, noted (</a:t>
            </a:r>
            <a:r>
              <a:rPr lang="en-US" sz="2000" b="1" dirty="0"/>
              <a:t>x</a:t>
            </a:r>
            <a:r>
              <a:rPr lang="en-US" sz="2000" i="1" baseline="30000" dirty="0"/>
              <a:t>(</a:t>
            </a:r>
            <a:r>
              <a:rPr lang="en-US" sz="2000" i="1" baseline="30000" dirty="0" err="1"/>
              <a:t>i</a:t>
            </a:r>
            <a:r>
              <a:rPr lang="en-US" sz="2000" i="1" baseline="30000" dirty="0"/>
              <a:t>)</a:t>
            </a:r>
            <a:r>
              <a:rPr lang="en-US" sz="2000" dirty="0"/>
              <a:t>)</a:t>
            </a:r>
            <a:r>
              <a:rPr lang="en-US" sz="2000" baseline="30000" dirty="0"/>
              <a:t>T.4</a:t>
            </a:r>
            <a:endParaRPr lang="en-US" sz="2000" dirty="0"/>
          </a:p>
        </p:txBody>
      </p:sp>
      <p:sp>
        <p:nvSpPr>
          <p:cNvPr id="18" name="Arrow: Right 17">
            <a:extLst>
              <a:ext uri="{FF2B5EF4-FFF2-40B4-BE49-F238E27FC236}">
                <a16:creationId xmlns:a16="http://schemas.microsoft.com/office/drawing/2014/main" id="{2667FD63-6574-4D33-8816-F2A476B7C3C9}"/>
              </a:ext>
            </a:extLst>
          </p:cNvPr>
          <p:cNvSpPr/>
          <p:nvPr/>
        </p:nvSpPr>
        <p:spPr>
          <a:xfrm>
            <a:off x="6596063" y="2993001"/>
            <a:ext cx="647700" cy="2835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E9DE0341-F26D-4043-A065-2A9055263125}"/>
              </a:ext>
            </a:extLst>
          </p:cNvPr>
          <p:cNvSpPr/>
          <p:nvPr/>
        </p:nvSpPr>
        <p:spPr>
          <a:xfrm>
            <a:off x="6241674" y="4578913"/>
            <a:ext cx="647700" cy="2835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430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8" grpId="0" animBg="1"/>
      <p:bldP spid="2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48454"/>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sp>
        <p:nvSpPr>
          <p:cNvPr id="15" name="TextBox 14">
            <a:extLst>
              <a:ext uri="{FF2B5EF4-FFF2-40B4-BE49-F238E27FC236}">
                <a16:creationId xmlns:a16="http://schemas.microsoft.com/office/drawing/2014/main" id="{C51F9789-11E5-460C-BC4B-718C6E835360}"/>
              </a:ext>
            </a:extLst>
          </p:cNvPr>
          <p:cNvSpPr txBox="1"/>
          <p:nvPr/>
        </p:nvSpPr>
        <p:spPr>
          <a:xfrm>
            <a:off x="495646" y="2956357"/>
            <a:ext cx="5776913" cy="1323439"/>
          </a:xfrm>
          <a:prstGeom prst="rect">
            <a:avLst/>
          </a:prstGeom>
          <a:noFill/>
        </p:spPr>
        <p:txBody>
          <a:bodyPr wrap="square" rtlCol="0">
            <a:spAutoFit/>
          </a:bodyPr>
          <a:lstStyle/>
          <a:p>
            <a:r>
              <a:rPr lang="en-US" sz="2000" i="1" dirty="0"/>
              <a:t>h</a:t>
            </a:r>
            <a:r>
              <a:rPr lang="en-US" sz="2000" dirty="0"/>
              <a:t> is your system’s prediction function, also called a </a:t>
            </a:r>
            <a:r>
              <a:rPr lang="en-US" sz="2000" i="1" dirty="0"/>
              <a:t>hypothesis</a:t>
            </a:r>
            <a:r>
              <a:rPr lang="en-US" sz="2000" dirty="0"/>
              <a:t>. When your system is given an instance’s feature vector </a:t>
            </a:r>
            <a:r>
              <a:rPr lang="en-US" sz="2000" b="1" dirty="0"/>
              <a:t>x</a:t>
            </a:r>
            <a:r>
              <a:rPr lang="en-US" sz="2000" i="1" baseline="30000" dirty="0"/>
              <a:t>(</a:t>
            </a:r>
            <a:r>
              <a:rPr lang="en-US" sz="2000" i="1" baseline="30000" dirty="0" err="1"/>
              <a:t>i</a:t>
            </a:r>
            <a:r>
              <a:rPr lang="en-US" sz="2000" i="1" baseline="30000" dirty="0"/>
              <a:t>)</a:t>
            </a:r>
            <a:r>
              <a:rPr lang="en-US" sz="2000" dirty="0"/>
              <a:t>, it outputs a predicted value </a:t>
            </a:r>
            <a:r>
              <a:rPr lang="en-US" sz="2000" i="1" dirty="0"/>
              <a:t>ŷ</a:t>
            </a:r>
            <a:r>
              <a:rPr lang="en-US" sz="2000" i="1" baseline="30000" dirty="0"/>
              <a:t>(</a:t>
            </a:r>
            <a:r>
              <a:rPr lang="en-US" sz="2000" i="1" baseline="30000" dirty="0" err="1"/>
              <a:t>i</a:t>
            </a:r>
            <a:r>
              <a:rPr lang="en-US" sz="2000" i="1" baseline="30000" dirty="0"/>
              <a:t>)</a:t>
            </a:r>
            <a:r>
              <a:rPr lang="en-US" sz="2000" i="1" dirty="0"/>
              <a:t> = h(</a:t>
            </a:r>
            <a:r>
              <a:rPr lang="en-US" sz="2000" b="1" i="1" dirty="0"/>
              <a:t>x</a:t>
            </a:r>
            <a:r>
              <a:rPr lang="en-US" sz="2000" i="1" baseline="30000" dirty="0"/>
              <a:t>(</a:t>
            </a:r>
            <a:r>
              <a:rPr lang="en-US" sz="2000" i="1" baseline="30000" dirty="0" err="1"/>
              <a:t>i</a:t>
            </a:r>
            <a:r>
              <a:rPr lang="en-US" sz="2000" i="1" baseline="30000" dirty="0"/>
              <a:t>)</a:t>
            </a:r>
            <a:r>
              <a:rPr lang="en-US" sz="2000" i="1" dirty="0"/>
              <a:t>)</a:t>
            </a:r>
            <a:r>
              <a:rPr lang="en-US" sz="2000" dirty="0"/>
              <a:t> for that instance</a:t>
            </a:r>
          </a:p>
        </p:txBody>
      </p:sp>
      <p:sp>
        <p:nvSpPr>
          <p:cNvPr id="21" name="Arrow: Right 20">
            <a:extLst>
              <a:ext uri="{FF2B5EF4-FFF2-40B4-BE49-F238E27FC236}">
                <a16:creationId xmlns:a16="http://schemas.microsoft.com/office/drawing/2014/main" id="{E9DE0341-F26D-4043-A065-2A9055263125}"/>
              </a:ext>
            </a:extLst>
          </p:cNvPr>
          <p:cNvSpPr/>
          <p:nvPr/>
        </p:nvSpPr>
        <p:spPr>
          <a:xfrm>
            <a:off x="6241674" y="3419934"/>
            <a:ext cx="647700" cy="2835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93103E4-6A5B-4A31-8D60-166BC76A8E63}"/>
              </a:ext>
            </a:extLst>
          </p:cNvPr>
          <p:cNvSpPr txBox="1"/>
          <p:nvPr/>
        </p:nvSpPr>
        <p:spPr>
          <a:xfrm>
            <a:off x="7048846" y="2856345"/>
            <a:ext cx="4641127" cy="1631216"/>
          </a:xfrm>
          <a:prstGeom prst="rect">
            <a:avLst/>
          </a:prstGeom>
          <a:noFill/>
        </p:spPr>
        <p:txBody>
          <a:bodyPr wrap="square" rtlCol="0">
            <a:spAutoFit/>
          </a:bodyPr>
          <a:lstStyle/>
          <a:p>
            <a:r>
              <a:rPr lang="en-US" sz="2000" dirty="0"/>
              <a:t>If your system predicts that the median housing price in the first district is $158,400, then </a:t>
            </a:r>
          </a:p>
          <a:p>
            <a:r>
              <a:rPr lang="en-US" sz="2000" i="1" dirty="0"/>
              <a:t>ŷ</a:t>
            </a:r>
            <a:r>
              <a:rPr lang="en-US" sz="2000" i="1" baseline="30000" dirty="0"/>
              <a:t>(</a:t>
            </a:r>
            <a:r>
              <a:rPr lang="en-US" sz="2000" i="1" baseline="30000" dirty="0" err="1"/>
              <a:t>i</a:t>
            </a:r>
            <a:r>
              <a:rPr lang="en-US" sz="2000" i="1" baseline="30000" dirty="0"/>
              <a:t>)</a:t>
            </a:r>
            <a:r>
              <a:rPr lang="en-US" sz="2000" i="1" dirty="0"/>
              <a:t> = h(</a:t>
            </a:r>
            <a:r>
              <a:rPr lang="en-US" sz="2000" b="1" i="1" dirty="0"/>
              <a:t>x</a:t>
            </a:r>
            <a:r>
              <a:rPr lang="en-US" sz="2000" i="1" baseline="30000" dirty="0"/>
              <a:t>(</a:t>
            </a:r>
            <a:r>
              <a:rPr lang="en-US" sz="2000" i="1" baseline="30000" dirty="0" err="1"/>
              <a:t>i</a:t>
            </a:r>
            <a:r>
              <a:rPr lang="en-US" sz="2000" i="1" baseline="30000" dirty="0"/>
              <a:t>)</a:t>
            </a:r>
            <a:r>
              <a:rPr lang="en-US" sz="2000" i="1" dirty="0"/>
              <a:t>) =&gt; $158,400</a:t>
            </a:r>
          </a:p>
          <a:p>
            <a:r>
              <a:rPr lang="en-US" sz="2000" i="1" dirty="0"/>
              <a:t>Prediction rate: ŷ</a:t>
            </a:r>
            <a:r>
              <a:rPr lang="en-US" sz="2000" i="1" baseline="30000" dirty="0"/>
              <a:t>(</a:t>
            </a:r>
            <a:r>
              <a:rPr lang="en-US" sz="2000" i="1" baseline="30000" dirty="0" err="1"/>
              <a:t>i</a:t>
            </a:r>
            <a:r>
              <a:rPr lang="en-US" sz="2000" i="1" baseline="30000" dirty="0"/>
              <a:t>)</a:t>
            </a:r>
            <a:r>
              <a:rPr lang="en-US" sz="2000" i="1" dirty="0"/>
              <a:t> -y</a:t>
            </a:r>
            <a:r>
              <a:rPr lang="en-US" sz="2000" i="1" baseline="30000" dirty="0"/>
              <a:t>(</a:t>
            </a:r>
            <a:r>
              <a:rPr lang="en-US" sz="2000" i="1" baseline="30000" dirty="0" err="1"/>
              <a:t>i</a:t>
            </a:r>
            <a:r>
              <a:rPr lang="en-US" sz="2000" i="1" baseline="30000" dirty="0"/>
              <a:t>)</a:t>
            </a:r>
            <a:r>
              <a:rPr lang="en-US" sz="2000" i="1" dirty="0"/>
              <a:t> = $2,000</a:t>
            </a:r>
            <a:endParaRPr lang="en-US" sz="2000" dirty="0"/>
          </a:p>
        </p:txBody>
      </p:sp>
    </p:spTree>
    <p:extLst>
      <p:ext uri="{BB962C8B-B14F-4D97-AF65-F5344CB8AC3E}">
        <p14:creationId xmlns:p14="http://schemas.microsoft.com/office/powerpoint/2010/main" val="75495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1" grpId="0" animBg="1"/>
      <p:bldP spid="2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6EF9D8-F9CF-4472-9C2F-EC46482A8261}"/>
              </a:ext>
            </a:extLst>
          </p:cNvPr>
          <p:cNvSpPr>
            <a:spLocks noGrp="1"/>
          </p:cNvSpPr>
          <p:nvPr>
            <p:ph type="body" idx="1"/>
          </p:nvPr>
        </p:nvSpPr>
        <p:spPr/>
        <p:txBody>
          <a:bodyPr/>
          <a:lstStyle/>
          <a:p>
            <a:pPr marL="101598" indent="0" algn="ctr">
              <a:buNone/>
            </a:pPr>
            <a:r>
              <a:rPr lang="en-US" b="1" dirty="0"/>
              <a:t>Questions..</a:t>
            </a:r>
          </a:p>
        </p:txBody>
      </p:sp>
    </p:spTree>
    <p:extLst>
      <p:ext uri="{BB962C8B-B14F-4D97-AF65-F5344CB8AC3E}">
        <p14:creationId xmlns:p14="http://schemas.microsoft.com/office/powerpoint/2010/main" val="18847917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Resources</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101598">
              <a:buSzPts val="2400"/>
            </a:pPr>
            <a:r>
              <a:rPr lang="en-US" sz="3200" dirty="0"/>
              <a:t>Concepts from : Hands-on machine learning with Scikit learn, </a:t>
            </a:r>
            <a:r>
              <a:rPr lang="en-US" sz="3200" dirty="0" err="1"/>
              <a:t>Keras</a:t>
            </a:r>
            <a:r>
              <a:rPr lang="en-US" sz="3200" dirty="0"/>
              <a:t> &amp; TensorFlow by </a:t>
            </a:r>
            <a:r>
              <a:rPr lang="en-US" sz="3200" dirty="0" err="1"/>
              <a:t>Aurelien</a:t>
            </a:r>
            <a:r>
              <a:rPr lang="en-US" sz="3200" dirty="0"/>
              <a:t> </a:t>
            </a:r>
            <a:r>
              <a:rPr lang="en-US" sz="3200" dirty="0" err="1"/>
              <a:t>Geron</a:t>
            </a:r>
            <a:r>
              <a:rPr lang="en-US" sz="3200" dirty="0"/>
              <a:t>, Chapter 1, 2</a:t>
            </a:r>
            <a:endParaRPr sz="3200" dirty="0"/>
          </a:p>
        </p:txBody>
      </p:sp>
    </p:spTree>
    <p:extLst>
      <p:ext uri="{BB962C8B-B14F-4D97-AF65-F5344CB8AC3E}">
        <p14:creationId xmlns:p14="http://schemas.microsoft.com/office/powerpoint/2010/main" val="161131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Types of Machine Learning models</a:t>
            </a:r>
            <a:endParaRPr sz="4000" b="1" dirty="0">
              <a:solidFill>
                <a:srgbClr val="E46102"/>
              </a:solidFill>
            </a:endParaRPr>
          </a:p>
        </p:txBody>
      </p:sp>
      <p:sp>
        <p:nvSpPr>
          <p:cNvPr id="96" name="Google Shape;96;p14"/>
          <p:cNvSpPr txBox="1"/>
          <p:nvPr/>
        </p:nvSpPr>
        <p:spPr>
          <a:xfrm>
            <a:off x="521776" y="1137531"/>
            <a:ext cx="10660574" cy="5104427"/>
          </a:xfrm>
          <a:prstGeom prst="rect">
            <a:avLst/>
          </a:prstGeom>
          <a:noFill/>
          <a:ln>
            <a:noFill/>
          </a:ln>
        </p:spPr>
        <p:txBody>
          <a:bodyPr spcFirstLastPara="1" wrap="square" lIns="121900" tIns="121900" rIns="121900" bIns="121900" anchor="t" anchorCtr="0">
            <a:noAutofit/>
          </a:bodyPr>
          <a:lstStyle/>
          <a:p>
            <a:pPr marL="101598">
              <a:buSzPts val="2400"/>
            </a:pPr>
            <a:endParaRPr lang="en-US" sz="2000" b="1" dirty="0"/>
          </a:p>
          <a:p>
            <a:pPr marL="609585" indent="-507987">
              <a:buSzPts val="2400"/>
              <a:buFont typeface="Arial" panose="020B0604020202020204" pitchFamily="34" charset="0"/>
              <a:buChar char="•"/>
            </a:pPr>
            <a:r>
              <a:rPr lang="en-US" sz="2800" dirty="0"/>
              <a:t>Supervised</a:t>
            </a:r>
          </a:p>
          <a:p>
            <a:pPr marL="609585" indent="-507987">
              <a:buSzPts val="2400"/>
              <a:buFont typeface="Arial" panose="020B0604020202020204" pitchFamily="34" charset="0"/>
              <a:buChar char="•"/>
            </a:pPr>
            <a:r>
              <a:rPr lang="en-US" sz="2800" dirty="0"/>
              <a:t>Unsupervised</a:t>
            </a:r>
          </a:p>
          <a:p>
            <a:pPr marL="609585" indent="-507987">
              <a:buSzPts val="2400"/>
              <a:buFont typeface="Arial" panose="020B0604020202020204" pitchFamily="34" charset="0"/>
              <a:buChar char="•"/>
            </a:pPr>
            <a:r>
              <a:rPr lang="en-US" sz="2800" dirty="0"/>
              <a:t>Anomaly Detection</a:t>
            </a:r>
          </a:p>
          <a:p>
            <a:pPr marL="609585" indent="-507987">
              <a:buSzPts val="2400"/>
              <a:buFont typeface="Arial" panose="020B0604020202020204" pitchFamily="34" charset="0"/>
              <a:buChar char="•"/>
            </a:pPr>
            <a:r>
              <a:rPr lang="en-US" sz="2800" dirty="0"/>
              <a:t>Reinforcement Learning</a:t>
            </a:r>
          </a:p>
          <a:p>
            <a:pPr marL="101598">
              <a:buSzPts val="2400"/>
            </a:pPr>
            <a:endParaRPr sz="2000" dirty="0"/>
          </a:p>
        </p:txBody>
      </p:sp>
    </p:spTree>
    <p:extLst>
      <p:ext uri="{BB962C8B-B14F-4D97-AF65-F5344CB8AC3E}">
        <p14:creationId xmlns:p14="http://schemas.microsoft.com/office/powerpoint/2010/main" val="308883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animEffect transition="in" filter="fade">
                                      <p:cBhvr>
                                        <p:cTn id="7" dur="1000"/>
                                        <p:tgtEl>
                                          <p:spTgt spid="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Supervised Learning</a:t>
            </a:r>
            <a:endParaRPr sz="4000" b="1" dirty="0">
              <a:solidFill>
                <a:srgbClr val="E46102"/>
              </a:solidFill>
            </a:endParaRPr>
          </a:p>
        </p:txBody>
      </p:sp>
      <p:sp>
        <p:nvSpPr>
          <p:cNvPr id="96" name="Google Shape;96;p14"/>
          <p:cNvSpPr txBox="1"/>
          <p:nvPr/>
        </p:nvSpPr>
        <p:spPr>
          <a:xfrm>
            <a:off x="521776" y="1137531"/>
            <a:ext cx="10660574" cy="5104427"/>
          </a:xfrm>
          <a:prstGeom prst="rect">
            <a:avLst/>
          </a:prstGeom>
          <a:noFill/>
          <a:ln>
            <a:noFill/>
          </a:ln>
        </p:spPr>
        <p:txBody>
          <a:bodyPr spcFirstLastPara="1" wrap="square" lIns="121900" tIns="121900" rIns="121900" bIns="121900" anchor="t" anchorCtr="0">
            <a:noAutofit/>
          </a:bodyPr>
          <a:lstStyle/>
          <a:p>
            <a:pPr marL="609585" indent="-507987">
              <a:buSzPts val="2400"/>
              <a:buChar char="●"/>
            </a:pPr>
            <a:r>
              <a:rPr lang="en-US" sz="2000" b="1" dirty="0"/>
              <a:t>Classification</a:t>
            </a:r>
          </a:p>
          <a:p>
            <a:pPr marL="101598">
              <a:buSzPts val="2400"/>
            </a:pPr>
            <a:endParaRPr lang="en-US" sz="2000" b="1" dirty="0"/>
          </a:p>
          <a:p>
            <a:pPr marL="609585" indent="-507987">
              <a:buSzPts val="2400"/>
              <a:buChar char="●"/>
            </a:pPr>
            <a:r>
              <a:rPr lang="en-US" sz="2000" dirty="0"/>
              <a:t>Trained with many example emails along with their class (spam or ham)</a:t>
            </a:r>
          </a:p>
          <a:p>
            <a:pPr marL="101598">
              <a:buSzPts val="2400"/>
            </a:pPr>
            <a:endParaRPr lang="en-US" sz="2000" dirty="0"/>
          </a:p>
          <a:p>
            <a:pPr marL="609585" indent="-507987">
              <a:buSzPts val="2400"/>
              <a:buChar char="●"/>
            </a:pPr>
            <a:r>
              <a:rPr lang="en-US" sz="2000" dirty="0"/>
              <a:t>It must learn how to classify new emails</a:t>
            </a:r>
          </a:p>
          <a:p>
            <a:pPr marL="609585" indent="-507987">
              <a:buSzPts val="2400"/>
              <a:buChar char="●"/>
            </a:pPr>
            <a:endParaRPr lang="en-US" sz="2000" dirty="0"/>
          </a:p>
          <a:p>
            <a:pPr marL="101598">
              <a:buSzPts val="2400"/>
            </a:pPr>
            <a:endParaRPr sz="2000" dirty="0"/>
          </a:p>
        </p:txBody>
      </p:sp>
      <p:pic>
        <p:nvPicPr>
          <p:cNvPr id="5" name="Picture 4">
            <a:extLst>
              <a:ext uri="{FF2B5EF4-FFF2-40B4-BE49-F238E27FC236}">
                <a16:creationId xmlns:a16="http://schemas.microsoft.com/office/drawing/2014/main" id="{5444EBC1-1E81-4A33-8BF4-9A93762CFEB5}"/>
              </a:ext>
            </a:extLst>
          </p:cNvPr>
          <p:cNvPicPr>
            <a:picLocks noChangeAspect="1"/>
          </p:cNvPicPr>
          <p:nvPr/>
        </p:nvPicPr>
        <p:blipFill rotWithShape="1">
          <a:blip r:embed="rId3"/>
          <a:srcRect l="3114" t="27912" r="7793" b="12993"/>
          <a:stretch/>
        </p:blipFill>
        <p:spPr>
          <a:xfrm>
            <a:off x="3009899" y="3256668"/>
            <a:ext cx="7247082" cy="2463801"/>
          </a:xfrm>
          <a:prstGeom prst="rect">
            <a:avLst/>
          </a:prstGeom>
        </p:spPr>
      </p:pic>
    </p:spTree>
    <p:extLst>
      <p:ext uri="{BB962C8B-B14F-4D97-AF65-F5344CB8AC3E}">
        <p14:creationId xmlns:p14="http://schemas.microsoft.com/office/powerpoint/2010/main" val="365223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Supervised Learning</a:t>
            </a:r>
            <a:endParaRPr sz="4000" b="1" dirty="0">
              <a:solidFill>
                <a:srgbClr val="E46102"/>
              </a:solidFill>
            </a:endParaRPr>
          </a:p>
        </p:txBody>
      </p:sp>
      <p:sp>
        <p:nvSpPr>
          <p:cNvPr id="96" name="Google Shape;96;p14"/>
          <p:cNvSpPr txBox="1"/>
          <p:nvPr/>
        </p:nvSpPr>
        <p:spPr>
          <a:xfrm>
            <a:off x="521776" y="1137531"/>
            <a:ext cx="5934832" cy="5104427"/>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b="1" dirty="0"/>
              <a:t>Regression</a:t>
            </a:r>
          </a:p>
          <a:p>
            <a:pPr marL="444498" indent="-342900">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Predict  target numeric value price of a car, given a set of features (mileage, age, brand, etc.) called predictors.</a:t>
            </a:r>
          </a:p>
          <a:p>
            <a:pPr marL="101598">
              <a:buSzPct val="100000"/>
            </a:pPr>
            <a:endParaRPr lang="en-US" sz="2000" dirty="0"/>
          </a:p>
          <a:p>
            <a:pPr marL="609585" indent="-507987">
              <a:buSzPct val="100000"/>
              <a:buFont typeface="Arial" panose="020B0604020202020204" pitchFamily="34" charset="0"/>
              <a:buChar char="•"/>
            </a:pPr>
            <a:r>
              <a:rPr lang="en-US" sz="2000" dirty="0"/>
              <a:t>Some regression algorithms can be used for classification as well</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Logistic Regression: can output a value that corresponds to the probability of belonging to a given class </a:t>
            </a:r>
          </a:p>
          <a:p>
            <a:pPr marL="1219170" lvl="1" indent="-507987">
              <a:buSzPct val="100000"/>
              <a:buFont typeface="Arial" panose="020B0604020202020204" pitchFamily="34" charset="0"/>
              <a:buChar char="•"/>
            </a:pPr>
            <a:r>
              <a:rPr lang="en-US" sz="2000" dirty="0"/>
              <a:t>e.g., 20% chance of being spam</a:t>
            </a:r>
          </a:p>
          <a:p>
            <a:pPr marL="444498" indent="-342900">
              <a:buSzPct val="100000"/>
              <a:buFont typeface="Arial" panose="020B0604020202020204" pitchFamily="34" charset="0"/>
              <a:buChar char="•"/>
            </a:pPr>
            <a:endParaRPr sz="2000" dirty="0"/>
          </a:p>
        </p:txBody>
      </p:sp>
      <p:pic>
        <p:nvPicPr>
          <p:cNvPr id="2" name="Picture 1">
            <a:extLst>
              <a:ext uri="{FF2B5EF4-FFF2-40B4-BE49-F238E27FC236}">
                <a16:creationId xmlns:a16="http://schemas.microsoft.com/office/drawing/2014/main" id="{5A21013E-7013-4682-A8D1-5A9D2AD17F3E}"/>
              </a:ext>
            </a:extLst>
          </p:cNvPr>
          <p:cNvPicPr>
            <a:picLocks noChangeAspect="1"/>
          </p:cNvPicPr>
          <p:nvPr/>
        </p:nvPicPr>
        <p:blipFill rotWithShape="1">
          <a:blip r:embed="rId3"/>
          <a:srcRect l="2926" t="2145" r="9060" b="9137"/>
          <a:stretch/>
        </p:blipFill>
        <p:spPr>
          <a:xfrm>
            <a:off x="6997700" y="1549399"/>
            <a:ext cx="4470400" cy="2298701"/>
          </a:xfrm>
          <a:prstGeom prst="rect">
            <a:avLst/>
          </a:prstGeom>
        </p:spPr>
      </p:pic>
    </p:spTree>
    <p:extLst>
      <p:ext uri="{BB962C8B-B14F-4D97-AF65-F5344CB8AC3E}">
        <p14:creationId xmlns:p14="http://schemas.microsoft.com/office/powerpoint/2010/main" val="209712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animEffect transition="in" filter="fade">
                                      <p:cBhvr>
                                        <p:cTn id="27" dur="1000"/>
                                        <p:tgtEl>
                                          <p:spTgt spid="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Supervised Learning we will study</a:t>
            </a:r>
            <a:endParaRPr sz="4000" b="1" dirty="0">
              <a:solidFill>
                <a:srgbClr val="E46102"/>
              </a:solidFill>
            </a:endParaRPr>
          </a:p>
        </p:txBody>
      </p:sp>
      <p:sp>
        <p:nvSpPr>
          <p:cNvPr id="96" name="Google Shape;96;p14"/>
          <p:cNvSpPr txBox="1"/>
          <p:nvPr/>
        </p:nvSpPr>
        <p:spPr>
          <a:xfrm>
            <a:off x="521776" y="1283581"/>
            <a:ext cx="11277600" cy="5104427"/>
          </a:xfrm>
          <a:prstGeom prst="rect">
            <a:avLst/>
          </a:prstGeom>
          <a:noFill/>
          <a:ln>
            <a:noFill/>
          </a:ln>
        </p:spPr>
        <p:txBody>
          <a:bodyPr spcFirstLastPara="1" wrap="square" lIns="121900" tIns="121900" rIns="121900" bIns="121900" anchor="t" anchorCtr="0">
            <a:noAutofit/>
          </a:bodyPr>
          <a:lstStyle/>
          <a:p>
            <a:pPr marL="609585" indent="-507987">
              <a:buSzPts val="2400"/>
              <a:buChar char="●"/>
            </a:pPr>
            <a:r>
              <a:rPr lang="en-US" sz="3200" dirty="0"/>
              <a:t>Regression – Simple, Linear, Logistic</a:t>
            </a:r>
          </a:p>
          <a:p>
            <a:pPr marL="609585" indent="-507987">
              <a:buSzPts val="2400"/>
              <a:buFontTx/>
              <a:buChar char="●"/>
            </a:pPr>
            <a:r>
              <a:rPr lang="en-US" sz="3200" dirty="0"/>
              <a:t>Decision Trees</a:t>
            </a:r>
          </a:p>
          <a:p>
            <a:pPr marL="609585" indent="-507987">
              <a:buSzPts val="2400"/>
              <a:buChar char="●"/>
            </a:pPr>
            <a:r>
              <a:rPr lang="en-US" sz="3200" dirty="0"/>
              <a:t>Support Vector Machines (SVMs)</a:t>
            </a:r>
          </a:p>
          <a:p>
            <a:pPr marL="609585" indent="-507987">
              <a:buSzPts val="2400"/>
              <a:buFontTx/>
              <a:buChar char="●"/>
            </a:pPr>
            <a:r>
              <a:rPr lang="en-US" sz="3200" dirty="0"/>
              <a:t>Nearest Neighbors</a:t>
            </a:r>
          </a:p>
          <a:p>
            <a:pPr marL="609585" indent="-507987">
              <a:buSzPts val="2400"/>
              <a:buFontTx/>
              <a:buChar char="●"/>
            </a:pPr>
            <a:r>
              <a:rPr lang="en-US" sz="3200" dirty="0"/>
              <a:t>Ensemble Learning</a:t>
            </a:r>
          </a:p>
          <a:p>
            <a:pPr marL="609585" indent="-507987">
              <a:buSzPts val="2400"/>
              <a:buChar char="●"/>
            </a:pPr>
            <a:r>
              <a:rPr lang="en-US" sz="3200" dirty="0"/>
              <a:t>Random Forests</a:t>
            </a:r>
          </a:p>
          <a:p>
            <a:pPr marL="609585" indent="-507987">
              <a:buSzPts val="2400"/>
              <a:buChar char="●"/>
            </a:pPr>
            <a:r>
              <a:rPr lang="en-US" sz="3200" dirty="0"/>
              <a:t>Neural networks (later)</a:t>
            </a:r>
            <a:endParaRPr sz="3200" dirty="0"/>
          </a:p>
        </p:txBody>
      </p:sp>
    </p:spTree>
    <p:extLst>
      <p:ext uri="{BB962C8B-B14F-4D97-AF65-F5344CB8AC3E}">
        <p14:creationId xmlns:p14="http://schemas.microsoft.com/office/powerpoint/2010/main" val="14245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1" end="1"/>
                                            </p:txEl>
                                          </p:spTgt>
                                        </p:tgtEl>
                                        <p:attrNameLst>
                                          <p:attrName>style.visibility</p:attrName>
                                        </p:attrNameLst>
                                      </p:cBhvr>
                                      <p:to>
                                        <p:strVal val="visible"/>
                                      </p:to>
                                    </p:set>
                                    <p:animEffect transition="in" filter="fade">
                                      <p:cBhvr>
                                        <p:cTn id="17" dur="1000"/>
                                        <p:tgtEl>
                                          <p:spTgt spid="9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3" end="3"/>
                                            </p:txEl>
                                          </p:spTgt>
                                        </p:tgtEl>
                                        <p:attrNameLst>
                                          <p:attrName>style.visibility</p:attrName>
                                        </p:attrNameLst>
                                      </p:cBhvr>
                                      <p:to>
                                        <p:strVal val="visible"/>
                                      </p:to>
                                    </p:set>
                                    <p:animEffect transition="in" filter="fade">
                                      <p:cBhvr>
                                        <p:cTn id="22" dur="1000"/>
                                        <p:tgtEl>
                                          <p:spTgt spid="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4" end="4"/>
                                            </p:txEl>
                                          </p:spTgt>
                                        </p:tgtEl>
                                        <p:attrNameLst>
                                          <p:attrName>style.visibility</p:attrName>
                                        </p:attrNameLst>
                                      </p:cBhvr>
                                      <p:to>
                                        <p:strVal val="visible"/>
                                      </p:to>
                                    </p:set>
                                    <p:animEffect transition="in" filter="fade">
                                      <p:cBhvr>
                                        <p:cTn id="27" dur="1000"/>
                                        <p:tgtEl>
                                          <p:spTgt spid="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5" end="5"/>
                                            </p:txEl>
                                          </p:spTgt>
                                        </p:tgtEl>
                                        <p:attrNameLst>
                                          <p:attrName>style.visibility</p:attrName>
                                        </p:attrNameLst>
                                      </p:cBhvr>
                                      <p:to>
                                        <p:strVal val="visible"/>
                                      </p:to>
                                    </p:set>
                                    <p:animEffect transition="in" filter="fade">
                                      <p:cBhvr>
                                        <p:cTn id="32" dur="1000"/>
                                        <p:tgtEl>
                                          <p:spTgt spid="9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6" end="6"/>
                                            </p:txEl>
                                          </p:spTgt>
                                        </p:tgtEl>
                                        <p:attrNameLst>
                                          <p:attrName>style.visibility</p:attrName>
                                        </p:attrNameLst>
                                      </p:cBhvr>
                                      <p:to>
                                        <p:strVal val="visible"/>
                                      </p:to>
                                    </p:set>
                                    <p:animEffect transition="in" filter="fade">
                                      <p:cBhvr>
                                        <p:cTn id="37" dur="1000"/>
                                        <p:tgtEl>
                                          <p:spTgt spid="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Unsupervised Learning</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609585" indent="-507987">
              <a:buSzPts val="2400"/>
              <a:buChar char="●"/>
            </a:pPr>
            <a:r>
              <a:rPr lang="en-US" dirty="0"/>
              <a:t>Learn without a teacher</a:t>
            </a:r>
          </a:p>
          <a:p>
            <a:pPr marL="609585" indent="-507987">
              <a:buSzPts val="2400"/>
              <a:buChar char="●"/>
            </a:pPr>
            <a:endParaRPr lang="en-US" dirty="0"/>
          </a:p>
          <a:p>
            <a:pPr marL="609585" indent="-507987">
              <a:buSzPts val="2400"/>
              <a:buChar char="●"/>
            </a:pPr>
            <a:r>
              <a:rPr lang="en-US" dirty="0"/>
              <a:t>Clustering </a:t>
            </a:r>
          </a:p>
          <a:p>
            <a:pPr marL="1219170" lvl="1" indent="-507987">
              <a:buSzPts val="2400"/>
              <a:buChar char="●"/>
            </a:pPr>
            <a:r>
              <a:rPr lang="en-US" sz="2000" dirty="0"/>
              <a:t>K-Means, DBSCAN, Hierarchical Cluster Analysis (HCA)</a:t>
            </a:r>
          </a:p>
          <a:p>
            <a:pPr marL="609585" indent="-507987">
              <a:buSzPts val="2400"/>
              <a:buChar char="●"/>
            </a:pPr>
            <a:endParaRPr lang="en-US" dirty="0"/>
          </a:p>
          <a:p>
            <a:pPr marL="609585" indent="-507987">
              <a:buSzPts val="2400"/>
              <a:buChar char="●"/>
            </a:pPr>
            <a:r>
              <a:rPr lang="en-US" dirty="0"/>
              <a:t>Anomaly detection and novelty detection </a:t>
            </a:r>
          </a:p>
          <a:p>
            <a:pPr marL="1219170" lvl="1" indent="-507987">
              <a:buSzPts val="2400"/>
              <a:buChar char="●"/>
            </a:pPr>
            <a:r>
              <a:rPr lang="en-US" sz="2000" dirty="0"/>
              <a:t>One-class SVM, Isolation Forest</a:t>
            </a:r>
          </a:p>
          <a:p>
            <a:pPr marL="609585" indent="-507987">
              <a:buSzPts val="2400"/>
              <a:buChar char="●"/>
            </a:pPr>
            <a:endParaRPr lang="en-US" dirty="0"/>
          </a:p>
          <a:p>
            <a:pPr marL="609585" indent="-507987">
              <a:buSzPts val="2400"/>
              <a:buChar char="●"/>
            </a:pPr>
            <a:r>
              <a:rPr lang="en-US" dirty="0"/>
              <a:t>Visualization and dimensionality reduction </a:t>
            </a:r>
          </a:p>
          <a:p>
            <a:pPr marL="1219170" lvl="1" indent="-507987">
              <a:buSzPts val="2400"/>
              <a:buChar char="●"/>
            </a:pPr>
            <a:r>
              <a:rPr lang="en-US" sz="2000" dirty="0"/>
              <a:t>Principal Component Analysis (PCA), Kernel PCA, Locally-Linear Embedding (LLE), t-distributed Stochastic Neighbor Embedding (t-SNE)</a:t>
            </a:r>
            <a:endParaRPr lang="en-US" dirty="0"/>
          </a:p>
        </p:txBody>
      </p:sp>
      <p:pic>
        <p:nvPicPr>
          <p:cNvPr id="2" name="Picture 1">
            <a:extLst>
              <a:ext uri="{FF2B5EF4-FFF2-40B4-BE49-F238E27FC236}">
                <a16:creationId xmlns:a16="http://schemas.microsoft.com/office/drawing/2014/main" id="{F823EAF0-8F4A-41FD-8552-3CBE91ADF49B}"/>
              </a:ext>
            </a:extLst>
          </p:cNvPr>
          <p:cNvPicPr>
            <a:picLocks noChangeAspect="1"/>
          </p:cNvPicPr>
          <p:nvPr/>
        </p:nvPicPr>
        <p:blipFill rotWithShape="1">
          <a:blip r:embed="rId3"/>
          <a:srcRect l="17780" t="3286" r="12968"/>
          <a:stretch/>
        </p:blipFill>
        <p:spPr>
          <a:xfrm>
            <a:off x="8777134" y="1395211"/>
            <a:ext cx="2841938" cy="1348746"/>
          </a:xfrm>
          <a:prstGeom prst="rect">
            <a:avLst/>
          </a:prstGeom>
        </p:spPr>
      </p:pic>
    </p:spTree>
    <p:extLst>
      <p:ext uri="{BB962C8B-B14F-4D97-AF65-F5344CB8AC3E}">
        <p14:creationId xmlns:p14="http://schemas.microsoft.com/office/powerpoint/2010/main" val="2821791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8" end="8"/>
                                            </p:txEl>
                                          </p:spTgt>
                                        </p:tgtEl>
                                        <p:attrNameLst>
                                          <p:attrName>style.visibility</p:attrName>
                                        </p:attrNameLst>
                                      </p:cBhvr>
                                      <p:to>
                                        <p:strVal val="visible"/>
                                      </p:to>
                                    </p:set>
                                    <p:animEffect transition="in" filter="fade">
                                      <p:cBhvr>
                                        <p:cTn id="32" dur="1000"/>
                                        <p:tgtEl>
                                          <p:spTgt spid="96">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9" end="9"/>
                                            </p:txEl>
                                          </p:spTgt>
                                        </p:tgtEl>
                                        <p:attrNameLst>
                                          <p:attrName>style.visibility</p:attrName>
                                        </p:attrNameLst>
                                      </p:cBhvr>
                                      <p:to>
                                        <p:strVal val="visible"/>
                                      </p:to>
                                    </p:set>
                                    <p:animEffect transition="in" filter="fade">
                                      <p:cBhvr>
                                        <p:cTn id="37" dur="1000"/>
                                        <p:tgtEl>
                                          <p:spTgt spid="9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4270</TotalTime>
  <Words>2743</Words>
  <Application>Microsoft Macintosh PowerPoint</Application>
  <PresentationFormat>Widescreen</PresentationFormat>
  <Paragraphs>392</Paragraphs>
  <Slides>43</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MS Gothic</vt:lpstr>
      <vt:lpstr>Arial</vt:lpstr>
      <vt:lpstr>Calibri</vt:lpstr>
      <vt:lpstr>Georgia</vt:lpstr>
      <vt:lpstr>System Font Regular</vt:lpstr>
      <vt:lpstr>Wingdings</vt:lpstr>
      <vt:lpstr>RIT</vt:lpstr>
      <vt:lpstr>PowerPoint Presentation</vt:lpstr>
      <vt:lpstr>PowerPoint Presentation</vt:lpstr>
      <vt:lpstr>Lecture Objectives</vt:lpstr>
      <vt:lpstr>Types of Machine Learning Systems</vt:lpstr>
      <vt:lpstr>Types of Machine Learning models</vt:lpstr>
      <vt:lpstr>Supervised Learning</vt:lpstr>
      <vt:lpstr>Supervised Learning</vt:lpstr>
      <vt:lpstr>Supervised Learning we will study</vt:lpstr>
      <vt:lpstr>Unsupervised Learning</vt:lpstr>
      <vt:lpstr>Clustering</vt:lpstr>
      <vt:lpstr>Anomaly Detection</vt:lpstr>
      <vt:lpstr>Association Rules</vt:lpstr>
      <vt:lpstr>Semi supervised Learning</vt:lpstr>
      <vt:lpstr>Semi-supervised Learning</vt:lpstr>
      <vt:lpstr>Reinforcement Learning</vt:lpstr>
      <vt:lpstr>Reinforcement Learning</vt:lpstr>
      <vt:lpstr>Batch and Online Learning</vt:lpstr>
      <vt:lpstr>Batch and Online Learning</vt:lpstr>
      <vt:lpstr>Batch and Online Learning</vt:lpstr>
      <vt:lpstr>Instance- and Model-based Learning</vt:lpstr>
      <vt:lpstr>Instance- and Model-based Learning</vt:lpstr>
      <vt:lpstr>PowerPoint Presentation</vt:lpstr>
      <vt:lpstr>Naïve Bayes Classifier</vt:lpstr>
      <vt:lpstr>Bayes Theorem</vt:lpstr>
      <vt:lpstr>Bayes Theorem</vt:lpstr>
      <vt:lpstr>Bayes Classifier</vt:lpstr>
      <vt:lpstr>Bayes Classifier</vt:lpstr>
      <vt:lpstr>Simple Linear Model</vt:lpstr>
      <vt:lpstr>Linear Regression Model</vt:lpstr>
      <vt:lpstr>Challenges in ML</vt:lpstr>
      <vt:lpstr>Challenges in ML contd…</vt:lpstr>
      <vt:lpstr>Testing and Validating</vt:lpstr>
      <vt:lpstr>Build a model - 1</vt:lpstr>
      <vt:lpstr>Build a model - 2</vt:lpstr>
      <vt:lpstr>Build a model - 2</vt:lpstr>
      <vt:lpstr>Build a model - 2</vt:lpstr>
      <vt:lpstr>Build a model - 2</vt:lpstr>
      <vt:lpstr>Build a model - 2</vt:lpstr>
      <vt:lpstr>Build a model - 2</vt:lpstr>
      <vt:lpstr>Build a model - 2</vt:lpstr>
      <vt:lpstr>Build a model - 2</vt:lpstr>
      <vt:lpstr>PowerPoint Presentation</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Microsoft Office User</cp:lastModifiedBy>
  <cp:revision>364</cp:revision>
  <cp:lastPrinted>2018-04-25T02:50:23Z</cp:lastPrinted>
  <dcterms:created xsi:type="dcterms:W3CDTF">2021-08-24T04:52:52Z</dcterms:created>
  <dcterms:modified xsi:type="dcterms:W3CDTF">2022-08-30T02:36:43Z</dcterms:modified>
</cp:coreProperties>
</file>