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4" r:id="rId1"/>
  </p:sldMasterIdLst>
  <p:notesMasterIdLst>
    <p:notesMasterId r:id="rId25"/>
  </p:notesMasterIdLst>
  <p:handoutMasterIdLst>
    <p:handoutMasterId r:id="rId26"/>
  </p:handoutMasterIdLst>
  <p:sldIdLst>
    <p:sldId id="266" r:id="rId2"/>
    <p:sldId id="293" r:id="rId3"/>
    <p:sldId id="298" r:id="rId4"/>
    <p:sldId id="313" r:id="rId5"/>
    <p:sldId id="315" r:id="rId6"/>
    <p:sldId id="317" r:id="rId7"/>
    <p:sldId id="341" r:id="rId8"/>
    <p:sldId id="342" r:id="rId9"/>
    <p:sldId id="318" r:id="rId10"/>
    <p:sldId id="344" r:id="rId11"/>
    <p:sldId id="343" r:id="rId12"/>
    <p:sldId id="319" r:id="rId13"/>
    <p:sldId id="320" r:id="rId14"/>
    <p:sldId id="321" r:id="rId15"/>
    <p:sldId id="345" r:id="rId16"/>
    <p:sldId id="323" r:id="rId17"/>
    <p:sldId id="324" r:id="rId18"/>
    <p:sldId id="325" r:id="rId19"/>
    <p:sldId id="346" r:id="rId20"/>
    <p:sldId id="326" r:id="rId21"/>
    <p:sldId id="327" r:id="rId22"/>
    <p:sldId id="347" r:id="rId23"/>
    <p:sldId id="328" r:id="rId24"/>
  </p:sldIdLst>
  <p:sldSz cx="12192000" cy="6858000"/>
  <p:notesSz cx="6858000" cy="9144000"/>
  <p:defaultTextStyle>
    <a:defPPr>
      <a:defRPr lang="en-US"/>
    </a:defPPr>
    <a:lvl1pPr marL="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C0E3563-C2AF-044A-8D9B-13463D2643B3}">
          <p14:sldIdLst>
            <p14:sldId id="266"/>
            <p14:sldId id="293"/>
            <p14:sldId id="298"/>
            <p14:sldId id="313"/>
            <p14:sldId id="315"/>
            <p14:sldId id="317"/>
            <p14:sldId id="341"/>
            <p14:sldId id="342"/>
            <p14:sldId id="318"/>
            <p14:sldId id="344"/>
            <p14:sldId id="343"/>
            <p14:sldId id="319"/>
            <p14:sldId id="320"/>
            <p14:sldId id="321"/>
            <p14:sldId id="345"/>
            <p14:sldId id="323"/>
            <p14:sldId id="324"/>
            <p14:sldId id="325"/>
            <p14:sldId id="346"/>
            <p14:sldId id="326"/>
            <p14:sldId id="327"/>
            <p14:sldId id="347"/>
            <p14:sldId id="32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102"/>
    <a:srgbClr val="D95E00"/>
    <a:srgbClr val="E56618"/>
    <a:srgbClr val="EEEEEE"/>
    <a:srgbClr val="EF6F2A"/>
    <a:srgbClr val="6869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69" autoAdjust="0"/>
    <p:restoredTop sz="90738" autoAdjust="0"/>
  </p:normalViewPr>
  <p:slideViewPr>
    <p:cSldViewPr snapToGrid="0" snapToObjects="1">
      <p:cViewPr>
        <p:scale>
          <a:sx n="69" d="100"/>
          <a:sy n="69" d="100"/>
        </p:scale>
        <p:origin x="2392" y="74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106" d="100"/>
          <a:sy n="106" d="100"/>
        </p:scale>
        <p:origin x="4368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9333BD0-7962-B04A-8E72-AD5168F631E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6B94C6-1659-0D42-8942-DAD6793A09D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9C6931-D0F6-AB40-9D7F-95567148A5C2}" type="datetimeFigureOut">
              <a:rPr lang="en-US" smtClean="0"/>
              <a:t>8/29/22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E64BEA-E2E4-BF48-8CF7-45787CAA5A0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39BBDE-4EF8-F14C-8AE0-73BF9B0C336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F64436-003E-284C-9347-5BCE37456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3386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6C18F2-6801-5147-A332-A6E1C7D69D18}" type="datetimeFigureOut">
              <a:rPr lang="en-US" smtClean="0"/>
              <a:t>8/29/22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CF60EF-C37D-4D44-90AD-6140AB570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248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0181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22565524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41253297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18449818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20575641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24094600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16402401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18637119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30613978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27312617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25397798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400900958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12943021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26513920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3351358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36146007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28443946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37544961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880772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12446777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10817593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A854E96-0661-A24A-B9CE-69C7233CBE6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-451832" y="-89532"/>
            <a:ext cx="12867061" cy="8559912"/>
          </a:xfrm>
          <a:prstGeom prst="rect">
            <a:avLst/>
          </a:prstGeom>
        </p:spPr>
      </p:pic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FEFD9D4D-26CF-1B40-9449-C3AAAE20A4D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06053" y="1989626"/>
            <a:ext cx="10151755" cy="47676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7B2897DA-66AE-A946-A7E1-121C04B15FC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06053" y="2477257"/>
            <a:ext cx="7724036" cy="3999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Date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E225A074-EFE6-D641-B858-30CD0522553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0" y="5532754"/>
            <a:ext cx="12192000" cy="1346199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B976E4-ABDA-F340-8D30-F24D2053CED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06053" y="375845"/>
            <a:ext cx="10151755" cy="1586752"/>
          </a:xfrm>
          <a:prstGeom prst="rect">
            <a:avLst/>
          </a:prstGeom>
        </p:spPr>
        <p:txBody>
          <a:bodyPr bIns="0" anchor="b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6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F38CCE-D8EA-A644-A10B-D4B2503A85F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385722" y="145901"/>
            <a:ext cx="585080" cy="229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357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787F5F2-501C-424A-9865-0DE5CE4A130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72086" y="987157"/>
            <a:ext cx="3607765" cy="452286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add Main Header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F227BE32-0205-E84F-BDBB-EF646717877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36704" y="1741012"/>
            <a:ext cx="7525333" cy="6229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/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7076F031-AF81-DC40-9A1C-C60C9367241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28701" y="2560825"/>
            <a:ext cx="7533337" cy="2949193"/>
          </a:xfrm>
          <a:prstGeom prst="rect">
            <a:avLst/>
          </a:prstGeom>
        </p:spPr>
        <p:txBody>
          <a:bodyPr/>
          <a:lstStyle>
            <a:lvl1pPr marL="304792" indent="-296326">
              <a:buClr>
                <a:schemeClr val="accent1"/>
              </a:buClr>
              <a:buSzPct val="100000"/>
              <a:buFont typeface="Wingdings" pitchFamily="2" charset="2"/>
              <a:buChar char="§"/>
              <a:tabLst/>
              <a:defRPr sz="2667"/>
            </a:lvl1pPr>
            <a:lvl2pPr marL="535504" indent="-230712">
              <a:buClr>
                <a:srgbClr val="E46102"/>
              </a:buClr>
              <a:buSzPct val="100000"/>
              <a:buFont typeface="Arial" panose="020B0604020202020204" pitchFamily="34" charset="0"/>
              <a:buChar char="•"/>
              <a:tabLst/>
              <a:defRPr sz="2400"/>
            </a:lvl2pPr>
            <a:lvl3pPr marL="840296" indent="-230712">
              <a:buClr>
                <a:srgbClr val="E46102"/>
              </a:buClr>
              <a:buSzPct val="100000"/>
              <a:buFont typeface="Wingdings" pitchFamily="2" charset="2"/>
              <a:buChar char="§"/>
              <a:tabLst/>
              <a:defRPr sz="2133"/>
            </a:lvl3pPr>
            <a:lvl4pPr marL="1073124" indent="-232828">
              <a:buClr>
                <a:srgbClr val="D95E00"/>
              </a:buClr>
              <a:buFont typeface="System Font Regular"/>
              <a:buChar char="&gt;"/>
              <a:tabLst/>
              <a:defRPr sz="1867"/>
            </a:lvl4pPr>
            <a:lvl5pPr marL="1301717" indent="-228594">
              <a:buClr>
                <a:srgbClr val="D95E00"/>
              </a:buClr>
              <a:buFont typeface="Wingdings" pitchFamily="2" charset="2"/>
              <a:buChar char="§"/>
              <a:tabLst/>
              <a:defRPr sz="1600"/>
            </a:lvl5pPr>
            <a:lvl6pPr marL="1295368" indent="0">
              <a:buClr>
                <a:srgbClr val="D95E00"/>
              </a:buClr>
              <a:buFont typeface="System Font Regular"/>
              <a:buNone/>
              <a:tabLst/>
              <a:defRPr sz="1467"/>
            </a:lvl6pPr>
            <a:lvl7pPr marL="1526078" indent="0">
              <a:buClr>
                <a:srgbClr val="D95E00"/>
              </a:buClr>
              <a:buFont typeface="Wingdings" pitchFamily="2" charset="2"/>
              <a:buNone/>
              <a:tabLst/>
              <a:defRPr sz="1333"/>
            </a:lvl7pPr>
          </a:lstStyle>
          <a:p>
            <a:pPr lvl="0"/>
            <a:r>
              <a:rPr lang="en-US" dirty="0"/>
              <a:t>Click to add bullet</a:t>
            </a:r>
          </a:p>
          <a:p>
            <a:pPr lvl="1"/>
            <a:r>
              <a:rPr lang="en-US" dirty="0"/>
              <a:t>Click to add sub-bullet</a:t>
            </a:r>
          </a:p>
          <a:p>
            <a:pPr lvl="2"/>
            <a:r>
              <a:rPr lang="en-US" dirty="0"/>
              <a:t>Click to add sub-sub-bullet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E1383E86-B978-174B-B3F5-A6CC4843262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511800"/>
            <a:ext cx="12192000" cy="1346200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6856AB1-AAB5-DD41-A548-FB33E6E9490C}"/>
              </a:ext>
            </a:extLst>
          </p:cNvPr>
          <p:cNvCxnSpPr/>
          <p:nvPr userDrawn="1"/>
        </p:nvCxnSpPr>
        <p:spPr>
          <a:xfrm>
            <a:off x="272085" y="512494"/>
            <a:ext cx="2674747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1BF8741-1247-824C-927C-EC3E8FDB5013}"/>
              </a:ext>
            </a:extLst>
          </p:cNvPr>
          <p:cNvCxnSpPr/>
          <p:nvPr userDrawn="1"/>
        </p:nvCxnSpPr>
        <p:spPr>
          <a:xfrm>
            <a:off x="3376635" y="512494"/>
            <a:ext cx="8485403" cy="0"/>
          </a:xfrm>
          <a:prstGeom prst="line">
            <a:avLst/>
          </a:prstGeom>
          <a:ln w="127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8222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AC8303E-CB79-A645-BEF9-D0CD24C49717}"/>
              </a:ext>
            </a:extLst>
          </p:cNvPr>
          <p:cNvCxnSpPr/>
          <p:nvPr userDrawn="1"/>
        </p:nvCxnSpPr>
        <p:spPr>
          <a:xfrm>
            <a:off x="272085" y="513092"/>
            <a:ext cx="267474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CA4F9A6-C8EF-1F4A-8155-1567273829D2}"/>
              </a:ext>
            </a:extLst>
          </p:cNvPr>
          <p:cNvCxnSpPr/>
          <p:nvPr userDrawn="1"/>
        </p:nvCxnSpPr>
        <p:spPr>
          <a:xfrm>
            <a:off x="3376635" y="513092"/>
            <a:ext cx="8485403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E1383E86-B978-174B-B3F5-A6CC4843262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90A3470E-8125-0E4C-8D9E-AE498C694D7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2085" y="958452"/>
            <a:ext cx="11589952" cy="69638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733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add Header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D06909BC-83A5-ED42-AE34-D78DAEC3F24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72085" y="1744225"/>
            <a:ext cx="11589952" cy="3767575"/>
          </a:xfrm>
          <a:prstGeom prst="rect">
            <a:avLst/>
          </a:prstGeom>
        </p:spPr>
        <p:txBody>
          <a:bodyPr/>
          <a:lstStyle>
            <a:lvl1pPr marL="304792" indent="-304792">
              <a:buClr>
                <a:schemeClr val="accent1"/>
              </a:buClr>
              <a:buSzPct val="100000"/>
              <a:buFont typeface="Wingdings" pitchFamily="2" charset="2"/>
              <a:buChar char="§"/>
              <a:tabLst/>
              <a:defRPr sz="3200" b="1"/>
            </a:lvl1pPr>
            <a:lvl2pPr marL="609585" indent="-304792">
              <a:buClr>
                <a:srgbClr val="E46102"/>
              </a:buClr>
              <a:buFont typeface="Arial" panose="020B0604020202020204" pitchFamily="34" charset="0"/>
              <a:buChar char="•"/>
              <a:tabLst/>
              <a:defRPr sz="2667"/>
            </a:lvl2pPr>
            <a:lvl3pPr marL="914377" indent="-304792">
              <a:buClr>
                <a:srgbClr val="E46102"/>
              </a:buClr>
              <a:buSzPct val="100000"/>
              <a:buFont typeface="Wingdings" pitchFamily="2" charset="2"/>
              <a:buChar char="§"/>
              <a:tabLst/>
              <a:defRPr sz="2400"/>
            </a:lvl3pPr>
            <a:lvl4pPr marL="1221287" indent="-306910">
              <a:buClr>
                <a:srgbClr val="D95E00"/>
              </a:buClr>
              <a:buFont typeface="System Font Regular"/>
              <a:buChar char="&gt;"/>
              <a:tabLst/>
              <a:defRPr sz="2133"/>
            </a:lvl4pPr>
            <a:lvl5pPr marL="1526079" indent="-304792">
              <a:buClr>
                <a:srgbClr val="D95E00"/>
              </a:buClr>
              <a:buFont typeface="Wingdings" pitchFamily="2" charset="2"/>
              <a:buChar char="§"/>
              <a:tabLst/>
              <a:defRPr sz="1867"/>
            </a:lvl5pPr>
            <a:lvl6pPr marL="1756789" indent="-230712">
              <a:buClr>
                <a:srgbClr val="D95E00"/>
              </a:buClr>
              <a:buFont typeface="System Font Regular"/>
              <a:buChar char="&gt;"/>
              <a:tabLst/>
              <a:defRPr sz="1600"/>
            </a:lvl6pPr>
            <a:lvl7pPr marL="1904952" indent="-148163">
              <a:buClr>
                <a:srgbClr val="D95E00"/>
              </a:buClr>
              <a:buFont typeface="Wingdings" pitchFamily="2" charset="2"/>
              <a:buChar char="§"/>
              <a:tabLst/>
              <a:defRPr sz="1333"/>
            </a:lvl7pPr>
            <a:lvl8pPr marL="2061582" indent="-156629">
              <a:buClr>
                <a:srgbClr val="D95E00"/>
              </a:buClr>
              <a:buFont typeface="System Font Regular"/>
              <a:buChar char="&gt;"/>
              <a:tabLst/>
              <a:defRPr sz="1200"/>
            </a:lvl8pPr>
          </a:lstStyle>
          <a:p>
            <a:pPr lvl="0"/>
            <a:r>
              <a:rPr lang="en-US" dirty="0"/>
              <a:t>Click to add bullet</a:t>
            </a:r>
          </a:p>
          <a:p>
            <a:pPr lvl="1"/>
            <a:r>
              <a:rPr lang="en-US" dirty="0"/>
              <a:t>Click to add sub-bullet</a:t>
            </a:r>
          </a:p>
          <a:p>
            <a:pPr lvl="2"/>
            <a:r>
              <a:rPr lang="en-US" dirty="0"/>
              <a:t>Click to add sub-sub bullet</a:t>
            </a:r>
          </a:p>
        </p:txBody>
      </p:sp>
    </p:spTree>
    <p:extLst>
      <p:ext uri="{BB962C8B-B14F-4D97-AF65-F5344CB8AC3E}">
        <p14:creationId xmlns:p14="http://schemas.microsoft.com/office/powerpoint/2010/main" val="4292147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-Pag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ACF15DD-277E-394F-AFCE-926578BEF7F1}"/>
              </a:ext>
            </a:extLst>
          </p:cNvPr>
          <p:cNvCxnSpPr/>
          <p:nvPr userDrawn="1"/>
        </p:nvCxnSpPr>
        <p:spPr>
          <a:xfrm>
            <a:off x="272085" y="513092"/>
            <a:ext cx="267474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2D8B4FE-5E61-2942-9F67-A4F6AD7FECA1}"/>
              </a:ext>
            </a:extLst>
          </p:cNvPr>
          <p:cNvCxnSpPr/>
          <p:nvPr userDrawn="1"/>
        </p:nvCxnSpPr>
        <p:spPr>
          <a:xfrm>
            <a:off x="3376635" y="513092"/>
            <a:ext cx="8485403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18">
            <a:extLst>
              <a:ext uri="{FF2B5EF4-FFF2-40B4-BE49-F238E27FC236}">
                <a16:creationId xmlns:a16="http://schemas.microsoft.com/office/drawing/2014/main" id="{62AB3FC8-2388-7847-86DB-E5B5333EACF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7" name="Content Placeholder 18">
            <a:extLst>
              <a:ext uri="{FF2B5EF4-FFF2-40B4-BE49-F238E27FC236}">
                <a16:creationId xmlns:a16="http://schemas.microsoft.com/office/drawing/2014/main" id="{E61379B3-CA22-7E42-8FE3-E2D09D721962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272085" y="863428"/>
            <a:ext cx="11589952" cy="463990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i="1"/>
            </a:lvl1pPr>
          </a:lstStyle>
          <a:p>
            <a:pPr lvl="0"/>
            <a:r>
              <a:rPr lang="en-US" dirty="0"/>
              <a:t>Place image/chart here</a:t>
            </a:r>
          </a:p>
        </p:txBody>
      </p:sp>
    </p:spTree>
    <p:extLst>
      <p:ext uri="{BB962C8B-B14F-4D97-AF65-F5344CB8AC3E}">
        <p14:creationId xmlns:p14="http://schemas.microsoft.com/office/powerpoint/2010/main" val="3998498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44EEE75-1C0C-DF43-8A1A-F55F70A0076A}"/>
              </a:ext>
            </a:extLst>
          </p:cNvPr>
          <p:cNvCxnSpPr/>
          <p:nvPr userDrawn="1"/>
        </p:nvCxnSpPr>
        <p:spPr>
          <a:xfrm>
            <a:off x="272085" y="513092"/>
            <a:ext cx="267474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933C26C-CF75-E04A-98EB-7AEC198CFEE8}"/>
              </a:ext>
            </a:extLst>
          </p:cNvPr>
          <p:cNvCxnSpPr/>
          <p:nvPr userDrawn="1"/>
        </p:nvCxnSpPr>
        <p:spPr>
          <a:xfrm>
            <a:off x="3376635" y="513092"/>
            <a:ext cx="8485403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8">
            <a:extLst>
              <a:ext uri="{FF2B5EF4-FFF2-40B4-BE49-F238E27FC236}">
                <a16:creationId xmlns:a16="http://schemas.microsoft.com/office/drawing/2014/main" id="{AD0B3782-2422-A544-AEA8-0DA96AAE551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14" name="Content Placeholder 18">
            <a:extLst>
              <a:ext uri="{FF2B5EF4-FFF2-40B4-BE49-F238E27FC236}">
                <a16:creationId xmlns:a16="http://schemas.microsoft.com/office/drawing/2014/main" id="{D44BC06C-7E1C-4845-973D-DCD63FB136FA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256867" y="863692"/>
            <a:ext cx="5604933" cy="4639642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i="1"/>
            </a:lvl1pPr>
          </a:lstStyle>
          <a:p>
            <a:pPr lvl="0"/>
            <a:r>
              <a:rPr lang="en-US" dirty="0"/>
              <a:t>Place image/chart here</a:t>
            </a:r>
          </a:p>
        </p:txBody>
      </p:sp>
      <p:sp>
        <p:nvSpPr>
          <p:cNvPr id="15" name="Content Placeholder 18">
            <a:extLst>
              <a:ext uri="{FF2B5EF4-FFF2-40B4-BE49-F238E27FC236}">
                <a16:creationId xmlns:a16="http://schemas.microsoft.com/office/drawing/2014/main" id="{AA93BCA3-E265-CD4C-9883-62DC1D15F3D7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272085" y="863428"/>
            <a:ext cx="5612248" cy="463990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i="1"/>
            </a:lvl1pPr>
          </a:lstStyle>
          <a:p>
            <a:pPr lvl="0"/>
            <a:r>
              <a:rPr lang="en-US" dirty="0"/>
              <a:t>Place image/chart here</a:t>
            </a:r>
          </a:p>
        </p:txBody>
      </p:sp>
    </p:spTree>
    <p:extLst>
      <p:ext uri="{BB962C8B-B14F-4D97-AF65-F5344CB8AC3E}">
        <p14:creationId xmlns:p14="http://schemas.microsoft.com/office/powerpoint/2010/main" val="3541278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6E70DBF-129D-BB48-BBFF-08F62952F603}"/>
              </a:ext>
            </a:extLst>
          </p:cNvPr>
          <p:cNvCxnSpPr/>
          <p:nvPr userDrawn="1"/>
        </p:nvCxnSpPr>
        <p:spPr>
          <a:xfrm>
            <a:off x="272085" y="513092"/>
            <a:ext cx="267474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FE58E4D-9595-E14C-8259-3EDBF9F54A84}"/>
              </a:ext>
            </a:extLst>
          </p:cNvPr>
          <p:cNvCxnSpPr/>
          <p:nvPr userDrawn="1"/>
        </p:nvCxnSpPr>
        <p:spPr>
          <a:xfrm>
            <a:off x="3376635" y="513092"/>
            <a:ext cx="8485403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9CF2F8B1-9E2E-5040-B217-FCC725F9667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CAAA33EB-41E5-8B40-9670-C68F679A7D7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64584" y="862676"/>
            <a:ext cx="3471333" cy="79573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Main Header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8BFBAF58-1BBE-824B-9BD9-DF65670E97E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64584" y="1873340"/>
            <a:ext cx="3471333" cy="363846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667"/>
            </a:lvl1pPr>
          </a:lstStyle>
          <a:p>
            <a:pPr lvl="0"/>
            <a:r>
              <a:rPr lang="en-US" dirty="0"/>
              <a:t>Click to add caption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80FC676F-AD0F-3045-85E2-F41B9DF0A6F3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000501" y="863692"/>
            <a:ext cx="7861300" cy="4639642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i="1"/>
            </a:lvl1pPr>
          </a:lstStyle>
          <a:p>
            <a:pPr lvl="0"/>
            <a:r>
              <a:rPr lang="en-US" dirty="0"/>
              <a:t>Place image/chart here</a:t>
            </a:r>
          </a:p>
        </p:txBody>
      </p:sp>
    </p:spTree>
    <p:extLst>
      <p:ext uri="{BB962C8B-B14F-4D97-AF65-F5344CB8AC3E}">
        <p14:creationId xmlns:p14="http://schemas.microsoft.com/office/powerpoint/2010/main" val="2575343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rans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81FDB69-C179-3341-AEF3-D2B3896FB825}"/>
              </a:ext>
            </a:extLst>
          </p:cNvPr>
          <p:cNvCxnSpPr/>
          <p:nvPr userDrawn="1"/>
        </p:nvCxnSpPr>
        <p:spPr>
          <a:xfrm>
            <a:off x="272085" y="513091"/>
            <a:ext cx="2674747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8ECA973-8475-EF41-8C88-BE7633966CF5}"/>
              </a:ext>
            </a:extLst>
          </p:cNvPr>
          <p:cNvCxnSpPr/>
          <p:nvPr userDrawn="1"/>
        </p:nvCxnSpPr>
        <p:spPr>
          <a:xfrm>
            <a:off x="3376635" y="513091"/>
            <a:ext cx="8485403" cy="0"/>
          </a:xfrm>
          <a:prstGeom prst="line">
            <a:avLst/>
          </a:prstGeom>
          <a:ln w="127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18">
            <a:extLst>
              <a:ext uri="{FF2B5EF4-FFF2-40B4-BE49-F238E27FC236}">
                <a16:creationId xmlns:a16="http://schemas.microsoft.com/office/drawing/2014/main" id="{7DF7C01A-B350-7B45-A49E-C3717CC86D0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9A099A8-CF8E-1C48-82A0-F6A6F7CC0F6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72085" y="3987800"/>
            <a:ext cx="11589952" cy="152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333" b="1"/>
            </a:lvl1pPr>
          </a:lstStyle>
          <a:p>
            <a:pPr lvl="0"/>
            <a:r>
              <a:rPr lang="en-US" dirty="0"/>
              <a:t>Click to add Transition 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282F3CD-3D17-914E-88EA-A50C55E2370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58433" y="198708"/>
            <a:ext cx="556192" cy="218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653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or 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17F9755-C0DA-B244-B730-B308E60924F8}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E4610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accent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57FF2CB-58B7-5049-BADD-41D07A0154D8}"/>
              </a:ext>
            </a:extLst>
          </p:cNvPr>
          <p:cNvCxnSpPr/>
          <p:nvPr userDrawn="1"/>
        </p:nvCxnSpPr>
        <p:spPr>
          <a:xfrm>
            <a:off x="272085" y="513091"/>
            <a:ext cx="2674747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B5B524D-D7AF-4B4A-B485-6A922EDBF1D0}"/>
              </a:ext>
            </a:extLst>
          </p:cNvPr>
          <p:cNvCxnSpPr/>
          <p:nvPr userDrawn="1"/>
        </p:nvCxnSpPr>
        <p:spPr>
          <a:xfrm>
            <a:off x="3376635" y="513091"/>
            <a:ext cx="8485403" cy="0"/>
          </a:xfrm>
          <a:prstGeom prst="line">
            <a:avLst/>
          </a:prstGeom>
          <a:ln w="127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CD73F756-E117-EE4D-80F1-C25B8572FAA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2085" y="4258733"/>
            <a:ext cx="11589952" cy="12530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Section 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079EB260-1A7B-174A-AA51-12AAD061D7C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9EDA26-0ACE-9A47-99A2-05436A5D85B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58433" y="198708"/>
            <a:ext cx="556192" cy="218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413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emf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1476827" y="257543"/>
            <a:ext cx="1241077" cy="24006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sz="1200" dirty="0">
                <a:latin typeface="Georgia"/>
                <a:cs typeface="Georgia"/>
              </a:rPr>
              <a:t>|  </a:t>
            </a:r>
            <a:fld id="{606D2650-017B-BC48-A893-0334FE68CCF7}" type="slidenum">
              <a:rPr lang="en-US" sz="1133" smtClean="0">
                <a:latin typeface="Arial" panose="020B0604020202020204" pitchFamily="34" charset="0"/>
                <a:cs typeface="Arial" panose="020B0604020202020204" pitchFamily="34" charset="0"/>
              </a:rPr>
              <a:pPr algn="l">
                <a:lnSpc>
                  <a:spcPct val="80000"/>
                </a:lnSpc>
              </a:pPr>
              <a:t>‹#›</a:t>
            </a:fld>
            <a:endParaRPr lang="en-US" sz="1133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ED145F7-0212-424C-84CF-3AAA37DF7A2C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358433" y="198708"/>
            <a:ext cx="556192" cy="21859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CF6F6C9-18D5-3341-8495-872E5DE457C6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9218566" y="304811"/>
            <a:ext cx="2258261" cy="134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808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0" r:id="rId2"/>
    <p:sldLayoutId id="2147483650" r:id="rId3"/>
    <p:sldLayoutId id="2147483663" r:id="rId4"/>
    <p:sldLayoutId id="2147483652" r:id="rId5"/>
    <p:sldLayoutId id="2147483656" r:id="rId6"/>
    <p:sldLayoutId id="2147483662" r:id="rId7"/>
    <p:sldLayoutId id="2147483661" r:id="rId8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gi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tm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mp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mp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tmp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tmp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tm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8;p13">
            <a:extLst>
              <a:ext uri="{FF2B5EF4-FFF2-40B4-BE49-F238E27FC236}">
                <a16:creationId xmlns:a16="http://schemas.microsoft.com/office/drawing/2014/main" id="{2D503CB0-78D2-4783-AD9B-510CB43B27AF}"/>
              </a:ext>
            </a:extLst>
          </p:cNvPr>
          <p:cNvSpPr txBox="1">
            <a:spLocks/>
          </p:cNvSpPr>
          <p:nvPr/>
        </p:nvSpPr>
        <p:spPr>
          <a:xfrm>
            <a:off x="415611" y="593518"/>
            <a:ext cx="11360800" cy="27368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algn="ctr" defTabSz="609585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Foundations of </a:t>
            </a:r>
            <a:br>
              <a:rPr lang="en-US" sz="4000" dirty="0"/>
            </a:br>
            <a:r>
              <a:rPr lang="en-US" sz="4000" dirty="0"/>
              <a:t>Data Science &amp; Analytics</a:t>
            </a:r>
            <a:br>
              <a:rPr lang="en-US" dirty="0"/>
            </a:b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DSCI 633, Fall 2022</a:t>
            </a:r>
          </a:p>
          <a:p>
            <a:r>
              <a:rPr lang="en-US" sz="2800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Lecture 4</a:t>
            </a:r>
            <a:endParaRPr lang="en-US" b="1" u="sng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Google Shape;89;p13">
            <a:extLst>
              <a:ext uri="{FF2B5EF4-FFF2-40B4-BE49-F238E27FC236}">
                <a16:creationId xmlns:a16="http://schemas.microsoft.com/office/drawing/2014/main" id="{85A67DF5-AEA5-4281-AB91-885E498C45EE}"/>
              </a:ext>
            </a:extLst>
          </p:cNvPr>
          <p:cNvSpPr txBox="1">
            <a:spLocks/>
          </p:cNvSpPr>
          <p:nvPr/>
        </p:nvSpPr>
        <p:spPr>
          <a:xfrm>
            <a:off x="415600" y="4361531"/>
            <a:ext cx="11360800" cy="1056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189" indent="-457189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609585" rtl="0" eaLnBrk="1" latinLnBrk="0" hangingPunct="1">
              <a:spcBef>
                <a:spcPct val="20000"/>
              </a:spcBef>
              <a:buFont typeface="Arial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609585" rtl="0" eaLnBrk="1" latinLnBrk="0" hangingPunct="1">
              <a:spcBef>
                <a:spcPct val="20000"/>
              </a:spcBef>
              <a:buFont typeface="Arial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609585" rtl="0" eaLnBrk="1" latinLnBrk="0" hangingPunct="1">
              <a:spcBef>
                <a:spcPct val="20000"/>
              </a:spcBef>
              <a:buFont typeface="Arial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>
                <a:solidFill>
                  <a:srgbClr val="E46102"/>
                </a:solidFill>
              </a:rPr>
              <a:t>Nidhi Rastogi</a:t>
            </a:r>
          </a:p>
          <a:p>
            <a:pPr marL="0" indent="0" algn="ctr">
              <a:buNone/>
            </a:pPr>
            <a:r>
              <a:rPr lang="en-US" sz="2400" dirty="0">
                <a:solidFill>
                  <a:srgbClr val="E46102"/>
                </a:solidFill>
              </a:rPr>
              <a:t>Assistant Professor, GCCIS, RIT</a:t>
            </a:r>
          </a:p>
        </p:txBody>
      </p:sp>
    </p:spTree>
    <p:extLst>
      <p:ext uri="{BB962C8B-B14F-4D97-AF65-F5344CB8AC3E}">
        <p14:creationId xmlns:p14="http://schemas.microsoft.com/office/powerpoint/2010/main" val="12487928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Linear regression performance measure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1127760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But how do we actually evaluate quality?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RMSE (Root mean square error) measures how well or poorly a model  fits the training data.</a:t>
            </a:r>
          </a:p>
          <a:p>
            <a:endParaRPr lang="en-US" dirty="0"/>
          </a:p>
          <a:p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Find </a:t>
            </a:r>
            <a:r>
              <a:rPr lang="it-IT" b="1" dirty="0">
                <a:latin typeface="MinionPro-It"/>
              </a:rPr>
              <a:t>θ</a:t>
            </a:r>
            <a:r>
              <a:rPr lang="en-US" dirty="0"/>
              <a:t> that minimizes RMSE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AFA5B6-5E3E-4DDF-A63B-A890D96DE4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784" y="3612366"/>
            <a:ext cx="2186792" cy="603254"/>
          </a:xfrm>
          <a:prstGeom prst="rect">
            <a:avLst/>
          </a:prstGeom>
          <a:ln w="952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07691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Linear regression training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11277600" cy="751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b="1" dirty="0"/>
              <a:t>Clearer Goal</a:t>
            </a:r>
            <a:r>
              <a:rPr lang="en-US" dirty="0"/>
              <a:t>:        Find </a:t>
            </a:r>
            <a:r>
              <a:rPr lang="it-IT" b="1" dirty="0">
                <a:latin typeface="MinionPro-It"/>
              </a:rPr>
              <a:t>θ</a:t>
            </a:r>
            <a:r>
              <a:rPr lang="en-US" dirty="0"/>
              <a:t> that minimizes RMSE 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AFA5B6-5E3E-4DDF-A63B-A890D96DE4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4749" y="1428078"/>
            <a:ext cx="2186792" cy="603254"/>
          </a:xfrm>
          <a:prstGeom prst="rect">
            <a:avLst/>
          </a:prstGeom>
          <a:ln w="952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8DD5974-8F4B-4DBF-820D-1A5D0D23758E}"/>
              </a:ext>
            </a:extLst>
          </p:cNvPr>
          <p:cNvSpPr txBox="1"/>
          <p:nvPr/>
        </p:nvSpPr>
        <p:spPr>
          <a:xfrm>
            <a:off x="3056099" y="3995531"/>
            <a:ext cx="55659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What does minimizing RMSE mean?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BF901C-FD19-4F92-97A9-3D7BC428070A}"/>
              </a:ext>
            </a:extLst>
          </p:cNvPr>
          <p:cNvSpPr txBox="1"/>
          <p:nvPr/>
        </p:nvSpPr>
        <p:spPr>
          <a:xfrm>
            <a:off x="1312765" y="2733261"/>
            <a:ext cx="96956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Remember - RMSE is the standard deviation of the residuals (prediction errors).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E07F5E-C9B2-40C8-8AE1-3B9BB977EF87}"/>
              </a:ext>
            </a:extLst>
          </p:cNvPr>
          <p:cNvSpPr/>
          <p:nvPr/>
        </p:nvSpPr>
        <p:spPr>
          <a:xfrm>
            <a:off x="2869096" y="4723032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/>
              <a:t>Minimizing </a:t>
            </a:r>
            <a:r>
              <a:rPr lang="it-IT" b="1" dirty="0">
                <a:latin typeface="MinionPro-It"/>
              </a:rPr>
              <a:t>Error!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53146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  <p:bldP spid="2" grpId="0"/>
      <p:bldP spid="3" grpId="0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/>
        </p:nvSpPr>
        <p:spPr>
          <a:xfrm>
            <a:off x="521776" y="1382233"/>
            <a:ext cx="1127760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2800" dirty="0"/>
              <a:t>In practice, it is simpler to minimize the Mean Square Error (MSE) than the RMSE, and it leads to the same result (because the value that minimizes a</a:t>
            </a:r>
          </a:p>
          <a:p>
            <a:r>
              <a:rPr lang="en-US" sz="2800" dirty="0"/>
              <a:t>function also minimizes its square root).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pPr marL="558798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where, </a:t>
            </a:r>
            <a:r>
              <a:rPr lang="en-US" i="1" dirty="0"/>
              <a:t>m</a:t>
            </a:r>
            <a:r>
              <a:rPr lang="en-US" dirty="0"/>
              <a:t> is the number of instances in training dataset you’re measuring the MSE on,</a:t>
            </a:r>
          </a:p>
          <a:p>
            <a:pPr marL="558798" indent="-457200">
              <a:buSzPct val="100000"/>
              <a:buFont typeface="Arial" panose="020B0604020202020204" pitchFamily="34" charset="0"/>
              <a:buChar char="•"/>
            </a:pPr>
            <a:r>
              <a:rPr lang="en-US" b="1" dirty="0"/>
              <a:t>x</a:t>
            </a:r>
            <a:r>
              <a:rPr lang="en-US" i="1" baseline="30000" dirty="0"/>
              <a:t>(</a:t>
            </a:r>
            <a:r>
              <a:rPr lang="en-US" i="1" baseline="30000" dirty="0" err="1"/>
              <a:t>i</a:t>
            </a:r>
            <a:r>
              <a:rPr lang="en-US" i="1" baseline="30000" dirty="0"/>
              <a:t>)</a:t>
            </a:r>
            <a:r>
              <a:rPr lang="en-US" dirty="0"/>
              <a:t> is a vector of all the feature values (excluding the label) of the </a:t>
            </a:r>
            <a:r>
              <a:rPr lang="en-US" i="1" dirty="0" err="1"/>
              <a:t>i</a:t>
            </a:r>
            <a:r>
              <a:rPr lang="en-US" i="1" baseline="30000" dirty="0" err="1"/>
              <a:t>th</a:t>
            </a:r>
            <a:r>
              <a:rPr lang="en-US" dirty="0"/>
              <a:t> instance in the dataset, and </a:t>
            </a:r>
            <a:r>
              <a:rPr lang="en-US" b="1" dirty="0"/>
              <a:t>y</a:t>
            </a:r>
            <a:r>
              <a:rPr lang="en-US" i="1" baseline="30000" dirty="0"/>
              <a:t>(</a:t>
            </a:r>
            <a:r>
              <a:rPr lang="en-US" i="1" baseline="30000" dirty="0" err="1"/>
              <a:t>i</a:t>
            </a:r>
            <a:r>
              <a:rPr lang="en-US" i="1" baseline="30000" dirty="0"/>
              <a:t>)</a:t>
            </a:r>
            <a:r>
              <a:rPr lang="en-US" dirty="0"/>
              <a:t> is its label (the desired output value for that instance).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5F0395-C044-4BF6-BCBE-6F200D2FF8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7661" y="3859905"/>
            <a:ext cx="3808627" cy="752124"/>
          </a:xfrm>
          <a:prstGeom prst="rect">
            <a:avLst/>
          </a:prstGeom>
        </p:spPr>
      </p:pic>
      <p:pic>
        <p:nvPicPr>
          <p:cNvPr id="7" name="Picture 2" descr="https://qph.fs.quoracdn.net/main-qimg-bb8279567778d3e87812d66b60dd0656">
            <a:extLst>
              <a:ext uri="{FF2B5EF4-FFF2-40B4-BE49-F238E27FC236}">
                <a16:creationId xmlns:a16="http://schemas.microsoft.com/office/drawing/2014/main" id="{AE1105F5-892A-4E46-B8A9-E3FEF8B76B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3093" y="2357558"/>
            <a:ext cx="1921677" cy="1736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Google Shape;95;p14">
            <a:extLst>
              <a:ext uri="{FF2B5EF4-FFF2-40B4-BE49-F238E27FC236}">
                <a16:creationId xmlns:a16="http://schemas.microsoft.com/office/drawing/2014/main" id="{EE028E10-9F58-47F9-A820-B65349D7F66F}"/>
              </a:ext>
            </a:extLst>
          </p:cNvPr>
          <p:cNvSpPr txBox="1">
            <a:spLocks/>
          </p:cNvSpPr>
          <p:nvPr/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algn="ctr" defTabSz="609585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E46102"/>
                </a:solidFill>
              </a:rPr>
              <a:t>Linear regression training</a:t>
            </a:r>
          </a:p>
        </p:txBody>
      </p:sp>
    </p:spTree>
    <p:extLst>
      <p:ext uri="{BB962C8B-B14F-4D97-AF65-F5344CB8AC3E}">
        <p14:creationId xmlns:p14="http://schemas.microsoft.com/office/powerpoint/2010/main" val="3877605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/>
        </p:nvSpPr>
        <p:spPr>
          <a:xfrm>
            <a:off x="521776" y="1382233"/>
            <a:ext cx="1127760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dirty="0"/>
              <a:t>To find the value of </a:t>
            </a:r>
            <a:r>
              <a:rPr lang="en-US" b="1" dirty="0"/>
              <a:t>θ </a:t>
            </a:r>
            <a:r>
              <a:rPr lang="en-US" dirty="0"/>
              <a:t>that minimizes the cost function, there is a </a:t>
            </a:r>
            <a:r>
              <a:rPr lang="en-US" i="1" dirty="0"/>
              <a:t>closed-form solution</a:t>
            </a:r>
            <a:r>
              <a:rPr lang="en-US" dirty="0"/>
              <a:t> called Normal Equation</a:t>
            </a:r>
          </a:p>
          <a:p>
            <a:endParaRPr lang="en-US" dirty="0"/>
          </a:p>
          <a:p>
            <a:r>
              <a:rPr lang="en-US" dirty="0"/>
              <a:t>mathematically, </a:t>
            </a:r>
          </a:p>
          <a:p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65F606B-7B82-4A28-BCA8-7886F5F15E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9176" y="3248009"/>
            <a:ext cx="2488433" cy="52886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5E21E8E-8346-45E3-87A9-C8A7EBBB4D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5236" y="4209851"/>
            <a:ext cx="6011816" cy="111768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1A5CA99-4B76-4883-B700-DB5078797CAB}"/>
              </a:ext>
            </a:extLst>
          </p:cNvPr>
          <p:cNvSpPr txBox="1"/>
          <p:nvPr/>
        </p:nvSpPr>
        <p:spPr>
          <a:xfrm flipH="1">
            <a:off x="1804945" y="4315386"/>
            <a:ext cx="120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where,</a:t>
            </a:r>
          </a:p>
        </p:txBody>
      </p:sp>
      <p:sp>
        <p:nvSpPr>
          <p:cNvPr id="10" name="Google Shape;95;p14">
            <a:extLst>
              <a:ext uri="{FF2B5EF4-FFF2-40B4-BE49-F238E27FC236}">
                <a16:creationId xmlns:a16="http://schemas.microsoft.com/office/drawing/2014/main" id="{FCF05508-8F83-4BB0-8F3A-2889D3657CF8}"/>
              </a:ext>
            </a:extLst>
          </p:cNvPr>
          <p:cNvSpPr txBox="1">
            <a:spLocks/>
          </p:cNvSpPr>
          <p:nvPr/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algn="ctr" defTabSz="609585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>
                <a:solidFill>
                  <a:srgbClr val="E46102"/>
                </a:solidFill>
              </a:rPr>
              <a:t>Linear regression training</a:t>
            </a:r>
            <a:endParaRPr lang="en-US" sz="4000" b="1" dirty="0">
              <a:solidFill>
                <a:srgbClr val="E4610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9707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Example</a:t>
            </a:r>
            <a:endParaRPr sz="4000" b="1" dirty="0">
              <a:solidFill>
                <a:srgbClr val="E46102"/>
              </a:solidFill>
            </a:endParaRPr>
          </a:p>
        </p:txBody>
      </p:sp>
      <p:pic>
        <p:nvPicPr>
          <p:cNvPr id="5122" name="Picture 2" descr="http://blog.trifork.com/wp-content/uploads/2017/02/AAEAAQAAAAAAAAngAAAAJGMzYmZkYjEzLWY4MmUtNGIwMS05NTU3LTdhNmZiNDMzMmEyMA.png">
            <a:extLst>
              <a:ext uri="{FF2B5EF4-FFF2-40B4-BE49-F238E27FC236}">
                <a16:creationId xmlns:a16="http://schemas.microsoft.com/office/drawing/2014/main" id="{31DB087E-E234-4CC8-B705-35F749CB5B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145" y="2163596"/>
            <a:ext cx="6736024" cy="2069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93A3014-715E-49DC-82D6-EEEADFEF6918}"/>
              </a:ext>
            </a:extLst>
          </p:cNvPr>
          <p:cNvSpPr txBox="1"/>
          <p:nvPr/>
        </p:nvSpPr>
        <p:spPr>
          <a:xfrm flipH="1">
            <a:off x="2086699" y="1637485"/>
            <a:ext cx="41675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E46102"/>
                </a:solidFill>
              </a:rPr>
              <a:t>House price prediction</a:t>
            </a:r>
          </a:p>
        </p:txBody>
      </p:sp>
      <p:pic>
        <p:nvPicPr>
          <p:cNvPr id="10" name="Picture 2" descr="http://blog.trifork.com/wp-content/uploads/2017/02/AAEAAQAAAAAAAAngAAAAJGMzYmZkYjEzLWY4MmUtNGIwMS05NTU3LTdhNmZiNDMzMmEyMA.png">
            <a:extLst>
              <a:ext uri="{FF2B5EF4-FFF2-40B4-BE49-F238E27FC236}">
                <a16:creationId xmlns:a16="http://schemas.microsoft.com/office/drawing/2014/main" id="{57406B1A-D022-4537-8C38-EA8A4BF27AA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7" t="14730" r="89713"/>
          <a:stretch/>
        </p:blipFill>
        <p:spPr bwMode="auto">
          <a:xfrm>
            <a:off x="10073555" y="2214660"/>
            <a:ext cx="565817" cy="1765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Left Bracket 6">
            <a:extLst>
              <a:ext uri="{FF2B5EF4-FFF2-40B4-BE49-F238E27FC236}">
                <a16:creationId xmlns:a16="http://schemas.microsoft.com/office/drawing/2014/main" id="{08E531FB-34AA-483B-BBA5-20011D6EBFBE}"/>
              </a:ext>
            </a:extLst>
          </p:cNvPr>
          <p:cNvSpPr/>
          <p:nvPr/>
        </p:nvSpPr>
        <p:spPr>
          <a:xfrm>
            <a:off x="9942206" y="2099150"/>
            <a:ext cx="126298" cy="1963289"/>
          </a:xfrm>
          <a:prstGeom prst="lef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Bracket 7">
            <a:extLst>
              <a:ext uri="{FF2B5EF4-FFF2-40B4-BE49-F238E27FC236}">
                <a16:creationId xmlns:a16="http://schemas.microsoft.com/office/drawing/2014/main" id="{A6F48AD6-07DD-488F-ACAD-EB3233B968F2}"/>
              </a:ext>
            </a:extLst>
          </p:cNvPr>
          <p:cNvSpPr/>
          <p:nvPr/>
        </p:nvSpPr>
        <p:spPr>
          <a:xfrm>
            <a:off x="10543386" y="2101606"/>
            <a:ext cx="146506" cy="1963289"/>
          </a:xfrm>
          <a:prstGeom prst="righ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BEC479-33C5-4C2E-AEB2-9619C0CB82C1}"/>
              </a:ext>
            </a:extLst>
          </p:cNvPr>
          <p:cNvSpPr txBox="1"/>
          <p:nvPr/>
        </p:nvSpPr>
        <p:spPr>
          <a:xfrm>
            <a:off x="9080000" y="2700847"/>
            <a:ext cx="655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Y=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26CB9BC-18FA-4498-B7B3-7FD717344AA0}"/>
              </a:ext>
            </a:extLst>
          </p:cNvPr>
          <p:cNvGrpSpPr/>
          <p:nvPr/>
        </p:nvGrpSpPr>
        <p:grpSpPr>
          <a:xfrm>
            <a:off x="662220" y="4573007"/>
            <a:ext cx="7004202" cy="1963290"/>
            <a:chOff x="662220" y="4573007"/>
            <a:chExt cx="7004202" cy="1963290"/>
          </a:xfrm>
        </p:grpSpPr>
        <p:pic>
          <p:nvPicPr>
            <p:cNvPr id="14" name="Picture 2" descr="http://blog.trifork.com/wp-content/uploads/2017/02/AAEAAQAAAAAAAAngAAAAJGMzYmZkYjEzLWY4MmUtNGIwMS05NTU3LTdhNmZiNDMzMmEyMA.png">
              <a:extLst>
                <a:ext uri="{FF2B5EF4-FFF2-40B4-BE49-F238E27FC236}">
                  <a16:creationId xmlns:a16="http://schemas.microsoft.com/office/drawing/2014/main" id="{48E09BE9-10D5-410C-8B7E-ED461B8C32E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886" t="14847" r="1890" b="5832"/>
            <a:stretch/>
          </p:blipFill>
          <p:spPr bwMode="auto">
            <a:xfrm>
              <a:off x="1535788" y="4693246"/>
              <a:ext cx="5875399" cy="16418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Left Bracket 14">
              <a:extLst>
                <a:ext uri="{FF2B5EF4-FFF2-40B4-BE49-F238E27FC236}">
                  <a16:creationId xmlns:a16="http://schemas.microsoft.com/office/drawing/2014/main" id="{0E9DE287-C8BF-4C96-952B-D731314D919E}"/>
                </a:ext>
              </a:extLst>
            </p:cNvPr>
            <p:cNvSpPr/>
            <p:nvPr/>
          </p:nvSpPr>
          <p:spPr>
            <a:xfrm>
              <a:off x="1490570" y="4573008"/>
              <a:ext cx="126298" cy="1963289"/>
            </a:xfrm>
            <a:prstGeom prst="leftBracket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ight Bracket 15">
              <a:extLst>
                <a:ext uri="{FF2B5EF4-FFF2-40B4-BE49-F238E27FC236}">
                  <a16:creationId xmlns:a16="http://schemas.microsoft.com/office/drawing/2014/main" id="{836E8E87-629E-45C5-BE21-12E62D77B77C}"/>
                </a:ext>
              </a:extLst>
            </p:cNvPr>
            <p:cNvSpPr/>
            <p:nvPr/>
          </p:nvSpPr>
          <p:spPr>
            <a:xfrm>
              <a:off x="7519916" y="4573007"/>
              <a:ext cx="146506" cy="1963289"/>
            </a:xfrm>
            <a:prstGeom prst="rightBracket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41A9586-88C4-43D7-A9F3-41F3318A6D30}"/>
                </a:ext>
              </a:extLst>
            </p:cNvPr>
            <p:cNvSpPr txBox="1"/>
            <p:nvPr/>
          </p:nvSpPr>
          <p:spPr>
            <a:xfrm>
              <a:off x="662220" y="5245433"/>
              <a:ext cx="73930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 =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23045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 animBg="1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Using pandas</a:t>
            </a:r>
            <a:endParaRPr sz="4000" b="1" dirty="0">
              <a:solidFill>
                <a:srgbClr val="E46102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7EED37-C1DA-4863-A8D3-7FAEAC5021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8764" y="1498427"/>
            <a:ext cx="4921131" cy="4857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7780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Computational Complexity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11277600" cy="567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-US" dirty="0">
                <a:latin typeface="MinionPro-Regular"/>
              </a:rPr>
              <a:t>For n features, what is the computational complexity in a normal equation?</a:t>
            </a:r>
          </a:p>
          <a:p>
            <a:pPr algn="ctr"/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B580B4A-1F42-4881-B42E-83BE4137C029}"/>
              </a:ext>
            </a:extLst>
          </p:cNvPr>
          <p:cNvSpPr txBox="1"/>
          <p:nvPr/>
        </p:nvSpPr>
        <p:spPr>
          <a:xfrm>
            <a:off x="1071010" y="2515863"/>
            <a:ext cx="1004998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latin typeface="MinionPro-Regular"/>
            </a:endParaRPr>
          </a:p>
          <a:p>
            <a:r>
              <a:rPr lang="en-US" dirty="0">
                <a:latin typeface="MinionPro-Regular"/>
              </a:rPr>
              <a:t>Normal equation computes the inverse of </a:t>
            </a:r>
            <a:r>
              <a:rPr lang="en-US" b="1" i="1" dirty="0">
                <a:latin typeface="MinionPro-Bold"/>
              </a:rPr>
              <a:t>X</a:t>
            </a:r>
            <a:r>
              <a:rPr lang="en-US" b="1" i="1" baseline="30000" dirty="0">
                <a:latin typeface="MinionPro-Bold"/>
              </a:rPr>
              <a:t>T</a:t>
            </a:r>
            <a:r>
              <a:rPr lang="en-US" b="1" baseline="30000" dirty="0">
                <a:latin typeface="MinionPro-Bold"/>
              </a:rPr>
              <a:t> </a:t>
            </a:r>
            <a:r>
              <a:rPr lang="en-US" b="1" dirty="0">
                <a:latin typeface="MinionPro-Bold"/>
              </a:rPr>
              <a:t>X</a:t>
            </a:r>
            <a:r>
              <a:rPr lang="en-US" dirty="0">
                <a:latin typeface="MinionPro-Regular"/>
              </a:rPr>
              <a:t> : an (</a:t>
            </a:r>
            <a:r>
              <a:rPr lang="en-US" i="1" dirty="0">
                <a:latin typeface="MinionPro-It"/>
              </a:rPr>
              <a:t>n </a:t>
            </a:r>
            <a:r>
              <a:rPr lang="en-US" dirty="0">
                <a:latin typeface="MinionPro-Regular"/>
              </a:rPr>
              <a:t>+ 1) × (</a:t>
            </a:r>
            <a:r>
              <a:rPr lang="en-US" i="1" dirty="0">
                <a:latin typeface="MinionPro-It"/>
              </a:rPr>
              <a:t>n </a:t>
            </a:r>
            <a:r>
              <a:rPr lang="en-US" dirty="0">
                <a:latin typeface="MinionPro-Regular"/>
              </a:rPr>
              <a:t>+ 1) matrix </a:t>
            </a:r>
          </a:p>
          <a:p>
            <a:endParaRPr lang="en-US" dirty="0">
              <a:latin typeface="MinionPro-Regular"/>
            </a:endParaRPr>
          </a:p>
          <a:p>
            <a:r>
              <a:rPr lang="en-US" dirty="0">
                <a:latin typeface="MinionPro-Regular"/>
              </a:rPr>
              <a:t>The </a:t>
            </a:r>
            <a:r>
              <a:rPr lang="en-US" i="1" dirty="0">
                <a:latin typeface="MinionPro-It"/>
              </a:rPr>
              <a:t>computational complexity </a:t>
            </a:r>
            <a:r>
              <a:rPr lang="en-US" dirty="0">
                <a:latin typeface="MinionPro-Regular"/>
              </a:rPr>
              <a:t>of inverting such a matrix is typically about </a:t>
            </a:r>
            <a:r>
              <a:rPr lang="en-US" i="1" dirty="0">
                <a:latin typeface="MinionPro-It"/>
              </a:rPr>
              <a:t>O</a:t>
            </a:r>
            <a:r>
              <a:rPr lang="en-US" dirty="0">
                <a:latin typeface="MinionPro-Regular"/>
              </a:rPr>
              <a:t>(</a:t>
            </a:r>
            <a:r>
              <a:rPr lang="en-US" i="1" dirty="0">
                <a:latin typeface="MinionPro-It"/>
              </a:rPr>
              <a:t>n</a:t>
            </a:r>
            <a:r>
              <a:rPr lang="en-US" i="1" baseline="30000" dirty="0">
                <a:latin typeface="MinionPro-It"/>
              </a:rPr>
              <a:t>2.4</a:t>
            </a:r>
            <a:r>
              <a:rPr lang="en-US" i="1" dirty="0">
                <a:latin typeface="MinionPro-It"/>
              </a:rPr>
              <a:t>)</a:t>
            </a:r>
            <a:r>
              <a:rPr lang="en-US" dirty="0">
                <a:latin typeface="MinionPro-Regular"/>
              </a:rPr>
              <a:t> to </a:t>
            </a:r>
            <a:r>
              <a:rPr lang="en-US" i="1" dirty="0">
                <a:latin typeface="MinionPro-It"/>
              </a:rPr>
              <a:t>O</a:t>
            </a:r>
            <a:r>
              <a:rPr lang="en-US" dirty="0">
                <a:latin typeface="MinionPro-Regular"/>
              </a:rPr>
              <a:t>(</a:t>
            </a:r>
            <a:r>
              <a:rPr lang="en-US" i="1" dirty="0">
                <a:latin typeface="MinionPro-It"/>
              </a:rPr>
              <a:t>n</a:t>
            </a:r>
            <a:r>
              <a:rPr lang="en-US" i="1" baseline="30000" dirty="0">
                <a:solidFill>
                  <a:srgbClr val="000000"/>
                </a:solidFill>
                <a:latin typeface="MinionPro-It"/>
              </a:rPr>
              <a:t>3</a:t>
            </a:r>
            <a:r>
              <a:rPr lang="en-US" dirty="0">
                <a:latin typeface="MinionPro-Regular"/>
              </a:rPr>
              <a:t>) (depending on the implementation).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C9AB5F-C833-44C2-B7D6-3CAB970EB3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3501" y="1987002"/>
            <a:ext cx="2488433" cy="528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538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Gradient Descent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92793"/>
            <a:ext cx="11277600" cy="2014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b="1" dirty="0"/>
              <a:t>Intuition</a:t>
            </a:r>
            <a:r>
              <a:rPr lang="en-US" dirty="0"/>
              <a:t>: tweak parameters iteratively in order to minimize a cost function</a:t>
            </a:r>
          </a:p>
          <a:p>
            <a:r>
              <a:rPr lang="en-US" dirty="0"/>
              <a:t>Common Analogy - you are lost in the mountains in a dense fog; you can only feel the slope of the ground below your feet. </a:t>
            </a:r>
          </a:p>
          <a:p>
            <a:r>
              <a:rPr lang="en-US" dirty="0"/>
              <a:t>A good strategy to get to the bottom of the valley quickly is to go downhill in the direction of the steepest slope.</a:t>
            </a:r>
          </a:p>
          <a:p>
            <a:endParaRPr dirty="0"/>
          </a:p>
        </p:txBody>
      </p:sp>
      <p:pic>
        <p:nvPicPr>
          <p:cNvPr id="3078" name="Picture 6" descr="glimpses, high-angle photography, fog, covering, portion, mountain, mist,  valley | Piqsels">
            <a:extLst>
              <a:ext uri="{FF2B5EF4-FFF2-40B4-BE49-F238E27FC236}">
                <a16:creationId xmlns:a16="http://schemas.microsoft.com/office/drawing/2014/main" id="{3D123E1E-35F5-4AB6-8D4E-C30AED58F5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41" b="16050"/>
          <a:stretch/>
        </p:blipFill>
        <p:spPr bwMode="auto">
          <a:xfrm>
            <a:off x="1170676" y="3533659"/>
            <a:ext cx="4114800" cy="2721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reeform: Shape 1">
            <a:extLst>
              <a:ext uri="{FF2B5EF4-FFF2-40B4-BE49-F238E27FC236}">
                <a16:creationId xmlns:a16="http://schemas.microsoft.com/office/drawing/2014/main" id="{666507FE-17AE-4260-8242-402F7B2A78D3}"/>
              </a:ext>
            </a:extLst>
          </p:cNvPr>
          <p:cNvSpPr/>
          <p:nvPr/>
        </p:nvSpPr>
        <p:spPr>
          <a:xfrm>
            <a:off x="1865491" y="3781641"/>
            <a:ext cx="3279913" cy="1776592"/>
          </a:xfrm>
          <a:custGeom>
            <a:avLst/>
            <a:gdLst>
              <a:gd name="connsiteX0" fmla="*/ 0 w 3279913"/>
              <a:gd name="connsiteY0" fmla="*/ 0 h 1776592"/>
              <a:gd name="connsiteX1" fmla="*/ 1326874 w 3279913"/>
              <a:gd name="connsiteY1" fmla="*/ 1769165 h 1776592"/>
              <a:gd name="connsiteX2" fmla="*/ 3279913 w 3279913"/>
              <a:gd name="connsiteY2" fmla="*/ 675861 h 1776592"/>
              <a:gd name="connsiteX3" fmla="*/ 3279913 w 3279913"/>
              <a:gd name="connsiteY3" fmla="*/ 675861 h 1776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79913" h="1776592">
                <a:moveTo>
                  <a:pt x="0" y="0"/>
                </a:moveTo>
                <a:cubicBezTo>
                  <a:pt x="390111" y="828261"/>
                  <a:pt x="780222" y="1656522"/>
                  <a:pt x="1326874" y="1769165"/>
                </a:cubicBezTo>
                <a:cubicBezTo>
                  <a:pt x="1873526" y="1881809"/>
                  <a:pt x="3279913" y="675861"/>
                  <a:pt x="3279913" y="675861"/>
                </a:cubicBezTo>
                <a:lnTo>
                  <a:pt x="3279913" y="675861"/>
                </a:lnTo>
              </a:path>
            </a:pathLst>
          </a:custGeom>
          <a:noFill/>
          <a:ln w="28575">
            <a:solidFill>
              <a:srgbClr val="E4610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phic 3" descr="Line arrow Straight">
            <a:extLst>
              <a:ext uri="{FF2B5EF4-FFF2-40B4-BE49-F238E27FC236}">
                <a16:creationId xmlns:a16="http://schemas.microsoft.com/office/drawing/2014/main" id="{47D34912-B3C9-40C2-9621-C34E75B2D2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4708482">
            <a:off x="1904101" y="3876229"/>
            <a:ext cx="342995" cy="399924"/>
          </a:xfrm>
          <a:prstGeom prst="rect">
            <a:avLst/>
          </a:prstGeom>
        </p:spPr>
      </p:pic>
      <p:pic>
        <p:nvPicPr>
          <p:cNvPr id="10" name="Graphic 9" descr="Line arrow Straight">
            <a:extLst>
              <a:ext uri="{FF2B5EF4-FFF2-40B4-BE49-F238E27FC236}">
                <a16:creationId xmlns:a16="http://schemas.microsoft.com/office/drawing/2014/main" id="{A7081011-DB30-4BE3-B599-7C862DAFB9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4708482">
            <a:off x="1993784" y="4139185"/>
            <a:ext cx="342995" cy="399924"/>
          </a:xfrm>
          <a:prstGeom prst="rect">
            <a:avLst/>
          </a:prstGeom>
        </p:spPr>
      </p:pic>
      <p:pic>
        <p:nvPicPr>
          <p:cNvPr id="11" name="Graphic 10" descr="Line arrow Straight">
            <a:extLst>
              <a:ext uri="{FF2B5EF4-FFF2-40B4-BE49-F238E27FC236}">
                <a16:creationId xmlns:a16="http://schemas.microsoft.com/office/drawing/2014/main" id="{DAA63291-1807-470F-BA0E-98FEFA96D0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4708482">
            <a:off x="2083465" y="4291584"/>
            <a:ext cx="342995" cy="399924"/>
          </a:xfrm>
          <a:prstGeom prst="rect">
            <a:avLst/>
          </a:prstGeom>
        </p:spPr>
      </p:pic>
      <p:pic>
        <p:nvPicPr>
          <p:cNvPr id="12" name="Graphic 11" descr="Line arrow Straight">
            <a:extLst>
              <a:ext uri="{FF2B5EF4-FFF2-40B4-BE49-F238E27FC236}">
                <a16:creationId xmlns:a16="http://schemas.microsoft.com/office/drawing/2014/main" id="{4F30B5DA-6B94-4BCA-9E45-E40CE5A75A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4708482">
            <a:off x="2205776" y="4529378"/>
            <a:ext cx="342995" cy="399924"/>
          </a:xfrm>
          <a:prstGeom prst="rect">
            <a:avLst/>
          </a:prstGeom>
        </p:spPr>
      </p:pic>
      <p:pic>
        <p:nvPicPr>
          <p:cNvPr id="13" name="Graphic 12" descr="Line arrow Straight">
            <a:extLst>
              <a:ext uri="{FF2B5EF4-FFF2-40B4-BE49-F238E27FC236}">
                <a16:creationId xmlns:a16="http://schemas.microsoft.com/office/drawing/2014/main" id="{CE099CE3-8129-46CE-A1CA-8C1A916AAD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4708482">
            <a:off x="2205613" y="4730425"/>
            <a:ext cx="460309" cy="399924"/>
          </a:xfrm>
          <a:prstGeom prst="rect">
            <a:avLst/>
          </a:prstGeom>
        </p:spPr>
      </p:pic>
      <p:pic>
        <p:nvPicPr>
          <p:cNvPr id="14" name="Graphic 13" descr="Line arrow Straight">
            <a:extLst>
              <a:ext uri="{FF2B5EF4-FFF2-40B4-BE49-F238E27FC236}">
                <a16:creationId xmlns:a16="http://schemas.microsoft.com/office/drawing/2014/main" id="{F56C5441-C3E1-4C97-91A1-793F577EE4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4708482">
            <a:off x="2469298" y="4997854"/>
            <a:ext cx="329981" cy="399924"/>
          </a:xfrm>
          <a:prstGeom prst="rect">
            <a:avLst/>
          </a:prstGeom>
        </p:spPr>
      </p:pic>
      <p:pic>
        <p:nvPicPr>
          <p:cNvPr id="15" name="Graphic 14" descr="Line arrow Straight">
            <a:extLst>
              <a:ext uri="{FF2B5EF4-FFF2-40B4-BE49-F238E27FC236}">
                <a16:creationId xmlns:a16="http://schemas.microsoft.com/office/drawing/2014/main" id="{8A142172-944D-457A-BE17-2573E96998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3286496">
            <a:off x="2594968" y="5242402"/>
            <a:ext cx="406028" cy="399924"/>
          </a:xfrm>
          <a:prstGeom prst="rect">
            <a:avLst/>
          </a:prstGeom>
        </p:spPr>
      </p:pic>
      <p:pic>
        <p:nvPicPr>
          <p:cNvPr id="16" name="Graphic 15" descr="Line arrow Straight">
            <a:extLst>
              <a:ext uri="{FF2B5EF4-FFF2-40B4-BE49-F238E27FC236}">
                <a16:creationId xmlns:a16="http://schemas.microsoft.com/office/drawing/2014/main" id="{1984F53E-48BD-4A7B-9389-ECC38097B1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2071600">
            <a:off x="2926735" y="5407005"/>
            <a:ext cx="348306" cy="399924"/>
          </a:xfrm>
          <a:prstGeom prst="rect">
            <a:avLst/>
          </a:prstGeom>
        </p:spPr>
      </p:pic>
      <p:pic>
        <p:nvPicPr>
          <p:cNvPr id="17" name="Graphic 16" descr="Line arrow Straight">
            <a:extLst>
              <a:ext uri="{FF2B5EF4-FFF2-40B4-BE49-F238E27FC236}">
                <a16:creationId xmlns:a16="http://schemas.microsoft.com/office/drawing/2014/main" id="{29BF2F3D-1479-4EBC-8C9B-8C9537F77B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2644637">
            <a:off x="2798286" y="5339930"/>
            <a:ext cx="298318" cy="39992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49556FC-F379-4A84-8506-689BA5A1B78E}"/>
              </a:ext>
            </a:extLst>
          </p:cNvPr>
          <p:cNvSpPr txBox="1"/>
          <p:nvPr/>
        </p:nvSpPr>
        <p:spPr>
          <a:xfrm>
            <a:off x="5294601" y="3463788"/>
            <a:ext cx="626957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GD: measures local gradient of the error function vis-à-vis </a:t>
            </a:r>
            <a:r>
              <a:rPr lang="en-US" b="1" dirty="0"/>
              <a:t>θ</a:t>
            </a:r>
            <a:r>
              <a:rPr lang="en-US" dirty="0"/>
              <a:t>,</a:t>
            </a:r>
          </a:p>
          <a:p>
            <a:endParaRPr lang="en-US" dirty="0"/>
          </a:p>
          <a:p>
            <a:r>
              <a:rPr lang="en-US" dirty="0"/>
              <a:t>goes in the direction of descending gradient. </a:t>
            </a:r>
          </a:p>
          <a:p>
            <a:endParaRPr lang="en-US" dirty="0"/>
          </a:p>
          <a:p>
            <a:r>
              <a:rPr lang="en-US" dirty="0"/>
              <a:t>once the gradient = 0, </a:t>
            </a:r>
            <a:r>
              <a:rPr lang="en-US" b="1" dirty="0"/>
              <a:t>θ </a:t>
            </a:r>
            <a:r>
              <a:rPr lang="en-US" dirty="0"/>
              <a:t>reached a minimum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5DDA4D1-6B3A-4945-8389-8C0C48BE9C62}"/>
              </a:ext>
            </a:extLst>
          </p:cNvPr>
          <p:cNvSpPr/>
          <p:nvPr/>
        </p:nvSpPr>
        <p:spPr>
          <a:xfrm>
            <a:off x="3177048" y="5466297"/>
            <a:ext cx="167630" cy="15772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745B8E0-5697-4CE9-A928-E2EBF13A941B}"/>
              </a:ext>
            </a:extLst>
          </p:cNvPr>
          <p:cNvCxnSpPr>
            <a:cxnSpLocks/>
            <a:endCxn id="6" idx="6"/>
          </p:cNvCxnSpPr>
          <p:nvPr/>
        </p:nvCxnSpPr>
        <p:spPr>
          <a:xfrm flipH="1" flipV="1">
            <a:off x="3344678" y="5545159"/>
            <a:ext cx="2126816" cy="6618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E1DADE2-638B-4BEA-BD61-503C5947A27E}"/>
              </a:ext>
            </a:extLst>
          </p:cNvPr>
          <p:cNvSpPr txBox="1"/>
          <p:nvPr/>
        </p:nvSpPr>
        <p:spPr>
          <a:xfrm>
            <a:off x="5481430" y="5930254"/>
            <a:ext cx="14350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E46102"/>
                </a:solidFill>
              </a:rPr>
              <a:t>minimum</a:t>
            </a:r>
          </a:p>
        </p:txBody>
      </p:sp>
    </p:spTree>
    <p:extLst>
      <p:ext uri="{BB962C8B-B14F-4D97-AF65-F5344CB8AC3E}">
        <p14:creationId xmlns:p14="http://schemas.microsoft.com/office/powerpoint/2010/main" val="2922019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  <p:bldP spid="2" grpId="0" animBg="1"/>
      <p:bldP spid="6" grpId="0" animBg="1"/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/>
        </p:nvSpPr>
        <p:spPr>
          <a:xfrm>
            <a:off x="521776" y="700709"/>
            <a:ext cx="11277600" cy="4857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dirty="0"/>
              <a:t>Start by filling </a:t>
            </a:r>
            <a:r>
              <a:rPr lang="en-US" b="1" dirty="0"/>
              <a:t>θ </a:t>
            </a:r>
            <a:r>
              <a:rPr lang="en-US" dirty="0"/>
              <a:t>with random values (this is called </a:t>
            </a:r>
            <a:r>
              <a:rPr lang="en-US" i="1" dirty="0"/>
              <a:t>random initialization</a:t>
            </a:r>
            <a:r>
              <a:rPr lang="en-US" dirty="0"/>
              <a:t>)</a:t>
            </a:r>
          </a:p>
          <a:p>
            <a:r>
              <a:rPr lang="en-US" dirty="0"/>
              <a:t>Improve it gradually - Each step attempting to decrease the cost function (e.g., the MSE), until the algorithm </a:t>
            </a:r>
            <a:r>
              <a:rPr lang="en-US" i="1" dirty="0"/>
              <a:t>converges </a:t>
            </a:r>
            <a:r>
              <a:rPr lang="en-US" dirty="0"/>
              <a:t>to a minimum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61DDDD8-0326-4220-8205-738F201BA7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440" y="2695684"/>
            <a:ext cx="5174428" cy="321591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AFBEC6A-B4F1-44B3-A74E-0E45691727D2}"/>
              </a:ext>
            </a:extLst>
          </p:cNvPr>
          <p:cNvSpPr txBox="1"/>
          <p:nvPr/>
        </p:nvSpPr>
        <p:spPr>
          <a:xfrm>
            <a:off x="6096000" y="2410239"/>
            <a:ext cx="580304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What is an important parameters of GD?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size of the steps, determined by the </a:t>
            </a:r>
            <a:r>
              <a:rPr lang="en-US" sz="1800" i="1" dirty="0"/>
              <a:t>learning rate </a:t>
            </a:r>
            <a:r>
              <a:rPr lang="en-US" sz="1800" dirty="0"/>
              <a:t>hyperparameter. </a:t>
            </a:r>
          </a:p>
          <a:p>
            <a:pPr marL="342900" indent="-342900">
              <a:buAutoNum type="arabicPeriod"/>
            </a:pPr>
            <a:endParaRPr lang="en-US" sz="1800" dirty="0"/>
          </a:p>
          <a:p>
            <a:r>
              <a:rPr lang="en-US" sz="1800" dirty="0"/>
              <a:t>If too small, then ….</a:t>
            </a:r>
          </a:p>
          <a:p>
            <a:r>
              <a:rPr lang="en-US" sz="1800" dirty="0"/>
              <a:t>the algorithm will have to go through many iterations to converge, which will take a long time. </a:t>
            </a:r>
          </a:p>
          <a:p>
            <a:endParaRPr lang="en-US" sz="1800" dirty="0"/>
          </a:p>
          <a:p>
            <a:r>
              <a:rPr lang="en-US" sz="1800" dirty="0"/>
              <a:t>If too big, then ….</a:t>
            </a:r>
          </a:p>
          <a:p>
            <a:endParaRPr lang="en-US" sz="1800" dirty="0"/>
          </a:p>
          <a:p>
            <a:r>
              <a:rPr lang="en-US" sz="1800" dirty="0"/>
              <a:t>the algorithm might diverge, with larger and larger values, failing to find a good solution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327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/>
        </p:nvSpPr>
        <p:spPr>
          <a:xfrm>
            <a:off x="198783" y="700710"/>
            <a:ext cx="11600593" cy="557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-US" sz="2800" dirty="0">
                <a:solidFill>
                  <a:srgbClr val="000000"/>
                </a:solidFill>
                <a:latin typeface="MinionPro-Regular"/>
              </a:rPr>
              <a:t>Shape of cost function : A bowl</a:t>
            </a:r>
            <a:endParaRPr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8A93E6-9BBC-4D10-B982-1BBCAA13C8D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91"/>
          <a:stretch/>
        </p:blipFill>
        <p:spPr>
          <a:xfrm>
            <a:off x="6862970" y="2570245"/>
            <a:ext cx="5008881" cy="22442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5CCD9A0-2002-4CB1-B033-2ED29D174089}"/>
              </a:ext>
            </a:extLst>
          </p:cNvPr>
          <p:cNvSpPr txBox="1"/>
          <p:nvPr/>
        </p:nvSpPr>
        <p:spPr>
          <a:xfrm>
            <a:off x="500088" y="1959737"/>
            <a:ext cx="594618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Left: GD algorithm goes straight toward minimum</a:t>
            </a:r>
          </a:p>
          <a:p>
            <a:r>
              <a:rPr lang="en-US" sz="1800" dirty="0"/>
              <a:t>Reaching quickly</a:t>
            </a:r>
          </a:p>
          <a:p>
            <a:endParaRPr lang="en-US" sz="1800" dirty="0"/>
          </a:p>
          <a:p>
            <a:r>
              <a:rPr lang="en-US" sz="1800" dirty="0"/>
              <a:t>Right: GD first goes in a direction almost orthogonal to direction of global minimum</a:t>
            </a:r>
          </a:p>
          <a:p>
            <a:endParaRPr lang="en-US" sz="1800" dirty="0"/>
          </a:p>
          <a:p>
            <a:r>
              <a:rPr lang="en-US" sz="1800" dirty="0"/>
              <a:t>Eventually reaches minimum, but it will</a:t>
            </a:r>
          </a:p>
          <a:p>
            <a:r>
              <a:rPr lang="en-US" sz="1800" dirty="0"/>
              <a:t>take a long time. </a:t>
            </a:r>
          </a:p>
          <a:p>
            <a:endParaRPr lang="en-US" sz="1800" dirty="0"/>
          </a:p>
          <a:p>
            <a:r>
              <a:rPr lang="en-US" sz="1800" dirty="0"/>
              <a:t>Note: Training a GD model means searching for a</a:t>
            </a:r>
          </a:p>
          <a:p>
            <a:r>
              <a:rPr lang="en-US" sz="1800" dirty="0"/>
              <a:t>combination of model parameters that minimizes a cost function (over the training</a:t>
            </a:r>
          </a:p>
          <a:p>
            <a:r>
              <a:rPr lang="en-US" sz="1800" dirty="0"/>
              <a:t>set). </a:t>
            </a:r>
          </a:p>
          <a:p>
            <a:r>
              <a:rPr lang="en-US" sz="1800" dirty="0"/>
              <a:t>Since, search in the model’s </a:t>
            </a:r>
            <a:r>
              <a:rPr lang="en-US" sz="1800" i="1" dirty="0"/>
              <a:t>parameter space</a:t>
            </a:r>
            <a:r>
              <a:rPr lang="en-US" sz="1800" dirty="0"/>
              <a:t>: the more parameters a model has, the more dimensions this space has, and the harder the search is.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F35D58-77E7-4E49-AF78-B2E24BFE2E06}"/>
              </a:ext>
            </a:extLst>
          </p:cNvPr>
          <p:cNvSpPr txBox="1"/>
          <p:nvPr/>
        </p:nvSpPr>
        <p:spPr>
          <a:xfrm>
            <a:off x="421049" y="1275027"/>
            <a:ext cx="114628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MinionPro-Regular"/>
              </a:rPr>
              <a:t>Elongated : If the features have very different scales.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B3C648-C20B-453E-97B0-B3FD8C893059}"/>
              </a:ext>
            </a:extLst>
          </p:cNvPr>
          <p:cNvSpPr txBox="1"/>
          <p:nvPr/>
        </p:nvSpPr>
        <p:spPr>
          <a:xfrm>
            <a:off x="6789799" y="4964271"/>
            <a:ext cx="3005900" cy="830997"/>
          </a:xfrm>
          <a:prstGeom prst="rect">
            <a:avLst/>
          </a:prstGeom>
          <a:noFill/>
          <a:ln>
            <a:solidFill>
              <a:srgbClr val="E46102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E46102"/>
                </a:solidFill>
                <a:latin typeface="MinionPro-Regular"/>
              </a:rPr>
              <a:t>Gradient Descent on a training set where features 1 and 2 have the same scale</a:t>
            </a:r>
            <a:endParaRPr lang="en-US" sz="1600" dirty="0">
              <a:solidFill>
                <a:srgbClr val="E4610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799452-B65B-4D39-90E2-F25796633D99}"/>
              </a:ext>
            </a:extLst>
          </p:cNvPr>
          <p:cNvSpPr txBox="1"/>
          <p:nvPr/>
        </p:nvSpPr>
        <p:spPr>
          <a:xfrm>
            <a:off x="9285454" y="1495015"/>
            <a:ext cx="2637109" cy="830997"/>
          </a:xfrm>
          <a:prstGeom prst="rect">
            <a:avLst/>
          </a:prstGeom>
          <a:noFill/>
          <a:ln>
            <a:solidFill>
              <a:srgbClr val="E46102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E46102"/>
                </a:solidFill>
                <a:latin typeface="MinionPro-Regular"/>
              </a:rPr>
              <a:t>training set where feature 1 has much smaller values than feature 2</a:t>
            </a:r>
            <a:endParaRPr lang="en-US" sz="1600" dirty="0">
              <a:solidFill>
                <a:srgbClr val="E4610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6230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  <p:bldP spid="6" grpId="0"/>
      <p:bldP spid="7" grpId="0"/>
      <p:bldP spid="8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5;p14">
            <a:extLst>
              <a:ext uri="{FF2B5EF4-FFF2-40B4-BE49-F238E27FC236}">
                <a16:creationId xmlns:a16="http://schemas.microsoft.com/office/drawing/2014/main" id="{F510D98E-5D08-45D0-94BE-70EBCB426A1D}"/>
              </a:ext>
            </a:extLst>
          </p:cNvPr>
          <p:cNvSpPr txBox="1">
            <a:spLocks/>
          </p:cNvSpPr>
          <p:nvPr/>
        </p:nvSpPr>
        <p:spPr>
          <a:xfrm>
            <a:off x="717173" y="696913"/>
            <a:ext cx="10972800" cy="1068387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algn="ctr" defTabSz="609585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b="1" dirty="0">
                <a:solidFill>
                  <a:srgbClr val="E46102"/>
                </a:solidFill>
              </a:rPr>
              <a:t>Course Information</a:t>
            </a:r>
          </a:p>
        </p:txBody>
      </p:sp>
      <p:sp>
        <p:nvSpPr>
          <p:cNvPr id="5" name="Google Shape;96;p14">
            <a:extLst>
              <a:ext uri="{FF2B5EF4-FFF2-40B4-BE49-F238E27FC236}">
                <a16:creationId xmlns:a16="http://schemas.microsoft.com/office/drawing/2014/main" id="{9AF559A4-0F1F-4BB7-9370-E97582222A3B}"/>
              </a:ext>
            </a:extLst>
          </p:cNvPr>
          <p:cNvSpPr txBox="1"/>
          <p:nvPr/>
        </p:nvSpPr>
        <p:spPr>
          <a:xfrm>
            <a:off x="591671" y="1749025"/>
            <a:ext cx="10668001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44498" indent="-342900">
              <a:buSzPts val="2400"/>
              <a:buFont typeface="Arial" panose="020B0604020202020204" pitchFamily="34" charset="0"/>
              <a:buChar char="•"/>
            </a:pPr>
            <a:r>
              <a:rPr lang="en-US" dirty="0"/>
              <a:t>HW2 will go live today.</a:t>
            </a:r>
          </a:p>
          <a:p>
            <a:pPr marL="444498" indent="-342900">
              <a:buSzPts val="2400"/>
              <a:buFont typeface="Arial" panose="020B0604020202020204" pitchFamily="34" charset="0"/>
              <a:buChar char="•"/>
            </a:pPr>
            <a:r>
              <a:rPr lang="en-US" dirty="0"/>
              <a:t>Grades for HW1 will be posted by end of week.</a:t>
            </a:r>
          </a:p>
        </p:txBody>
      </p:sp>
    </p:spTree>
    <p:extLst>
      <p:ext uri="{BB962C8B-B14F-4D97-AF65-F5344CB8AC3E}">
        <p14:creationId xmlns:p14="http://schemas.microsoft.com/office/powerpoint/2010/main" val="1336086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What about this curve?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1127760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588A8F8-91BD-4146-9A80-9240EB33A6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2604" y="1963928"/>
            <a:ext cx="5086791" cy="29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720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Stochastic Gradient Descent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11277600" cy="1629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Picks random instance in training set at every step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Computes gradients based only on that single instance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Makes the algorithm much faster, very little data to manipulate at every iteration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F5CA98C-EA1A-4454-80D5-2CE003F250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5800" y="3160981"/>
            <a:ext cx="3913209" cy="257578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664B40E-58E3-4EA2-9A24-208F32B808C4}"/>
              </a:ext>
            </a:extLst>
          </p:cNvPr>
          <p:cNvSpPr txBox="1"/>
          <p:nvPr/>
        </p:nvSpPr>
        <p:spPr>
          <a:xfrm>
            <a:off x="571500" y="3247863"/>
            <a:ext cx="667909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Cost function will bounce up and down, decreasing only on average.</a:t>
            </a:r>
          </a:p>
          <a:p>
            <a:r>
              <a:rPr lang="en-US" dirty="0"/>
              <a:t>Over time it will end up very close to the minimum, but once it gets there it will</a:t>
            </a:r>
          </a:p>
          <a:p>
            <a:r>
              <a:rPr lang="en-US" dirty="0"/>
              <a:t>continue to bounce around, never settling down.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2AA6FD-292C-472A-9079-9C99A72C5A45}"/>
              </a:ext>
            </a:extLst>
          </p:cNvPr>
          <p:cNvSpPr txBox="1"/>
          <p:nvPr/>
        </p:nvSpPr>
        <p:spPr>
          <a:xfrm>
            <a:off x="2414623" y="4861645"/>
            <a:ext cx="31646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rgbClr val="E46102"/>
              </a:solidFill>
            </a:endParaRPr>
          </a:p>
          <a:p>
            <a:r>
              <a:rPr lang="en-US" dirty="0">
                <a:solidFill>
                  <a:srgbClr val="E46102"/>
                </a:solidFill>
              </a:rPr>
              <a:t>Do we reach minima?</a:t>
            </a:r>
          </a:p>
          <a:p>
            <a:endParaRPr lang="en-US" dirty="0">
              <a:solidFill>
                <a:srgbClr val="E4610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FDE931-07B9-43AA-82A8-511F9C66D058}"/>
              </a:ext>
            </a:extLst>
          </p:cNvPr>
          <p:cNvSpPr txBox="1"/>
          <p:nvPr/>
        </p:nvSpPr>
        <p:spPr>
          <a:xfrm flipH="1">
            <a:off x="775174" y="5736764"/>
            <a:ext cx="81153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Once GD algorithm stops, the final parameter values are good, but not optimal.</a:t>
            </a:r>
          </a:p>
        </p:txBody>
      </p:sp>
    </p:spTree>
    <p:extLst>
      <p:ext uri="{BB962C8B-B14F-4D97-AF65-F5344CB8AC3E}">
        <p14:creationId xmlns:p14="http://schemas.microsoft.com/office/powerpoint/2010/main" val="1389949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  <p:bldP spid="4" grpId="0"/>
      <p:bldP spid="5" grpId="0"/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Other Gradient Descent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11277600" cy="1629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Batch GD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Mini-batch GD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left for self-study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5144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/>
        </p:nvSpPr>
        <p:spPr>
          <a:xfrm>
            <a:off x="521776" y="1382233"/>
            <a:ext cx="1127760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-US" dirty="0"/>
              <a:t>How will a straight line pass through this data?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CD22F8B-1B34-4F8E-9078-87247F47C0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2793" y="2370011"/>
            <a:ext cx="5201101" cy="3231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426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Lecture Objective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1127760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Study and Implement </a:t>
            </a:r>
            <a:r>
              <a:rPr lang="en-US" sz="2800" b="1" dirty="0"/>
              <a:t>Training Models</a:t>
            </a:r>
          </a:p>
          <a:p>
            <a:pPr marL="1066785" lvl="1" indent="-457200">
              <a:buFont typeface="Arial" panose="020B0604020202020204" pitchFamily="34" charset="0"/>
              <a:buChar char="•"/>
            </a:pPr>
            <a:r>
              <a:rPr lang="en-US" dirty="0"/>
              <a:t>Linear Regression</a:t>
            </a:r>
          </a:p>
          <a:p>
            <a:pPr marL="1066785" lvl="1" indent="-457200">
              <a:buFont typeface="Arial" panose="020B0604020202020204" pitchFamily="34" charset="0"/>
              <a:buChar char="•"/>
            </a:pPr>
            <a:r>
              <a:rPr lang="en-US" dirty="0"/>
              <a:t>Gradient Descent</a:t>
            </a:r>
          </a:p>
          <a:p>
            <a:pPr marL="1066785" lvl="1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Regularized Linear Models</a:t>
            </a:r>
          </a:p>
          <a:p>
            <a:pPr marL="1066785" lvl="1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Logistic Regression</a:t>
            </a:r>
          </a:p>
          <a:p>
            <a:pPr marL="1066785" lvl="1" indent="-4572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Softmax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Regression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129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ML Models as Black boxes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1127760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Working with ML Models without knowing anything about what’s under the hood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Black boxes do not give you a good understanding of “</a:t>
            </a:r>
            <a:r>
              <a:rPr lang="en-US" i="1" dirty="0"/>
              <a:t>how things work</a:t>
            </a:r>
            <a:r>
              <a:rPr lang="en-US" dirty="0"/>
              <a:t>”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White boxes do:</a:t>
            </a:r>
          </a:p>
          <a:p>
            <a:pPr marL="1066785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Narrow down the appropriate model - right training algorithm to use</a:t>
            </a:r>
          </a:p>
          <a:p>
            <a:pPr marL="1066785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A good set of hyperparameters for your task</a:t>
            </a:r>
          </a:p>
          <a:p>
            <a:pPr marL="1066785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Debug issues</a:t>
            </a:r>
          </a:p>
          <a:p>
            <a:pPr marL="1066785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Perform error analysis more efficiently</a:t>
            </a:r>
          </a:p>
          <a:p>
            <a:pPr marL="1066785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Understanding, building, and training neural networks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dirty="0"/>
          </a:p>
        </p:txBody>
      </p:sp>
      <p:pic>
        <p:nvPicPr>
          <p:cNvPr id="4104" name="Picture 8" descr="File:Black Box.svg - Wikipedia">
            <a:extLst>
              <a:ext uri="{FF2B5EF4-FFF2-40B4-BE49-F238E27FC236}">
                <a16:creationId xmlns:a16="http://schemas.microsoft.com/office/drawing/2014/main" id="{074EE021-43DB-40B9-93CF-606BAFB3BB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0895" y="3095670"/>
            <a:ext cx="1421105" cy="1421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0" name="Picture 14" descr="Opened White Box Vector SVG Icon (2) - SVG Repo">
            <a:extLst>
              <a:ext uri="{FF2B5EF4-FFF2-40B4-BE49-F238E27FC236}">
                <a16:creationId xmlns:a16="http://schemas.microsoft.com/office/drawing/2014/main" id="{4AD29A11-FD53-419B-A025-950926A5A3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6318" y="4295296"/>
            <a:ext cx="1686056" cy="1686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7399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Linear Regression Model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190500" y="1382233"/>
            <a:ext cx="1165860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One of the simplest model. Teaches how to identify patterns in data. </a:t>
            </a: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2 ways to train model:</a:t>
            </a:r>
          </a:p>
          <a:p>
            <a:pPr lvl="1"/>
            <a:r>
              <a:rPr lang="en-US" sz="2800" dirty="0">
                <a:solidFill>
                  <a:srgbClr val="000000"/>
                </a:solidFill>
                <a:latin typeface="MinionPro-Regular"/>
              </a:rPr>
              <a:t>1. using a direct “closed-form” equation called normal equation</a:t>
            </a:r>
          </a:p>
          <a:p>
            <a:pPr marL="952485" lvl="1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MinionPro-Regular"/>
              </a:rPr>
              <a:t>directly computes model parameters that best fit model to training set (model parameters that minimize cost function over the training set)</a:t>
            </a:r>
          </a:p>
          <a:p>
            <a:pPr lvl="1"/>
            <a:endParaRPr lang="en-US" sz="2800" dirty="0">
              <a:solidFill>
                <a:srgbClr val="000000"/>
              </a:solidFill>
              <a:latin typeface="MinionPro-Regular"/>
            </a:endParaRPr>
          </a:p>
          <a:p>
            <a:pPr lvl="1"/>
            <a:r>
              <a:rPr lang="en-US" sz="2800" dirty="0">
                <a:solidFill>
                  <a:srgbClr val="000000"/>
                </a:solidFill>
                <a:latin typeface="MinionPro-Regular"/>
              </a:rPr>
              <a:t>2. using iterative optimization approach, called Gradient Descent (GD)</a:t>
            </a:r>
          </a:p>
          <a:p>
            <a:pPr marL="952485" lvl="1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MinionPro-Regular"/>
              </a:rPr>
              <a:t>gradually tweaks the model parameters to minimize the cost function over the training set</a:t>
            </a:r>
          </a:p>
          <a:p>
            <a:pPr marL="952485" lvl="1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MinionPro-Regular"/>
              </a:rPr>
              <a:t>eventually converging to same set of parameters as first method. </a:t>
            </a:r>
          </a:p>
          <a:p>
            <a:pPr marL="952485" lvl="1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MinionPro-Regular"/>
              </a:rPr>
              <a:t>Stochastic GD. Batch GD,, Mini-batch GD left for self-study.</a:t>
            </a:r>
            <a:endParaRPr sz="3200" dirty="0"/>
          </a:p>
        </p:txBody>
      </p:sp>
    </p:spTree>
    <p:extLst>
      <p:ext uri="{BB962C8B-B14F-4D97-AF65-F5344CB8AC3E}">
        <p14:creationId xmlns:p14="http://schemas.microsoft.com/office/powerpoint/2010/main" val="463381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Linear Regression </a:t>
            </a:r>
            <a:r>
              <a:rPr lang="en-US" sz="4000" b="1" dirty="0" err="1">
                <a:solidFill>
                  <a:srgbClr val="E46102"/>
                </a:solidFill>
              </a:rPr>
              <a:t>contd</a:t>
            </a:r>
            <a:r>
              <a:rPr lang="en-US" sz="4000" b="1" dirty="0">
                <a:solidFill>
                  <a:srgbClr val="E46102"/>
                </a:solidFill>
              </a:rPr>
              <a:t>…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11277600" cy="2369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Simple regression model learnt in last classes (and in Assignment 2)</a:t>
            </a:r>
          </a:p>
          <a:p>
            <a:r>
              <a:rPr lang="en-US" i="1" dirty="0">
                <a:latin typeface="MinionPro-It"/>
              </a:rPr>
              <a:t>		</a:t>
            </a:r>
          </a:p>
          <a:p>
            <a:r>
              <a:rPr lang="en-US" i="1" dirty="0">
                <a:latin typeface="MinionPro-It"/>
              </a:rPr>
              <a:t>				</a:t>
            </a:r>
            <a:r>
              <a:rPr lang="en-US" i="1" dirty="0" err="1">
                <a:latin typeface="MinionPro-It"/>
              </a:rPr>
              <a:t>life_satisfaction</a:t>
            </a:r>
            <a:r>
              <a:rPr lang="en-US" i="1" dirty="0">
                <a:latin typeface="MinionPro-It"/>
              </a:rPr>
              <a:t> </a:t>
            </a:r>
            <a:r>
              <a:rPr lang="it-IT" dirty="0">
                <a:latin typeface="MinionPro-Regular"/>
              </a:rPr>
              <a:t>= </a:t>
            </a:r>
            <a:r>
              <a:rPr lang="it-IT" i="1" dirty="0">
                <a:latin typeface="MinionPro-It"/>
              </a:rPr>
              <a:t>θ</a:t>
            </a:r>
            <a:r>
              <a:rPr lang="it-IT" sz="800" dirty="0">
                <a:latin typeface="MinionPro-Regular"/>
              </a:rPr>
              <a:t>0 </a:t>
            </a:r>
            <a:r>
              <a:rPr lang="it-IT" dirty="0">
                <a:latin typeface="MinionPro-Regular"/>
              </a:rPr>
              <a:t>+ </a:t>
            </a:r>
            <a:r>
              <a:rPr lang="it-IT" i="1" dirty="0">
                <a:latin typeface="MinionPro-It"/>
              </a:rPr>
              <a:t>θ</a:t>
            </a:r>
            <a:r>
              <a:rPr lang="it-IT" sz="800" dirty="0">
                <a:latin typeface="MinionPro-Regular"/>
              </a:rPr>
              <a:t>1 </a:t>
            </a:r>
            <a:r>
              <a:rPr lang="it-IT" dirty="0">
                <a:latin typeface="MinionPro-Regular"/>
              </a:rPr>
              <a:t>× </a:t>
            </a:r>
            <a:r>
              <a:rPr lang="it-IT" i="1" dirty="0">
                <a:latin typeface="MinionPro-It"/>
              </a:rPr>
              <a:t>GDP_per_capita</a:t>
            </a:r>
            <a:endParaRPr lang="it-IT" dirty="0">
              <a:latin typeface="MinionPro-Regular"/>
            </a:endParaRPr>
          </a:p>
          <a:p>
            <a:r>
              <a:rPr lang="it-IT" dirty="0">
                <a:latin typeface="MinionPro-Regular"/>
              </a:rPr>
              <a:t>			</a:t>
            </a:r>
          </a:p>
          <a:p>
            <a:r>
              <a:rPr lang="it-IT" dirty="0">
                <a:latin typeface="MinionPro-Regular"/>
              </a:rPr>
              <a:t>				where, </a:t>
            </a:r>
            <a:r>
              <a:rPr lang="it-IT" i="1" dirty="0">
                <a:latin typeface="MinionPro-It"/>
              </a:rPr>
              <a:t>θ</a:t>
            </a:r>
            <a:r>
              <a:rPr lang="it-IT" sz="800" dirty="0">
                <a:latin typeface="MinionPro-Regular"/>
              </a:rPr>
              <a:t>0 </a:t>
            </a:r>
            <a:r>
              <a:rPr lang="it-IT" dirty="0">
                <a:latin typeface="MinionPro-Regular"/>
              </a:rPr>
              <a:t>+ </a:t>
            </a:r>
            <a:r>
              <a:rPr lang="it-IT" i="1" dirty="0">
                <a:latin typeface="MinionPro-It"/>
              </a:rPr>
              <a:t>θ</a:t>
            </a:r>
            <a:r>
              <a:rPr lang="it-IT" sz="800" dirty="0">
                <a:latin typeface="MinionPro-Regular"/>
              </a:rPr>
              <a:t>1      </a:t>
            </a:r>
            <a:r>
              <a:rPr lang="en-US" dirty="0"/>
              <a:t>are model parameters</a:t>
            </a:r>
          </a:p>
          <a:p>
            <a:r>
              <a:rPr lang="en-US" dirty="0"/>
              <a:t>					   </a:t>
            </a:r>
            <a:r>
              <a:rPr lang="it-IT" i="1" dirty="0">
                <a:latin typeface="MinionPro-It"/>
              </a:rPr>
              <a:t>GDP_per_capita input feature</a:t>
            </a:r>
            <a:endParaRPr lang="en-US" dirty="0"/>
          </a:p>
          <a:p>
            <a:endParaRPr dirty="0"/>
          </a:p>
        </p:txBody>
      </p:sp>
      <p:sp>
        <p:nvSpPr>
          <p:cNvPr id="2" name="Right Brace 1">
            <a:extLst>
              <a:ext uri="{FF2B5EF4-FFF2-40B4-BE49-F238E27FC236}">
                <a16:creationId xmlns:a16="http://schemas.microsoft.com/office/drawing/2014/main" id="{BE83F6F8-C188-4DD7-AABB-4C0BC5BFA392}"/>
              </a:ext>
            </a:extLst>
          </p:cNvPr>
          <p:cNvSpPr/>
          <p:nvPr/>
        </p:nvSpPr>
        <p:spPr>
          <a:xfrm>
            <a:off x="8433352" y="2131943"/>
            <a:ext cx="218661" cy="616226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ABC9CC-FB1C-4B57-B94C-5474289DD275}"/>
              </a:ext>
            </a:extLst>
          </p:cNvPr>
          <p:cNvSpPr txBox="1"/>
          <p:nvPr/>
        </p:nvSpPr>
        <p:spPr>
          <a:xfrm>
            <a:off x="8816008" y="2211457"/>
            <a:ext cx="2266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Linear function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74732A8-C1D7-40E3-BB8E-4811F62B541A}"/>
              </a:ext>
            </a:extLst>
          </p:cNvPr>
          <p:cNvGrpSpPr/>
          <p:nvPr/>
        </p:nvGrpSpPr>
        <p:grpSpPr>
          <a:xfrm>
            <a:off x="1039803" y="3742710"/>
            <a:ext cx="10001250" cy="2899810"/>
            <a:chOff x="1039803" y="3742710"/>
            <a:chExt cx="10001250" cy="2899810"/>
          </a:xfrm>
        </p:grpSpPr>
        <p:pic>
          <p:nvPicPr>
            <p:cNvPr id="2052" name="Picture 4" descr="https://miro.medium.com/max/1050/1*7h2mA6MeOiFUHfdV3M6hIw.png">
              <a:extLst>
                <a:ext uri="{FF2B5EF4-FFF2-40B4-BE49-F238E27FC236}">
                  <a16:creationId xmlns:a16="http://schemas.microsoft.com/office/drawing/2014/main" id="{D0E8F955-AC7C-4BAE-8B8A-0F7DC19B8FA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500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9803" y="3930553"/>
              <a:ext cx="10001250" cy="25241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A81150DA-5228-4658-8630-3E129828C3A3}"/>
                </a:ext>
              </a:extLst>
            </p:cNvPr>
            <p:cNvSpPr/>
            <p:nvPr/>
          </p:nvSpPr>
          <p:spPr>
            <a:xfrm>
              <a:off x="5056985" y="3742710"/>
              <a:ext cx="954815" cy="2899810"/>
            </a:xfrm>
            <a:prstGeom prst="roundRect">
              <a:avLst/>
            </a:prstGeom>
            <a:noFill/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26765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Linear Regression </a:t>
            </a:r>
            <a:r>
              <a:rPr lang="en-US" sz="4000" b="1" dirty="0" err="1">
                <a:solidFill>
                  <a:srgbClr val="E46102"/>
                </a:solidFill>
              </a:rPr>
              <a:t>contd</a:t>
            </a:r>
            <a:r>
              <a:rPr lang="en-US" sz="4000" b="1" dirty="0">
                <a:solidFill>
                  <a:srgbClr val="E46102"/>
                </a:solidFill>
              </a:rPr>
              <a:t>…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-462170" y="1263657"/>
            <a:ext cx="8792817" cy="5048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-US" i="1" dirty="0" err="1">
                <a:latin typeface="MinionPro-It"/>
              </a:rPr>
              <a:t>life_satisfaction</a:t>
            </a:r>
            <a:r>
              <a:rPr lang="en-US" i="1" dirty="0">
                <a:latin typeface="MinionPro-It"/>
              </a:rPr>
              <a:t> </a:t>
            </a:r>
            <a:r>
              <a:rPr lang="it-IT" dirty="0">
                <a:latin typeface="MinionPro-Regular"/>
              </a:rPr>
              <a:t>= </a:t>
            </a:r>
            <a:r>
              <a:rPr lang="it-IT" i="1" dirty="0">
                <a:latin typeface="MinionPro-It"/>
              </a:rPr>
              <a:t>θ</a:t>
            </a:r>
            <a:r>
              <a:rPr lang="it-IT" sz="800" dirty="0">
                <a:latin typeface="MinionPro-Regular"/>
              </a:rPr>
              <a:t>0 </a:t>
            </a:r>
            <a:r>
              <a:rPr lang="it-IT" dirty="0">
                <a:latin typeface="MinionPro-Regular"/>
              </a:rPr>
              <a:t>+ </a:t>
            </a:r>
            <a:r>
              <a:rPr lang="it-IT" i="1" dirty="0">
                <a:latin typeface="MinionPro-It"/>
              </a:rPr>
              <a:t>θ</a:t>
            </a:r>
            <a:r>
              <a:rPr lang="it-IT" sz="800" dirty="0">
                <a:latin typeface="MinionPro-Regular"/>
              </a:rPr>
              <a:t>1 </a:t>
            </a:r>
            <a:r>
              <a:rPr lang="it-IT" dirty="0">
                <a:latin typeface="MinionPro-Regular"/>
              </a:rPr>
              <a:t>× </a:t>
            </a:r>
            <a:r>
              <a:rPr lang="it-IT" i="1" dirty="0">
                <a:latin typeface="MinionPro-It"/>
              </a:rPr>
              <a:t>GDP_per_capita</a:t>
            </a:r>
          </a:p>
          <a:p>
            <a:pPr algn="ctr"/>
            <a:endParaRPr lang="cy-GB" i="1" dirty="0">
              <a:latin typeface="MinionPro-It"/>
            </a:endParaRPr>
          </a:p>
          <a:p>
            <a:pPr algn="ctr"/>
            <a:endParaRPr lang="cy-GB" i="1" dirty="0">
              <a:latin typeface="MinionPro-It"/>
            </a:endParaRPr>
          </a:p>
          <a:p>
            <a:pPr algn="ctr"/>
            <a:r>
              <a:rPr lang="cy-GB" i="1" dirty="0">
                <a:latin typeface="MinionPro-It"/>
              </a:rPr>
              <a:t>ŷ</a:t>
            </a:r>
            <a:r>
              <a:rPr lang="en-US" i="1" dirty="0">
                <a:latin typeface="MinionPro-It"/>
              </a:rPr>
              <a:t> </a:t>
            </a:r>
            <a:r>
              <a:rPr lang="it-IT" dirty="0">
                <a:latin typeface="MinionPro-Regular"/>
              </a:rPr>
              <a:t>= </a:t>
            </a:r>
            <a:r>
              <a:rPr lang="it-IT" i="1" dirty="0">
                <a:latin typeface="MinionPro-It"/>
              </a:rPr>
              <a:t>θ</a:t>
            </a:r>
            <a:r>
              <a:rPr lang="it-IT" sz="800" dirty="0">
                <a:latin typeface="MinionPro-Regular"/>
              </a:rPr>
              <a:t>0 </a:t>
            </a:r>
            <a:r>
              <a:rPr lang="it-IT" dirty="0">
                <a:latin typeface="MinionPro-Regular"/>
              </a:rPr>
              <a:t>+ </a:t>
            </a:r>
            <a:r>
              <a:rPr lang="it-IT" i="1" dirty="0">
                <a:latin typeface="MinionPro-It"/>
              </a:rPr>
              <a:t>θ</a:t>
            </a:r>
            <a:r>
              <a:rPr lang="it-IT" sz="800" dirty="0">
                <a:latin typeface="MinionPro-Regular"/>
              </a:rPr>
              <a:t>1 </a:t>
            </a:r>
            <a:r>
              <a:rPr lang="it-IT" dirty="0">
                <a:latin typeface="MinionPro-Regular"/>
              </a:rPr>
              <a:t>× </a:t>
            </a:r>
            <a:r>
              <a:rPr lang="it-IT" i="1" dirty="0">
                <a:latin typeface="MinionPro-It"/>
              </a:rPr>
              <a:t>GDP_per_capita</a:t>
            </a:r>
            <a:endParaRPr lang="it-IT" dirty="0">
              <a:latin typeface="MinionPro-Regular"/>
            </a:endParaRPr>
          </a:p>
          <a:p>
            <a:r>
              <a:rPr lang="it-IT" dirty="0">
                <a:latin typeface="MinionPro-Regular"/>
              </a:rPr>
              <a:t>			</a:t>
            </a:r>
          </a:p>
          <a:p>
            <a:r>
              <a:rPr lang="it-IT" dirty="0">
                <a:latin typeface="MinionPro-Regular"/>
              </a:rPr>
              <a:t>							</a:t>
            </a:r>
            <a:r>
              <a:rPr lang="el-GR" i="1" dirty="0">
                <a:latin typeface="MinionPro-It"/>
              </a:rPr>
              <a:t> </a:t>
            </a:r>
            <a:r>
              <a:rPr lang="en-US" i="1" dirty="0">
                <a:latin typeface="MinionPro-It"/>
              </a:rPr>
              <a:t>    </a:t>
            </a:r>
            <a:r>
              <a:rPr lang="el-GR" i="1" dirty="0">
                <a:latin typeface="MinionPro-It"/>
              </a:rPr>
              <a:t>θ</a:t>
            </a:r>
            <a:r>
              <a:rPr lang="el-GR" sz="1800" baseline="-25000" dirty="0">
                <a:latin typeface="MinionPro-Regular"/>
              </a:rPr>
              <a:t>1</a:t>
            </a:r>
            <a:r>
              <a:rPr lang="en-US" sz="1800" dirty="0">
                <a:latin typeface="MinionPro-Regular"/>
              </a:rPr>
              <a:t> </a:t>
            </a:r>
            <a:r>
              <a:rPr lang="en-US" i="1" dirty="0">
                <a:latin typeface="MinionPro-It"/>
              </a:rPr>
              <a:t>x</a:t>
            </a:r>
            <a:r>
              <a:rPr lang="el-GR" sz="1800" baseline="-25000" dirty="0">
                <a:latin typeface="MinionPro-Regular"/>
              </a:rPr>
              <a:t>1</a:t>
            </a:r>
            <a:r>
              <a:rPr lang="en-US" sz="1800" dirty="0">
                <a:latin typeface="MinionPro-Regular"/>
              </a:rPr>
              <a:t> </a:t>
            </a:r>
            <a:r>
              <a:rPr lang="en-US" dirty="0">
                <a:latin typeface="MinionPro-Regular"/>
              </a:rPr>
              <a:t>+ </a:t>
            </a:r>
            <a:r>
              <a:rPr lang="el-GR" i="1" dirty="0">
                <a:latin typeface="MinionPro-It"/>
              </a:rPr>
              <a:t>θ</a:t>
            </a:r>
            <a:r>
              <a:rPr lang="en-US" sz="1800" baseline="-25000" dirty="0">
                <a:latin typeface="MinionPro-Regular"/>
              </a:rPr>
              <a:t>2</a:t>
            </a:r>
            <a:r>
              <a:rPr lang="en-US" sz="1800" dirty="0">
                <a:latin typeface="MinionPro-Regular"/>
              </a:rPr>
              <a:t> </a:t>
            </a:r>
            <a:r>
              <a:rPr lang="en-US" i="1" dirty="0">
                <a:latin typeface="MinionPro-It"/>
              </a:rPr>
              <a:t>x</a:t>
            </a:r>
            <a:r>
              <a:rPr lang="en-US" sz="1800" baseline="-25000" dirty="0">
                <a:latin typeface="MinionPro-Regular"/>
              </a:rPr>
              <a:t>2</a:t>
            </a:r>
            <a:r>
              <a:rPr lang="en-US" sz="1800" dirty="0">
                <a:latin typeface="MinionPro-Regular"/>
              </a:rPr>
              <a:t> </a:t>
            </a:r>
            <a:r>
              <a:rPr lang="en-US" dirty="0">
                <a:latin typeface="MinionPro-Regular"/>
              </a:rPr>
              <a:t>+ </a:t>
            </a:r>
            <a:r>
              <a:rPr lang="en-US" dirty="0">
                <a:latin typeface="Symbola"/>
              </a:rPr>
              <a:t>⋯ </a:t>
            </a:r>
            <a:r>
              <a:rPr lang="en-US" dirty="0">
                <a:latin typeface="MinionPro-Regular"/>
              </a:rPr>
              <a:t>+ </a:t>
            </a:r>
            <a:r>
              <a:rPr lang="el-GR" i="1" dirty="0">
                <a:latin typeface="MinionPro-It"/>
              </a:rPr>
              <a:t>θ</a:t>
            </a:r>
            <a:r>
              <a:rPr lang="en-US" sz="1800" baseline="-25000" dirty="0">
                <a:latin typeface="MinionPro-Regular"/>
              </a:rPr>
              <a:t>n</a:t>
            </a:r>
            <a:r>
              <a:rPr lang="en-US" sz="1800" i="1" dirty="0">
                <a:latin typeface="MinionPro-It"/>
              </a:rPr>
              <a:t> </a:t>
            </a:r>
            <a:r>
              <a:rPr lang="en-US" i="1" dirty="0" err="1">
                <a:latin typeface="MinionPro-It"/>
              </a:rPr>
              <a:t>x</a:t>
            </a:r>
            <a:r>
              <a:rPr lang="en-US" sz="1800" baseline="-25000" dirty="0" err="1">
                <a:latin typeface="MinionPro-Regular"/>
              </a:rPr>
              <a:t>n</a:t>
            </a:r>
            <a:endParaRPr lang="en-US" dirty="0"/>
          </a:p>
          <a:p>
            <a:endParaRPr dirty="0"/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B3B6E340-55A1-457B-A849-B8FA9318CFE8}"/>
              </a:ext>
            </a:extLst>
          </p:cNvPr>
          <p:cNvSpPr/>
          <p:nvPr/>
        </p:nvSpPr>
        <p:spPr>
          <a:xfrm>
            <a:off x="2380422" y="1878496"/>
            <a:ext cx="134178" cy="611256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058A7700-99E5-4BCF-8452-5C4BC3F6EFE2}"/>
              </a:ext>
            </a:extLst>
          </p:cNvPr>
          <p:cNvSpPr/>
          <p:nvPr/>
        </p:nvSpPr>
        <p:spPr>
          <a:xfrm rot="2288753" flipH="1">
            <a:off x="3212331" y="1639869"/>
            <a:ext cx="174924" cy="984138"/>
          </a:xfrm>
          <a:prstGeom prst="downArrow">
            <a:avLst>
              <a:gd name="adj1" fmla="val 35185"/>
              <a:gd name="adj2" fmla="val 5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CD0662-0345-4D9C-B33A-497B4CB729FD}"/>
              </a:ext>
            </a:extLst>
          </p:cNvPr>
          <p:cNvSpPr txBox="1"/>
          <p:nvPr/>
        </p:nvSpPr>
        <p:spPr>
          <a:xfrm flipH="1">
            <a:off x="3309737" y="1999458"/>
            <a:ext cx="1673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E46102"/>
                </a:solidFill>
              </a:rPr>
              <a:t>bias term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6319372-94EC-4030-85EA-6C9522DCE5F0}"/>
              </a:ext>
            </a:extLst>
          </p:cNvPr>
          <p:cNvSpPr txBox="1"/>
          <p:nvPr/>
        </p:nvSpPr>
        <p:spPr>
          <a:xfrm flipH="1">
            <a:off x="1243571" y="1888292"/>
            <a:ext cx="1673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E46102"/>
                </a:solidFill>
              </a:rPr>
              <a:t>predicted value</a:t>
            </a: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774AB03A-3EA5-4790-B81D-D610CEEF120F}"/>
              </a:ext>
            </a:extLst>
          </p:cNvPr>
          <p:cNvSpPr/>
          <p:nvPr/>
        </p:nvSpPr>
        <p:spPr>
          <a:xfrm rot="5400000">
            <a:off x="4135182" y="1839245"/>
            <a:ext cx="431345" cy="2400300"/>
          </a:xfrm>
          <a:prstGeom prst="rightBrace">
            <a:avLst>
              <a:gd name="adj1" fmla="val 8333"/>
              <a:gd name="adj2" fmla="val 49401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1E56C5-7172-4C9E-B54F-E81E5B40BEA9}"/>
              </a:ext>
            </a:extLst>
          </p:cNvPr>
          <p:cNvSpPr txBox="1"/>
          <p:nvPr/>
        </p:nvSpPr>
        <p:spPr>
          <a:xfrm>
            <a:off x="1600200" y="4363278"/>
            <a:ext cx="7643192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inionPro-Regular"/>
              </a:rPr>
              <a:t>where, </a:t>
            </a:r>
            <a:r>
              <a:rPr lang="en-US" i="1" dirty="0">
                <a:latin typeface="MinionPro-Regular"/>
              </a:rPr>
              <a:t>n</a:t>
            </a:r>
            <a:r>
              <a:rPr lang="en-US" dirty="0">
                <a:latin typeface="MinionPro-Regular"/>
              </a:rPr>
              <a:t> is the number of features</a:t>
            </a:r>
          </a:p>
          <a:p>
            <a:r>
              <a:rPr lang="en-US" sz="3200" i="1" dirty="0">
                <a:latin typeface="MinionPro-It"/>
              </a:rPr>
              <a:t>x</a:t>
            </a:r>
            <a:r>
              <a:rPr lang="en-US" i="1" baseline="-25000" dirty="0">
                <a:latin typeface="MinionPro-Regular"/>
              </a:rPr>
              <a:t>i</a:t>
            </a:r>
            <a:r>
              <a:rPr lang="en-US" baseline="-25000" dirty="0">
                <a:latin typeface="MinionPro-Regular"/>
              </a:rPr>
              <a:t> </a:t>
            </a:r>
            <a:r>
              <a:rPr lang="en-US" dirty="0">
                <a:latin typeface="MinionPro-Regular"/>
              </a:rPr>
              <a:t> is the </a:t>
            </a:r>
            <a:r>
              <a:rPr lang="en-US" dirty="0" err="1">
                <a:latin typeface="MinionPro-Regular"/>
              </a:rPr>
              <a:t>i</a:t>
            </a:r>
            <a:r>
              <a:rPr lang="en-US" baseline="30000" dirty="0" err="1">
                <a:latin typeface="MinionPro-Regular"/>
              </a:rPr>
              <a:t>th</a:t>
            </a:r>
            <a:r>
              <a:rPr lang="en-US" dirty="0">
                <a:latin typeface="MinionPro-Regular"/>
              </a:rPr>
              <a:t> feature value</a:t>
            </a:r>
            <a:endParaRPr lang="it-IT" dirty="0">
              <a:latin typeface="MinionPro-Regular"/>
            </a:endParaRPr>
          </a:p>
          <a:p>
            <a:r>
              <a:rPr lang="it-IT" i="1" dirty="0">
                <a:latin typeface="MinionPro-It"/>
              </a:rPr>
              <a:t>θ</a:t>
            </a:r>
            <a:r>
              <a:rPr lang="it-IT" sz="800" dirty="0">
                <a:latin typeface="MinionPro-Regular"/>
              </a:rPr>
              <a:t>j</a:t>
            </a:r>
            <a:r>
              <a:rPr lang="en-US" dirty="0">
                <a:latin typeface="MinionPro-Regular"/>
              </a:rPr>
              <a:t> is the </a:t>
            </a:r>
            <a:r>
              <a:rPr lang="en-US" dirty="0" err="1">
                <a:latin typeface="MinionPro-Regular"/>
              </a:rPr>
              <a:t>j</a:t>
            </a:r>
            <a:r>
              <a:rPr lang="en-US" baseline="30000" dirty="0" err="1">
                <a:latin typeface="MinionPro-Regular"/>
              </a:rPr>
              <a:t>th</a:t>
            </a:r>
            <a:r>
              <a:rPr lang="en-US" dirty="0">
                <a:latin typeface="MinionPro-Regular"/>
              </a:rPr>
              <a:t> model parameter (including </a:t>
            </a:r>
            <a:r>
              <a:rPr lang="it-IT" i="1" dirty="0">
                <a:latin typeface="MinionPro-It"/>
              </a:rPr>
              <a:t>θ</a:t>
            </a:r>
            <a:r>
              <a:rPr lang="it-IT" sz="800" dirty="0">
                <a:latin typeface="MinionPro-Regular"/>
              </a:rPr>
              <a:t>0  </a:t>
            </a:r>
            <a:r>
              <a:rPr lang="it-IT" dirty="0">
                <a:latin typeface="MinionPro-Regular"/>
              </a:rPr>
              <a:t>, as the bias term and </a:t>
            </a:r>
            <a:r>
              <a:rPr lang="it-IT" i="1" dirty="0">
                <a:latin typeface="MinionPro-It"/>
              </a:rPr>
              <a:t>θ</a:t>
            </a:r>
            <a:r>
              <a:rPr lang="it-IT" sz="800" dirty="0">
                <a:latin typeface="MinionPro-Regular"/>
              </a:rPr>
              <a:t>1 </a:t>
            </a:r>
            <a:r>
              <a:rPr lang="it-IT" dirty="0">
                <a:latin typeface="MinionPro-Regular"/>
              </a:rPr>
              <a:t>,</a:t>
            </a:r>
            <a:r>
              <a:rPr lang="it-IT" i="1" dirty="0">
                <a:latin typeface="MinionPro-It"/>
              </a:rPr>
              <a:t> θ</a:t>
            </a:r>
            <a:r>
              <a:rPr lang="it-IT" sz="800" dirty="0">
                <a:latin typeface="MinionPro-Regular"/>
              </a:rPr>
              <a:t>2 </a:t>
            </a:r>
            <a:r>
              <a:rPr lang="it-IT" dirty="0">
                <a:latin typeface="MinionPro-Regular"/>
              </a:rPr>
              <a:t>,... ,</a:t>
            </a:r>
            <a:r>
              <a:rPr lang="it-IT" i="1" dirty="0">
                <a:solidFill>
                  <a:srgbClr val="000000"/>
                </a:solidFill>
                <a:latin typeface="MinionPro-It"/>
              </a:rPr>
              <a:t>θ</a:t>
            </a:r>
            <a:r>
              <a:rPr lang="it-IT" sz="800" dirty="0">
                <a:solidFill>
                  <a:srgbClr val="000000"/>
                </a:solidFill>
                <a:latin typeface="MinionPro-Regular"/>
              </a:rPr>
              <a:t>n  </a:t>
            </a:r>
            <a:r>
              <a:rPr lang="it-IT" dirty="0">
                <a:latin typeface="MinionPro-Regular"/>
              </a:rPr>
              <a:t>the feature weights</a:t>
            </a:r>
            <a:r>
              <a:rPr lang="en-US" dirty="0">
                <a:latin typeface="MinionPro-Regular"/>
              </a:rPr>
              <a:t>)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40FF5DB-7278-4085-953B-219997EC40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3676" y="2399791"/>
            <a:ext cx="2186792" cy="603254"/>
          </a:xfrm>
          <a:prstGeom prst="rect">
            <a:avLst/>
          </a:prstGeom>
          <a:ln w="952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EDDF68C-4E3F-40DE-8193-D5C47A292934}"/>
              </a:ext>
            </a:extLst>
          </p:cNvPr>
          <p:cNvSpPr txBox="1"/>
          <p:nvPr/>
        </p:nvSpPr>
        <p:spPr>
          <a:xfrm>
            <a:off x="7717551" y="3010996"/>
            <a:ext cx="17139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vectorized form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8970735A-2960-4C54-B4AD-8A56C0ACF1E5}"/>
              </a:ext>
            </a:extLst>
          </p:cNvPr>
          <p:cNvSpPr/>
          <p:nvPr/>
        </p:nvSpPr>
        <p:spPr>
          <a:xfrm>
            <a:off x="5978387" y="2658717"/>
            <a:ext cx="1321904" cy="1143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51925A6-451E-4D86-8E83-95877AF30EE5}"/>
              </a:ext>
            </a:extLst>
          </p:cNvPr>
          <p:cNvSpPr txBox="1"/>
          <p:nvPr/>
        </p:nvSpPr>
        <p:spPr>
          <a:xfrm>
            <a:off x="8078589" y="4000703"/>
            <a:ext cx="3283757" cy="830997"/>
          </a:xfrm>
          <a:prstGeom prst="rect">
            <a:avLst/>
          </a:prstGeom>
          <a:noFill/>
          <a:ln>
            <a:solidFill>
              <a:srgbClr val="D95E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n>
                  <a:solidFill>
                    <a:srgbClr val="D95E00"/>
                  </a:solidFill>
                </a:ln>
                <a:solidFill>
                  <a:srgbClr val="E46102"/>
                </a:solidFill>
              </a:rPr>
              <a:t>Another name for bias?</a:t>
            </a:r>
          </a:p>
        </p:txBody>
      </p:sp>
    </p:spTree>
    <p:extLst>
      <p:ext uri="{BB962C8B-B14F-4D97-AF65-F5344CB8AC3E}">
        <p14:creationId xmlns:p14="http://schemas.microsoft.com/office/powerpoint/2010/main" val="4214007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/>
      <p:bldP spid="11" grpId="0"/>
      <p:bldP spid="9" grpId="0" animBg="1"/>
      <p:bldP spid="10" grpId="0"/>
      <p:bldP spid="15" grpId="0"/>
      <p:bldP spid="16" grpId="0" animBg="1"/>
      <p:bldP spid="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Linear Regression </a:t>
            </a:r>
            <a:r>
              <a:rPr lang="en-US" sz="4000" b="1" dirty="0" err="1">
                <a:solidFill>
                  <a:srgbClr val="E46102"/>
                </a:solidFill>
              </a:rPr>
              <a:t>contd</a:t>
            </a:r>
            <a:r>
              <a:rPr lang="en-US" sz="4000" b="1" dirty="0">
                <a:solidFill>
                  <a:srgbClr val="E46102"/>
                </a:solidFill>
              </a:rPr>
              <a:t>…</a:t>
            </a:r>
            <a:endParaRPr sz="4000" b="1" dirty="0">
              <a:solidFill>
                <a:srgbClr val="E46102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C563D6C-29B7-4D7E-AA19-2A4FCE0B65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5042" y="1704104"/>
            <a:ext cx="3781916" cy="1043289"/>
          </a:xfrm>
          <a:prstGeom prst="rect">
            <a:avLst/>
          </a:prstGeom>
          <a:ln w="952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E2A11C5-D884-4A29-ADC1-3956F0DF1B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3500" y="3157340"/>
            <a:ext cx="10327983" cy="2938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183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Linear regression training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1127760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GOAL: Training a model means setting its parameters so that the model BEST fits the training set.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Q</a:t>
            </a:r>
            <a:r>
              <a:rPr lang="en-US" i="1" dirty="0"/>
              <a:t>uality</a:t>
            </a:r>
            <a:r>
              <a:rPr lang="en-US" dirty="0"/>
              <a:t> : how well predictions match up against actual values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Graphically, find a line that minimizes the prediction error of all the data points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026" name="Picture 2" descr="https://qph.fs.quoracdn.net/main-qimg-bb8279567778d3e87812d66b60dd0656">
            <a:extLst>
              <a:ext uri="{FF2B5EF4-FFF2-40B4-BE49-F238E27FC236}">
                <a16:creationId xmlns:a16="http://schemas.microsoft.com/office/drawing/2014/main" id="{0E298701-4860-4DAF-A001-86C26FABEE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1548" y="3842950"/>
            <a:ext cx="2977988" cy="2690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1376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theme/theme1.xml><?xml version="1.0" encoding="utf-8"?>
<a:theme xmlns:a="http://schemas.openxmlformats.org/drawingml/2006/main" name="RIT">
  <a:themeElements>
    <a:clrScheme name="RIT">
      <a:dk1>
        <a:srgbClr val="000000"/>
      </a:dk1>
      <a:lt1>
        <a:srgbClr val="FFFFFF"/>
      </a:lt1>
      <a:dk2>
        <a:srgbClr val="6F706F"/>
      </a:dk2>
      <a:lt2>
        <a:srgbClr val="E7E6E6"/>
      </a:lt2>
      <a:accent1>
        <a:srgbClr val="F66900"/>
      </a:accent1>
      <a:accent2>
        <a:srgbClr val="F6BD00"/>
      </a:accent2>
      <a:accent3>
        <a:srgbClr val="C4D500"/>
      </a:accent3>
      <a:accent4>
        <a:srgbClr val="009CBD"/>
      </a:accent4>
      <a:accent5>
        <a:srgbClr val="7D54C7"/>
      </a:accent5>
      <a:accent6>
        <a:srgbClr val="70AD47"/>
      </a:accent6>
      <a:hlink>
        <a:srgbClr val="D64900"/>
      </a:hlink>
      <a:folHlink>
        <a:srgbClr val="717479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14" id="{BC559B7F-5DC3-E543-A3A8-5AA8B90A05FC}" vid="{D2BAAE57-954A-1441-87A4-7CD5FC77005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Presentation1</Template>
  <TotalTime>9076</TotalTime>
  <Words>1313</Words>
  <Application>Microsoft Macintosh PowerPoint</Application>
  <PresentationFormat>Widescreen</PresentationFormat>
  <Paragraphs>177</Paragraphs>
  <Slides>23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5" baseType="lpstr">
      <vt:lpstr>MS Gothic</vt:lpstr>
      <vt:lpstr>Arial</vt:lpstr>
      <vt:lpstr>Calibri</vt:lpstr>
      <vt:lpstr>Georgia</vt:lpstr>
      <vt:lpstr>MinionPro-Bold</vt:lpstr>
      <vt:lpstr>MinionPro-It</vt:lpstr>
      <vt:lpstr>MinionPro-Regular</vt:lpstr>
      <vt:lpstr>Symbola</vt:lpstr>
      <vt:lpstr>System Font Regular</vt:lpstr>
      <vt:lpstr>Times New Roman</vt:lpstr>
      <vt:lpstr>Wingdings</vt:lpstr>
      <vt:lpstr>RIT</vt:lpstr>
      <vt:lpstr>PowerPoint Presentation</vt:lpstr>
      <vt:lpstr>PowerPoint Presentation</vt:lpstr>
      <vt:lpstr>Lecture Objective</vt:lpstr>
      <vt:lpstr>ML Models as Black boxes</vt:lpstr>
      <vt:lpstr>Linear Regression Model</vt:lpstr>
      <vt:lpstr>Linear Regression contd…</vt:lpstr>
      <vt:lpstr>Linear Regression contd…</vt:lpstr>
      <vt:lpstr>Linear Regression contd…</vt:lpstr>
      <vt:lpstr>Linear regression training</vt:lpstr>
      <vt:lpstr>Linear regression performance measure</vt:lpstr>
      <vt:lpstr>Linear regression training</vt:lpstr>
      <vt:lpstr>PowerPoint Presentation</vt:lpstr>
      <vt:lpstr>PowerPoint Presentation</vt:lpstr>
      <vt:lpstr>Example</vt:lpstr>
      <vt:lpstr>Using pandas</vt:lpstr>
      <vt:lpstr>Computational Complexity</vt:lpstr>
      <vt:lpstr>Gradient Descent</vt:lpstr>
      <vt:lpstr>PowerPoint Presentation</vt:lpstr>
      <vt:lpstr>PowerPoint Presentation</vt:lpstr>
      <vt:lpstr>What about this curve?</vt:lpstr>
      <vt:lpstr>Stochastic Gradient Descent</vt:lpstr>
      <vt:lpstr>Other Gradient Descent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ChangeThisNameLater</dc:creator>
  <cp:lastModifiedBy>Microsoft Office User</cp:lastModifiedBy>
  <cp:revision>455</cp:revision>
  <cp:lastPrinted>2018-04-25T02:50:23Z</cp:lastPrinted>
  <dcterms:created xsi:type="dcterms:W3CDTF">2021-08-24T04:52:52Z</dcterms:created>
  <dcterms:modified xsi:type="dcterms:W3CDTF">2022-08-31T20:56:56Z</dcterms:modified>
</cp:coreProperties>
</file>