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6"/>
  </p:notesMasterIdLst>
  <p:handoutMasterIdLst>
    <p:handoutMasterId r:id="rId27"/>
  </p:handoutMasterIdLst>
  <p:sldIdLst>
    <p:sldId id="266" r:id="rId2"/>
    <p:sldId id="298" r:id="rId3"/>
    <p:sldId id="313" r:id="rId4"/>
    <p:sldId id="316" r:id="rId5"/>
    <p:sldId id="317" r:id="rId6"/>
    <p:sldId id="314" r:id="rId7"/>
    <p:sldId id="318" r:id="rId8"/>
    <p:sldId id="320" r:id="rId9"/>
    <p:sldId id="325" r:id="rId10"/>
    <p:sldId id="321" r:id="rId11"/>
    <p:sldId id="326" r:id="rId12"/>
    <p:sldId id="330" r:id="rId13"/>
    <p:sldId id="322" r:id="rId14"/>
    <p:sldId id="327" r:id="rId15"/>
    <p:sldId id="331" r:id="rId16"/>
    <p:sldId id="323" r:id="rId17"/>
    <p:sldId id="328" r:id="rId18"/>
    <p:sldId id="333" r:id="rId19"/>
    <p:sldId id="324" r:id="rId20"/>
    <p:sldId id="329" r:id="rId21"/>
    <p:sldId id="332" r:id="rId22"/>
    <p:sldId id="319" r:id="rId23"/>
    <p:sldId id="334" r:id="rId24"/>
    <p:sldId id="335" r:id="rId2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0E3563-C2AF-044A-8D9B-13463D2643B3}">
          <p14:sldIdLst>
            <p14:sldId id="266"/>
            <p14:sldId id="298"/>
            <p14:sldId id="313"/>
            <p14:sldId id="316"/>
            <p14:sldId id="317"/>
            <p14:sldId id="314"/>
            <p14:sldId id="318"/>
            <p14:sldId id="320"/>
            <p14:sldId id="325"/>
            <p14:sldId id="321"/>
            <p14:sldId id="326"/>
            <p14:sldId id="330"/>
            <p14:sldId id="322"/>
            <p14:sldId id="327"/>
            <p14:sldId id="331"/>
            <p14:sldId id="323"/>
            <p14:sldId id="328"/>
            <p14:sldId id="333"/>
            <p14:sldId id="324"/>
            <p14:sldId id="329"/>
            <p14:sldId id="332"/>
            <p14:sldId id="319"/>
            <p14:sldId id="334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102"/>
    <a:srgbClr val="D95E00"/>
    <a:srgbClr val="EEEEEE"/>
    <a:srgbClr val="E56618"/>
    <a:srgbClr val="EF6F2A"/>
    <a:srgbClr val="686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2" autoAdjust="0"/>
    <p:restoredTop sz="92465" autoAdjust="0"/>
  </p:normalViewPr>
  <p:slideViewPr>
    <p:cSldViewPr snapToGrid="0" snapToObjects="1">
      <p:cViewPr varScale="1">
        <p:scale>
          <a:sx n="97" d="100"/>
          <a:sy n="97" d="100"/>
        </p:scale>
        <p:origin x="1384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110"/>
    </p:cViewPr>
  </p:sorterViewPr>
  <p:notesViewPr>
    <p:cSldViewPr snapToGrid="0" snapToObjects="1">
      <p:cViewPr varScale="1">
        <p:scale>
          <a:sx n="106" d="100"/>
          <a:sy n="106" d="100"/>
        </p:scale>
        <p:origin x="43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33BD0-7962-B04A-8E72-AD5168F63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B94C6-1659-0D42-8942-DAD6793A09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C6931-D0F6-AB40-9D7F-95567148A5C2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64BEA-E2E4-BF48-8CF7-45787CAA5A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BBDE-4EF8-F14C-8AE0-73BF9B0C3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64436-003E-284C-9347-5BCE3745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C18F2-6801-5147-A332-A6E1C7D69D18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F60EF-C37D-4D44-90AD-6140AB570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4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276675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60136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6705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62031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874980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562745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464198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700117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565906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872826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09009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056969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298271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607832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24139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17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07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7653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279918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993741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451853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1be16503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1be16503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World of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68319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A854E96-0661-A24A-B9CE-69C7233CB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51832" y="-89532"/>
            <a:ext cx="12867061" cy="8559912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FD9D4D-26CF-1B40-9449-C3AAAE20A4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053" y="1989626"/>
            <a:ext cx="10151755" cy="476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2897DA-66AE-A946-A7E1-121C04B15F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6053" y="2477257"/>
            <a:ext cx="7724036" cy="399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225A074-EFE6-D641-B858-30CD052255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76E4-ABDA-F340-8D30-F24D2053C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6053" y="375845"/>
            <a:ext cx="10151755" cy="1586752"/>
          </a:xfrm>
          <a:prstGeom prst="rect">
            <a:avLst/>
          </a:prstGeom>
        </p:spPr>
        <p:txBody>
          <a:bodyPr bIns="0"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38CCE-D8EA-A644-A10B-D4B2503A85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85722" y="145901"/>
            <a:ext cx="585080" cy="2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787F5F2-501C-424A-9865-0DE5CE4A13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2086" y="987157"/>
            <a:ext cx="3607765" cy="45228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Main Header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227BE32-0205-E84F-BDBB-EF64671787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076F031-AF81-DC40-9A1C-C60C936724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</p:spPr>
        <p:txBody>
          <a:bodyPr/>
          <a:lstStyle>
            <a:lvl1pPr marL="304792" indent="-296326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2667"/>
            </a:lvl1pPr>
            <a:lvl2pPr marL="535504" indent="-230712">
              <a:buClr>
                <a:srgbClr val="E46102"/>
              </a:buClr>
              <a:buSzPct val="100000"/>
              <a:buFont typeface="Arial" panose="020B0604020202020204" pitchFamily="34" charset="0"/>
              <a:buChar char="•"/>
              <a:tabLst/>
              <a:defRPr sz="2400"/>
            </a:lvl2pPr>
            <a:lvl3pPr marL="840296" indent="-23071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133"/>
            </a:lvl3pPr>
            <a:lvl4pPr marL="1073124" indent="-232828">
              <a:buClr>
                <a:srgbClr val="D95E00"/>
              </a:buClr>
              <a:buFont typeface="System Font Regular"/>
              <a:buChar char="&gt;"/>
              <a:tabLst/>
              <a:defRPr sz="1867"/>
            </a:lvl4pPr>
            <a:lvl5pPr marL="1301717" indent="-228594">
              <a:buClr>
                <a:srgbClr val="D95E00"/>
              </a:buClr>
              <a:buFont typeface="Wingdings" pitchFamily="2" charset="2"/>
              <a:buChar char="§"/>
              <a:tabLst/>
              <a:defRPr sz="1600"/>
            </a:lvl5pPr>
            <a:lvl6pPr marL="1295368" indent="0">
              <a:buClr>
                <a:srgbClr val="D95E00"/>
              </a:buClr>
              <a:buFont typeface="System Font Regular"/>
              <a:buNone/>
              <a:tabLst/>
              <a:defRPr sz="1467"/>
            </a:lvl6pPr>
            <a:lvl7pPr marL="1526078" indent="0">
              <a:buClr>
                <a:srgbClr val="D95E00"/>
              </a:buClr>
              <a:buFont typeface="Wingdings" pitchFamily="2" charset="2"/>
              <a:buNone/>
              <a:tabLst/>
              <a:defRPr sz="1333"/>
            </a:lvl7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sub-sub-bullet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856AB1-AAB5-DD41-A548-FB33E6E9490C}"/>
              </a:ext>
            </a:extLst>
          </p:cNvPr>
          <p:cNvCxnSpPr/>
          <p:nvPr userDrawn="1"/>
        </p:nvCxnSpPr>
        <p:spPr>
          <a:xfrm>
            <a:off x="272085" y="512494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BF8741-1247-824C-927C-EC3E8FDB5013}"/>
              </a:ext>
            </a:extLst>
          </p:cNvPr>
          <p:cNvCxnSpPr/>
          <p:nvPr userDrawn="1"/>
        </p:nvCxnSpPr>
        <p:spPr>
          <a:xfrm>
            <a:off x="3376635" y="512494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8303E-CB79-A645-BEF9-D0CD24C49717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4F9A6-C8EF-1F4A-8155-1567273829D2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1383E86-B978-174B-B3F5-A6CC484326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0A3470E-8125-0E4C-8D9E-AE498C694D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2085" y="958452"/>
            <a:ext cx="11589952" cy="6963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33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06909BC-83A5-ED42-AE34-D78DAEC3F2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</p:spPr>
        <p:txBody>
          <a:bodyPr/>
          <a:lstStyle>
            <a:lvl1pPr marL="304792" indent="-304792"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 sz="3200" b="1"/>
            </a:lvl1pPr>
            <a:lvl2pPr marL="609585" indent="-304792">
              <a:buClr>
                <a:srgbClr val="E46102"/>
              </a:buClr>
              <a:buFont typeface="Arial" panose="020B0604020202020204" pitchFamily="34" charset="0"/>
              <a:buChar char="•"/>
              <a:tabLst/>
              <a:defRPr sz="2667"/>
            </a:lvl2pPr>
            <a:lvl3pPr marL="914377" indent="-304792">
              <a:buClr>
                <a:srgbClr val="E46102"/>
              </a:buClr>
              <a:buSzPct val="100000"/>
              <a:buFont typeface="Wingdings" pitchFamily="2" charset="2"/>
              <a:buChar char="§"/>
              <a:tabLst/>
              <a:defRPr sz="2400"/>
            </a:lvl3pPr>
            <a:lvl4pPr marL="1221287" indent="-306910">
              <a:buClr>
                <a:srgbClr val="D95E00"/>
              </a:buClr>
              <a:buFont typeface="System Font Regular"/>
              <a:buChar char="&gt;"/>
              <a:tabLst/>
              <a:defRPr sz="2133"/>
            </a:lvl4pPr>
            <a:lvl5pPr marL="1526079" indent="-304792">
              <a:buClr>
                <a:srgbClr val="D95E00"/>
              </a:buClr>
              <a:buFont typeface="Wingdings" pitchFamily="2" charset="2"/>
              <a:buChar char="§"/>
              <a:tabLst/>
              <a:defRPr sz="1867"/>
            </a:lvl5pPr>
            <a:lvl6pPr marL="1756789" indent="-230712">
              <a:buClr>
                <a:srgbClr val="D95E00"/>
              </a:buClr>
              <a:buFont typeface="System Font Regular"/>
              <a:buChar char="&gt;"/>
              <a:tabLst/>
              <a:defRPr sz="1600"/>
            </a:lvl6pPr>
            <a:lvl7pPr marL="1904952" indent="-148163">
              <a:buClr>
                <a:srgbClr val="D95E00"/>
              </a:buClr>
              <a:buFont typeface="Wingdings" pitchFamily="2" charset="2"/>
              <a:buChar char="§"/>
              <a:tabLst/>
              <a:defRPr sz="1333"/>
            </a:lvl7pPr>
            <a:lvl8pPr marL="2061582" indent="-156629">
              <a:buClr>
                <a:srgbClr val="D95E00"/>
              </a:buClr>
              <a:buFont typeface="System Font Regular"/>
              <a:buChar char="&gt;"/>
              <a:tabLst/>
              <a:defRPr sz="1200"/>
            </a:lvl8pPr>
          </a:lstStyle>
          <a:p>
            <a:pPr lvl="0"/>
            <a:r>
              <a:rPr lang="en-US" dirty="0"/>
              <a:t>Click to add bullet</a:t>
            </a:r>
          </a:p>
          <a:p>
            <a:pPr lvl="1"/>
            <a:r>
              <a:rPr lang="en-US" dirty="0"/>
              <a:t>Click to add sub-bullet</a:t>
            </a:r>
          </a:p>
          <a:p>
            <a:pPr lvl="2"/>
            <a:r>
              <a:rPr lang="en-US" dirty="0"/>
              <a:t>Click to add sub-sub bullet</a:t>
            </a:r>
          </a:p>
        </p:txBody>
      </p:sp>
    </p:spTree>
    <p:extLst>
      <p:ext uri="{BB962C8B-B14F-4D97-AF65-F5344CB8AC3E}">
        <p14:creationId xmlns:p14="http://schemas.microsoft.com/office/powerpoint/2010/main" val="429214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CF15DD-277E-394F-AFCE-926578BEF7F1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D8B4FE-5E61-2942-9F67-A4F6AD7FECA1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62AB3FC8-2388-7847-86DB-E5B5333EA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7" name="Content Placeholder 18">
            <a:extLst>
              <a:ext uri="{FF2B5EF4-FFF2-40B4-BE49-F238E27FC236}">
                <a16:creationId xmlns:a16="http://schemas.microsoft.com/office/drawing/2014/main" id="{E61379B3-CA22-7E42-8FE3-E2D09D7219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9984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4EEE75-1C0C-DF43-8A1A-F55F70A0076A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33C26C-CF75-E04A-98EB-7AEC198CFEE8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AD0B3782-2422-A544-AEA8-0DA96AAE5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4" name="Content Placeholder 18">
            <a:extLst>
              <a:ext uri="{FF2B5EF4-FFF2-40B4-BE49-F238E27FC236}">
                <a16:creationId xmlns:a16="http://schemas.microsoft.com/office/drawing/2014/main" id="{D44BC06C-7E1C-4845-973D-DCD63FB136F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  <p:sp>
        <p:nvSpPr>
          <p:cNvPr id="15" name="Content Placeholder 18">
            <a:extLst>
              <a:ext uri="{FF2B5EF4-FFF2-40B4-BE49-F238E27FC236}">
                <a16:creationId xmlns:a16="http://schemas.microsoft.com/office/drawing/2014/main" id="{AA93BCA3-E265-CD4C-9883-62DC1D15F3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35412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E70DBF-129D-BB48-BBFF-08F62952F603}"/>
              </a:ext>
            </a:extLst>
          </p:cNvPr>
          <p:cNvCxnSpPr/>
          <p:nvPr userDrawn="1"/>
        </p:nvCxnSpPr>
        <p:spPr>
          <a:xfrm>
            <a:off x="272085" y="513092"/>
            <a:ext cx="2674747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E58E4D-9595-E14C-8259-3EDBF9F54A84}"/>
              </a:ext>
            </a:extLst>
          </p:cNvPr>
          <p:cNvCxnSpPr/>
          <p:nvPr userDrawn="1"/>
        </p:nvCxnSpPr>
        <p:spPr>
          <a:xfrm>
            <a:off x="3376635" y="513092"/>
            <a:ext cx="8485403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9CF2F8B1-9E2E-5040-B217-FCC725F966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AAA33EB-41E5-8B40-9670-C68F679A7D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584" y="862676"/>
            <a:ext cx="3471333" cy="79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Main Header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FBAF58-1BBE-824B-9BD9-DF65670E9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0FC676F-AD0F-3045-85E2-F41B9DF0A6F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i="1"/>
            </a:lvl1pPr>
          </a:lstStyle>
          <a:p>
            <a:pPr lvl="0"/>
            <a:r>
              <a:rPr lang="en-US" dirty="0"/>
              <a:t>Place image/chart here</a:t>
            </a:r>
          </a:p>
        </p:txBody>
      </p:sp>
    </p:spTree>
    <p:extLst>
      <p:ext uri="{BB962C8B-B14F-4D97-AF65-F5344CB8AC3E}">
        <p14:creationId xmlns:p14="http://schemas.microsoft.com/office/powerpoint/2010/main" val="257534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1FDB69-C179-3341-AEF3-D2B3896FB825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ECA973-8475-EF41-8C88-BE7633966CF5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7DF7C01A-B350-7B45-A49E-C3717CC86D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A099A8-CF8E-1C48-82A0-F6A6F7CC0F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2085" y="3987800"/>
            <a:ext cx="11589952" cy="152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333" b="1"/>
            </a:lvl1pPr>
          </a:lstStyle>
          <a:p>
            <a:pPr lvl="0"/>
            <a:r>
              <a:rPr lang="en-US" dirty="0"/>
              <a:t>Click to add Transition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2F3CD-3D17-914E-88EA-A50C55E237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17F9755-C0DA-B244-B730-B308E60924F8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FF2CB-58B7-5049-BADD-41D07A0154D8}"/>
              </a:ext>
            </a:extLst>
          </p:cNvPr>
          <p:cNvCxnSpPr/>
          <p:nvPr userDrawn="1"/>
        </p:nvCxnSpPr>
        <p:spPr>
          <a:xfrm>
            <a:off x="272085" y="513091"/>
            <a:ext cx="2674747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B524D-D7AF-4B4A-B485-6A922EDBF1D0}"/>
              </a:ext>
            </a:extLst>
          </p:cNvPr>
          <p:cNvCxnSpPr/>
          <p:nvPr userDrawn="1"/>
        </p:nvCxnSpPr>
        <p:spPr>
          <a:xfrm>
            <a:off x="3376635" y="513091"/>
            <a:ext cx="8485403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CD73F756-E117-EE4D-80F1-C25B8572FA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2085" y="4258733"/>
            <a:ext cx="11589952" cy="1253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079EB260-1A7B-174A-AA51-12AAD061D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90000"/>
              </a:lnSpc>
              <a:buNone/>
              <a:defRPr b="0" i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defRPr>
            </a:lvl1pPr>
          </a:lstStyle>
          <a:p>
            <a:pPr lvl="0"/>
            <a:r>
              <a:rPr lang="en-US" dirty="0"/>
              <a:t>Please do not put content in this space.   It is reserved for live captioning.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EDA26-0ACE-9A47-99A2-05436A5D8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1200" dirty="0">
                <a:latin typeface="Georgia"/>
                <a:cs typeface="Georgia"/>
              </a:rPr>
              <a:t>|  </a:t>
            </a:r>
            <a:fld id="{606D2650-017B-BC48-A893-0334FE68CCF7}" type="slidenum">
              <a:rPr lang="en-US" sz="1133" smtClean="0">
                <a:latin typeface="Arial" panose="020B0604020202020204" pitchFamily="34" charset="0"/>
                <a:cs typeface="Arial" panose="020B0604020202020204" pitchFamily="34" charset="0"/>
              </a:rPr>
              <a:pPr algn="l">
                <a:lnSpc>
                  <a:spcPct val="80000"/>
                </a:lnSpc>
              </a:pPr>
              <a:t>‹#›</a:t>
            </a:fld>
            <a:endParaRPr lang="en-US" sz="1133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145F7-0212-424C-84CF-3AAA37DF7A2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58433" y="198708"/>
            <a:ext cx="556192" cy="218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F6F6C9-18D5-3341-8495-872E5DE457C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218566" y="304811"/>
            <a:ext cx="2258261" cy="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0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0" r:id="rId2"/>
    <p:sldLayoutId id="2147483650" r:id="rId3"/>
    <p:sldLayoutId id="2147483663" r:id="rId4"/>
    <p:sldLayoutId id="2147483652" r:id="rId5"/>
    <p:sldLayoutId id="2147483656" r:id="rId6"/>
    <p:sldLayoutId id="2147483662" r:id="rId7"/>
    <p:sldLayoutId id="2147483661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odel_selection.KFold.html#sklearn.model_selection.KFol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2D503CB0-78D2-4783-AD9B-510CB43B27AF}"/>
              </a:ext>
            </a:extLst>
          </p:cNvPr>
          <p:cNvSpPr txBox="1">
            <a:spLocks/>
          </p:cNvSpPr>
          <p:nvPr/>
        </p:nvSpPr>
        <p:spPr>
          <a:xfrm>
            <a:off x="415611" y="593518"/>
            <a:ext cx="11360800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Foundations of </a:t>
            </a:r>
            <a:br>
              <a:rPr lang="en-US" sz="4000" dirty="0"/>
            </a:br>
            <a:r>
              <a:rPr lang="en-US" sz="4000" dirty="0"/>
              <a:t>Data Science &amp; Analytics</a:t>
            </a:r>
            <a:br>
              <a:rPr lang="en-US" dirty="0"/>
            </a:b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DSCI 633, Fall 2022</a:t>
            </a:r>
          </a:p>
          <a:p>
            <a:r>
              <a:rPr lang="en-US" sz="28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3</a:t>
            </a:r>
            <a:endParaRPr lang="en-US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89;p13">
            <a:extLst>
              <a:ext uri="{FF2B5EF4-FFF2-40B4-BE49-F238E27FC236}">
                <a16:creationId xmlns:a16="http://schemas.microsoft.com/office/drawing/2014/main" id="{85A67DF5-AEA5-4281-AB91-885E498C45EE}"/>
              </a:ext>
            </a:extLst>
          </p:cNvPr>
          <p:cNvSpPr txBox="1">
            <a:spLocks/>
          </p:cNvSpPr>
          <p:nvPr/>
        </p:nvSpPr>
        <p:spPr>
          <a:xfrm>
            <a:off x="415600" y="4361531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Nidhi Rastogi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E46102"/>
                </a:solidFill>
              </a:rPr>
              <a:t>Assistant Professor, GCCIS, RIT</a:t>
            </a:r>
          </a:p>
        </p:txBody>
      </p:sp>
    </p:spTree>
    <p:extLst>
      <p:ext uri="{BB962C8B-B14F-4D97-AF65-F5344CB8AC3E}">
        <p14:creationId xmlns:p14="http://schemas.microsoft.com/office/powerpoint/2010/main" val="124879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Performance Measures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Measuring Accuracy using Cross-Validation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Precision/Recall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ROC Curve</a:t>
            </a:r>
            <a:r>
              <a:rPr lang="en-US" sz="2800" dirty="0"/>
              <a:t>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05229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Confusion Matrix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General idea: Count # of times instances of class A classified as class B.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Example – Class “5” was classified as “not-5” or “3”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to compute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compare a set of predictions with actuals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Both come from cross validation of training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REMEMBER: never touch the test dataset. Keep it aside after 80:20 and forget about it until you’ve a classifier ready.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K-fold cross validation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22196-78B8-44B6-B4A5-9298CCA70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21" y="4656483"/>
            <a:ext cx="6437949" cy="775251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allout: Line with Accent Bar 5">
            <a:extLst>
              <a:ext uri="{FF2B5EF4-FFF2-40B4-BE49-F238E27FC236}">
                <a16:creationId xmlns:a16="http://schemas.microsoft.com/office/drawing/2014/main" id="{C5051A4F-6A22-4318-B73D-27B789281BFA}"/>
              </a:ext>
            </a:extLst>
          </p:cNvPr>
          <p:cNvSpPr/>
          <p:nvPr/>
        </p:nvSpPr>
        <p:spPr>
          <a:xfrm rot="5400000">
            <a:off x="2741097" y="4694137"/>
            <a:ext cx="825110" cy="2707486"/>
          </a:xfrm>
          <a:prstGeom prst="accentCallout1">
            <a:avLst>
              <a:gd name="adj1" fmla="val 55477"/>
              <a:gd name="adj2" fmla="val -6159"/>
              <a:gd name="adj3" fmla="val 29224"/>
              <a:gd name="adj4" fmla="val -3848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Performs k-fold predictions made on each test fold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84C803-EFA1-4D9A-ADA8-4426C27274C4}"/>
              </a:ext>
            </a:extLst>
          </p:cNvPr>
          <p:cNvCxnSpPr/>
          <p:nvPr/>
        </p:nvCxnSpPr>
        <p:spPr>
          <a:xfrm>
            <a:off x="7593496" y="5009322"/>
            <a:ext cx="1386508" cy="213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63A414-86B3-4776-A836-A43E3AABD4AC}"/>
              </a:ext>
            </a:extLst>
          </p:cNvPr>
          <p:cNvCxnSpPr>
            <a:cxnSpLocks/>
          </p:cNvCxnSpPr>
          <p:nvPr/>
        </p:nvCxnSpPr>
        <p:spPr>
          <a:xfrm flipV="1">
            <a:off x="4598505" y="5332343"/>
            <a:ext cx="4331804" cy="710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5D561F-2C4B-47FE-8542-DE5BCE172892}"/>
              </a:ext>
            </a:extLst>
          </p:cNvPr>
          <p:cNvSpPr txBox="1"/>
          <p:nvPr/>
        </p:nvSpPr>
        <p:spPr>
          <a:xfrm>
            <a:off x="9001511" y="4716966"/>
            <a:ext cx="2797865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/>
              <a:t>Returns prediction for each instance in TRAINING dataset</a:t>
            </a:r>
          </a:p>
        </p:txBody>
      </p:sp>
    </p:spTree>
    <p:extLst>
      <p:ext uri="{BB962C8B-B14F-4D97-AF65-F5344CB8AC3E}">
        <p14:creationId xmlns:p14="http://schemas.microsoft.com/office/powerpoint/2010/main" val="213688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6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Confusion Matrix </a:t>
            </a:r>
            <a:r>
              <a:rPr lang="en-US" sz="3600" b="1" dirty="0" err="1">
                <a:solidFill>
                  <a:srgbClr val="E46102"/>
                </a:solidFill>
              </a:rPr>
              <a:t>contd</a:t>
            </a:r>
            <a:r>
              <a:rPr lang="en-US" sz="3600" b="1" dirty="0">
                <a:solidFill>
                  <a:srgbClr val="E46102"/>
                </a:solidFill>
              </a:rPr>
              <a:t>…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297745"/>
            <a:ext cx="11277600" cy="5013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Ready to get the 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What are the various responses that the confusion matrix represents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2 options: True – “5”  ; False – “non-5”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Each row – Actual Class ; Each column – Predicted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How would a perfect classifier look like?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DFE41-D4D4-4B33-BE25-A8F618953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204" y="1323281"/>
            <a:ext cx="5999020" cy="1229529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039B6C3-03DE-4E3E-B403-5E8F736C4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749884"/>
              </p:ext>
            </p:extLst>
          </p:nvPr>
        </p:nvGraphicFramePr>
        <p:xfrm>
          <a:off x="1237420" y="4005775"/>
          <a:ext cx="4714464" cy="111541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71488">
                  <a:extLst>
                    <a:ext uri="{9D8B030D-6E8A-4147-A177-3AD203B41FA5}">
                      <a16:colId xmlns:a16="http://schemas.microsoft.com/office/drawing/2014/main" val="613484322"/>
                    </a:ext>
                  </a:extLst>
                </a:gridCol>
                <a:gridCol w="1573311">
                  <a:extLst>
                    <a:ext uri="{9D8B030D-6E8A-4147-A177-3AD203B41FA5}">
                      <a16:colId xmlns:a16="http://schemas.microsoft.com/office/drawing/2014/main" val="3352083922"/>
                    </a:ext>
                  </a:extLst>
                </a:gridCol>
                <a:gridCol w="1569665">
                  <a:extLst>
                    <a:ext uri="{9D8B030D-6E8A-4147-A177-3AD203B41FA5}">
                      <a16:colId xmlns:a16="http://schemas.microsoft.com/office/drawing/2014/main" val="3555642745"/>
                    </a:ext>
                  </a:extLst>
                </a:gridCol>
              </a:tblGrid>
              <a:tr h="37180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73806"/>
                  </a:ext>
                </a:extLst>
              </a:tr>
              <a:tr h="371806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53,057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036793"/>
                  </a:ext>
                </a:extLst>
              </a:tr>
              <a:tr h="371806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90233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97C670A-10FB-428A-ACD5-8566A75B6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345838"/>
              </p:ext>
            </p:extLst>
          </p:nvPr>
        </p:nvGraphicFramePr>
        <p:xfrm>
          <a:off x="6240117" y="4014762"/>
          <a:ext cx="4870704" cy="109744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3568">
                  <a:extLst>
                    <a:ext uri="{9D8B030D-6E8A-4147-A177-3AD203B41FA5}">
                      <a16:colId xmlns:a16="http://schemas.microsoft.com/office/drawing/2014/main" val="613484322"/>
                    </a:ext>
                  </a:extLst>
                </a:gridCol>
                <a:gridCol w="1763394">
                  <a:extLst>
                    <a:ext uri="{9D8B030D-6E8A-4147-A177-3AD203B41FA5}">
                      <a16:colId xmlns:a16="http://schemas.microsoft.com/office/drawing/2014/main" val="3352083922"/>
                    </a:ext>
                  </a:extLst>
                </a:gridCol>
                <a:gridCol w="1483742">
                  <a:extLst>
                    <a:ext uri="{9D8B030D-6E8A-4147-A177-3AD203B41FA5}">
                      <a16:colId xmlns:a16="http://schemas.microsoft.com/office/drawing/2014/main" val="3555642745"/>
                    </a:ext>
                  </a:extLst>
                </a:gridCol>
              </a:tblGrid>
              <a:tr h="34193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73806"/>
                  </a:ext>
                </a:extLst>
              </a:tr>
              <a:tr h="345057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53,057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036793"/>
                  </a:ext>
                </a:extLst>
              </a:tr>
              <a:tr h="410450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902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52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Performance Measures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Measuring Accuracy using Cross-Validation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Precision/Recall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ROC Curve </a:t>
            </a:r>
            <a:endParaRPr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8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Precision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Confusion Matrix is useful, but…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need a more concise metric: </a:t>
            </a:r>
            <a:r>
              <a:rPr lang="en-US" i="1" dirty="0"/>
              <a:t>Precision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TP: #true positives, FP: #false positives.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4096 / (4096 + 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4096 / (4096 + 1522) 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5E2A5-1D7F-4D0D-ADD4-06F8B3CD0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567349"/>
            <a:ext cx="2178026" cy="69197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FB6F05-B808-4FB1-AF1A-49D1DF1D5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99252"/>
              </p:ext>
            </p:extLst>
          </p:nvPr>
        </p:nvGraphicFramePr>
        <p:xfrm>
          <a:off x="7184749" y="2019915"/>
          <a:ext cx="3594651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98217">
                  <a:extLst>
                    <a:ext uri="{9D8B030D-6E8A-4147-A177-3AD203B41FA5}">
                      <a16:colId xmlns:a16="http://schemas.microsoft.com/office/drawing/2014/main" val="613484322"/>
                    </a:ext>
                  </a:extLst>
                </a:gridCol>
                <a:gridCol w="1198217">
                  <a:extLst>
                    <a:ext uri="{9D8B030D-6E8A-4147-A177-3AD203B41FA5}">
                      <a16:colId xmlns:a16="http://schemas.microsoft.com/office/drawing/2014/main" val="3352083922"/>
                    </a:ext>
                  </a:extLst>
                </a:gridCol>
                <a:gridCol w="1198217">
                  <a:extLst>
                    <a:ext uri="{9D8B030D-6E8A-4147-A177-3AD203B41FA5}">
                      <a16:colId xmlns:a16="http://schemas.microsoft.com/office/drawing/2014/main" val="3555642745"/>
                    </a:ext>
                  </a:extLst>
                </a:gridCol>
              </a:tblGrid>
              <a:tr h="57201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73806"/>
                  </a:ext>
                </a:extLst>
              </a:tr>
              <a:tr h="572015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53,057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036793"/>
                  </a:ext>
                </a:extLst>
              </a:tr>
              <a:tr h="410450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4096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023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6C11D0-A05B-466A-901B-636A81D12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62991"/>
              </p:ext>
            </p:extLst>
          </p:nvPr>
        </p:nvGraphicFramePr>
        <p:xfrm>
          <a:off x="7141265" y="4301532"/>
          <a:ext cx="3681618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27206">
                  <a:extLst>
                    <a:ext uri="{9D8B030D-6E8A-4147-A177-3AD203B41FA5}">
                      <a16:colId xmlns:a16="http://schemas.microsoft.com/office/drawing/2014/main" val="613484322"/>
                    </a:ext>
                  </a:extLst>
                </a:gridCol>
                <a:gridCol w="1227206">
                  <a:extLst>
                    <a:ext uri="{9D8B030D-6E8A-4147-A177-3AD203B41FA5}">
                      <a16:colId xmlns:a16="http://schemas.microsoft.com/office/drawing/2014/main" val="3352083922"/>
                    </a:ext>
                  </a:extLst>
                </a:gridCol>
                <a:gridCol w="1227206">
                  <a:extLst>
                    <a:ext uri="{9D8B030D-6E8A-4147-A177-3AD203B41FA5}">
                      <a16:colId xmlns:a16="http://schemas.microsoft.com/office/drawing/2014/main" val="3555642745"/>
                    </a:ext>
                  </a:extLst>
                </a:gridCol>
              </a:tblGrid>
              <a:tr h="45221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73806"/>
                  </a:ext>
                </a:extLst>
              </a:tr>
              <a:tr h="452218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53,057</a:t>
                      </a:r>
                    </a:p>
                    <a:p>
                      <a:r>
                        <a:rPr lang="en-US" sz="1400" dirty="0"/>
                        <a:t>(True -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1522</a:t>
                      </a:r>
                    </a:p>
                    <a:p>
                      <a:r>
                        <a:rPr lang="en-US" sz="1400" dirty="0"/>
                        <a:t>(False +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036793"/>
                  </a:ext>
                </a:extLst>
              </a:tr>
              <a:tr h="409642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1325</a:t>
                      </a:r>
                    </a:p>
                    <a:p>
                      <a:r>
                        <a:rPr lang="en-US" sz="1400" dirty="0"/>
                        <a:t>(False -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4096</a:t>
                      </a:r>
                    </a:p>
                    <a:p>
                      <a:r>
                        <a:rPr lang="en-US" sz="1400" b="1" dirty="0"/>
                        <a:t>(True +</a:t>
                      </a:r>
                      <a:r>
                        <a:rPr lang="en-US" sz="1400" b="1" dirty="0" err="1"/>
                        <a:t>ve</a:t>
                      </a:r>
                      <a:r>
                        <a:rPr lang="en-US" sz="14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02332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DC9039-1D52-4EA1-8668-7821B4F482AD}"/>
              </a:ext>
            </a:extLst>
          </p:cNvPr>
          <p:cNvCxnSpPr>
            <a:cxnSpLocks/>
          </p:cNvCxnSpPr>
          <p:nvPr/>
        </p:nvCxnSpPr>
        <p:spPr>
          <a:xfrm flipH="1">
            <a:off x="8969857" y="3574395"/>
            <a:ext cx="24434" cy="727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84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Recall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Let’s see what we get as precision and recall 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For convenience, F1 score can be 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What are some of the cases where you’d care about precision, or about recall?</a:t>
            </a:r>
          </a:p>
          <a:p>
            <a:r>
              <a:rPr lang="en-US" sz="2000" dirty="0"/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6C11D0-A05B-466A-901B-636A81D12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74181"/>
              </p:ext>
            </p:extLst>
          </p:nvPr>
        </p:nvGraphicFramePr>
        <p:xfrm>
          <a:off x="8013424" y="1449001"/>
          <a:ext cx="3594651" cy="16621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98217">
                  <a:extLst>
                    <a:ext uri="{9D8B030D-6E8A-4147-A177-3AD203B41FA5}">
                      <a16:colId xmlns:a16="http://schemas.microsoft.com/office/drawing/2014/main" val="613484322"/>
                    </a:ext>
                  </a:extLst>
                </a:gridCol>
                <a:gridCol w="1198217">
                  <a:extLst>
                    <a:ext uri="{9D8B030D-6E8A-4147-A177-3AD203B41FA5}">
                      <a16:colId xmlns:a16="http://schemas.microsoft.com/office/drawing/2014/main" val="3352083922"/>
                    </a:ext>
                  </a:extLst>
                </a:gridCol>
                <a:gridCol w="1198217">
                  <a:extLst>
                    <a:ext uri="{9D8B030D-6E8A-4147-A177-3AD203B41FA5}">
                      <a16:colId xmlns:a16="http://schemas.microsoft.com/office/drawing/2014/main" val="3555642745"/>
                    </a:ext>
                  </a:extLst>
                </a:gridCol>
              </a:tblGrid>
              <a:tr h="57201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Predicted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973806"/>
                  </a:ext>
                </a:extLst>
              </a:tr>
              <a:tr h="572015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“non-5”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53,057</a:t>
                      </a:r>
                    </a:p>
                    <a:p>
                      <a:r>
                        <a:rPr lang="en-US" sz="1400" dirty="0"/>
                        <a:t>(True -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1522</a:t>
                      </a:r>
                    </a:p>
                    <a:p>
                      <a:r>
                        <a:rPr lang="en-US" sz="1400" dirty="0"/>
                        <a:t>(False +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036793"/>
                  </a:ext>
                </a:extLst>
              </a:tr>
              <a:tr h="410450">
                <a:tc>
                  <a:txBody>
                    <a:bodyPr/>
                    <a:lstStyle/>
                    <a:p>
                      <a:r>
                        <a:rPr lang="en-US" sz="1400" b="1" dirty="0"/>
                        <a:t>Actual “5”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1325</a:t>
                      </a:r>
                    </a:p>
                    <a:p>
                      <a:r>
                        <a:rPr lang="en-US" sz="1400" dirty="0"/>
                        <a:t>(False -</a:t>
                      </a:r>
                      <a:r>
                        <a:rPr lang="en-US" sz="1400" dirty="0" err="1"/>
                        <a:t>ve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4096</a:t>
                      </a:r>
                    </a:p>
                    <a:p>
                      <a:r>
                        <a:rPr lang="en-US" sz="1400" b="1" dirty="0"/>
                        <a:t>(False +</a:t>
                      </a:r>
                      <a:r>
                        <a:rPr lang="en-US" sz="1400" b="1" dirty="0" err="1"/>
                        <a:t>ve</a:t>
                      </a:r>
                      <a:r>
                        <a:rPr lang="en-US" sz="1400" b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9023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9534884-238C-495A-97C1-C87AFEEE1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661" y="1714501"/>
            <a:ext cx="2564570" cy="767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0DA205-D98C-47B1-B6AA-19A1AEA4F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143" y="3758963"/>
            <a:ext cx="6384192" cy="89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Performance Measures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Measuring Accuracy using Cross-Validation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Precision/Recall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ROC Curve </a:t>
            </a:r>
            <a:endParaRPr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6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Precision Recall tradeoff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Say you’re training a classifier to detect videos that are safe for kids. What would you prefer to use as a performance measure?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Classifier that rejects many good videos (low recall) but keeps only safe ones (high precision)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</a:t>
            </a:r>
          </a:p>
          <a:p>
            <a:pPr lvl="1"/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Classifier that has a much higher recall but lets a few really bad videos show up in your product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88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Precision Recall tradeoff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Say you’re training a classifier to detect shoplifters on surveillance images?</a:t>
            </a:r>
          </a:p>
          <a:p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Classifier that has high recall and low precision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OR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Classifier that has low recall and high precision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9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Performance Measures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Measuring Accuracy using Cross-Validation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Precision/Recall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ROC Curve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71626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Lecture Objective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8">
              <a:buSzPts val="2400"/>
            </a:pPr>
            <a:endParaRPr lang="en-US" sz="2800" dirty="0"/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r>
              <a:rPr lang="en-US" sz="2800" dirty="0"/>
              <a:t>Study and explore MNIST dataset</a:t>
            </a:r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r>
              <a:rPr lang="en-US" sz="2800" dirty="0"/>
              <a:t>Train a binary classifier</a:t>
            </a:r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r>
              <a:rPr lang="en-US" sz="2800" dirty="0"/>
              <a:t>Study and explore Performance Measures</a:t>
            </a:r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r>
              <a:rPr lang="en-US" sz="2800" dirty="0"/>
              <a:t>Study and explore Error Analysis</a:t>
            </a:r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58798" indent="-457200">
              <a:buSzPts val="24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09585" indent="-507987">
              <a:buSzPts val="2400"/>
              <a:buChar char="●"/>
            </a:pPr>
            <a:endParaRPr lang="en-US" sz="2800" dirty="0"/>
          </a:p>
          <a:p>
            <a:pPr marL="609585" indent="-507987">
              <a:buSzPts val="2400"/>
              <a:buChar char="●"/>
            </a:pPr>
            <a:endParaRPr lang="en-US" sz="2800" dirty="0"/>
          </a:p>
          <a:p>
            <a:pPr marL="101598">
              <a:buSzPts val="2400"/>
            </a:pPr>
            <a:endParaRPr sz="2800" dirty="0"/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270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ROC Curve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ROC curve plots the TPR(also called recall) against FPR.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FPR: negative instances incorrectly classified as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How to plot ROC curve: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Compute TPR and FPR for various threshold values, using </a:t>
            </a:r>
            <a:r>
              <a:rPr lang="en-US" sz="1800" dirty="0" err="1"/>
              <a:t>roc_curve</a:t>
            </a:r>
            <a:r>
              <a:rPr lang="en-US" sz="1800" dirty="0"/>
              <a:t>()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Plot the FPR against the TPR using Matplotlib</a:t>
            </a:r>
          </a:p>
          <a:p>
            <a:pPr lvl="1"/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F14123-24CE-469E-85A0-CE32CF4EB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884" y="2979606"/>
            <a:ext cx="4370449" cy="685859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B602CF-BD2B-448C-AB70-F94C41385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887" y="4141786"/>
            <a:ext cx="4606689" cy="150508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DB1995-C826-4DF4-87E5-E2384F9BF3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76" b="1"/>
          <a:stretch/>
        </p:blipFill>
        <p:spPr>
          <a:xfrm>
            <a:off x="7608397" y="3140765"/>
            <a:ext cx="3470337" cy="23350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5CFA0B-045E-4ACF-AE25-9457A7AD86BF}"/>
              </a:ext>
            </a:extLst>
          </p:cNvPr>
          <p:cNvSpPr/>
          <p:nvPr/>
        </p:nvSpPr>
        <p:spPr>
          <a:xfrm>
            <a:off x="8960125" y="5475767"/>
            <a:ext cx="14936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46102"/>
                </a:solidFill>
              </a:rPr>
              <a:t>ROC Curve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099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ROC Curve</a:t>
            </a:r>
            <a:endParaRPr sz="3600" b="1" dirty="0">
              <a:solidFill>
                <a:srgbClr val="E4610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B1995-C826-4DF4-87E5-E2384F9BF3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6" b="1"/>
          <a:stretch/>
        </p:blipFill>
        <p:spPr>
          <a:xfrm>
            <a:off x="8309105" y="1247360"/>
            <a:ext cx="3470337" cy="23350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55CFA0B-045E-4ACF-AE25-9457A7AD86BF}"/>
              </a:ext>
            </a:extLst>
          </p:cNvPr>
          <p:cNvSpPr/>
          <p:nvPr/>
        </p:nvSpPr>
        <p:spPr>
          <a:xfrm>
            <a:off x="9670773" y="3650174"/>
            <a:ext cx="14936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46102"/>
                </a:solidFill>
              </a:rPr>
              <a:t>ROC Curve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E9E7B-0058-41B7-AF41-118BFC8CCCCB}"/>
              </a:ext>
            </a:extLst>
          </p:cNvPr>
          <p:cNvSpPr txBox="1"/>
          <p:nvPr/>
        </p:nvSpPr>
        <p:spPr>
          <a:xfrm>
            <a:off x="770282" y="1416328"/>
            <a:ext cx="71710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Dotted line represents the ROC curve of a purely random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Good classifier stays as far away from dotted line (toward the top-left corner).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to compare classifiers using ROC Curve?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By measuring area under the curve (AUC) and comparing it 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Scikit</a:t>
            </a:r>
            <a:r>
              <a:rPr lang="en-US" sz="2000" dirty="0"/>
              <a:t>-Learn function to compute the ROC AUC:</a:t>
            </a:r>
          </a:p>
        </p:txBody>
      </p:sp>
    </p:spTree>
    <p:extLst>
      <p:ext uri="{BB962C8B-B14F-4D97-AF65-F5344CB8AC3E}">
        <p14:creationId xmlns:p14="http://schemas.microsoft.com/office/powerpoint/2010/main" val="70078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Error Analysis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Comes after you have found a reasonably good model for your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Next: Analyze types of errors it makes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Confusion Matrix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02624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Error Analysis</a:t>
            </a:r>
            <a:endParaRPr sz="3600" b="1" dirty="0">
              <a:solidFill>
                <a:srgbClr val="E4610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50345F-1B15-4CA7-908C-529EAB7B3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21" y="1692840"/>
            <a:ext cx="4695030" cy="1905126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99C4B0-AE24-4289-8252-5CFCE9ABE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557" y="2718358"/>
            <a:ext cx="3648795" cy="3565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62CF43-07FE-4DC7-9252-695930F6B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974" y="2257900"/>
            <a:ext cx="4117657" cy="506788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003CF33-1E0C-46D9-A7E0-1DAF0A7482C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627725" y="2645403"/>
            <a:ext cx="1955832" cy="1855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llout: Line with Accent Bar 18">
            <a:extLst>
              <a:ext uri="{FF2B5EF4-FFF2-40B4-BE49-F238E27FC236}">
                <a16:creationId xmlns:a16="http://schemas.microsoft.com/office/drawing/2014/main" id="{7DB9D1C2-77CB-4300-9032-8455C4D2378B}"/>
              </a:ext>
            </a:extLst>
          </p:cNvPr>
          <p:cNvSpPr/>
          <p:nvPr/>
        </p:nvSpPr>
        <p:spPr>
          <a:xfrm rot="5400000">
            <a:off x="4337547" y="4389494"/>
            <a:ext cx="760505" cy="2128485"/>
          </a:xfrm>
          <a:prstGeom prst="accentCallout1">
            <a:avLst>
              <a:gd name="adj1" fmla="val 55477"/>
              <a:gd name="adj2" fmla="val -6159"/>
              <a:gd name="adj3" fmla="val -161762"/>
              <a:gd name="adj4" fmla="val -6397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Look at the main diagonal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ED654-3583-4984-9716-E1FC6C96318F}"/>
              </a:ext>
            </a:extLst>
          </p:cNvPr>
          <p:cNvSpPr txBox="1"/>
          <p:nvPr/>
        </p:nvSpPr>
        <p:spPr>
          <a:xfrm>
            <a:off x="2678599" y="592271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5s looks darker than the other digits</a:t>
            </a:r>
          </a:p>
        </p:txBody>
      </p:sp>
    </p:spTree>
    <p:extLst>
      <p:ext uri="{BB962C8B-B14F-4D97-AF65-F5344CB8AC3E}">
        <p14:creationId xmlns:p14="http://schemas.microsoft.com/office/powerpoint/2010/main" val="327477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Error Analysis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1ED654-3583-4984-9716-E1FC6C96318F}"/>
              </a:ext>
            </a:extLst>
          </p:cNvPr>
          <p:cNvSpPr txBox="1"/>
          <p:nvPr/>
        </p:nvSpPr>
        <p:spPr>
          <a:xfrm>
            <a:off x="8135116" y="5809451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8s look brighter than others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0B0A3-1AEE-4075-922C-CFB06312A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949" y="1610412"/>
            <a:ext cx="3006562" cy="2998043"/>
          </a:xfrm>
          <a:prstGeom prst="rect">
            <a:avLst/>
          </a:prstGeom>
        </p:spPr>
      </p:pic>
      <p:sp>
        <p:nvSpPr>
          <p:cNvPr id="19" name="Callout: Line with Accent Bar 18">
            <a:extLst>
              <a:ext uri="{FF2B5EF4-FFF2-40B4-BE49-F238E27FC236}">
                <a16:creationId xmlns:a16="http://schemas.microsoft.com/office/drawing/2014/main" id="{7DB9D1C2-77CB-4300-9032-8455C4D2378B}"/>
              </a:ext>
            </a:extLst>
          </p:cNvPr>
          <p:cNvSpPr/>
          <p:nvPr/>
        </p:nvSpPr>
        <p:spPr>
          <a:xfrm rot="5400000">
            <a:off x="9245016" y="4331175"/>
            <a:ext cx="760505" cy="2128485"/>
          </a:xfrm>
          <a:prstGeom prst="accentCallout1">
            <a:avLst>
              <a:gd name="adj1" fmla="val 55477"/>
              <a:gd name="adj2" fmla="val -6159"/>
              <a:gd name="adj3" fmla="val 28289"/>
              <a:gd name="adj4" fmla="val -22799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Look at the bright square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1ED2F-8463-419C-AFEF-1D49313F51C9}"/>
              </a:ext>
            </a:extLst>
          </p:cNvPr>
          <p:cNvSpPr txBox="1"/>
          <p:nvPr/>
        </p:nvSpPr>
        <p:spPr>
          <a:xfrm>
            <a:off x="602873" y="1769165"/>
            <a:ext cx="63992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Rows represent actual classes, columns represent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Look at the bright square for number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8 row : actual classified pretty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8 column: very light, other numbers get misclassified as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Where should you focus next?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Reducing false positives for 8s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Engineer new features that can improve classification of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52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MNIST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70,000 small images of digits handwritten by high school students and employees of US Census Bureau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image labeled with the digit it represents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kind of algorithm is this?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Baseline for new classification algorithms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Scikit</a:t>
            </a:r>
            <a:r>
              <a:rPr lang="en-US" dirty="0"/>
              <a:t>-Learn provides helper functions to download </a:t>
            </a:r>
          </a:p>
          <a:p>
            <a:r>
              <a:rPr lang="en-US" dirty="0"/>
              <a:t>	this dataset, and keys to describe it (shape, ..)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6E7130-F715-413A-8C42-349FE447E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434" y="2135729"/>
            <a:ext cx="2099138" cy="20319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5407C0-63B6-4896-9A57-B95B0BEAA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905" y="4481964"/>
            <a:ext cx="6267289" cy="12839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73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000" b="1" dirty="0">
                <a:solidFill>
                  <a:srgbClr val="E46102"/>
                </a:solidFill>
              </a:rPr>
              <a:t>MNIST</a:t>
            </a:r>
            <a:endParaRPr sz="40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image has 784 features: 28×28 pixels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feature represents one pixel’s intensity (0 (white) - 255 (black))</a:t>
            </a:r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CF0D4-ACE1-4D1C-A996-550EAF76C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358" y="2500635"/>
            <a:ext cx="4727240" cy="2614142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B1BD0A-ED02-441F-B74E-6427E5548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91" y="2470817"/>
            <a:ext cx="3587220" cy="111224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36C769-2A40-4BD8-BB6B-8EDEC09D3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91" y="5011468"/>
            <a:ext cx="1297298" cy="6240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8D15B2-9142-4531-B693-76DCD8C2B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978" y="5635487"/>
            <a:ext cx="3813123" cy="37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6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Binary classifier – distinguish between 2 classes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Example – “5” or “not-5”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Pick a classifier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say Stochastic Gradient Descent (SGD)</a:t>
            </a:r>
          </a:p>
          <a:p>
            <a:endParaRPr dirty="0"/>
          </a:p>
        </p:txBody>
      </p:sp>
      <p:sp>
        <p:nvSpPr>
          <p:cNvPr id="10" name="Google Shape;95;p14">
            <a:extLst>
              <a:ext uri="{FF2B5EF4-FFF2-40B4-BE49-F238E27FC236}">
                <a16:creationId xmlns:a16="http://schemas.microsoft.com/office/drawing/2014/main" id="{B765606E-1E8F-44A7-953A-585932F8BFBF}"/>
              </a:ext>
            </a:extLst>
          </p:cNvPr>
          <p:cNvSpPr txBox="1">
            <a:spLocks/>
          </p:cNvSpPr>
          <p:nvPr/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ctr" defTabSz="609585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E46102"/>
                </a:solidFill>
              </a:rPr>
              <a:t>Training a binary classifier using MNIST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C2ADB9-1D47-412F-ABAA-2F96E9F7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20" y="2593276"/>
            <a:ext cx="7598945" cy="587246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llout: Line with Accent Bar 4">
            <a:extLst>
              <a:ext uri="{FF2B5EF4-FFF2-40B4-BE49-F238E27FC236}">
                <a16:creationId xmlns:a16="http://schemas.microsoft.com/office/drawing/2014/main" id="{15A2341F-06EA-421E-BED8-057573FFAD84}"/>
              </a:ext>
            </a:extLst>
          </p:cNvPr>
          <p:cNvSpPr/>
          <p:nvPr/>
        </p:nvSpPr>
        <p:spPr>
          <a:xfrm>
            <a:off x="9144000" y="2305878"/>
            <a:ext cx="1143000" cy="771276"/>
          </a:xfrm>
          <a:prstGeom prst="accentCallout1">
            <a:avLst>
              <a:gd name="adj1" fmla="val 55477"/>
              <a:gd name="adj2" fmla="val -6159"/>
              <a:gd name="adj3" fmla="val 76418"/>
              <a:gd name="adj4" fmla="val -4702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Target Vector</a:t>
            </a:r>
          </a:p>
        </p:txBody>
      </p:sp>
    </p:spTree>
    <p:extLst>
      <p:ext uri="{BB962C8B-B14F-4D97-AF65-F5344CB8AC3E}">
        <p14:creationId xmlns:p14="http://schemas.microsoft.com/office/powerpoint/2010/main" val="355382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Steps to create an SGD binary classifier</a:t>
            </a:r>
            <a:endParaRPr sz="3600" b="1" dirty="0">
              <a:solidFill>
                <a:srgbClr val="E4610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FFE85D-4469-4EAB-8556-C770FEA54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349" y="1978040"/>
            <a:ext cx="5340445" cy="1177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FE0A6-0BF5-4CAC-9565-CE56EE38D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349" y="3743900"/>
            <a:ext cx="4706627" cy="693925"/>
          </a:xfrm>
          <a:prstGeom prst="rect">
            <a:avLst/>
          </a:prstGeom>
        </p:spPr>
      </p:pic>
      <p:sp>
        <p:nvSpPr>
          <p:cNvPr id="8" name="Callout: Line with Accent Bar 7">
            <a:extLst>
              <a:ext uri="{FF2B5EF4-FFF2-40B4-BE49-F238E27FC236}">
                <a16:creationId xmlns:a16="http://schemas.microsoft.com/office/drawing/2014/main" id="{C0191581-2A9C-4827-A3F7-D3912EB335F4}"/>
              </a:ext>
            </a:extLst>
          </p:cNvPr>
          <p:cNvSpPr/>
          <p:nvPr/>
        </p:nvSpPr>
        <p:spPr>
          <a:xfrm>
            <a:off x="5909526" y="3849154"/>
            <a:ext cx="588094" cy="483415"/>
          </a:xfrm>
          <a:prstGeom prst="accentCallout1">
            <a:avLst>
              <a:gd name="adj1" fmla="val 55477"/>
              <a:gd name="adj2" fmla="val -6159"/>
              <a:gd name="adj3" fmla="val 30158"/>
              <a:gd name="adj4" fmla="val -5547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FC20B-C244-40E1-BD01-F3CF7F4E8EEE}"/>
              </a:ext>
            </a:extLst>
          </p:cNvPr>
          <p:cNvSpPr txBox="1"/>
          <p:nvPr/>
        </p:nvSpPr>
        <p:spPr>
          <a:xfrm>
            <a:off x="1238349" y="3208969"/>
            <a:ext cx="78866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Now you can use it to detect images of the number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6DFFE-E9EC-4BD5-B471-2D68D9C479CB}"/>
              </a:ext>
            </a:extLst>
          </p:cNvPr>
          <p:cNvSpPr txBox="1"/>
          <p:nvPr/>
        </p:nvSpPr>
        <p:spPr>
          <a:xfrm>
            <a:off x="1238349" y="1516375"/>
            <a:ext cx="76879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Scikit-Learn’s</a:t>
            </a:r>
            <a:r>
              <a:rPr lang="en-US" dirty="0"/>
              <a:t> </a:t>
            </a:r>
            <a:r>
              <a:rPr lang="en-US" dirty="0" err="1"/>
              <a:t>SGDClassifier</a:t>
            </a:r>
            <a:r>
              <a:rPr lang="en-US" dirty="0"/>
              <a:t> class</a:t>
            </a:r>
          </a:p>
        </p:txBody>
      </p:sp>
      <p:sp>
        <p:nvSpPr>
          <p:cNvPr id="11" name="Callout: Line with Accent Bar 10">
            <a:extLst>
              <a:ext uri="{FF2B5EF4-FFF2-40B4-BE49-F238E27FC236}">
                <a16:creationId xmlns:a16="http://schemas.microsoft.com/office/drawing/2014/main" id="{D53E1111-1700-4C3B-AA90-CC8713D34784}"/>
              </a:ext>
            </a:extLst>
          </p:cNvPr>
          <p:cNvSpPr/>
          <p:nvPr/>
        </p:nvSpPr>
        <p:spPr>
          <a:xfrm rot="5400000">
            <a:off x="1922339" y="4136327"/>
            <a:ext cx="760505" cy="2128485"/>
          </a:xfrm>
          <a:prstGeom prst="accentCallout1">
            <a:avLst>
              <a:gd name="adj1" fmla="val 55477"/>
              <a:gd name="adj2" fmla="val -6159"/>
              <a:gd name="adj3" fmla="val 30158"/>
              <a:gd name="adj4" fmla="val -5547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E4610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When it detects a 5, it’s true</a:t>
            </a:r>
          </a:p>
        </p:txBody>
      </p:sp>
    </p:spTree>
    <p:extLst>
      <p:ext uri="{BB962C8B-B14F-4D97-AF65-F5344CB8AC3E}">
        <p14:creationId xmlns:p14="http://schemas.microsoft.com/office/powerpoint/2010/main" val="306999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Performance Measures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Measuring Accuracy using Cross-Validation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Precision/Recall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ROC Curve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85234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Performance Measures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Measuring Accuracy using Cross-Validation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 and 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Precision/Recall Tradeoff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ROC Curve</a:t>
            </a:r>
            <a:r>
              <a:rPr lang="en-US" sz="2800" dirty="0"/>
              <a:t>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75544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 idx="4294967295"/>
          </p:nvPr>
        </p:nvSpPr>
        <p:spPr>
          <a:xfrm>
            <a:off x="717173" y="696913"/>
            <a:ext cx="10972800" cy="5067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600" b="1" dirty="0">
                <a:solidFill>
                  <a:srgbClr val="E46102"/>
                </a:solidFill>
              </a:rPr>
              <a:t>K-fold cross-validation</a:t>
            </a:r>
            <a:endParaRPr sz="3600" b="1" dirty="0">
              <a:solidFill>
                <a:srgbClr val="E4610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21776" y="1382233"/>
            <a:ext cx="11277600" cy="4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Randomly splitting training set into K distinct subsets called folds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Classification model trains and evaluates K times, picking a different fold for evaluation every time and training on the rest</a:t>
            </a:r>
          </a:p>
          <a:p>
            <a:endParaRPr lang="en-US" sz="1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Say K=3; it becomes 3-fold cross validation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dirty="0"/>
              <a:t>Choose one fold for evaluation, and training on the other 2 folds</a:t>
            </a:r>
          </a:p>
          <a:p>
            <a:pPr lvl="1"/>
            <a:endParaRPr lang="en-US" sz="1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You don’t have to do anything manually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sci-kit has code that does it for you</a:t>
            </a:r>
          </a:p>
          <a:p>
            <a:pPr marL="1066785" lvl="1" indent="-457200">
              <a:buFont typeface="Arial" panose="020B0604020202020204" pitchFamily="34" charset="0"/>
              <a:buChar char="•"/>
            </a:pPr>
            <a:endParaRPr lang="en-US" sz="1000" dirty="0"/>
          </a:p>
          <a:p>
            <a:pPr lvl="1"/>
            <a:r>
              <a:rPr lang="en-US" sz="2000" dirty="0">
                <a:solidFill>
                  <a:srgbClr val="212529"/>
                </a:solidFill>
                <a:latin typeface="-apple-system"/>
              </a:rPr>
              <a:t>class </a:t>
            </a:r>
            <a:r>
              <a:rPr lang="en-US" sz="2000" dirty="0" err="1">
                <a:solidFill>
                  <a:srgbClr val="212529"/>
                </a:solidFill>
                <a:latin typeface="Courier New" panose="02070309020205020404" pitchFamily="49" charset="0"/>
              </a:rPr>
              <a:t>sklearn.model_selection.</a:t>
            </a:r>
            <a:r>
              <a:rPr lang="en-US" sz="2000" b="1" dirty="0" err="1">
                <a:solidFill>
                  <a:srgbClr val="212529"/>
                </a:solidFill>
                <a:latin typeface="Courier New" panose="02070309020205020404" pitchFamily="49" charset="0"/>
              </a:rPr>
              <a:t>KFold</a:t>
            </a:r>
            <a:r>
              <a:rPr lang="en-US" sz="2000" dirty="0">
                <a:solidFill>
                  <a:srgbClr val="212529"/>
                </a:solidFill>
                <a:latin typeface="-apple-system"/>
              </a:rPr>
              <a:t>(</a:t>
            </a:r>
            <a:r>
              <a:rPr lang="en-US" sz="2000" dirty="0" err="1">
                <a:solidFill>
                  <a:srgbClr val="212529"/>
                </a:solidFill>
                <a:latin typeface="-apple-system"/>
              </a:rPr>
              <a:t>n_splits</a:t>
            </a:r>
            <a:r>
              <a:rPr lang="en-US" sz="2000" dirty="0">
                <a:solidFill>
                  <a:srgbClr val="212529"/>
                </a:solidFill>
                <a:latin typeface="-apple-system"/>
              </a:rPr>
              <a:t>=5, *, shuffle=False, </a:t>
            </a:r>
            <a:r>
              <a:rPr lang="en-US" sz="2000" dirty="0" err="1">
                <a:solidFill>
                  <a:srgbClr val="212529"/>
                </a:solidFill>
                <a:latin typeface="-apple-system"/>
              </a:rPr>
              <a:t>random_state</a:t>
            </a:r>
            <a:r>
              <a:rPr lang="en-US" sz="2000" dirty="0">
                <a:solidFill>
                  <a:srgbClr val="212529"/>
                </a:solidFill>
                <a:latin typeface="-apple-system"/>
              </a:rPr>
              <a:t>=None)</a:t>
            </a:r>
            <a:br>
              <a:rPr lang="en-US" sz="2000" dirty="0">
                <a:solidFill>
                  <a:srgbClr val="FFFFFF"/>
                </a:solidFill>
                <a:latin typeface="-apple-system"/>
                <a:hlinkClick r:id="rId3" tooltip="Permalink to this defini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But is it really a good measure of performance???</a:t>
            </a:r>
          </a:p>
        </p:txBody>
      </p:sp>
    </p:spTree>
    <p:extLst>
      <p:ext uri="{BB962C8B-B14F-4D97-AF65-F5344CB8AC3E}">
        <p14:creationId xmlns:p14="http://schemas.microsoft.com/office/powerpoint/2010/main" val="111067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4" id="{BC559B7F-5DC3-E543-A3A8-5AA8B90A05FC}" vid="{D2BAAE57-954A-1441-87A4-7CD5FC7700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10424</TotalTime>
  <Words>1194</Words>
  <Application>Microsoft Macintosh PowerPoint</Application>
  <PresentationFormat>Widescreen</PresentationFormat>
  <Paragraphs>264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MS Gothic</vt:lpstr>
      <vt:lpstr>-apple-system</vt:lpstr>
      <vt:lpstr>Arial</vt:lpstr>
      <vt:lpstr>Calibri</vt:lpstr>
      <vt:lpstr>Courier New</vt:lpstr>
      <vt:lpstr>Georgia</vt:lpstr>
      <vt:lpstr>System Font Regular</vt:lpstr>
      <vt:lpstr>Wingdings</vt:lpstr>
      <vt:lpstr>RIT</vt:lpstr>
      <vt:lpstr>PowerPoint Presentation</vt:lpstr>
      <vt:lpstr>Lecture Objective</vt:lpstr>
      <vt:lpstr>MNIST</vt:lpstr>
      <vt:lpstr>MNIST</vt:lpstr>
      <vt:lpstr>PowerPoint Presentation</vt:lpstr>
      <vt:lpstr>Steps to create an SGD binary classifier</vt:lpstr>
      <vt:lpstr>Performance Measures</vt:lpstr>
      <vt:lpstr>Performance Measures</vt:lpstr>
      <vt:lpstr>K-fold cross-validation</vt:lpstr>
      <vt:lpstr>Performance Measures</vt:lpstr>
      <vt:lpstr>Confusion Matrix</vt:lpstr>
      <vt:lpstr>Confusion Matrix contd…</vt:lpstr>
      <vt:lpstr>Performance Measures</vt:lpstr>
      <vt:lpstr>Precision</vt:lpstr>
      <vt:lpstr>Recall</vt:lpstr>
      <vt:lpstr>Performance Measures</vt:lpstr>
      <vt:lpstr>Precision Recall tradeoff</vt:lpstr>
      <vt:lpstr>Precision Recall tradeoff</vt:lpstr>
      <vt:lpstr>Performance Measures</vt:lpstr>
      <vt:lpstr>ROC Curve</vt:lpstr>
      <vt:lpstr>ROC Curve</vt:lpstr>
      <vt:lpstr>Error Analysis</vt:lpstr>
      <vt:lpstr>Error Analysis</vt:lpstr>
      <vt:lpstr>Error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ChangeThisNameLater</dc:creator>
  <cp:lastModifiedBy>Microsoft Office User</cp:lastModifiedBy>
  <cp:revision>333</cp:revision>
  <cp:lastPrinted>2018-04-25T02:50:23Z</cp:lastPrinted>
  <dcterms:created xsi:type="dcterms:W3CDTF">2021-08-24T04:52:52Z</dcterms:created>
  <dcterms:modified xsi:type="dcterms:W3CDTF">2022-09-06T04:24:32Z</dcterms:modified>
</cp:coreProperties>
</file>