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2" r:id="rId6"/>
    <p:sldId id="257" r:id="rId7"/>
    <p:sldId id="275" r:id="rId8"/>
    <p:sldId id="267" r:id="rId9"/>
    <p:sldId id="269" r:id="rId10"/>
    <p:sldId id="278" r:id="rId11"/>
    <p:sldId id="279" r:id="rId12"/>
    <p:sldId id="274" r:id="rId13"/>
    <p:sldId id="262" r:id="rId14"/>
    <p:sldId id="273" r:id="rId15"/>
    <p:sldId id="270" r:id="rId16"/>
    <p:sldId id="276" r:id="rId17"/>
    <p:sldId id="277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455D9-D65B-4213-AB70-76C50B08C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E260FBE-ED20-404E-B597-2E481B32C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BC8673D-0A4D-4BF2-A873-733F75F7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E089-3422-4725-9970-A56A97716AE9}" type="datetimeFigureOut">
              <a:rPr lang="da-DK" smtClean="0"/>
              <a:t>05-05-2021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66256D5-718F-48F7-AB85-450E523E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5DB7E42-3170-4AD2-BF59-6B9A61F3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E3E3-BAEF-4396-BE74-5BCAC3C4E46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929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7B5C2-BD51-4DE1-B28B-5D85637C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6B36E1F-EB2D-4DE2-B447-4BAFFE364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15E12B2-29FE-47E5-8D39-C13AF9EE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E089-3422-4725-9970-A56A97716AE9}" type="datetimeFigureOut">
              <a:rPr lang="da-DK" smtClean="0"/>
              <a:t>05-05-2021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F0D4804-12D0-4DB6-8421-102E5D6F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5F76B77-4F03-4DD4-8AA2-28803513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E3E3-BAEF-4396-BE74-5BCAC3C4E46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715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F421C00-847F-4185-A872-F48B43165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D8127A5-58DE-4721-A80F-8880D4D60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12859D7-59E3-476B-B2A7-11385F52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E089-3422-4725-9970-A56A97716AE9}" type="datetimeFigureOut">
              <a:rPr lang="da-DK" smtClean="0"/>
              <a:t>05-05-2021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B7DED1F-6484-4383-A116-9772EA28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A34D126-3104-4670-91FC-73A546AA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E3E3-BAEF-4396-BE74-5BCAC3C4E46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696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4E145-7518-4974-8A87-8879138D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9CBCA0-36EC-48FD-AC20-EC43E0217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D7B66D9-3DC9-45E0-BCD1-9EA70CE1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E089-3422-4725-9970-A56A97716AE9}" type="datetimeFigureOut">
              <a:rPr lang="da-DK" smtClean="0"/>
              <a:t>05-05-2021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427BB95-0821-45A1-9538-68455483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24C897D-DF4A-4E5D-9DAA-67A29CE4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E3E3-BAEF-4396-BE74-5BCAC3C4E46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045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1F0A7-5F60-4111-869C-23A97F63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BF1E41D-2117-4515-97C4-CA7015BB6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4FFF50-D0FB-45B3-A153-F6C74521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E089-3422-4725-9970-A56A97716AE9}" type="datetimeFigureOut">
              <a:rPr lang="da-DK" smtClean="0"/>
              <a:t>05-05-2021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2A1B454-B4CF-4200-9F79-82A02A4A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F801D88-3662-4E96-ACAA-973702B6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E3E3-BAEF-4396-BE74-5BCAC3C4E46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204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FDF21-CFDF-44DA-966B-80BE798F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53C42F5-0562-4FBB-8170-0AB26E9A6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8DD09E0-9155-4473-B758-316D651F7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0659808-6F3C-497A-87DF-6E7153E9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E089-3422-4725-9970-A56A97716AE9}" type="datetimeFigureOut">
              <a:rPr lang="da-DK" smtClean="0"/>
              <a:t>05-05-2021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058030C-1D6E-4288-8EB9-1FCB2654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3D70249-ABEB-4967-97BE-9E178883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E3E3-BAEF-4396-BE74-5BCAC3C4E46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60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1DE49-8BCC-442F-BA05-0438C5EE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8BD1425-00D9-4336-BF8F-8DABC37DD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B2E851F-F354-476A-8A36-531164197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9B99119-BC71-429D-96BC-4EE453186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8873E78-D97F-4560-B1EE-8ED04A54E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016B4BB-3872-4980-8580-E19140C2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E089-3422-4725-9970-A56A97716AE9}" type="datetimeFigureOut">
              <a:rPr lang="da-DK" smtClean="0"/>
              <a:t>05-05-2021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66A8C0F-1E55-4DA5-8F1A-B238610C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926D931-E224-496A-9730-6EF8479F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E3E3-BAEF-4396-BE74-5BCAC3C4E46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822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7187D-E799-4FB7-A20B-3CE61858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887F046-63A8-4D56-AF9B-296BD7FB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E089-3422-4725-9970-A56A97716AE9}" type="datetimeFigureOut">
              <a:rPr lang="da-DK" smtClean="0"/>
              <a:t>05-05-2021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05FD876-463B-4F63-BC02-5B8ED327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45CACEE-B1DC-4F70-A7FF-045444D6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E3E3-BAEF-4396-BE74-5BCAC3C4E46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719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76158B7-1102-4C34-BD10-74EC1B13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E089-3422-4725-9970-A56A97716AE9}" type="datetimeFigureOut">
              <a:rPr lang="da-DK" smtClean="0"/>
              <a:t>05-05-2021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BA0EA60-F91C-4100-8190-9DCB9C3F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EB49DA2-DEFA-4D12-8AF4-8740E684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E3E3-BAEF-4396-BE74-5BCAC3C4E46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120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CC71D-FD48-4790-9D5B-71766C55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6F4FA7-A09E-40C1-9289-6724591E5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A5F1005-275E-4736-AC5E-7FE60457A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209527D-4281-4821-9B77-EB1BB889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E089-3422-4725-9970-A56A97716AE9}" type="datetimeFigureOut">
              <a:rPr lang="da-DK" smtClean="0"/>
              <a:t>05-05-2021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16BD215-7410-426F-B09F-06359730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4DFC592-4051-41F7-B899-40161C27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E3E3-BAEF-4396-BE74-5BCAC3C4E46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719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2DC06E-5BFD-45F3-BC0E-0B40013E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A407173-4DB4-4EEC-BC6E-0673FDB7F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ACFE1B5-79CC-46D0-99C7-090DE8A25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20834FA-E79D-49F7-B20D-9F08CA93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E089-3422-4725-9970-A56A97716AE9}" type="datetimeFigureOut">
              <a:rPr lang="da-DK" smtClean="0"/>
              <a:t>05-05-2021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8BDFEB7-7755-4BE6-874F-A213F8AA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003F1F0-91F6-40C4-962A-617BEA25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E3E3-BAEF-4396-BE74-5BCAC3C4E46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059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6152A-D1BD-4890-A672-D49C5863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84500B7-9BE5-45B6-84DF-5E8AB55E6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05A74CA-C5C3-4C3B-B3F3-469B63C5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0E089-3422-4725-9970-A56A97716AE9}" type="datetimeFigureOut">
              <a:rPr lang="da-DK" smtClean="0"/>
              <a:t>05-05-2021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F3B594F-A191-4A52-9593-7B8BD3430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CBF779C-ED2C-4B88-8166-14F3EE8F1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EE3E3-BAEF-4396-BE74-5BCAC3C4E46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230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tudio/cheatsheets/blob/master/data-visualization-2.1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4DDC9-DCDE-4AB3-BF20-BFDA2F568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R-intro:</a:t>
            </a:r>
            <a:br>
              <a:rPr lang="da-DK" dirty="0"/>
            </a:br>
            <a:r>
              <a:rPr lang="da-DK" dirty="0" err="1" smtClean="0"/>
              <a:t>Introduction</a:t>
            </a:r>
            <a:r>
              <a:rPr lang="da-DK" dirty="0" smtClean="0"/>
              <a:t> 2.0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9174A30-10CE-4B3D-821D-5DAC6288D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Sine Zambach </a:t>
            </a:r>
            <a:r>
              <a:rPr lang="da-DK" dirty="0" smtClean="0"/>
              <a:t>2021</a:t>
            </a:r>
          </a:p>
          <a:p>
            <a:r>
              <a:rPr lang="da-DK" dirty="0" smtClean="0"/>
              <a:t>Researcher at CBS and </a:t>
            </a:r>
            <a:r>
              <a:rPr lang="da-DK" dirty="0" err="1" smtClean="0"/>
              <a:t>author</a:t>
            </a:r>
            <a:r>
              <a:rPr lang="da-DK" dirty="0" smtClean="0"/>
              <a:t> of ”Kvinde kend din kode”</a:t>
            </a:r>
          </a:p>
          <a:p>
            <a:r>
              <a:rPr lang="da-DK" dirty="0" smtClean="0"/>
              <a:t>Ph.d. in AI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52" y="3923302"/>
            <a:ext cx="1949146" cy="2887626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62" y="5781525"/>
            <a:ext cx="6725589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8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86"/>
    </mc:Choice>
    <mc:Fallback xmlns="">
      <p:transition spd="slow" advTm="3528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have arguments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data</a:t>
            </a:r>
          </a:p>
          <a:p>
            <a:r>
              <a:rPr lang="en-US" dirty="0"/>
              <a:t>S</a:t>
            </a:r>
            <a:r>
              <a:rPr lang="en-US" dirty="0" smtClean="0"/>
              <a:t>ettings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486" y="1928540"/>
            <a:ext cx="7550314" cy="1092955"/>
          </a:xfrm>
          <a:prstGeom prst="rect">
            <a:avLst/>
          </a:prstGeom>
        </p:spPr>
      </p:pic>
      <p:cxnSp>
        <p:nvCxnSpPr>
          <p:cNvPr id="6" name="Lige pilforbindelse 5"/>
          <p:cNvCxnSpPr/>
          <p:nvPr/>
        </p:nvCxnSpPr>
        <p:spPr>
          <a:xfrm>
            <a:off x="2570921" y="1941792"/>
            <a:ext cx="2107096" cy="39757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/>
          <p:cNvCxnSpPr/>
          <p:nvPr/>
        </p:nvCxnSpPr>
        <p:spPr>
          <a:xfrm flipV="1">
            <a:off x="2392016" y="2481643"/>
            <a:ext cx="2286001" cy="142636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23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and Models</a:t>
            </a:r>
            <a:endParaRPr lang="en-US" dirty="0"/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>
          <a:xfrm>
            <a:off x="838200" y="1825625"/>
            <a:ext cx="7592351" cy="4351338"/>
          </a:xfrm>
        </p:spPr>
        <p:txBody>
          <a:bodyPr/>
          <a:lstStyle/>
          <a:p>
            <a:r>
              <a:rPr lang="en-US" dirty="0" smtClean="0"/>
              <a:t>Test (not really models, but we use them along)</a:t>
            </a:r>
          </a:p>
          <a:p>
            <a:pPr lvl="1"/>
            <a:r>
              <a:rPr lang="en-US" dirty="0" smtClean="0"/>
              <a:t>T-test for </a:t>
            </a:r>
            <a:r>
              <a:rPr lang="en-US" dirty="0" err="1" smtClean="0"/>
              <a:t>continous</a:t>
            </a:r>
            <a:r>
              <a:rPr lang="en-US" dirty="0" smtClean="0"/>
              <a:t> data (e.g. comparing two averages)</a:t>
            </a:r>
          </a:p>
          <a:p>
            <a:pPr lvl="1"/>
            <a:r>
              <a:rPr lang="en-US" dirty="0" smtClean="0"/>
              <a:t>Fishers test for categories/discrete data (comparing a treatment)</a:t>
            </a:r>
          </a:p>
          <a:p>
            <a:r>
              <a:rPr lang="en-US" dirty="0" smtClean="0"/>
              <a:t>Models: </a:t>
            </a:r>
          </a:p>
          <a:p>
            <a:pPr lvl="1"/>
            <a:r>
              <a:rPr lang="en-US" b="1" dirty="0" smtClean="0"/>
              <a:t>linear regression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Random Forest and other awesome ML-</a:t>
            </a:r>
            <a:r>
              <a:rPr lang="en-US" dirty="0" err="1" smtClean="0"/>
              <a:t>stuf</a:t>
            </a:r>
            <a:endParaRPr lang="en-US" dirty="0"/>
          </a:p>
        </p:txBody>
      </p:sp>
      <p:pic>
        <p:nvPicPr>
          <p:cNvPr id="1026" name="Picture 2" descr="Independent Samples T-Test - StatsTest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479" y="161913"/>
            <a:ext cx="3697810" cy="179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sher's Exact Test is a statistical test used to determine if the proportions of categories in two group variables significantly differ from each oth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480" y="2046689"/>
            <a:ext cx="3637519" cy="212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felt 8"/>
          <p:cNvSpPr txBox="1"/>
          <p:nvPr/>
        </p:nvSpPr>
        <p:spPr>
          <a:xfrm>
            <a:off x="8715270" y="6401994"/>
            <a:ext cx="34767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Figures from:  https</a:t>
            </a:r>
            <a:r>
              <a:rPr lang="en-US" sz="1100" dirty="0"/>
              <a:t>://www.statstest.com</a:t>
            </a:r>
            <a:r>
              <a:rPr lang="en-US" sz="1100" dirty="0" smtClean="0"/>
              <a:t>/</a:t>
            </a:r>
            <a:endParaRPr lang="en-US" sz="1100" dirty="0"/>
          </a:p>
        </p:txBody>
      </p:sp>
      <p:pic>
        <p:nvPicPr>
          <p:cNvPr id="1032" name="Picture 8" descr="Multiple Logistic Regression is a statistical test used to predict a single binary variable using one or more other variables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3"/>
          <a:stretch/>
        </p:blipFill>
        <p:spPr bwMode="auto">
          <a:xfrm>
            <a:off x="8554479" y="4254485"/>
            <a:ext cx="3637520" cy="202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416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T-test for </a:t>
            </a:r>
            <a:r>
              <a:rPr lang="en-US" dirty="0" err="1"/>
              <a:t>continous</a:t>
            </a:r>
            <a:r>
              <a:rPr lang="en-US" dirty="0"/>
              <a:t> data (e.g. comparing two </a:t>
            </a:r>
            <a:r>
              <a:rPr lang="en-US" dirty="0" smtClean="0"/>
              <a:t>averages)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# </a:t>
            </a:r>
            <a:r>
              <a:rPr lang="en-US" dirty="0"/>
              <a:t>to vectors with numeric values </a:t>
            </a:r>
            <a:endParaRPr lang="en-US" dirty="0" smtClean="0"/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BOO$prize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~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BOO$foodLabel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1"/>
            <a:r>
              <a:rPr lang="en-US" dirty="0" smtClean="0"/>
              <a:t># vector </a:t>
            </a:r>
            <a:r>
              <a:rPr lang="en-US" dirty="0"/>
              <a:t>w</a:t>
            </a:r>
            <a:r>
              <a:rPr lang="en-US" dirty="0" smtClean="0"/>
              <a:t>ith values and vector with </a:t>
            </a:r>
            <a:r>
              <a:rPr lang="en-US" dirty="0" err="1" smtClean="0"/>
              <a:t>cathegories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Fishers </a:t>
            </a:r>
            <a:r>
              <a:rPr lang="en-US" dirty="0"/>
              <a:t>test for categories/discrete data (comparing a treatment)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fisher.test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TeaTasting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alternative = "greater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r>
              <a:rPr lang="en-US" dirty="0" smtClean="0"/>
              <a:t>#2x2 matrix </a:t>
            </a:r>
            <a:endParaRPr lang="en-US" dirty="0"/>
          </a:p>
          <a:p>
            <a:endParaRPr lang="da-DK" dirty="0"/>
          </a:p>
        </p:txBody>
      </p:sp>
      <p:pic>
        <p:nvPicPr>
          <p:cNvPr id="4" name="Picture 2" descr="Independent Samples T-Test - StatsTest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226" y="2443910"/>
            <a:ext cx="3208774" cy="155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sher's Exact Test is a statistical test used to determine if the proportions of categories in two group variables significantly differ from each oth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226" y="4980992"/>
            <a:ext cx="3208774" cy="187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85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</a:p>
          <a:p>
            <a:pPr marL="0" indent="0">
              <a:buNone/>
            </a:pPr>
            <a:r>
              <a:rPr lang="en-US" dirty="0" smtClean="0"/>
              <a:t>Function(</a:t>
            </a:r>
            <a:r>
              <a:rPr lang="en-US" dirty="0" err="1" smtClean="0"/>
              <a:t>y~x</a:t>
            </a:r>
            <a:r>
              <a:rPr lang="en-US" dirty="0" smtClean="0"/>
              <a:t>, data=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of today: Linear </a:t>
            </a:r>
            <a:r>
              <a:rPr lang="en-US" dirty="0" smtClean="0"/>
              <a:t>model </a:t>
            </a:r>
          </a:p>
          <a:p>
            <a:pPr marL="0" indent="0">
              <a:buNone/>
            </a:pPr>
            <a:r>
              <a:rPr lang="en-US" dirty="0"/>
              <a:t>lm(prize ~ origin + </a:t>
            </a:r>
            <a:r>
              <a:rPr lang="en-US" dirty="0" err="1"/>
              <a:t>foodLabel</a:t>
            </a:r>
            <a:r>
              <a:rPr lang="en-US" dirty="0"/>
              <a:t>, data=BOO)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7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pipe    %&gt;%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when you are doing a lot of different things to the same </a:t>
            </a:r>
            <a:r>
              <a:rPr lang="en-US" dirty="0" err="1" smtClean="0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7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from last time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great for </a:t>
            </a:r>
            <a:r>
              <a:rPr lang="en-US" dirty="0" err="1" smtClean="0"/>
              <a:t>visualisations</a:t>
            </a:r>
            <a:r>
              <a:rPr lang="en-US" dirty="0" smtClean="0"/>
              <a:t> and stat. And can do most of the ML-stuff that Python also does – but often slower</a:t>
            </a:r>
          </a:p>
          <a:p>
            <a:r>
              <a:rPr lang="en-US" dirty="0" smtClean="0"/>
              <a:t>Last time we did talk about</a:t>
            </a:r>
          </a:p>
          <a:p>
            <a:pPr lvl="1"/>
            <a:r>
              <a:rPr lang="da-DK" dirty="0" err="1" smtClean="0"/>
              <a:t>Calculate</a:t>
            </a:r>
            <a:r>
              <a:rPr lang="da-DK" dirty="0" smtClean="0"/>
              <a:t> </a:t>
            </a:r>
            <a:r>
              <a:rPr lang="da-DK" dirty="0" err="1"/>
              <a:t>stuff</a:t>
            </a:r>
            <a:r>
              <a:rPr lang="da-DK" dirty="0"/>
              <a:t> in R</a:t>
            </a:r>
          </a:p>
          <a:p>
            <a:pPr lvl="1"/>
            <a:r>
              <a:rPr lang="da-DK" dirty="0"/>
              <a:t>Data </a:t>
            </a:r>
            <a:r>
              <a:rPr lang="da-DK" dirty="0" smtClean="0"/>
              <a:t>Frames</a:t>
            </a:r>
          </a:p>
          <a:p>
            <a:pPr lvl="1"/>
            <a:r>
              <a:rPr lang="da-DK" dirty="0"/>
              <a:t>Input file formats</a:t>
            </a:r>
          </a:p>
          <a:p>
            <a:pPr lvl="1"/>
            <a:r>
              <a:rPr lang="da-DK" dirty="0" err="1" smtClean="0"/>
              <a:t>Functions</a:t>
            </a:r>
            <a:endParaRPr lang="da-DK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38803-7D5C-48B6-8095-830F6E8B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Plan for </a:t>
            </a:r>
            <a:r>
              <a:rPr lang="da-DK" dirty="0" err="1" smtClean="0"/>
              <a:t>today</a:t>
            </a:r>
            <a:endParaRPr lang="da-DK" dirty="0"/>
          </a:p>
        </p:txBody>
      </p:sp>
      <p:pic>
        <p:nvPicPr>
          <p:cNvPr id="3074" name="Picture 2" descr="Woman Sit At Desk With Computer Stock Vector - Illustration of female,  graphic: 145501356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95"/>
          <a:stretch/>
        </p:blipFill>
        <p:spPr bwMode="auto">
          <a:xfrm>
            <a:off x="9939131" y="0"/>
            <a:ext cx="2252869" cy="20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61CFCF4-DE32-48CB-AE44-4FBB1D68D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After session 2, </a:t>
            </a:r>
            <a:r>
              <a:rPr lang="en-US" dirty="0"/>
              <a:t>you will be able to </a:t>
            </a:r>
            <a:r>
              <a:rPr lang="en-US" dirty="0" smtClean="0"/>
              <a:t>wrangle </a:t>
            </a:r>
            <a:r>
              <a:rPr lang="en-US" dirty="0"/>
              <a:t>even more data and have the basics for modelling and statistical tests for you to go on with more sophisticated R-work.</a:t>
            </a:r>
            <a:endParaRPr lang="da-DK" dirty="0" smtClean="0"/>
          </a:p>
          <a:p>
            <a:r>
              <a:rPr lang="da-DK" dirty="0" err="1" smtClean="0"/>
              <a:t>Topics</a:t>
            </a:r>
            <a:endParaRPr lang="da-DK" dirty="0" smtClean="0"/>
          </a:p>
          <a:p>
            <a:pPr lvl="1"/>
            <a:r>
              <a:rPr lang="en-US" dirty="0" smtClean="0"/>
              <a:t>A bit more on data frames and wrangling</a:t>
            </a:r>
          </a:p>
          <a:p>
            <a:pPr lvl="1"/>
            <a:r>
              <a:rPr lang="en-US" dirty="0" smtClean="0"/>
              <a:t>Introduction </a:t>
            </a:r>
            <a:r>
              <a:rPr lang="en-US" dirty="0"/>
              <a:t>to modelling (linear models, t-test, fisher's test)</a:t>
            </a:r>
          </a:p>
          <a:p>
            <a:pPr lvl="1"/>
            <a:r>
              <a:rPr lang="en-US" dirty="0" smtClean="0"/>
              <a:t>Visualization </a:t>
            </a:r>
            <a:r>
              <a:rPr lang="en-US" dirty="0"/>
              <a:t>in R (R is great for visualization! We try out histogram, </a:t>
            </a:r>
            <a:r>
              <a:rPr lang="en-US" dirty="0" err="1"/>
              <a:t>barplot</a:t>
            </a:r>
            <a:r>
              <a:rPr lang="en-US" dirty="0"/>
              <a:t>, scatter plot, dot-and-whiskers plot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pipe</a:t>
            </a:r>
            <a:endParaRPr lang="en-US" dirty="0"/>
          </a:p>
          <a:p>
            <a:endParaRPr lang="da-DK" dirty="0"/>
          </a:p>
        </p:txBody>
      </p:sp>
      <p:pic>
        <p:nvPicPr>
          <p:cNvPr id="3076" name="Picture 4" descr="Student Boy Sit At Desk In Classroom Isolated On White Background Royalty  Free Cliparts, Vectors, And Stock Illustration. Image 66072058.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5" t="23714" r="10149" b="7592"/>
          <a:stretch/>
        </p:blipFill>
        <p:spPr bwMode="auto">
          <a:xfrm>
            <a:off x="8043791" y="88462"/>
            <a:ext cx="1988105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71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431"/>
    </mc:Choice>
    <mc:Fallback xmlns="">
      <p:transition spd="slow" advTm="7443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Dataframes</a:t>
            </a:r>
            <a:r>
              <a:rPr lang="en-US" dirty="0" smtClean="0"/>
              <a:t> and Wrangling</a:t>
            </a:r>
            <a:endParaRPr lang="en-US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3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0484"/>
          </a:xfrm>
        </p:spPr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326382"/>
            <a:ext cx="10515600" cy="553161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Inspect </a:t>
            </a:r>
            <a:r>
              <a:rPr lang="en-US" dirty="0" err="1" smtClean="0"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View()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ummary()</a:t>
            </a: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Paraphrasing of </a:t>
            </a:r>
            <a:r>
              <a:rPr lang="en-US" dirty="0" err="1" smtClean="0">
                <a:cs typeface="Courier New" panose="02070309020205020404" pitchFamily="49" charset="0"/>
              </a:rPr>
              <a:t>dataframes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err="1">
                <a:cs typeface="Courier New" panose="02070309020205020404" pitchFamily="49" charset="0"/>
              </a:rPr>
              <a:t>df</a:t>
            </a:r>
            <a:r>
              <a:rPr lang="en-US" dirty="0">
                <a:cs typeface="Courier New" panose="02070309020205020404" pitchFamily="49" charset="0"/>
              </a:rPr>
              <a:t>[</a:t>
            </a:r>
            <a:r>
              <a:rPr lang="en-US" dirty="0" err="1">
                <a:cs typeface="Courier New" panose="02070309020205020404" pitchFamily="49" charset="0"/>
              </a:rPr>
              <a:t>rows,columns</a:t>
            </a:r>
            <a:r>
              <a:rPr lang="en-US" dirty="0">
                <a:cs typeface="Courier New" panose="02070309020205020404" pitchFamily="49" charset="0"/>
              </a:rPr>
              <a:t>]</a:t>
            </a:r>
          </a:p>
          <a:p>
            <a:r>
              <a:rPr lang="en-US" dirty="0" err="1">
                <a:cs typeface="Courier New" panose="02070309020205020404" pitchFamily="49" charset="0"/>
              </a:rPr>
              <a:t>df$columns</a:t>
            </a:r>
            <a:r>
              <a:rPr lang="en-US" dirty="0">
                <a:cs typeface="Courier New" panose="02070309020205020404" pitchFamily="49" charset="0"/>
              </a:rPr>
              <a:t>[row]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Example: the same element in the data frame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[,1]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[,”X1”]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df$X1</a:t>
            </a:r>
            <a:endParaRPr lang="en-US" dirty="0"/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4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Wrangling</a:t>
            </a:r>
            <a:r>
              <a:rPr lang="da-DK" dirty="0" smtClean="0"/>
              <a:t> and </a:t>
            </a:r>
            <a:r>
              <a:rPr lang="da-DK" dirty="0" err="1" smtClean="0"/>
              <a:t>visualizations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Need</a:t>
            </a:r>
            <a:r>
              <a:rPr lang="da-DK" dirty="0" smtClean="0"/>
              <a:t> </a:t>
            </a:r>
            <a:r>
              <a:rPr lang="da-DK" dirty="0" err="1" smtClean="0"/>
              <a:t>some</a:t>
            </a:r>
            <a:r>
              <a:rPr lang="da-DK" dirty="0" smtClean="0"/>
              <a:t> more </a:t>
            </a:r>
            <a:r>
              <a:rPr lang="da-DK" dirty="0" err="1" smtClean="0"/>
              <a:t>packages</a:t>
            </a:r>
            <a:r>
              <a:rPr lang="da-DK" dirty="0" smtClean="0"/>
              <a:t>:</a:t>
            </a:r>
          </a:p>
          <a:p>
            <a:pPr lvl="1"/>
            <a:r>
              <a:rPr lang="da-D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da-D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da-D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da-D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(ggplot2)</a:t>
            </a:r>
          </a:p>
          <a:p>
            <a:endParaRPr lang="da-DK" dirty="0" smtClean="0"/>
          </a:p>
          <a:p>
            <a:r>
              <a:rPr lang="da-DK" dirty="0" smtClean="0"/>
              <a:t>And </a:t>
            </a:r>
            <a:r>
              <a:rPr lang="da-DK" dirty="0" err="1" smtClean="0"/>
              <a:t>now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look at data and </a:t>
            </a:r>
            <a:r>
              <a:rPr lang="da-DK" dirty="0" err="1" smtClean="0"/>
              <a:t>wrangle</a:t>
            </a:r>
            <a:r>
              <a:rPr lang="da-DK" dirty="0" smtClean="0"/>
              <a:t> it </a:t>
            </a:r>
            <a:r>
              <a:rPr lang="da-DK" dirty="0" err="1" smtClean="0"/>
              <a:t>using</a:t>
            </a:r>
            <a:r>
              <a:rPr lang="da-DK" dirty="0" smtClean="0"/>
              <a:t> the most </a:t>
            </a:r>
            <a:r>
              <a:rPr lang="da-DK" dirty="0" err="1" smtClean="0"/>
              <a:t>common</a:t>
            </a:r>
            <a:r>
              <a:rPr lang="da-DK" dirty="0" smtClean="0"/>
              <a:t> standards”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00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wrangling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left_join</a:t>
            </a:r>
            <a:r>
              <a:rPr lang="en-US" dirty="0" smtClean="0"/>
              <a:t>() </a:t>
            </a:r>
            <a:r>
              <a:rPr lang="en-US" dirty="0" smtClean="0"/>
              <a:t># add information from another table: </a:t>
            </a:r>
            <a:r>
              <a:rPr lang="en-US" dirty="0" err="1" smtClean="0"/>
              <a:t>leftjoin</a:t>
            </a:r>
            <a:r>
              <a:rPr lang="en-US" dirty="0" smtClean="0"/>
              <a:t> / VLOOKUP</a:t>
            </a:r>
          </a:p>
          <a:p>
            <a:r>
              <a:rPr lang="en-US" dirty="0"/>
              <a:t>c</a:t>
            </a:r>
            <a:r>
              <a:rPr lang="en-US" dirty="0" smtClean="0"/>
              <a:t>ount() # counts instances in a data frame</a:t>
            </a:r>
          </a:p>
          <a:p>
            <a:r>
              <a:rPr lang="en-US" dirty="0" smtClean="0"/>
              <a:t>mutate() # create a new column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roup_by</a:t>
            </a:r>
            <a:r>
              <a:rPr lang="en-US" dirty="0" smtClean="0"/>
              <a:t>() # group summaries</a:t>
            </a:r>
            <a:endParaRPr lang="en-US" dirty="0"/>
          </a:p>
        </p:txBody>
      </p:sp>
      <p:pic>
        <p:nvPicPr>
          <p:cNvPr id="1026" name="Picture 2" descr="Titanic Survivors Dataset and Data Wrangling ⋆ Code A S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259" y="46235"/>
            <a:ext cx="2904636" cy="17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84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ggplot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35673"/>
            <a:ext cx="10515600" cy="4351338"/>
          </a:xfrm>
        </p:spPr>
        <p:txBody>
          <a:bodyPr/>
          <a:lstStyle/>
          <a:p>
            <a:r>
              <a:rPr lang="en-US" b="1" dirty="0" err="1" smtClean="0"/>
              <a:t>ggplot</a:t>
            </a:r>
            <a:r>
              <a:rPr lang="en-US" dirty="0" smtClean="0"/>
              <a:t>(</a:t>
            </a:r>
            <a:r>
              <a:rPr lang="en-US" dirty="0" err="1" smtClean="0"/>
              <a:t>dataframe</a:t>
            </a:r>
            <a:r>
              <a:rPr lang="en-US" dirty="0" smtClean="0"/>
              <a:t>, </a:t>
            </a:r>
            <a:r>
              <a:rPr lang="en-US" dirty="0" err="1" smtClean="0"/>
              <a:t>aes</a:t>
            </a:r>
            <a:r>
              <a:rPr lang="en-US" dirty="0" smtClean="0"/>
              <a:t>(var1,var2)</a:t>
            </a:r>
            <a:r>
              <a:rPr lang="en-US" dirty="0" smtClean="0"/>
              <a:t>) = begins a plot</a:t>
            </a:r>
            <a:endParaRPr lang="en-US" dirty="0" smtClean="0"/>
          </a:p>
          <a:p>
            <a:r>
              <a:rPr lang="en-US" b="1" dirty="0" err="1"/>
              <a:t>a</a:t>
            </a:r>
            <a:r>
              <a:rPr lang="en-US" b="1" dirty="0" err="1" smtClean="0"/>
              <a:t>es</a:t>
            </a:r>
            <a:r>
              <a:rPr lang="en-US" b="1" dirty="0" smtClean="0"/>
              <a:t> </a:t>
            </a:r>
            <a:r>
              <a:rPr lang="en-US" dirty="0" smtClean="0"/>
              <a:t> mapping variables to “aesthetics”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Geoms</a:t>
            </a:r>
            <a:r>
              <a:rPr lang="en-US" dirty="0" smtClean="0"/>
              <a:t>”, e.g. </a:t>
            </a:r>
            <a:r>
              <a:rPr lang="en-US" b="1" dirty="0" err="1" smtClean="0"/>
              <a:t>geom_point</a:t>
            </a:r>
            <a:r>
              <a:rPr lang="en-US" b="1" dirty="0" smtClean="0"/>
              <a:t>()</a:t>
            </a:r>
            <a:r>
              <a:rPr lang="en-US" dirty="0" smtClean="0"/>
              <a:t>, </a:t>
            </a:r>
            <a:r>
              <a:rPr lang="en-US" b="1" dirty="0" err="1" smtClean="0"/>
              <a:t>geom_col</a:t>
            </a:r>
            <a:r>
              <a:rPr lang="en-US" b="1" dirty="0" smtClean="0"/>
              <a:t>()</a:t>
            </a:r>
            <a:r>
              <a:rPr lang="en-US" dirty="0" smtClean="0"/>
              <a:t> … creates the chart types </a:t>
            </a:r>
            <a:endParaRPr lang="en-US" dirty="0" smtClean="0"/>
          </a:p>
          <a:p>
            <a:r>
              <a:rPr lang="en-US" dirty="0" smtClean="0"/>
              <a:t>Layer is what you add to the plot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Cheat </a:t>
            </a:r>
            <a:r>
              <a:rPr lang="en-US" dirty="0" err="1" smtClean="0"/>
              <a:t>cheet</a:t>
            </a:r>
            <a:r>
              <a:rPr lang="en-US" dirty="0" smtClean="0"/>
              <a:t>: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github.com/rstudio/cheatsheets/blob/master/data-visualization-2.1.pdf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and modelling</a:t>
            </a:r>
            <a:endParaRPr lang="en-US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6" name="Picture 8" descr="play, food, green, produce, color, baking, dessert, cake, children, creativity, icing, kindergarten, fondant, sweetness, modelling, flavor, play dough, modeling clay, s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783" y="71184"/>
            <a:ext cx="4608905" cy="306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felt 7"/>
          <p:cNvSpPr txBox="1"/>
          <p:nvPr/>
        </p:nvSpPr>
        <p:spPr>
          <a:xfrm>
            <a:off x="7435780" y="3265714"/>
            <a:ext cx="399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https://pxhere.com/en/photo/1198013</a:t>
            </a:r>
          </a:p>
        </p:txBody>
      </p:sp>
    </p:spTree>
    <p:extLst>
      <p:ext uri="{BB962C8B-B14F-4D97-AF65-F5344CB8AC3E}">
        <p14:creationId xmlns:p14="http://schemas.microsoft.com/office/powerpoint/2010/main" val="37978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4199C30C6C7742AE487A4C5E3E6DFA" ma:contentTypeVersion="12" ma:contentTypeDescription="Create a new document." ma:contentTypeScope="" ma:versionID="18400ce4dd26b0c676d451126197e357">
  <xsd:schema xmlns:xsd="http://www.w3.org/2001/XMLSchema" xmlns:xs="http://www.w3.org/2001/XMLSchema" xmlns:p="http://schemas.microsoft.com/office/2006/metadata/properties" xmlns:ns3="da39eff1-2e2b-4fbe-b1be-28f3e60f75f5" xmlns:ns4="8f719809-eb87-407d-86e6-455e663ccad1" targetNamespace="http://schemas.microsoft.com/office/2006/metadata/properties" ma:root="true" ma:fieldsID="614e59578954c11d482492bfdf679578" ns3:_="" ns4:_="">
    <xsd:import namespace="da39eff1-2e2b-4fbe-b1be-28f3e60f75f5"/>
    <xsd:import namespace="8f719809-eb87-407d-86e6-455e663ccad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9eff1-2e2b-4fbe-b1be-28f3e60f75f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719809-eb87-407d-86e6-455e663cc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61DBF9-80BB-4132-AAD5-D09895900C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39eff1-2e2b-4fbe-b1be-28f3e60f75f5"/>
    <ds:schemaRef ds:uri="8f719809-eb87-407d-86e6-455e663cca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DCBB2D-A3F9-425D-9A1E-ECAA7558AAA2}">
  <ds:schemaRefs>
    <ds:schemaRef ds:uri="da39eff1-2e2b-4fbe-b1be-28f3e60f75f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8f719809-eb87-407d-86e6-455e663ccad1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ED19CDA-7492-45B5-9ECD-663505C07A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451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Office-tema</vt:lpstr>
      <vt:lpstr>R-intro: Introduction 2.0</vt:lpstr>
      <vt:lpstr>Recap from last time</vt:lpstr>
      <vt:lpstr>Plan for today</vt:lpstr>
      <vt:lpstr>Dataframes and Wrangling</vt:lpstr>
      <vt:lpstr>Data frames</vt:lpstr>
      <vt:lpstr>Wrangling and visualizations</vt:lpstr>
      <vt:lpstr>Basic wrangling</vt:lpstr>
      <vt:lpstr>Basic ggplot</vt:lpstr>
      <vt:lpstr>Tests and modelling</vt:lpstr>
      <vt:lpstr>Functions have arguments</vt:lpstr>
      <vt:lpstr>Tests and Models</vt:lpstr>
      <vt:lpstr>Tests</vt:lpstr>
      <vt:lpstr>Models</vt:lpstr>
      <vt:lpstr>The pipe    %&gt;%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R-intro: Analyse af CBS’forretningsdata</dc:title>
  <dc:creator>Sine Zambach</dc:creator>
  <cp:lastModifiedBy>Sine Zambach</cp:lastModifiedBy>
  <cp:revision>85</cp:revision>
  <dcterms:created xsi:type="dcterms:W3CDTF">2017-09-12T10:36:37Z</dcterms:created>
  <dcterms:modified xsi:type="dcterms:W3CDTF">2021-05-05T14:33:07Z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0x010100154199C30C6C7742AE487A4C5E3E6DFA</vt:lpwstr>
  </property>
</Properties>
</file>