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53D245-871A-4B33-9F20-8E6DC858D2E3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B1460-2D6B-443E-B231-FEE046B9A81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FC76-D4B5-451D-B98C-8500120299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2F6C-7467-4990-BC8D-F929824083C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7986-C74A-4D69-91FC-1E43806903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lt"/>
              </a:rPr>
              <a:t>What We Do (not?) Know About Quantization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Salishev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lt"/>
              </a:rPr>
              <a:t>How Engineers See Quantization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then</a:t>
                </a:r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𝑟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+mj-lt"/>
                  <a:cs typeface="+mj-lt"/>
                </a:endParaRPr>
              </a:p>
              <a:p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sz="2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is analog value,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𝑞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is quantized value,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is quantization noise (residue, error)</a:t>
                </a:r>
              </a:p>
              <a:p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In some systems while error is small everything works OK</a:t>
                </a:r>
              </a:p>
              <a:p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If error is critically large the system breaks down</a:t>
                </a:r>
              </a:p>
              <a:p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How large?</a:t>
                </a:r>
              </a:p>
              <a:p>
                <a:pPr lvl="1"/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It is empirically checked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lt"/>
              </a:rPr>
              <a:t>The Big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Consider discrete feedforward networks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Digital Artificial NN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Digital Circuits, e.g. multiplier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Artificial NN usually tolerate some noise, while Digital Circuits do not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What is the difference?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lt"/>
              </a:rPr>
              <a:t>Information Theory View on 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Latent space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  <a:sym typeface="Wingdings" panose="05000000000000000000" pitchFamily="2" charset="2"/>
                  </a:rPr>
                  <a:t> External Encoder  NN Decoder  Latent Space  NN Encoder  NN Decoder  Latent Space</a:t>
                </a:r>
              </a:p>
              <a:p>
                <a:pPr lvl="1"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  <a:sym typeface="Wingdings" panose="05000000000000000000" pitchFamily="2" charset="2"/>
                  </a:rPr>
                  <a:t>E.g. Meaning  Human  English text  NN Decoder  Meaning  NN Encoder  French text</a:t>
                </a:r>
              </a:p>
              <a:p>
                <a:pPr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  <a:sym typeface="Wingdings" panose="05000000000000000000" pitchFamily="2" charset="2"/>
                  </a:rPr>
                  <a:t>NN Decoder and Encoder are Shannon Channels</a:t>
                </a:r>
              </a:p>
              <a:p>
                <a:pPr lvl="1">
                  <a:lnSpc>
                    <a:spcPct val="105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  <a:sym typeface="Wingdings" panose="05000000000000000000" pitchFamily="2" charset="2"/>
                  </a:rPr>
                  <a:t>Assume External Encoder is lossless</a:t>
                </a:r>
              </a:p>
              <a:p>
                <a:pPr lvl="1"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  <a:sym typeface="Wingdings" panose="05000000000000000000" pitchFamily="2" charset="2"/>
                  </a:rPr>
                  <a:t>As long 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there is the code (Weights?) with ~0% probability of data decoding error</a:t>
                </a:r>
              </a:p>
              <a:p>
                <a:pPr lvl="2"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𝑅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is transfer rate,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is channel capacity</a:t>
                </a:r>
                <a:endParaRPr lang="ru-RU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  <a:p>
                <a:pPr lvl="1"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Moreover, almost any random code is good enough (2</a:t>
                </a:r>
                <a:r>
                  <a:rPr lang="en-US" sz="1800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nd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Shannon Theorem)</a:t>
                </a:r>
              </a:p>
              <a:p>
                <a:pPr>
                  <a:lnSpc>
                    <a:spcPct val="10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is latent space,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is Entropy (1</a:t>
                </a:r>
                <a:r>
                  <a:rPr lang="en-US" sz="2400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st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Shannon Theorem)</a:t>
                </a:r>
              </a:p>
              <a:p>
                <a:pPr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Why no</a:t>
                </a:r>
                <a:r>
                  <a:rPr lang="ru-R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one uses random codes?</a:t>
                </a:r>
              </a:p>
              <a:p>
                <a:pPr lvl="1"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Latent space is unknown</a:t>
                </a:r>
              </a:p>
              <a:p>
                <a:pPr lvl="1"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Overfitting to training data</a:t>
                </a:r>
                <a:endParaRPr lang="ru-RU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  <a:p>
                <a:pPr lvl="1"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Exponential worst case training complexity</a:t>
                </a:r>
              </a:p>
              <a:p>
                <a:pPr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Still lots of randomness</a:t>
                </a:r>
              </a:p>
              <a:p>
                <a:pPr lvl="1"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Random weight initialization</a:t>
                </a:r>
              </a:p>
              <a:p>
                <a:pPr lvl="1">
                  <a:lnSpc>
                    <a:spcPct val="105000"/>
                  </a:lnSpc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Random training permutation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>
                <a:latin typeface="+mn-lt"/>
                <a:cs typeface="+mn-lt"/>
              </a:rPr>
              <a:t>Why Does Gradient Descent Even Work on NN?</a:t>
            </a:r>
            <a:endParaRPr sz="4000" dirty="0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Google Shape;109;p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478280"/>
                <a:ext cx="10515600" cy="46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 fontScale="82500" lnSpcReduction="20000"/>
              </a:bodyPr>
              <a:lstStyle/>
              <a:p>
                <a:pPr marL="228600" lvl="0" indent="-508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lang="en-US" sz="2220" b="0" i="1" dirty="0">
                  <a:latin typeface="+mj-lt"/>
                  <a:cs typeface="+mj-lt"/>
                </a:endParaRPr>
              </a:p>
              <a:p>
                <a:pPr marL="228600" lvl="0" indent="-5080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𝑓</m:t>
                          </m:r>
                        </m:e>
                        <m:sub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45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Θ</m:t>
                          </m:r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DejaVu Math TeX Gyre" panose="02000503000000000000" charset="0"/>
                            </a:rPr>
                            <m:t>, </m:t>
                          </m:r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45" b="0" dirty="0">
                  <a:solidFill>
                    <a:schemeClr val="tx1"/>
                  </a:solidFill>
                  <a:latin typeface="+mj-lt"/>
                  <a:cs typeface="+mj-lt"/>
                </a:endParaRPr>
              </a:p>
              <a:p>
                <a:pPr marL="228600" lvl="0" indent="-5080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45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Θ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sSub>
                        <m:sSubPr>
                          <m:ctrlP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  <m:sub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2445" b="0" i="1" dirty="0">
                  <a:solidFill>
                    <a:schemeClr val="tx1"/>
                  </a:solidFill>
                  <a:latin typeface="+mj-lt"/>
                  <a:ea typeface="MS Mincho" charset="0"/>
                  <a:cs typeface="+mj-lt"/>
                </a:endParaRPr>
              </a:p>
              <a:p>
                <a:pPr marL="228600" lvl="0" indent="-508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lang="en-US" sz="22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  <a:p>
                <a:pPr marL="2286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r>
                  <a:rPr lang="en-US" sz="22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From information theory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2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22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𝑓</m:t>
                        </m:r>
                      </m:e>
                      <m:sub>
                        <m:r>
                          <a:rPr lang="en-US" sz="222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2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is a purely discrete object, BUT we also expect robustness of training and stability</a:t>
                </a:r>
              </a:p>
              <a:p>
                <a:pPr marL="2286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r>
                  <a:rPr lang="en-US" sz="22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We ignore generalization for now</a:t>
                </a:r>
              </a:p>
              <a:p>
                <a:pPr marL="228600" lvl="0" indent="-508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lang="en-US" sz="22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  <a:p>
                <a:pPr marL="228600" lvl="0" indent="-5080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45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Δ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45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Θ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45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ΔΘ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45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Δ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2445" dirty="0">
                  <a:solidFill>
                    <a:schemeClr val="tx1"/>
                  </a:solidFill>
                  <a:latin typeface="+mj-lt"/>
                  <a:cs typeface="+mj-lt"/>
                </a:endParaRPr>
              </a:p>
              <a:p>
                <a:pPr marL="228600" lvl="0" indent="-50800">
                  <a:lnSpc>
                    <a:spcPct val="110000"/>
                  </a:lnSpc>
                  <a:spcBef>
                    <a:spcPts val="0"/>
                  </a:spcBef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45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45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Θ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45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ΔΘ</m:t>
                      </m:r>
                      <m:r>
                        <a:rPr lang="en-US" sz="2445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244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sz="244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sz="244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4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sz="244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4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Δ</m:t>
                      </m:r>
                      <m:sSub>
                        <m:sSubPr>
                          <m:ctrlP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4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  <m:r>
                        <a:rPr lang="en-US" sz="244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sSub>
                        <m:sSubPr>
                          <m:ctrlPr>
                            <a:rPr lang="en-US" sz="244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4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  <m:sub>
                          <m:r>
                            <a:rPr lang="en-US" sz="244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4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Δ</m:t>
                      </m:r>
                      <m:sSub>
                        <m:sSubPr>
                          <m:ctrlP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  <m:sub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  <m:r>
                        <a:rPr lang="en-US" sz="244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2445" i="1" dirty="0">
                  <a:solidFill>
                    <a:schemeClr val="tx1"/>
                  </a:solidFill>
                  <a:latin typeface="+mj-lt"/>
                  <a:cs typeface="+mj-lt"/>
                </a:endParaRPr>
              </a:p>
              <a:p>
                <a:pPr marL="228600" lvl="0" indent="-50800">
                  <a:spcBef>
                    <a:spcPts val="0"/>
                  </a:spcBef>
                  <a:buSzPts val="2800"/>
                  <a:buNone/>
                </a:pPr>
                <a:endParaRPr lang="en-US" sz="22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  <a:p>
                <a:pPr marL="228600" lvl="0" indent="-50800">
                  <a:spcBef>
                    <a:spcPts val="0"/>
                  </a:spcBef>
                  <a:buSzPts val="2800"/>
                  <a:buNone/>
                </a:pPr>
                <a:r>
                  <a:rPr lang="en-US" sz="22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If</a:t>
                </a:r>
                <a14:m>
                  <m:oMath xmlns:m="http://schemas.openxmlformats.org/officeDocument/2006/math">
                    <m:r>
                      <a:rPr lang="en-US" sz="222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Δ</m:t>
                    </m:r>
                    <m:sSub>
                      <m:sSubPr>
                        <m:ctrlPr>
                          <a:rPr lang="en-US" sz="222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22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222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sz="222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22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Δ</m:t>
                    </m:r>
                    <m:sSub>
                      <m:sSubPr>
                        <m:ctrlPr>
                          <a:rPr lang="en-US" sz="222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2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  <m:sub>
                        <m:r>
                          <a:rPr lang="en-US" sz="222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sz="222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22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22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sz="222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≪1</m:t>
                    </m:r>
                  </m:oMath>
                </a14:m>
                <a:r>
                  <a:rPr lang="en-US" sz="2220" dirty="0">
                    <a:solidFill>
                      <a:schemeClr val="tx1"/>
                    </a:solidFill>
                    <a:latin typeface="+mj-lt"/>
                    <a:cs typeface="+mj-lt"/>
                  </a:rPr>
                  <a:t> </a:t>
                </a:r>
                <a:r>
                  <a:rPr lang="en-US" sz="22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22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y</m:t>
                    </m:r>
                    <m:r>
                      <a:rPr lang="en-US" sz="22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≪</m:t>
                    </m:r>
                    <m:r>
                      <a:rPr lang="en-US" sz="222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1</m:t>
                    </m:r>
                  </m:oMath>
                </a14:m>
                <a:endParaRPr lang="en-US" sz="22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  <a:p>
                <a:pPr marL="228600" lvl="0" indent="-50800">
                  <a:spcBef>
                    <a:spcPts val="0"/>
                  </a:spcBef>
                  <a:buSzPts val="2800"/>
                  <a:buNone/>
                </a:pPr>
                <a:endParaRPr lang="ru-RU" sz="22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  <a:p>
                <a:pPr marL="228600" lvl="0" indent="-50800">
                  <a:lnSpc>
                    <a:spcPct val="110000"/>
                  </a:lnSpc>
                  <a:spcBef>
                    <a:spcPts val="0"/>
                  </a:spcBef>
                  <a:buSzPts val="2800"/>
                  <a:buNone/>
                </a:pPr>
                <a:r>
                  <a:rPr lang="en-US" sz="22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With limit conditions this means Limited Variations </a:t>
                </a:r>
              </a:p>
              <a:p>
                <a:pPr marL="228600" lvl="0" indent="-50800">
                  <a:lnSpc>
                    <a:spcPct val="110000"/>
                  </a:lnSpc>
                  <a:spcBef>
                    <a:spcPts val="0"/>
                  </a:spcBef>
                  <a:buSzPts val="2800"/>
                  <a:buNone/>
                </a:pPr>
                <a:r>
                  <a:rPr lang="en-US" sz="22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  <a:sym typeface="Wingdings" panose="05000000000000000000" pitchFamily="2" charset="2"/>
                  </a:rPr>
                  <a:t>Can be replaced with Differentiability almost everywhere (stronger)</a:t>
                </a:r>
              </a:p>
              <a:p>
                <a:pPr marL="228600" lvl="0" indent="-50800">
                  <a:spcBef>
                    <a:spcPts val="0"/>
                  </a:spcBef>
                  <a:buSzPts val="2800"/>
                  <a:buNone/>
                </a:pPr>
                <a:endParaRPr lang="en-US" sz="22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  <a:sym typeface="Wingdings" panose="05000000000000000000" pitchFamily="2" charset="2"/>
                </a:endParaRPr>
              </a:p>
              <a:p>
                <a:pPr marL="228600" lvl="0" indent="-50800">
                  <a:spcBef>
                    <a:spcPts val="0"/>
                  </a:spcBef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445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  <a:sym typeface="Wingdings" panose="05000000000000000000" pitchFamily="2" charset="2"/>
                        </a:rPr>
                        <m:t>𝑟</m:t>
                      </m:r>
                      <m:d>
                        <m:dPr>
                          <m:ctrlP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445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45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  <a:sym typeface="Wingdings" panose="05000000000000000000" pitchFamily="2" charset="2"/>
                </a:endParaRPr>
              </a:p>
              <a:p>
                <a:pPr marL="228600" lvl="0" indent="-50800">
                  <a:spcBef>
                    <a:spcPts val="0"/>
                  </a:spcBef>
                  <a:buSzPts val="2800"/>
                  <a:buNone/>
                </a:pPr>
                <a:endParaRPr lang="en-US" sz="222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  <a:sym typeface="Wingdings" panose="05000000000000000000" pitchFamily="2" charset="2"/>
                </a:endParaRPr>
              </a:p>
              <a:p>
                <a:pPr lvl="0" indent="-50800">
                  <a:spcBef>
                    <a:spcPts val="0"/>
                  </a:spcBef>
                  <a:buSzPts val="2800"/>
                  <a:buNone/>
                </a:pPr>
                <a:r>
                  <a:rPr lang="en-US" sz="22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  <a:sym typeface="Wingdings" panose="05000000000000000000" pitchFamily="2" charset="2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22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  <a:sym typeface="Wingdings" panose="05000000000000000000" pitchFamily="2" charset="2"/>
                      </a:rPr>
                      <m:t>𝑟</m:t>
                    </m:r>
                    <m:d>
                      <m:dPr>
                        <m:ctrlPr>
                          <a:rPr lang="en-US" sz="222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22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  <a:sym typeface="Wingdings" panose="05000000000000000000" pitchFamily="2" charset="2"/>
                  </a:rPr>
                  <a:t>is continuous differentiable regularization term</a:t>
                </a:r>
              </a:p>
              <a:p>
                <a:pPr marL="228600" lvl="0" indent="-50800">
                  <a:spcBef>
                    <a:spcPts val="0"/>
                  </a:spcBef>
                  <a:buSzPts val="2800"/>
                  <a:buNone/>
                </a:pPr>
                <a:endParaRPr lang="en-US" sz="22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9" name="Google Shape;109;p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78280"/>
                <a:ext cx="10515600" cy="469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lt"/>
              </a:rPr>
              <a:t>Stochastic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7596422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What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  <a:cs typeface="+mj-lt"/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j-lt"/>
                  </a:rPr>
                  <a:t>term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  <a:cs typeface="+mj-lt"/>
                  </a:rPr>
                  <a:t>might be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An example</a:t>
                </a:r>
              </a:p>
              <a:p>
                <a:pPr marL="11430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𝑐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DejaVu Math TeX Gyre" panose="02000503000000000000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𝑥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DejaVu Math TeX Gyre" panose="02000503000000000000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DejaVu Math TeX Gyre" panose="02000503000000000000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ru-R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𝑑𝑡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Math TeX Gyre" panose="02000503000000000000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(0,1)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  <a:p>
                <a:pPr marL="114300" indent="0">
                  <a:buNone/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is discrete nonlinearity (step,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ReLU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,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etc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)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  <a:cs typeface="+mj-lt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Noisy training + Computation errors + Mini Batches + SGD = Some Stochastic Regularization</a:t>
                </a:r>
              </a:p>
            </p:txBody>
          </p:sp>
        </mc:Choice>
        <mc:Fallback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7596422" cy="4351338"/>
              </a:xfrm>
              <a:blipFill>
                <a:blip r:embed="rId2"/>
                <a:stretch>
                  <a:fillRect l="-1124" t="-1961" r="-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946" y="1825625"/>
            <a:ext cx="2594999" cy="2043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946" y="4025010"/>
            <a:ext cx="2594999" cy="2043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lt"/>
              </a:rPr>
              <a:t>Analog Meets Digital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Analog NN have infinite capacity (good)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Infinitely complex digital implementation (bad)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True quantization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Select discrete NN weights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𝜀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j-lt"/>
                    <a:cs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𝜀</m:t>
                    </m:r>
                  </m:oMath>
                </a14:m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is small</a:t>
                </a:r>
              </a:p>
              <a:p>
                <a:pPr lvl="1"/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Means lossless quantization as Latent space is not changed</a:t>
                </a:r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How to change analog channel capacity?</a:t>
                </a:r>
              </a:p>
              <a:p>
                <a:pPr lvl="1"/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Just add some noise (3</a:t>
                </a:r>
                <a:r>
                  <a:rPr lang="en-US" b="0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rd</a:t>
                </a:r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Shannon Theorem)</a:t>
                </a:r>
              </a:p>
              <a:p>
                <a:pPr lvl="1"/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lt"/>
              </a:rPr>
              <a:t>Back to Engineering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+mj-lt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+mj-lt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+mj-lt"/>
                        </a:rPr>
                        <m:t>=1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+mj-lt"/>
                  <a:cs typeface="+mj-lt"/>
                </a:endParaRP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Just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𝛼</m:t>
                    </m:r>
                  </m:oMath>
                </a14:m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with SGD along with other NN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j-l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j-lt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j-l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j-lt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+mj-lt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+mj-lt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+mj-lt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+mj-lt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+mj-lt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+mj-lt"/>
                        </a:rPr>
                        <m:t>𝛼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+mj-lt"/>
                  <a:cs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is Shannon SNR in bits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j-lt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j-lt"/>
                      </a:rPr>
                      <m:t>&gt;0</m:t>
                    </m:r>
                  </m:oMath>
                </a14:m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(some signal left) it is quantization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j-lt"/>
                      </a:rPr>
                      <m:t>=0</m:t>
                    </m:r>
                  </m:oMath>
                </a14:m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+mj-lt"/>
                  </a:rPr>
                  <a:t> (no signal) it is pruning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55C-F0A1-5E23-8F59-A733FD08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5241-8230-F062-F6C8-B0EE755F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Can we deduce differentiability almost everywhere by formalizing generalization?</a:t>
            </a:r>
          </a:p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Is there a closed form for stochastic regularization depending on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n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oise distribution?</a:t>
            </a:r>
          </a:p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What are sufficient conditions of convergence of differentiable stochastic quantization?</a:t>
            </a:r>
          </a:p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What are sufficient condition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s of convergence of stochastic approximation of stochastic quantization with quantization noise only?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617</Words>
  <Application>Microsoft Office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What We Do (not?) Know About Quantization</vt:lpstr>
      <vt:lpstr>How Engineers See Quantization</vt:lpstr>
      <vt:lpstr>The Big Question</vt:lpstr>
      <vt:lpstr>Information Theory View on NN</vt:lpstr>
      <vt:lpstr>Why Does Gradient Descent Even Work on NN?</vt:lpstr>
      <vt:lpstr>Stochastic Regularization</vt:lpstr>
      <vt:lpstr>Analog Meets Digital</vt:lpstr>
      <vt:lpstr>Back to Engineering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Салищев</dc:creator>
  <cp:lastModifiedBy>Сергей Салищев</cp:lastModifiedBy>
  <cp:revision>16</cp:revision>
  <dcterms:created xsi:type="dcterms:W3CDTF">2024-08-12T13:57:53Z</dcterms:created>
  <dcterms:modified xsi:type="dcterms:W3CDTF">2024-08-21T09:43:12Z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