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 autoAdjust="0"/>
    <p:restoredTop sz="94655" autoAdjust="0"/>
  </p:normalViewPr>
  <p:slideViewPr>
    <p:cSldViewPr snapToGrid="0" snapToObjects="1">
      <p:cViewPr varScale="1">
        <p:scale>
          <a:sx n="125" d="100"/>
          <a:sy n="125" d="100"/>
        </p:scale>
        <p:origin x="992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ifyer.shinyapps.io/wordPredic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5400" dirty="0"/>
              <a:t>Next Word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br>
              <a:rPr sz="3200" dirty="0"/>
            </a:br>
            <a:r>
              <a:rPr sz="3200" dirty="0" err="1"/>
              <a:t>Hongfei</a:t>
            </a:r>
            <a:r>
              <a:rPr sz="3200" dirty="0"/>
              <a:t> Liu</a:t>
            </a:r>
            <a:endParaRPr lang="en-US" sz="3200" dirty="0"/>
          </a:p>
          <a:p>
            <a:pPr marL="0" lvl="0" indent="0">
              <a:buNone/>
            </a:pPr>
            <a:r>
              <a:rPr lang="en-US" sz="1900" dirty="0"/>
              <a:t>2022-10-03</a:t>
            </a:r>
            <a:endParaRPr sz="1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2022-10-03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 “Prediction of Next Word”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sz="2000" dirty="0"/>
              <a:t>Here I built an app to predict the next word when </a:t>
            </a:r>
            <a:r>
              <a:rPr sz="2000" dirty="0" err="1"/>
              <a:t>gaven</a:t>
            </a:r>
            <a:r>
              <a:rPr sz="2000" dirty="0"/>
              <a:t> a previous phrase (multiple words). The link to the app is: </a:t>
            </a:r>
            <a:r>
              <a:rPr sz="2000" dirty="0">
                <a:hlinkClick r:id="rId2"/>
              </a:rPr>
              <a:t>https://aifyer.shinyapps.io/wordPredict/</a:t>
            </a:r>
          </a:p>
          <a:p>
            <a:pPr lvl="0"/>
            <a:r>
              <a:rPr sz="2000" dirty="0"/>
              <a:t>On the left panel of the app page, the text box under the header “Please enter your phrases here!” is where to input your phrase (leaving the last word out).</a:t>
            </a:r>
          </a:p>
          <a:p>
            <a:pPr lvl="0"/>
            <a:r>
              <a:rPr sz="2000" dirty="0"/>
              <a:t>After input the phrase, press Submit! button and wait. The average time I wait is 12 seconds.</a:t>
            </a:r>
          </a:p>
          <a:p>
            <a:pPr lvl="0"/>
            <a:r>
              <a:rPr sz="2000" dirty="0"/>
              <a:t>Then, on the right panel, under the header “Your next word might be:”, you will see the next word predicted.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The Algorithm -Get the </a:t>
            </a:r>
            <a:r>
              <a:rPr sz="2800" dirty="0" err="1"/>
              <a:t>copora</a:t>
            </a:r>
            <a:r>
              <a:rPr sz="2800" dirty="0"/>
              <a:t> and split to single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600" dirty="0"/>
              <a:t>To make the prediction, all text samples from twitter/blogs/news were read in as the studying </a:t>
            </a:r>
            <a:r>
              <a:rPr sz="1600" dirty="0" err="1"/>
              <a:t>copora</a:t>
            </a:r>
            <a:r>
              <a:rPr sz="1600" dirty="0"/>
              <a:t>.</a:t>
            </a:r>
          </a:p>
          <a:p>
            <a:pPr lvl="0"/>
            <a:r>
              <a:rPr sz="1600" dirty="0"/>
              <a:t>First, each text sample was split to single sentences by punctuations “[\.]|[!]|[?]|[,]|[;]”.</a:t>
            </a:r>
          </a:p>
          <a:p>
            <a:pPr lvl="0"/>
            <a:r>
              <a:rPr sz="1600" dirty="0"/>
              <a:t>Then each sentence was split to words by “[^[:alpha:]’’]”. Here “’’” was included to keep phrases like I’m/we’ve.</a:t>
            </a:r>
          </a:p>
          <a:p>
            <a:pPr lvl="0"/>
            <a:r>
              <a:rPr sz="1600" dirty="0"/>
              <a:t>Sometimes the words were surrounded by apostrophe like ‘hello’, which will make it a totally different word from hello, and these kind of apostrophes were removed. </a:t>
            </a:r>
            <a:endParaRPr lang="en-US" sz="1600" dirty="0"/>
          </a:p>
          <a:p>
            <a:pPr lvl="0"/>
            <a:r>
              <a:rPr sz="1600" dirty="0"/>
              <a:t>some critical codes for these steps were shown here:</a:t>
            </a:r>
          </a:p>
          <a:p>
            <a:pPr lvl="0" indent="0">
              <a:buNone/>
            </a:pPr>
            <a:r>
              <a:rPr sz="1400" dirty="0">
                <a:latin typeface="Courier"/>
              </a:rPr>
              <a:t>a</a:t>
            </a:r>
            <a:r>
              <a:rPr sz="1400" dirty="0">
                <a:solidFill>
                  <a:srgbClr val="007020"/>
                </a:solidFill>
                <a:latin typeface="Courier"/>
              </a:rPr>
              <a:t>=</a:t>
            </a:r>
            <a:r>
              <a:rPr sz="1400" dirty="0" err="1">
                <a:solidFill>
                  <a:srgbClr val="06287E"/>
                </a:solidFill>
                <a:latin typeface="Courier"/>
              </a:rPr>
              <a:t>unlist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solidFill>
                  <a:srgbClr val="06287E"/>
                </a:solidFill>
                <a:latin typeface="Courier"/>
              </a:rPr>
              <a:t>strsplit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t,</a:t>
            </a:r>
            <a:r>
              <a:rPr sz="1400" dirty="0" err="1">
                <a:solidFill>
                  <a:srgbClr val="7D9029"/>
                </a:solidFill>
                <a:latin typeface="Courier"/>
              </a:rPr>
              <a:t>split</a:t>
            </a:r>
            <a:r>
              <a:rPr sz="1400" dirty="0">
                <a:solidFill>
                  <a:srgbClr val="7D9029"/>
                </a:solidFill>
                <a:latin typeface="Courier"/>
              </a:rPr>
              <a:t>=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"[\\.]|[!]|[?]|[,]|[;]"</a:t>
            </a:r>
            <a:r>
              <a:rPr sz="1400" dirty="0">
                <a:latin typeface="Courier"/>
              </a:rPr>
              <a:t>))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#split to sentences</a:t>
            </a:r>
            <a:br>
              <a:rPr sz="1400" dirty="0"/>
            </a:br>
            <a:r>
              <a:rPr sz="1400" dirty="0">
                <a:latin typeface="Courier"/>
              </a:rPr>
              <a:t>a</a:t>
            </a:r>
            <a:r>
              <a:rPr sz="1400" dirty="0">
                <a:solidFill>
                  <a:srgbClr val="007020"/>
                </a:solidFill>
                <a:latin typeface="Courier"/>
              </a:rPr>
              <a:t>=</a:t>
            </a:r>
            <a:r>
              <a:rPr sz="1400" dirty="0" err="1">
                <a:solidFill>
                  <a:srgbClr val="06287E"/>
                </a:solidFill>
                <a:latin typeface="Courier"/>
              </a:rPr>
              <a:t>unlist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solidFill>
                  <a:srgbClr val="06287E"/>
                </a:solidFill>
                <a:latin typeface="Courier"/>
              </a:rPr>
              <a:t>strsplit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t,</a:t>
            </a:r>
            <a:r>
              <a:rPr sz="1400" dirty="0" err="1">
                <a:solidFill>
                  <a:srgbClr val="7D9029"/>
                </a:solidFill>
                <a:latin typeface="Courier"/>
              </a:rPr>
              <a:t>split</a:t>
            </a:r>
            <a:r>
              <a:rPr sz="1400" dirty="0">
                <a:solidFill>
                  <a:srgbClr val="7D9029"/>
                </a:solidFill>
                <a:latin typeface="Courier"/>
              </a:rPr>
              <a:t>=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"[^[:alpha:]'’]"</a:t>
            </a:r>
            <a:r>
              <a:rPr sz="1400" dirty="0">
                <a:latin typeface="Courier"/>
              </a:rPr>
              <a:t>))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#split sentence to words</a:t>
            </a:r>
            <a:br>
              <a:rPr sz="1400" dirty="0"/>
            </a:br>
            <a:r>
              <a:rPr sz="1400" dirty="0">
                <a:latin typeface="Courier"/>
              </a:rPr>
              <a:t>a</a:t>
            </a:r>
            <a:r>
              <a:rPr sz="1400" dirty="0">
                <a:solidFill>
                  <a:srgbClr val="007020"/>
                </a:solidFill>
                <a:latin typeface="Courier"/>
              </a:rPr>
              <a:t>=</a:t>
            </a:r>
            <a:r>
              <a:rPr sz="1400" dirty="0" err="1">
                <a:solidFill>
                  <a:srgbClr val="06287E"/>
                </a:solidFill>
                <a:latin typeface="Courier"/>
              </a:rPr>
              <a:t>gsub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"^['’]|['’]$"</a:t>
            </a:r>
            <a:r>
              <a:rPr sz="1400" dirty="0">
                <a:latin typeface="Courier"/>
              </a:rPr>
              <a:t>,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""</a:t>
            </a:r>
            <a:r>
              <a:rPr sz="1400" dirty="0">
                <a:latin typeface="Courier"/>
              </a:rPr>
              <a:t>,a)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#remove unwanted '’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5979"/>
            <a:ext cx="8696960" cy="85725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The Algorithm -Calculating </a:t>
            </a:r>
            <a:r>
              <a:rPr lang="en-US" sz="2400" dirty="0"/>
              <a:t>Unigram</a:t>
            </a:r>
            <a:r>
              <a:rPr sz="2400" dirty="0"/>
              <a:t>, Bigram and Trigram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sz="2000" dirty="0"/>
              <a:t>Bigram and Trigram were got by paste each word with its following one or two words in every sentence.</a:t>
            </a:r>
          </a:p>
          <a:p>
            <a:pPr lvl="0"/>
            <a:r>
              <a:rPr sz="2000" dirty="0"/>
              <a:t>Single word (Unigram),Bigram and Trigram probability was calculated separately by the following formulas. Here w is every word. C is its counts in the </a:t>
            </a:r>
            <a:r>
              <a:rPr sz="2000" dirty="0" err="1"/>
              <a:t>copora</a:t>
            </a:r>
            <a:r>
              <a:rPr sz="2000" dirty="0"/>
              <a:t>. N: total words in the </a:t>
            </a:r>
            <a:r>
              <a:rPr sz="2000" dirty="0" err="1"/>
              <a:t>copora</a:t>
            </a:r>
            <a:r>
              <a:rPr sz="2000" dirty="0"/>
              <a:t>. V: words in vocabulary.</a:t>
            </a:r>
          </a:p>
          <a:p>
            <a:pPr lvl="0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Pw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=(Cw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+1)/(N=V)                                                  # Unigram</a:t>
            </a:r>
          </a:p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P(w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|w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)=(C(w(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)+1)/(C(w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-1)+V)                   # Bigram 
P(w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|w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,w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)=(C(w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,w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,w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)+1)/(C(w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,w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)+V)   # Trigram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400" dirty="0"/>
              <a:t>The Algorithm -Bigram and Trigram probability and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080" y="1063229"/>
            <a:ext cx="8371840" cy="33944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I use the Bigram &amp; Trigram statistic probability to predict next </a:t>
            </a:r>
            <a:r>
              <a:rPr sz="2000" dirty="0" err="1"/>
              <a:t>word.The</a:t>
            </a:r>
            <a:r>
              <a:rPr sz="2000" dirty="0"/>
              <a:t> predict word is the word with highest Trigram or Bigram (if input phrase contains only one word. or Trigram has no output) probability. In the results, </a:t>
            </a:r>
            <a:r>
              <a:rPr sz="2000" dirty="0" err="1"/>
              <a:t>stopword</a:t>
            </a:r>
            <a:r>
              <a:rPr sz="2000" dirty="0"/>
              <a:t> from package(tm) and letters were removed.</a:t>
            </a:r>
          </a:p>
          <a:p>
            <a:pPr marL="0" lvl="0" indent="0">
              <a:buNone/>
            </a:pPr>
            <a:r>
              <a:rPr sz="2000" dirty="0"/>
              <a:t>some key codes for these steps were:</a:t>
            </a:r>
            <a:endParaRPr sz="2300" dirty="0"/>
          </a:p>
          <a:p>
            <a:pPr lvl="0" indent="0">
              <a:buNone/>
            </a:pPr>
            <a:r>
              <a:rPr sz="1400" dirty="0">
                <a:latin typeface="Courier"/>
              </a:rPr>
              <a:t>v2Fm</a:t>
            </a:r>
            <a:r>
              <a:rPr sz="1400" dirty="0">
                <a:solidFill>
                  <a:srgbClr val="4070A0"/>
                </a:solidFill>
                <a:latin typeface="Courier"/>
              </a:rPr>
              <a:t>$</a:t>
            </a:r>
            <a:r>
              <a:rPr sz="1400" dirty="0">
                <a:latin typeface="Courier"/>
              </a:rPr>
              <a:t>Ptwo</a:t>
            </a:r>
            <a:r>
              <a:rPr sz="14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1400" dirty="0">
                <a:latin typeface="Courier"/>
              </a:rPr>
              <a:t>(v2Fm</a:t>
            </a:r>
            <a:r>
              <a:rPr sz="1400" dirty="0">
                <a:solidFill>
                  <a:srgbClr val="4070A0"/>
                </a:solidFill>
                <a:latin typeface="Courier"/>
              </a:rPr>
              <a:t>$</a:t>
            </a:r>
            <a:r>
              <a:rPr sz="1400" dirty="0">
                <a:latin typeface="Courier"/>
              </a:rPr>
              <a:t>Freq.y</a:t>
            </a:r>
            <a:r>
              <a:rPr sz="1400" dirty="0">
                <a:solidFill>
                  <a:srgbClr val="4070A0"/>
                </a:solidFill>
                <a:latin typeface="Courier"/>
              </a:rPr>
              <a:t>+</a:t>
            </a:r>
            <a:r>
              <a:rPr sz="1400" dirty="0">
                <a:solidFill>
                  <a:srgbClr val="40A070"/>
                </a:solidFill>
                <a:latin typeface="Courier"/>
              </a:rPr>
              <a:t>1</a:t>
            </a:r>
            <a:r>
              <a:rPr sz="1400" dirty="0">
                <a:latin typeface="Courier"/>
              </a:rPr>
              <a:t>)</a:t>
            </a:r>
            <a:r>
              <a:rPr sz="1400" dirty="0">
                <a:solidFill>
                  <a:srgbClr val="4070A0"/>
                </a:solidFill>
                <a:latin typeface="Courier"/>
              </a:rPr>
              <a:t>/</a:t>
            </a:r>
            <a:r>
              <a:rPr sz="1400" dirty="0">
                <a:latin typeface="Courier"/>
              </a:rPr>
              <a:t>(v2Fm</a:t>
            </a:r>
            <a:r>
              <a:rPr sz="1400" dirty="0">
                <a:solidFill>
                  <a:srgbClr val="4070A0"/>
                </a:solidFill>
                <a:latin typeface="Courier"/>
              </a:rPr>
              <a:t>$</a:t>
            </a:r>
            <a:r>
              <a:rPr sz="1400" dirty="0">
                <a:latin typeface="Courier"/>
              </a:rPr>
              <a:t>Freq.x</a:t>
            </a:r>
            <a:r>
              <a:rPr sz="1400" dirty="0">
                <a:solidFill>
                  <a:srgbClr val="4070A0"/>
                </a:solidFill>
                <a:latin typeface="Courier"/>
              </a:rPr>
              <a:t>+</a:t>
            </a:r>
            <a:r>
              <a:rPr sz="1400" dirty="0">
                <a:solidFill>
                  <a:srgbClr val="06287E"/>
                </a:solidFill>
                <a:latin typeface="Courier"/>
              </a:rPr>
              <a:t>nrow</a:t>
            </a:r>
            <a:r>
              <a:rPr sz="1400" dirty="0">
                <a:latin typeface="Courier"/>
              </a:rPr>
              <a:t>(v1F))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</a:t>
            </a:r>
            <a:r>
              <a:rPr lang="en-US" sz="1400" i="1" dirty="0">
                <a:solidFill>
                  <a:srgbClr val="60A0B0"/>
                </a:solidFill>
                <a:latin typeface="Courier"/>
              </a:rPr>
              <a:t>P(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bigram</a:t>
            </a:r>
            <a:r>
              <a:rPr lang="en-US" sz="1400" i="1" dirty="0">
                <a:solidFill>
                  <a:srgbClr val="60A0B0"/>
                </a:solidFill>
                <a:latin typeface="Courier"/>
              </a:rPr>
              <a:t>)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</a:t>
            </a:r>
            <a:endParaRPr lang="en-US" sz="1400" i="1" dirty="0">
              <a:solidFill>
                <a:srgbClr val="60A0B0"/>
              </a:solidFill>
              <a:latin typeface="Courier"/>
            </a:endParaRPr>
          </a:p>
          <a:p>
            <a:pPr lvl="0" indent="0">
              <a:buNone/>
            </a:pPr>
            <a:r>
              <a:rPr sz="1400" dirty="0">
                <a:latin typeface="Courier"/>
              </a:rPr>
              <a:t>v3Fm</a:t>
            </a:r>
            <a:r>
              <a:rPr sz="1400" dirty="0">
                <a:solidFill>
                  <a:srgbClr val="4070A0"/>
                </a:solidFill>
                <a:latin typeface="Courier"/>
              </a:rPr>
              <a:t>$</a:t>
            </a:r>
            <a:r>
              <a:rPr sz="1400" dirty="0">
                <a:latin typeface="Courier"/>
              </a:rPr>
              <a:t>Ptri</a:t>
            </a:r>
            <a:r>
              <a:rPr sz="14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1400" dirty="0">
                <a:latin typeface="Courier"/>
              </a:rPr>
              <a:t>(v3Fm</a:t>
            </a:r>
            <a:r>
              <a:rPr sz="1400" dirty="0">
                <a:solidFill>
                  <a:srgbClr val="4070A0"/>
                </a:solidFill>
                <a:latin typeface="Courier"/>
              </a:rPr>
              <a:t>$</a:t>
            </a:r>
            <a:r>
              <a:rPr sz="1400" dirty="0">
                <a:latin typeface="Courier"/>
              </a:rPr>
              <a:t>gram3Freq</a:t>
            </a:r>
            <a:r>
              <a:rPr sz="1400" dirty="0">
                <a:solidFill>
                  <a:srgbClr val="4070A0"/>
                </a:solidFill>
                <a:latin typeface="Courier"/>
              </a:rPr>
              <a:t>+</a:t>
            </a:r>
            <a:r>
              <a:rPr sz="1400" dirty="0">
                <a:solidFill>
                  <a:srgbClr val="40A070"/>
                </a:solidFill>
                <a:latin typeface="Courier"/>
              </a:rPr>
              <a:t>1</a:t>
            </a:r>
            <a:r>
              <a:rPr sz="1400" dirty="0">
                <a:latin typeface="Courier"/>
              </a:rPr>
              <a:t>)</a:t>
            </a:r>
            <a:r>
              <a:rPr sz="1400" dirty="0">
                <a:solidFill>
                  <a:srgbClr val="4070A0"/>
                </a:solidFill>
                <a:latin typeface="Courier"/>
              </a:rPr>
              <a:t>/</a:t>
            </a:r>
            <a:r>
              <a:rPr sz="1400" dirty="0">
                <a:latin typeface="Courier"/>
              </a:rPr>
              <a:t>(v3Fm</a:t>
            </a:r>
            <a:r>
              <a:rPr sz="1400" dirty="0">
                <a:solidFill>
                  <a:srgbClr val="4070A0"/>
                </a:solidFill>
                <a:latin typeface="Courier"/>
              </a:rPr>
              <a:t>$</a:t>
            </a:r>
            <a:r>
              <a:rPr sz="1400" dirty="0">
                <a:latin typeface="Courier"/>
              </a:rPr>
              <a:t>gram2Freq</a:t>
            </a:r>
            <a:r>
              <a:rPr sz="1400" dirty="0">
                <a:solidFill>
                  <a:srgbClr val="4070A0"/>
                </a:solidFill>
                <a:latin typeface="Courier"/>
              </a:rPr>
              <a:t>+</a:t>
            </a:r>
            <a:r>
              <a:rPr sz="1400" dirty="0">
                <a:solidFill>
                  <a:srgbClr val="06287E"/>
                </a:solidFill>
                <a:latin typeface="Courier"/>
              </a:rPr>
              <a:t>nrow</a:t>
            </a:r>
            <a:r>
              <a:rPr sz="1400" dirty="0">
                <a:latin typeface="Courier"/>
              </a:rPr>
              <a:t>(v1F))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</a:t>
            </a:r>
            <a:r>
              <a:rPr lang="en-US" sz="1400" i="1" dirty="0">
                <a:solidFill>
                  <a:srgbClr val="60A0B0"/>
                </a:solidFill>
                <a:latin typeface="Courier"/>
              </a:rPr>
              <a:t>P(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trigram</a:t>
            </a:r>
            <a:r>
              <a:rPr lang="en-US" sz="1400" i="1" dirty="0">
                <a:solidFill>
                  <a:srgbClr val="60A0B0"/>
                </a:solidFill>
                <a:latin typeface="Courier"/>
              </a:rPr>
              <a:t>)</a:t>
            </a:r>
            <a:br>
              <a:rPr sz="1400" dirty="0"/>
            </a:br>
            <a:r>
              <a:rPr sz="1400" dirty="0">
                <a:latin typeface="Courier"/>
              </a:rPr>
              <a:t>regex </a:t>
            </a:r>
            <a:r>
              <a:rPr sz="14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6287E"/>
                </a:solidFill>
                <a:latin typeface="Courier"/>
              </a:rPr>
              <a:t>paste0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"\\s*\\b("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06287E"/>
                </a:solidFill>
                <a:latin typeface="Courier"/>
              </a:rPr>
              <a:t>paste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wordsToRemove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7D9029"/>
                </a:solidFill>
                <a:latin typeface="Courier"/>
              </a:rPr>
              <a:t>collapse=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"|"</a:t>
            </a:r>
            <a:r>
              <a:rPr sz="1400" dirty="0">
                <a:latin typeface="Courier"/>
              </a:rPr>
              <a:t>),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")\\b"</a:t>
            </a:r>
            <a:r>
              <a:rPr sz="1400" dirty="0">
                <a:latin typeface="Courier"/>
              </a:rPr>
              <a:t>) </a:t>
            </a:r>
            <a:endParaRPr sz="1400" i="1" dirty="0">
              <a:solidFill>
                <a:srgbClr val="60A0B0"/>
              </a:solidFill>
              <a:latin typeface="Courier"/>
            </a:endParaRPr>
          </a:p>
          <a:p>
            <a:pPr marL="0" lvl="0" indent="0">
              <a:buNone/>
            </a:pPr>
            <a:endParaRPr lang="en-US" dirty="0"/>
          </a:p>
          <a:p>
            <a:pPr marL="0" lvl="0" indent="0" algn="ctr">
              <a:buNone/>
            </a:pPr>
            <a:r>
              <a:rPr dirty="0"/>
              <a:t>Thanks for trying! </a:t>
            </a:r>
            <a:r>
              <a:rPr lang="en-US"/>
              <a:t>H</a:t>
            </a:r>
            <a:r>
              <a:t>ope </a:t>
            </a:r>
            <a:r>
              <a:rPr dirty="0"/>
              <a:t>you find my app useful!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578</Words>
  <Application>Microsoft Macintosh PowerPoint</Application>
  <PresentationFormat>On-screen Show (16:9)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</vt:lpstr>
      <vt:lpstr>Times New Roman</vt:lpstr>
      <vt:lpstr>Office Theme</vt:lpstr>
      <vt:lpstr>Next Word Prediction</vt:lpstr>
      <vt:lpstr>The “Prediction of Next Word” app</vt:lpstr>
      <vt:lpstr>The Algorithm -Get the copora and split to single words</vt:lpstr>
      <vt:lpstr>The Algorithm -Calculating Unigram, Bigram and Trigram probability</vt:lpstr>
      <vt:lpstr>The Algorithm -Bigram and Trigram probability and Prediction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Word Prediction</dc:title>
  <dc:creator>Hongfei Liu</dc:creator>
  <cp:keywords/>
  <cp:lastModifiedBy>Feir wang</cp:lastModifiedBy>
  <cp:revision>5</cp:revision>
  <dcterms:created xsi:type="dcterms:W3CDTF">2022-10-04T05:15:42Z</dcterms:created>
  <dcterms:modified xsi:type="dcterms:W3CDTF">2022-10-04T05:49:19Z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2022-10-03</vt:lpwstr>
  </property>
  <property fmtid="{D5CDD505-2E9C-101B-9397-08002B2CF9AE}" pid="3" name="output">
    <vt:lpwstr>powerpoint_presentation</vt:lpwstr>
  </property>
</Properties>
</file>