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1" r:id="rId4"/>
    <p:sldId id="282" r:id="rId5"/>
    <p:sldId id="257" r:id="rId6"/>
    <p:sldId id="258" r:id="rId7"/>
    <p:sldId id="259" r:id="rId8"/>
    <p:sldId id="260" r:id="rId9"/>
    <p:sldId id="262" r:id="rId10"/>
    <p:sldId id="263" r:id="rId11"/>
    <p:sldId id="265" r:id="rId12"/>
    <p:sldId id="266" r:id="rId13"/>
    <p:sldId id="267" r:id="rId14"/>
    <p:sldId id="264"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380459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88889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770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3949615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010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29756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2229152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53627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349606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CD20140-EBAD-4CCF-BBFE-2E496DE57D9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156563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CD20140-EBAD-4CCF-BBFE-2E496DE57D99}" type="datetimeFigureOut">
              <a:rPr lang="tr-TR" smtClean="0"/>
              <a:t>16.02.2024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117318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CD20140-EBAD-4CCF-BBFE-2E496DE57D99}" type="datetimeFigureOut">
              <a:rPr lang="tr-TR" smtClean="0"/>
              <a:t>16.02.2024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428524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CD20140-EBAD-4CCF-BBFE-2E496DE57D99}" type="datetimeFigureOut">
              <a:rPr lang="tr-TR" smtClean="0"/>
              <a:t>16.02.2024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323057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20140-EBAD-4CCF-BBFE-2E496DE57D99}" type="datetimeFigureOut">
              <a:rPr lang="tr-TR" smtClean="0"/>
              <a:t>16.02.2024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108742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CD20140-EBAD-4CCF-BBFE-2E496DE57D99}" type="datetimeFigureOut">
              <a:rPr lang="tr-TR" smtClean="0"/>
              <a:t>16.02.2024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163110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CD20140-EBAD-4CCF-BBFE-2E496DE57D99}" type="datetimeFigureOut">
              <a:rPr lang="tr-TR" smtClean="0"/>
              <a:t>16.02.2024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DE84E36-E942-4E82-B3CF-F02508598760}" type="slidenum">
              <a:rPr lang="tr-TR" smtClean="0"/>
              <a:t>‹#›</a:t>
            </a:fld>
            <a:endParaRPr lang="tr-TR"/>
          </a:p>
        </p:txBody>
      </p:sp>
    </p:spTree>
    <p:extLst>
      <p:ext uri="{BB962C8B-B14F-4D97-AF65-F5344CB8AC3E}">
        <p14:creationId xmlns:p14="http://schemas.microsoft.com/office/powerpoint/2010/main" val="232691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D20140-EBAD-4CCF-BBFE-2E496DE57D99}" type="datetimeFigureOut">
              <a:rPr lang="tr-TR" smtClean="0"/>
              <a:t>16.02.2024</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E84E36-E942-4E82-B3CF-F02508598760}" type="slidenum">
              <a:rPr lang="tr-TR" smtClean="0"/>
              <a:t>‹#›</a:t>
            </a:fld>
            <a:endParaRPr lang="tr-TR"/>
          </a:p>
        </p:txBody>
      </p:sp>
    </p:spTree>
    <p:extLst>
      <p:ext uri="{BB962C8B-B14F-4D97-AF65-F5344CB8AC3E}">
        <p14:creationId xmlns:p14="http://schemas.microsoft.com/office/powerpoint/2010/main" val="2597887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670DC4-4C9E-EB0D-2AF6-A895CB2A5792}"/>
              </a:ext>
            </a:extLst>
          </p:cNvPr>
          <p:cNvSpPr>
            <a:spLocks noGrp="1"/>
          </p:cNvSpPr>
          <p:nvPr>
            <p:ph type="ctrTitle"/>
          </p:nvPr>
        </p:nvSpPr>
        <p:spPr/>
        <p:txBody>
          <a:bodyPr/>
          <a:lstStyle/>
          <a:p>
            <a:r>
              <a:rPr lang="tr-TR" dirty="0"/>
              <a:t>NLP Makaleler</a:t>
            </a:r>
          </a:p>
        </p:txBody>
      </p:sp>
      <p:sp>
        <p:nvSpPr>
          <p:cNvPr id="3" name="Alt Başlık 2">
            <a:extLst>
              <a:ext uri="{FF2B5EF4-FFF2-40B4-BE49-F238E27FC236}">
                <a16:creationId xmlns:a16="http://schemas.microsoft.com/office/drawing/2014/main" id="{1E9F2AE2-81E0-B8B2-C284-6FBBD79B8533}"/>
              </a:ext>
            </a:extLst>
          </p:cNvPr>
          <p:cNvSpPr>
            <a:spLocks noGrp="1"/>
          </p:cNvSpPr>
          <p:nvPr>
            <p:ph type="subTitle" idx="1"/>
          </p:nvPr>
        </p:nvSpPr>
        <p:spPr/>
        <p:txBody>
          <a:bodyPr/>
          <a:lstStyle/>
          <a:p>
            <a:r>
              <a:rPr lang="tr-TR" dirty="0"/>
              <a:t>Kerem Keskin</a:t>
            </a:r>
          </a:p>
        </p:txBody>
      </p:sp>
    </p:spTree>
    <p:extLst>
      <p:ext uri="{BB962C8B-B14F-4D97-AF65-F5344CB8AC3E}">
        <p14:creationId xmlns:p14="http://schemas.microsoft.com/office/powerpoint/2010/main" val="2797757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29859-AF04-8FAE-92EB-41C7A064C367}"/>
              </a:ext>
            </a:extLst>
          </p:cNvPr>
          <p:cNvSpPr>
            <a:spLocks noGrp="1"/>
          </p:cNvSpPr>
          <p:nvPr>
            <p:ph type="title"/>
          </p:nvPr>
        </p:nvSpPr>
        <p:spPr/>
        <p:txBody>
          <a:bodyPr/>
          <a:lstStyle/>
          <a:p>
            <a:endParaRPr lang="tr-TR" dirty="0"/>
          </a:p>
        </p:txBody>
      </p:sp>
      <p:pic>
        <p:nvPicPr>
          <p:cNvPr id="5" name="İçerik Yer Tutucusu 4" descr="metin, ekran görüntüsü, yazı tipi, diyagram içeren bir resim&#10;&#10;Açıklama otomatik olarak oluşturuldu">
            <a:extLst>
              <a:ext uri="{FF2B5EF4-FFF2-40B4-BE49-F238E27FC236}">
                <a16:creationId xmlns:a16="http://schemas.microsoft.com/office/drawing/2014/main" id="{FE4C5824-0B25-5200-37A6-9CA441082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198" y="439514"/>
            <a:ext cx="3930281" cy="6173105"/>
          </a:xfrm>
        </p:spPr>
      </p:pic>
      <p:sp>
        <p:nvSpPr>
          <p:cNvPr id="6" name="Metin kutusu 5">
            <a:extLst>
              <a:ext uri="{FF2B5EF4-FFF2-40B4-BE49-F238E27FC236}">
                <a16:creationId xmlns:a16="http://schemas.microsoft.com/office/drawing/2014/main" id="{91C66514-BAA8-0AC7-B22D-2761A7D8E948}"/>
              </a:ext>
            </a:extLst>
          </p:cNvPr>
          <p:cNvSpPr txBox="1"/>
          <p:nvPr/>
        </p:nvSpPr>
        <p:spPr>
          <a:xfrm>
            <a:off x="5724144" y="2093976"/>
            <a:ext cx="4956048" cy="3693319"/>
          </a:xfrm>
          <a:prstGeom prst="rect">
            <a:avLst/>
          </a:prstGeom>
          <a:noFill/>
        </p:spPr>
        <p:txBody>
          <a:bodyPr wrap="square" rtlCol="0">
            <a:spAutoFit/>
          </a:bodyPr>
          <a:lstStyle/>
          <a:p>
            <a:r>
              <a:rPr lang="en-US" dirty="0"/>
              <a:t>Using word2vec, our initial approach was a summation of</a:t>
            </a:r>
            <a:r>
              <a:rPr lang="tr-TR" dirty="0"/>
              <a:t> </a:t>
            </a:r>
            <a:r>
              <a:rPr lang="en-US" dirty="0"/>
              <a:t>vectors in a particular document and then using a </a:t>
            </a:r>
            <a:r>
              <a:rPr lang="en-US" b="1" dirty="0"/>
              <a:t>linear support</a:t>
            </a:r>
            <a:r>
              <a:rPr lang="tr-TR" b="1" dirty="0"/>
              <a:t> </a:t>
            </a:r>
            <a:r>
              <a:rPr lang="en-US" b="1" dirty="0"/>
              <a:t>vector machine </a:t>
            </a:r>
            <a:r>
              <a:rPr lang="en-US" dirty="0"/>
              <a:t>(</a:t>
            </a:r>
            <a:r>
              <a:rPr lang="en-US" dirty="0" err="1"/>
              <a:t>linearSVM</a:t>
            </a:r>
            <a:r>
              <a:rPr lang="en-US" dirty="0"/>
              <a:t>) to help classify them. We then</a:t>
            </a:r>
          </a:p>
          <a:p>
            <a:r>
              <a:rPr lang="en-US" dirty="0"/>
              <a:t>tried a summation but without stop words and weighted them</a:t>
            </a:r>
            <a:r>
              <a:rPr lang="tr-TR" dirty="0"/>
              <a:t> </a:t>
            </a:r>
            <a:r>
              <a:rPr lang="en-US" dirty="0"/>
              <a:t>by </a:t>
            </a:r>
            <a:r>
              <a:rPr lang="en-US" dirty="0" err="1"/>
              <a:t>tf</a:t>
            </a:r>
            <a:r>
              <a:rPr lang="en-US" dirty="0"/>
              <a:t>-id£ We then used </a:t>
            </a:r>
            <a:r>
              <a:rPr lang="en-US" dirty="0" err="1"/>
              <a:t>tf-idf</a:t>
            </a:r>
            <a:r>
              <a:rPr lang="en-US" dirty="0"/>
              <a:t> with and without stop words to</a:t>
            </a:r>
            <a:r>
              <a:rPr lang="tr-TR" dirty="0"/>
              <a:t> </a:t>
            </a:r>
            <a:r>
              <a:rPr lang="en-US" dirty="0"/>
              <a:t>indicate how well our approach compared.</a:t>
            </a:r>
            <a:endParaRPr lang="tr-TR" dirty="0"/>
          </a:p>
          <a:p>
            <a:endParaRPr lang="en-US" dirty="0"/>
          </a:p>
          <a:p>
            <a:r>
              <a:rPr lang="en-US" dirty="0"/>
              <a:t>By weighting word2vec with </a:t>
            </a:r>
            <a:r>
              <a:rPr lang="en-US" dirty="0" err="1"/>
              <a:t>tf-idf</a:t>
            </a:r>
            <a:r>
              <a:rPr lang="en-US" dirty="0"/>
              <a:t> without stop words and</a:t>
            </a:r>
            <a:r>
              <a:rPr lang="tr-TR" dirty="0"/>
              <a:t> </a:t>
            </a:r>
            <a:r>
              <a:rPr lang="en-US" dirty="0"/>
              <a:t>then combining it with </a:t>
            </a:r>
            <a:r>
              <a:rPr lang="en-US" dirty="0" err="1"/>
              <a:t>tf-idf</a:t>
            </a:r>
            <a:r>
              <a:rPr lang="en-US" dirty="0"/>
              <a:t> without</a:t>
            </a:r>
            <a:r>
              <a:rPr lang="tr-TR" dirty="0"/>
              <a:t> </a:t>
            </a:r>
            <a:r>
              <a:rPr lang="en-US" dirty="0"/>
              <a:t>stop words, </a:t>
            </a:r>
            <a:r>
              <a:rPr lang="en-US" b="1" dirty="0"/>
              <a:t>we achieved</a:t>
            </a:r>
            <a:r>
              <a:rPr lang="tr-TR" b="1" dirty="0"/>
              <a:t> </a:t>
            </a:r>
            <a:r>
              <a:rPr lang="en-US" b="1" dirty="0"/>
              <a:t>scores that resulted better than </a:t>
            </a:r>
            <a:r>
              <a:rPr lang="en-US" b="1" dirty="0" err="1"/>
              <a:t>tf</a:t>
            </a:r>
            <a:r>
              <a:rPr lang="en-US" b="1" dirty="0"/>
              <a:t>-id</a:t>
            </a:r>
            <a:r>
              <a:rPr lang="tr-TR" b="1" dirty="0"/>
              <a:t>.</a:t>
            </a:r>
          </a:p>
        </p:txBody>
      </p:sp>
    </p:spTree>
    <p:extLst>
      <p:ext uri="{BB962C8B-B14F-4D97-AF65-F5344CB8AC3E}">
        <p14:creationId xmlns:p14="http://schemas.microsoft.com/office/powerpoint/2010/main" val="352263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89DE5E-71AC-1470-0102-1FB29E625AD2}"/>
              </a:ext>
            </a:extLst>
          </p:cNvPr>
          <p:cNvSpPr>
            <a:spLocks noGrp="1"/>
          </p:cNvSpPr>
          <p:nvPr>
            <p:ph type="title"/>
          </p:nvPr>
        </p:nvSpPr>
        <p:spPr/>
        <p:txBody>
          <a:bodyPr/>
          <a:lstStyle/>
          <a:p>
            <a:endParaRPr lang="tr-TR"/>
          </a:p>
        </p:txBody>
      </p:sp>
      <p:pic>
        <p:nvPicPr>
          <p:cNvPr id="5" name="İçerik Yer Tutucusu 4" descr="metin, yazı tipi, ekran görüntüsü içeren bir resim&#10;&#10;Açıklama otomatik olarak oluşturuldu">
            <a:extLst>
              <a:ext uri="{FF2B5EF4-FFF2-40B4-BE49-F238E27FC236}">
                <a16:creationId xmlns:a16="http://schemas.microsoft.com/office/drawing/2014/main" id="{CCBDEE9B-685F-FF15-4402-52C4F731E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518" y="1811480"/>
            <a:ext cx="8083519" cy="3428031"/>
          </a:xfrm>
        </p:spPr>
      </p:pic>
    </p:spTree>
    <p:extLst>
      <p:ext uri="{BB962C8B-B14F-4D97-AF65-F5344CB8AC3E}">
        <p14:creationId xmlns:p14="http://schemas.microsoft.com/office/powerpoint/2010/main" val="416555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FB45F-39FE-60AA-CD0E-358A5506CB44}"/>
              </a:ext>
            </a:extLst>
          </p:cNvPr>
          <p:cNvSpPr>
            <a:spLocks noGrp="1"/>
          </p:cNvSpPr>
          <p:nvPr>
            <p:ph type="title"/>
          </p:nvPr>
        </p:nvSpPr>
        <p:spPr/>
        <p:txBody>
          <a:bodyPr/>
          <a:lstStyle/>
          <a:p>
            <a:endParaRPr lang="tr-TR"/>
          </a:p>
        </p:txBody>
      </p:sp>
      <p:pic>
        <p:nvPicPr>
          <p:cNvPr id="5" name="İçerik Yer Tutucusu 4" descr="metin, yazı tipi, siyah beyaz, ekran görüntüsü içeren bir resim&#10;&#10;Açıklama otomatik olarak oluşturuldu">
            <a:extLst>
              <a:ext uri="{FF2B5EF4-FFF2-40B4-BE49-F238E27FC236}">
                <a16:creationId xmlns:a16="http://schemas.microsoft.com/office/drawing/2014/main" id="{D02FDC80-90FA-F4E1-5631-F1BEADCBA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6152"/>
            <a:ext cx="4284484" cy="3541375"/>
          </a:xfrm>
        </p:spPr>
      </p:pic>
      <p:pic>
        <p:nvPicPr>
          <p:cNvPr id="7" name="Resim 6" descr="metin, ekran görüntüsü, yazı tipi, sayı, numara içeren bir resim&#10;&#10;Açıklama otomatik olarak oluşturuldu">
            <a:extLst>
              <a:ext uri="{FF2B5EF4-FFF2-40B4-BE49-F238E27FC236}">
                <a16:creationId xmlns:a16="http://schemas.microsoft.com/office/drawing/2014/main" id="{D05A209A-8EC3-6ACD-6F14-CE9303EE1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852" y="1451875"/>
            <a:ext cx="4193900" cy="3954249"/>
          </a:xfrm>
          <a:prstGeom prst="rect">
            <a:avLst/>
          </a:prstGeom>
        </p:spPr>
      </p:pic>
    </p:spTree>
    <p:extLst>
      <p:ext uri="{BB962C8B-B14F-4D97-AF65-F5344CB8AC3E}">
        <p14:creationId xmlns:p14="http://schemas.microsoft.com/office/powerpoint/2010/main" val="117493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605ACD-DF99-BF97-7085-FB759D463142}"/>
              </a:ext>
            </a:extLst>
          </p:cNvPr>
          <p:cNvSpPr>
            <a:spLocks noGrp="1"/>
          </p:cNvSpPr>
          <p:nvPr>
            <p:ph type="title"/>
          </p:nvPr>
        </p:nvSpPr>
        <p:spPr/>
        <p:txBody>
          <a:bodyPr/>
          <a:lstStyle/>
          <a:p>
            <a:r>
              <a:rPr lang="tr-TR" dirty="0"/>
              <a:t>Word2vec + modeller</a:t>
            </a:r>
          </a:p>
        </p:txBody>
      </p:sp>
      <p:pic>
        <p:nvPicPr>
          <p:cNvPr id="9" name="İçerik Yer Tutucusu 8" descr="metin, makbuz, yazı tipi, ekran görüntüsü içeren bir resim&#10;&#10;Açıklama otomatik olarak oluşturuldu">
            <a:extLst>
              <a:ext uri="{FF2B5EF4-FFF2-40B4-BE49-F238E27FC236}">
                <a16:creationId xmlns:a16="http://schemas.microsoft.com/office/drawing/2014/main" id="{942A4042-D568-9CA4-EE3E-CA1C77A62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676" y="1793814"/>
            <a:ext cx="5295316" cy="3555426"/>
          </a:xfrm>
        </p:spPr>
      </p:pic>
      <p:pic>
        <p:nvPicPr>
          <p:cNvPr id="11" name="Resim 10" descr="metin, yazı tipi, ekran görüntüsü, siyah beyaz içeren bir resim&#10;&#10;Açıklama otomatik olarak oluşturuldu">
            <a:extLst>
              <a:ext uri="{FF2B5EF4-FFF2-40B4-BE49-F238E27FC236}">
                <a16:creationId xmlns:a16="http://schemas.microsoft.com/office/drawing/2014/main" id="{90ED051A-4E43-60A6-5BE5-ED3D178CD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563" y="1629741"/>
            <a:ext cx="4255044" cy="3883572"/>
          </a:xfrm>
          <a:prstGeom prst="rect">
            <a:avLst/>
          </a:prstGeom>
        </p:spPr>
      </p:pic>
    </p:spTree>
    <p:extLst>
      <p:ext uri="{BB962C8B-B14F-4D97-AF65-F5344CB8AC3E}">
        <p14:creationId xmlns:p14="http://schemas.microsoft.com/office/powerpoint/2010/main" val="5790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C7D224-5C14-F0F0-8DF7-2F8E1D42A9AB}"/>
              </a:ext>
            </a:extLst>
          </p:cNvPr>
          <p:cNvSpPr>
            <a:spLocks noGrp="1"/>
          </p:cNvSpPr>
          <p:nvPr>
            <p:ph type="title"/>
          </p:nvPr>
        </p:nvSpPr>
        <p:spPr/>
        <p:txBody>
          <a:bodyPr/>
          <a:lstStyle/>
          <a:p>
            <a:endParaRPr lang="tr-TR"/>
          </a:p>
        </p:txBody>
      </p:sp>
      <p:pic>
        <p:nvPicPr>
          <p:cNvPr id="5" name="İçerik Yer Tutucusu 4" descr="metin, ekran görüntüsü, yazı tipi, tasarım içeren bir resim&#10;&#10;Açıklama otomatik olarak oluşturuldu">
            <a:extLst>
              <a:ext uri="{FF2B5EF4-FFF2-40B4-BE49-F238E27FC236}">
                <a16:creationId xmlns:a16="http://schemas.microsoft.com/office/drawing/2014/main" id="{D60A786D-C439-D2BB-DBC1-7CF5AAA40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839" y="1405748"/>
            <a:ext cx="5024321" cy="4351338"/>
          </a:xfrm>
        </p:spPr>
      </p:pic>
    </p:spTree>
    <p:extLst>
      <p:ext uri="{BB962C8B-B14F-4D97-AF65-F5344CB8AC3E}">
        <p14:creationId xmlns:p14="http://schemas.microsoft.com/office/powerpoint/2010/main" val="227725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BCF71D-D6B2-67DA-DCB7-3907FFBF77B1}"/>
              </a:ext>
            </a:extLst>
          </p:cNvPr>
          <p:cNvSpPr>
            <a:spLocks noGrp="1"/>
          </p:cNvSpPr>
          <p:nvPr>
            <p:ph type="title"/>
          </p:nvPr>
        </p:nvSpPr>
        <p:spPr/>
        <p:txBody>
          <a:bodyPr/>
          <a:lstStyle/>
          <a:p>
            <a:endParaRPr lang="tr-T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00ACA6E4-F560-32E1-34F6-4853C60DB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319" y="1947656"/>
            <a:ext cx="5087060" cy="2962688"/>
          </a:xfrm>
        </p:spPr>
      </p:pic>
      <p:sp>
        <p:nvSpPr>
          <p:cNvPr id="8" name="Metin kutusu 7">
            <a:extLst>
              <a:ext uri="{FF2B5EF4-FFF2-40B4-BE49-F238E27FC236}">
                <a16:creationId xmlns:a16="http://schemas.microsoft.com/office/drawing/2014/main" id="{470AD8C5-68D3-823B-FB03-D3AA6B5BCE5C}"/>
              </a:ext>
            </a:extLst>
          </p:cNvPr>
          <p:cNvSpPr txBox="1"/>
          <p:nvPr/>
        </p:nvSpPr>
        <p:spPr>
          <a:xfrm>
            <a:off x="6270171" y="2071396"/>
            <a:ext cx="4394719" cy="1477328"/>
          </a:xfrm>
          <a:prstGeom prst="rect">
            <a:avLst/>
          </a:prstGeom>
          <a:noFill/>
        </p:spPr>
        <p:txBody>
          <a:bodyPr wrap="square" rtlCol="0">
            <a:spAutoFit/>
          </a:bodyPr>
          <a:lstStyle/>
          <a:p>
            <a:r>
              <a:rPr lang="tr-TR" dirty="0"/>
              <a:t>https://sites.google.com/site/offensevalsharedtask/solid</a:t>
            </a:r>
          </a:p>
          <a:p>
            <a:endParaRPr lang="tr-TR" dirty="0"/>
          </a:p>
          <a:p>
            <a:r>
              <a:rPr lang="tr-TR" dirty="0"/>
              <a:t>https://sites.google.com/site/offensevalsharedtask/offenseval-2020</a:t>
            </a:r>
          </a:p>
        </p:txBody>
      </p:sp>
    </p:spTree>
    <p:extLst>
      <p:ext uri="{BB962C8B-B14F-4D97-AF65-F5344CB8AC3E}">
        <p14:creationId xmlns:p14="http://schemas.microsoft.com/office/powerpoint/2010/main" val="9659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F0CF21-E73A-4041-F2A3-42F11D64AF26}"/>
              </a:ext>
            </a:extLst>
          </p:cNvPr>
          <p:cNvSpPr>
            <a:spLocks noGrp="1"/>
          </p:cNvSpPr>
          <p:nvPr>
            <p:ph type="title"/>
          </p:nvPr>
        </p:nvSpPr>
        <p:spPr/>
        <p:txBody>
          <a:bodyPr/>
          <a:lstStyle/>
          <a:p>
            <a:endParaRPr lang="tr-TR"/>
          </a:p>
        </p:txBody>
      </p:sp>
      <p:pic>
        <p:nvPicPr>
          <p:cNvPr id="5" name="İçerik Yer Tutucusu 4" descr="metin, ekran görüntüsü, sayı, numara, yazı tipi içeren bir resim&#10;&#10;Açıklama otomatik olarak oluşturuldu">
            <a:extLst>
              <a:ext uri="{FF2B5EF4-FFF2-40B4-BE49-F238E27FC236}">
                <a16:creationId xmlns:a16="http://schemas.microsoft.com/office/drawing/2014/main" id="{CB5AD0BE-5FFF-86D3-0128-946B3D9E5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088" y="1368425"/>
            <a:ext cx="5177071" cy="4351338"/>
          </a:xfrm>
        </p:spPr>
      </p:pic>
      <p:pic>
        <p:nvPicPr>
          <p:cNvPr id="7" name="Resim 6" descr="metin, ekran görüntüsü, yazı tipi, sayı, numara içeren bir resim&#10;&#10;Açıklama otomatik olarak oluşturuldu">
            <a:extLst>
              <a:ext uri="{FF2B5EF4-FFF2-40B4-BE49-F238E27FC236}">
                <a16:creationId xmlns:a16="http://schemas.microsoft.com/office/drawing/2014/main" id="{76EB54AF-206F-92C7-B7E1-BB7C1B73E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529" y="1733313"/>
            <a:ext cx="5163271" cy="3391373"/>
          </a:xfrm>
          <a:prstGeom prst="rect">
            <a:avLst/>
          </a:prstGeom>
        </p:spPr>
      </p:pic>
    </p:spTree>
    <p:extLst>
      <p:ext uri="{BB962C8B-B14F-4D97-AF65-F5344CB8AC3E}">
        <p14:creationId xmlns:p14="http://schemas.microsoft.com/office/powerpoint/2010/main" val="56802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AF2C71-C770-055F-E9BB-D4424879FA93}"/>
              </a:ext>
            </a:extLst>
          </p:cNvPr>
          <p:cNvSpPr>
            <a:spLocks noGrp="1"/>
          </p:cNvSpPr>
          <p:nvPr>
            <p:ph type="title"/>
          </p:nvPr>
        </p:nvSpPr>
        <p:spPr/>
        <p:txBody>
          <a:bodyPr/>
          <a:lstStyle/>
          <a:p>
            <a:endParaRPr lang="tr-TR"/>
          </a:p>
        </p:txBody>
      </p:sp>
      <p:pic>
        <p:nvPicPr>
          <p:cNvPr id="5" name="İçerik Yer Tutucusu 4" descr="metin, ekran görüntüsü, sayı, numara, yazı tipi içeren bir resim&#10;&#10;Açıklama otomatik olarak oluşturuldu">
            <a:extLst>
              <a:ext uri="{FF2B5EF4-FFF2-40B4-BE49-F238E27FC236}">
                <a16:creationId xmlns:a16="http://schemas.microsoft.com/office/drawing/2014/main" id="{58E4C61B-B7A7-B817-4B4F-F2B5FAB48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982" y="1597025"/>
            <a:ext cx="4813667" cy="4351338"/>
          </a:xfrm>
        </p:spPr>
      </p:pic>
      <p:pic>
        <p:nvPicPr>
          <p:cNvPr id="7" name="Resim 6" descr="metin, ekran görüntüsü, doküman, belge, sayı, numara içeren bir resim&#10;&#10;Açıklama otomatik olarak oluşturuldu">
            <a:extLst>
              <a:ext uri="{FF2B5EF4-FFF2-40B4-BE49-F238E27FC236}">
                <a16:creationId xmlns:a16="http://schemas.microsoft.com/office/drawing/2014/main" id="{41AA2B64-8078-C54B-3476-E1DC22102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268" y="283464"/>
            <a:ext cx="4562646" cy="6099048"/>
          </a:xfrm>
          <a:prstGeom prst="rect">
            <a:avLst/>
          </a:prstGeom>
        </p:spPr>
      </p:pic>
    </p:spTree>
    <p:extLst>
      <p:ext uri="{BB962C8B-B14F-4D97-AF65-F5344CB8AC3E}">
        <p14:creationId xmlns:p14="http://schemas.microsoft.com/office/powerpoint/2010/main" val="171097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4D60B0-E26B-23E3-27D3-EFB6B6362B78}"/>
              </a:ext>
            </a:extLst>
          </p:cNvPr>
          <p:cNvSpPr>
            <a:spLocks noGrp="1"/>
          </p:cNvSpPr>
          <p:nvPr>
            <p:ph type="title"/>
          </p:nvPr>
        </p:nvSpPr>
        <p:spPr/>
        <p:txBody>
          <a:bodyPr/>
          <a:lstStyle/>
          <a:p>
            <a:endParaRPr lang="tr-TR"/>
          </a:p>
        </p:txBody>
      </p:sp>
      <p:pic>
        <p:nvPicPr>
          <p:cNvPr id="5" name="İçerik Yer Tutucusu 4" descr="metin, ekran görüntüsü, yazı tipi, tasarım içeren bir resim&#10;&#10;Açıklama otomatik olarak oluşturuldu">
            <a:extLst>
              <a:ext uri="{FF2B5EF4-FFF2-40B4-BE49-F238E27FC236}">
                <a16:creationId xmlns:a16="http://schemas.microsoft.com/office/drawing/2014/main" id="{1C68B022-C8B8-D703-F3AB-F2CF5DEF3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2283" y="1233424"/>
            <a:ext cx="5277589" cy="4883899"/>
          </a:xfrm>
        </p:spPr>
      </p:pic>
    </p:spTree>
    <p:extLst>
      <p:ext uri="{BB962C8B-B14F-4D97-AF65-F5344CB8AC3E}">
        <p14:creationId xmlns:p14="http://schemas.microsoft.com/office/powerpoint/2010/main" val="1457382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4B42D3-8280-C92D-C67D-C16F92A711F8}"/>
              </a:ext>
            </a:extLst>
          </p:cNvPr>
          <p:cNvSpPr>
            <a:spLocks noGrp="1"/>
          </p:cNvSpPr>
          <p:nvPr>
            <p:ph type="title"/>
          </p:nvPr>
        </p:nvSpPr>
        <p:spPr/>
        <p:txBody>
          <a:bodyPr/>
          <a:lstStyle/>
          <a:p>
            <a:endParaRPr lang="tr-T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E5A75B5F-11E7-459E-5418-110F3383B2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7745" y="935292"/>
            <a:ext cx="5443711" cy="5192315"/>
          </a:xfrm>
        </p:spPr>
      </p:pic>
    </p:spTree>
    <p:extLst>
      <p:ext uri="{BB962C8B-B14F-4D97-AF65-F5344CB8AC3E}">
        <p14:creationId xmlns:p14="http://schemas.microsoft.com/office/powerpoint/2010/main" val="22376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FFACDA-6F7A-DF8E-96EC-B36E99967342}"/>
              </a:ext>
            </a:extLst>
          </p:cNvPr>
          <p:cNvSpPr>
            <a:spLocks noGrp="1"/>
          </p:cNvSpPr>
          <p:nvPr>
            <p:ph type="title"/>
          </p:nvPr>
        </p:nvSpPr>
        <p:spPr>
          <a:xfrm>
            <a:off x="677334" y="609600"/>
            <a:ext cx="10478346" cy="1320800"/>
          </a:xfrm>
        </p:spPr>
        <p:txBody>
          <a:bodyPr>
            <a:normAutofit/>
          </a:bodyPr>
          <a:lstStyle/>
          <a:p>
            <a:r>
              <a:rPr lang="tr-TR" sz="3200" b="1" i="0" dirty="0">
                <a:solidFill>
                  <a:srgbClr val="212529"/>
                </a:solidFill>
                <a:effectLst/>
                <a:latin typeface="Chromatica Light"/>
              </a:rPr>
              <a:t>Kelime Gömme </a:t>
            </a:r>
            <a:r>
              <a:rPr lang="tr-TR" sz="3200" b="1" i="1" dirty="0">
                <a:solidFill>
                  <a:srgbClr val="212529"/>
                </a:solidFill>
                <a:effectLst/>
                <a:latin typeface="Chromatica Light"/>
              </a:rPr>
              <a:t>(Word </a:t>
            </a:r>
            <a:r>
              <a:rPr lang="tr-TR" sz="3200" b="1" i="1" dirty="0" err="1">
                <a:solidFill>
                  <a:srgbClr val="212529"/>
                </a:solidFill>
                <a:effectLst/>
                <a:latin typeface="Chromatica Light"/>
              </a:rPr>
              <a:t>Embeddings</a:t>
            </a:r>
            <a:r>
              <a:rPr lang="tr-TR" sz="3200" b="1" i="1" dirty="0">
                <a:solidFill>
                  <a:srgbClr val="212529"/>
                </a:solidFill>
                <a:effectLst/>
                <a:latin typeface="Chromatica Light"/>
              </a:rPr>
              <a:t>) </a:t>
            </a:r>
            <a:r>
              <a:rPr lang="tr-TR" sz="3200" b="1" i="0" dirty="0">
                <a:solidFill>
                  <a:srgbClr val="212529"/>
                </a:solidFill>
                <a:effectLst/>
                <a:latin typeface="Chromatica Light"/>
              </a:rPr>
              <a:t>Yöntemleri </a:t>
            </a:r>
            <a:endParaRPr lang="tr-TR" sz="3200" dirty="0"/>
          </a:p>
        </p:txBody>
      </p:sp>
      <p:sp>
        <p:nvSpPr>
          <p:cNvPr id="3" name="İçerik Yer Tutucusu 2">
            <a:extLst>
              <a:ext uri="{FF2B5EF4-FFF2-40B4-BE49-F238E27FC236}">
                <a16:creationId xmlns:a16="http://schemas.microsoft.com/office/drawing/2014/main" id="{44FC07F4-8E2B-4E6B-0985-6D56F0ED1C08}"/>
              </a:ext>
            </a:extLst>
          </p:cNvPr>
          <p:cNvSpPr>
            <a:spLocks noGrp="1"/>
          </p:cNvSpPr>
          <p:nvPr>
            <p:ph idx="1"/>
          </p:nvPr>
        </p:nvSpPr>
        <p:spPr>
          <a:xfrm>
            <a:off x="677334" y="1645921"/>
            <a:ext cx="8596668" cy="4706338"/>
          </a:xfrm>
        </p:spPr>
        <p:txBody>
          <a:bodyPr>
            <a:normAutofit/>
          </a:bodyPr>
          <a:lstStyle/>
          <a:p>
            <a:pPr algn="l"/>
            <a:r>
              <a:rPr lang="tr-TR" sz="2400" b="1" i="0" dirty="0">
                <a:solidFill>
                  <a:srgbClr val="242424"/>
                </a:solidFill>
                <a:effectLst/>
                <a:latin typeface="sohne"/>
              </a:rPr>
              <a:t>Word </a:t>
            </a:r>
            <a:r>
              <a:rPr lang="tr-TR" sz="2400" b="1" i="0" dirty="0" err="1">
                <a:solidFill>
                  <a:srgbClr val="242424"/>
                </a:solidFill>
                <a:effectLst/>
                <a:latin typeface="sohne"/>
              </a:rPr>
              <a:t>Embeddings</a:t>
            </a:r>
            <a:endParaRPr lang="tr-TR" sz="2400" b="1" i="0" dirty="0">
              <a:solidFill>
                <a:srgbClr val="242424"/>
              </a:solidFill>
              <a:effectLst/>
              <a:latin typeface="sohne"/>
            </a:endParaRPr>
          </a:p>
          <a:p>
            <a:pPr algn="l"/>
            <a:r>
              <a:rPr lang="tr-TR" sz="2400" b="0" i="0" dirty="0">
                <a:solidFill>
                  <a:srgbClr val="242424"/>
                </a:solidFill>
                <a:effectLst/>
                <a:latin typeface="source-serif-pro"/>
              </a:rPr>
              <a:t>Sözel ifadelerin matematiksel olarak ifade edilmesi için kullanılan tekniklerdir. </a:t>
            </a:r>
            <a:r>
              <a:rPr lang="tr-TR" sz="2400" b="0" i="0" dirty="0" err="1">
                <a:solidFill>
                  <a:srgbClr val="242424"/>
                </a:solidFill>
                <a:effectLst/>
                <a:latin typeface="source-serif-pro"/>
              </a:rPr>
              <a:t>One</a:t>
            </a:r>
            <a:r>
              <a:rPr lang="tr-TR" sz="2400" b="0" i="0" dirty="0">
                <a:solidFill>
                  <a:srgbClr val="242424"/>
                </a:solidFill>
                <a:effectLst/>
                <a:latin typeface="source-serif-pro"/>
              </a:rPr>
              <a:t> Hot </a:t>
            </a:r>
            <a:r>
              <a:rPr lang="tr-TR" sz="2400" b="0" i="0" dirty="0" err="1">
                <a:solidFill>
                  <a:srgbClr val="242424"/>
                </a:solidFill>
                <a:effectLst/>
                <a:latin typeface="source-serif-pro"/>
              </a:rPr>
              <a:t>Encoding</a:t>
            </a:r>
            <a:r>
              <a:rPr lang="tr-TR" sz="2400" b="0" i="0" dirty="0">
                <a:solidFill>
                  <a:srgbClr val="242424"/>
                </a:solidFill>
                <a:effectLst/>
                <a:latin typeface="source-serif-pro"/>
              </a:rPr>
              <a:t>, TF-IDF, Word2Vec, </a:t>
            </a:r>
            <a:r>
              <a:rPr lang="tr-TR" sz="2400" b="0" i="0" dirty="0" err="1">
                <a:solidFill>
                  <a:srgbClr val="242424"/>
                </a:solidFill>
                <a:effectLst/>
                <a:latin typeface="source-serif-pro"/>
              </a:rPr>
              <a:t>FastText</a:t>
            </a:r>
            <a:r>
              <a:rPr lang="tr-TR" sz="2400" b="0" i="0" dirty="0">
                <a:solidFill>
                  <a:srgbClr val="242424"/>
                </a:solidFill>
                <a:effectLst/>
                <a:latin typeface="source-serif-pro"/>
              </a:rPr>
              <a:t>, </a:t>
            </a:r>
            <a:r>
              <a:rPr lang="tr-TR" sz="2400" b="0" i="0" dirty="0" err="1">
                <a:solidFill>
                  <a:srgbClr val="242424"/>
                </a:solidFill>
                <a:effectLst/>
                <a:latin typeface="source-serif-pro"/>
              </a:rPr>
              <a:t>bag</a:t>
            </a:r>
            <a:r>
              <a:rPr lang="tr-TR" sz="2400" b="0" i="0" dirty="0">
                <a:solidFill>
                  <a:srgbClr val="242424"/>
                </a:solidFill>
                <a:effectLst/>
                <a:latin typeface="source-serif-pro"/>
              </a:rPr>
              <a:t> of </a:t>
            </a:r>
            <a:r>
              <a:rPr lang="tr-TR" sz="2400" b="0" i="0" dirty="0" err="1">
                <a:solidFill>
                  <a:srgbClr val="242424"/>
                </a:solidFill>
                <a:effectLst/>
                <a:latin typeface="source-serif-pro"/>
              </a:rPr>
              <a:t>words</a:t>
            </a:r>
            <a:r>
              <a:rPr lang="tr-TR" sz="2400" b="0" i="0" dirty="0">
                <a:solidFill>
                  <a:srgbClr val="242424"/>
                </a:solidFill>
                <a:effectLst/>
                <a:latin typeface="source-serif-pro"/>
              </a:rPr>
              <a:t> yöntemleri sıklıkla kullanılan Word </a:t>
            </a:r>
            <a:r>
              <a:rPr lang="tr-TR" sz="2400" b="0" i="0" dirty="0" err="1">
                <a:solidFill>
                  <a:srgbClr val="242424"/>
                </a:solidFill>
                <a:effectLst/>
                <a:latin typeface="source-serif-pro"/>
              </a:rPr>
              <a:t>Embedding</a:t>
            </a:r>
            <a:r>
              <a:rPr lang="tr-TR" sz="2400" b="0" i="0" dirty="0">
                <a:solidFill>
                  <a:srgbClr val="242424"/>
                </a:solidFill>
                <a:effectLst/>
                <a:latin typeface="source-serif-pro"/>
              </a:rPr>
              <a:t> yöntemleridir. Verilerin durumu, boyutu ve işlenme amacına göre bu tekniklerden birisi (bazı durumlarda birkaçı) tercih edilerek kullanılır.</a:t>
            </a:r>
          </a:p>
          <a:p>
            <a:endParaRPr lang="tr-TR" dirty="0"/>
          </a:p>
        </p:txBody>
      </p:sp>
    </p:spTree>
    <p:extLst>
      <p:ext uri="{BB962C8B-B14F-4D97-AF65-F5344CB8AC3E}">
        <p14:creationId xmlns:p14="http://schemas.microsoft.com/office/powerpoint/2010/main" val="1622960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C00F2D-E0E3-78F1-0F00-2630D8623BB1}"/>
              </a:ext>
            </a:extLst>
          </p:cNvPr>
          <p:cNvSpPr>
            <a:spLocks noGrp="1"/>
          </p:cNvSpPr>
          <p:nvPr>
            <p:ph type="title"/>
          </p:nvPr>
        </p:nvSpPr>
        <p:spPr/>
        <p:txBody>
          <a:bodyPr/>
          <a:lstStyle/>
          <a:p>
            <a:endParaRPr lang="tr-TR"/>
          </a:p>
        </p:txBody>
      </p:sp>
      <p:pic>
        <p:nvPicPr>
          <p:cNvPr id="5" name="İçerik Yer Tutucusu 4" descr="metin, ekran görüntüsü, yazı tipi, doküman, belge içeren bir resim&#10;&#10;Açıklama otomatik olarak oluşturuldu">
            <a:extLst>
              <a:ext uri="{FF2B5EF4-FFF2-40B4-BE49-F238E27FC236}">
                <a16:creationId xmlns:a16="http://schemas.microsoft.com/office/drawing/2014/main" id="{1DC56D91-72D1-871F-8D1C-62B673F49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870" y="1547940"/>
            <a:ext cx="7065825" cy="4629798"/>
          </a:xfrm>
        </p:spPr>
      </p:pic>
    </p:spTree>
    <p:extLst>
      <p:ext uri="{BB962C8B-B14F-4D97-AF65-F5344CB8AC3E}">
        <p14:creationId xmlns:p14="http://schemas.microsoft.com/office/powerpoint/2010/main" val="51670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0F9ACD-C9C6-C42F-94B8-B77829F33E28}"/>
              </a:ext>
            </a:extLst>
          </p:cNvPr>
          <p:cNvSpPr>
            <a:spLocks noGrp="1"/>
          </p:cNvSpPr>
          <p:nvPr>
            <p:ph type="title"/>
          </p:nvPr>
        </p:nvSpPr>
        <p:spPr/>
        <p:txBody>
          <a:bodyPr/>
          <a:lstStyle/>
          <a:p>
            <a:endParaRPr lang="tr-T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8BE2D73B-B397-1757-3A0B-8ADCA934F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405" y="1712532"/>
            <a:ext cx="4842812" cy="3881437"/>
          </a:xfrm>
        </p:spPr>
      </p:pic>
      <p:pic>
        <p:nvPicPr>
          <p:cNvPr id="7" name="Resim 6" descr="metin, ekran görüntüsü, yazı tipi, sayı, numara içeren bir resim&#10;&#10;Açıklama otomatik olarak oluşturuldu">
            <a:extLst>
              <a:ext uri="{FF2B5EF4-FFF2-40B4-BE49-F238E27FC236}">
                <a16:creationId xmlns:a16="http://schemas.microsoft.com/office/drawing/2014/main" id="{C516A62F-CC3D-DF80-AB32-6B6447CF1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659" y="1712532"/>
            <a:ext cx="5068007" cy="3791479"/>
          </a:xfrm>
          <a:prstGeom prst="rect">
            <a:avLst/>
          </a:prstGeom>
        </p:spPr>
      </p:pic>
    </p:spTree>
    <p:extLst>
      <p:ext uri="{BB962C8B-B14F-4D97-AF65-F5344CB8AC3E}">
        <p14:creationId xmlns:p14="http://schemas.microsoft.com/office/powerpoint/2010/main" val="407603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50E36F-C2CD-080A-992A-9DA7F8A7EBCA}"/>
              </a:ext>
            </a:extLst>
          </p:cNvPr>
          <p:cNvSpPr>
            <a:spLocks noGrp="1"/>
          </p:cNvSpPr>
          <p:nvPr>
            <p:ph type="title"/>
          </p:nvPr>
        </p:nvSpPr>
        <p:spPr/>
        <p:txBody>
          <a:bodyPr/>
          <a:lstStyle/>
          <a:p>
            <a:endParaRPr lang="tr-TR"/>
          </a:p>
        </p:txBody>
      </p:sp>
      <p:pic>
        <p:nvPicPr>
          <p:cNvPr id="5" name="İçerik Yer Tutucusu 4" descr="metin, ekran görüntüsü, yazı tipi, doküman, belge içeren bir resim&#10;&#10;Açıklama otomatik olarak oluşturuldu">
            <a:extLst>
              <a:ext uri="{FF2B5EF4-FFF2-40B4-BE49-F238E27FC236}">
                <a16:creationId xmlns:a16="http://schemas.microsoft.com/office/drawing/2014/main" id="{7BDD3206-5AF5-BAFE-F3E2-FA7FA733C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475" y="1447356"/>
            <a:ext cx="4258741" cy="4543776"/>
          </a:xfrm>
        </p:spPr>
      </p:pic>
      <p:pic>
        <p:nvPicPr>
          <p:cNvPr id="7" name="Resim 6" descr="metin, ekran görüntüsü, yazı tipi, sayı, numara içeren bir resim&#10;&#10;Açıklama otomatik olarak oluşturuldu">
            <a:extLst>
              <a:ext uri="{FF2B5EF4-FFF2-40B4-BE49-F238E27FC236}">
                <a16:creationId xmlns:a16="http://schemas.microsoft.com/office/drawing/2014/main" id="{F9E8E9D8-CE4B-D5C7-72BD-752159005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68" y="1930400"/>
            <a:ext cx="4696480" cy="2448267"/>
          </a:xfrm>
          <a:prstGeom prst="rect">
            <a:avLst/>
          </a:prstGeom>
        </p:spPr>
      </p:pic>
    </p:spTree>
    <p:extLst>
      <p:ext uri="{BB962C8B-B14F-4D97-AF65-F5344CB8AC3E}">
        <p14:creationId xmlns:p14="http://schemas.microsoft.com/office/powerpoint/2010/main" val="328152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6C1FAE-6330-DE08-76D4-032A3F8BD6A9}"/>
              </a:ext>
            </a:extLst>
          </p:cNvPr>
          <p:cNvSpPr>
            <a:spLocks noGrp="1"/>
          </p:cNvSpPr>
          <p:nvPr>
            <p:ph type="title"/>
          </p:nvPr>
        </p:nvSpPr>
        <p:spPr/>
        <p:txBody>
          <a:bodyPr/>
          <a:lstStyle/>
          <a:p>
            <a:endParaRPr lang="tr-T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6D29CACD-B167-D6D4-8001-5EEEF2F17E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50" y="-10319"/>
            <a:ext cx="4560010" cy="3881437"/>
          </a:xfrm>
        </p:spPr>
      </p:pic>
      <p:pic>
        <p:nvPicPr>
          <p:cNvPr id="7" name="Resim 6" descr="metin, ekran görüntüsü, sayı, numara, yazı tipi içeren bir resim&#10;&#10;Açıklama otomatik olarak oluşturuldu">
            <a:extLst>
              <a:ext uri="{FF2B5EF4-FFF2-40B4-BE49-F238E27FC236}">
                <a16:creationId xmlns:a16="http://schemas.microsoft.com/office/drawing/2014/main" id="{827A19FA-5726-CBC3-F372-AFE987FE7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36620"/>
            <a:ext cx="4877481" cy="2572109"/>
          </a:xfrm>
          <a:prstGeom prst="rect">
            <a:avLst/>
          </a:prstGeom>
        </p:spPr>
      </p:pic>
    </p:spTree>
    <p:extLst>
      <p:ext uri="{BB962C8B-B14F-4D97-AF65-F5344CB8AC3E}">
        <p14:creationId xmlns:p14="http://schemas.microsoft.com/office/powerpoint/2010/main" val="3951580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E8D54E-F927-D998-16F5-8DF4196F9CB1}"/>
              </a:ext>
            </a:extLst>
          </p:cNvPr>
          <p:cNvSpPr>
            <a:spLocks noGrp="1"/>
          </p:cNvSpPr>
          <p:nvPr>
            <p:ph type="title"/>
          </p:nvPr>
        </p:nvSpPr>
        <p:spPr/>
        <p:txBody>
          <a:bodyPr/>
          <a:lstStyle/>
          <a:p>
            <a:endParaRPr lang="tr-TR"/>
          </a:p>
        </p:txBody>
      </p:sp>
      <p:pic>
        <p:nvPicPr>
          <p:cNvPr id="6" name="İçerik Yer Tutucusu 5" descr="metin, ekran görüntüsü, sayı, numara, yazı tipi içeren bir resim&#10;&#10;Açıklama otomatik olarak oluşturuldu">
            <a:extLst>
              <a:ext uri="{FF2B5EF4-FFF2-40B4-BE49-F238E27FC236}">
                <a16:creationId xmlns:a16="http://schemas.microsoft.com/office/drawing/2014/main" id="{5B803A95-0AA6-6BD4-82C7-8F73DC951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8840" y="873964"/>
            <a:ext cx="5324856" cy="5374436"/>
          </a:xfrm>
        </p:spPr>
      </p:pic>
      <p:pic>
        <p:nvPicPr>
          <p:cNvPr id="4" name="İçerik Yer Tutucusu 4" descr="metin, ekran görüntüsü, yazı tipi, sayı, numara içeren bir resim&#10;&#10;Açıklama otomatik olarak oluşturuldu">
            <a:extLst>
              <a:ext uri="{FF2B5EF4-FFF2-40B4-BE49-F238E27FC236}">
                <a16:creationId xmlns:a16="http://schemas.microsoft.com/office/drawing/2014/main" id="{26142690-7693-3994-30FA-FEF6F95B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50" y="-10319"/>
            <a:ext cx="4560010" cy="3881437"/>
          </a:xfrm>
          <a:prstGeom prst="rect">
            <a:avLst/>
          </a:prstGeom>
        </p:spPr>
      </p:pic>
    </p:spTree>
    <p:extLst>
      <p:ext uri="{BB962C8B-B14F-4D97-AF65-F5344CB8AC3E}">
        <p14:creationId xmlns:p14="http://schemas.microsoft.com/office/powerpoint/2010/main" val="971730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31B269-68B2-5B54-F691-898E1F99CB3E}"/>
              </a:ext>
            </a:extLst>
          </p:cNvPr>
          <p:cNvSpPr>
            <a:spLocks noGrp="1"/>
          </p:cNvSpPr>
          <p:nvPr>
            <p:ph type="title"/>
          </p:nvPr>
        </p:nvSpPr>
        <p:spPr/>
        <p:txBody>
          <a:bodyPr/>
          <a:lstStyle/>
          <a:p>
            <a:endParaRPr lang="tr-TR"/>
          </a:p>
        </p:txBody>
      </p:sp>
      <p:pic>
        <p:nvPicPr>
          <p:cNvPr id="5" name="İçerik Yer Tutucusu 4" descr="metin, çizgi, öykü gelişim çizgisi; kumpas; grafiğini çıkarma, ekran görüntüsü içeren bir resim&#10;&#10;Açıklama otomatik olarak oluşturuldu">
            <a:extLst>
              <a:ext uri="{FF2B5EF4-FFF2-40B4-BE49-F238E27FC236}">
                <a16:creationId xmlns:a16="http://schemas.microsoft.com/office/drawing/2014/main" id="{FFD4616E-CC2E-3E79-884D-B0250AE54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00" y="176340"/>
            <a:ext cx="5612725" cy="3881437"/>
          </a:xfrm>
        </p:spPr>
      </p:pic>
      <p:pic>
        <p:nvPicPr>
          <p:cNvPr id="7" name="Resim 6" descr="metin, ekran görüntüsü, çizgi, diyagram içeren bir resim&#10;&#10;Açıklama otomatik olarak oluşturuldu">
            <a:extLst>
              <a:ext uri="{FF2B5EF4-FFF2-40B4-BE49-F238E27FC236}">
                <a16:creationId xmlns:a16="http://schemas.microsoft.com/office/drawing/2014/main" id="{B0522799-9FB6-A9E2-0D3E-9EB3FD4FF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891" y="2475992"/>
            <a:ext cx="6493109" cy="4382008"/>
          </a:xfrm>
          <a:prstGeom prst="rect">
            <a:avLst/>
          </a:prstGeom>
        </p:spPr>
      </p:pic>
    </p:spTree>
    <p:extLst>
      <p:ext uri="{BB962C8B-B14F-4D97-AF65-F5344CB8AC3E}">
        <p14:creationId xmlns:p14="http://schemas.microsoft.com/office/powerpoint/2010/main" val="951671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C71B4-569D-2EAE-E82B-A6DB6993F047}"/>
              </a:ext>
            </a:extLst>
          </p:cNvPr>
          <p:cNvSpPr>
            <a:spLocks noGrp="1"/>
          </p:cNvSpPr>
          <p:nvPr>
            <p:ph type="title"/>
          </p:nvPr>
        </p:nvSpPr>
        <p:spPr/>
        <p:txBody>
          <a:bodyPr/>
          <a:lstStyle/>
          <a:p>
            <a:endParaRPr lang="tr-TR"/>
          </a:p>
        </p:txBody>
      </p:sp>
      <p:pic>
        <p:nvPicPr>
          <p:cNvPr id="5" name="İçerik Yer Tutucusu 4" descr="metin, ekran görüntüsü, sayı, numara, yazı tipi içeren bir resim&#10;&#10;Açıklama otomatik olarak oluşturuldu">
            <a:extLst>
              <a:ext uri="{FF2B5EF4-FFF2-40B4-BE49-F238E27FC236}">
                <a16:creationId xmlns:a16="http://schemas.microsoft.com/office/drawing/2014/main" id="{F9CB7A36-D31B-6EE3-1ADB-C40D72BED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998" y="1930400"/>
            <a:ext cx="6086246" cy="3418609"/>
          </a:xfrm>
        </p:spPr>
      </p:pic>
    </p:spTree>
    <p:extLst>
      <p:ext uri="{BB962C8B-B14F-4D97-AF65-F5344CB8AC3E}">
        <p14:creationId xmlns:p14="http://schemas.microsoft.com/office/powerpoint/2010/main" val="325382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FB7FF62-4996-B416-581C-62F592A3B87E}"/>
              </a:ext>
            </a:extLst>
          </p:cNvPr>
          <p:cNvSpPr>
            <a:spLocks noGrp="1"/>
          </p:cNvSpPr>
          <p:nvPr>
            <p:ph idx="1"/>
          </p:nvPr>
        </p:nvSpPr>
        <p:spPr>
          <a:xfrm>
            <a:off x="604182" y="491917"/>
            <a:ext cx="8596668" cy="6228923"/>
          </a:xfrm>
        </p:spPr>
        <p:txBody>
          <a:bodyPr>
            <a:normAutofit/>
          </a:bodyPr>
          <a:lstStyle/>
          <a:p>
            <a:pPr algn="just"/>
            <a:r>
              <a:rPr lang="tr-TR" sz="2800" b="1" i="0" dirty="0">
                <a:solidFill>
                  <a:srgbClr val="212529"/>
                </a:solidFill>
                <a:effectLst/>
                <a:latin typeface="Chromatica Light"/>
              </a:rPr>
              <a:t>Kelime Çantası Modeli (</a:t>
            </a:r>
            <a:r>
              <a:rPr lang="tr-TR" sz="2800" b="1" i="0" dirty="0" err="1">
                <a:solidFill>
                  <a:srgbClr val="212529"/>
                </a:solidFill>
                <a:effectLst/>
                <a:latin typeface="Chromatica Light"/>
              </a:rPr>
              <a:t>Bag</a:t>
            </a:r>
            <a:r>
              <a:rPr lang="tr-TR" sz="2800" b="1" i="0" dirty="0">
                <a:solidFill>
                  <a:srgbClr val="212529"/>
                </a:solidFill>
                <a:effectLst/>
                <a:latin typeface="Chromatica Light"/>
              </a:rPr>
              <a:t> of </a:t>
            </a:r>
            <a:r>
              <a:rPr lang="tr-TR" sz="2800" b="1" i="0" dirty="0" err="1">
                <a:solidFill>
                  <a:srgbClr val="212529"/>
                </a:solidFill>
                <a:effectLst/>
                <a:latin typeface="Chromatica Light"/>
              </a:rPr>
              <a:t>Words-BoW</a:t>
            </a:r>
            <a:r>
              <a:rPr lang="tr-TR" sz="2800" b="1" i="0" dirty="0">
                <a:solidFill>
                  <a:srgbClr val="212529"/>
                </a:solidFill>
                <a:effectLst/>
                <a:latin typeface="Chromatica Light"/>
              </a:rPr>
              <a:t>)</a:t>
            </a:r>
            <a:endParaRPr lang="tr-TR" sz="2800" b="0" i="0" dirty="0">
              <a:solidFill>
                <a:srgbClr val="212529"/>
              </a:solidFill>
              <a:effectLst/>
              <a:latin typeface="Chromatica Light"/>
            </a:endParaRPr>
          </a:p>
          <a:p>
            <a:pPr marL="0" indent="0" algn="just">
              <a:buNone/>
            </a:pPr>
            <a:r>
              <a:rPr lang="tr-TR" b="0" i="0" dirty="0">
                <a:solidFill>
                  <a:srgbClr val="212529"/>
                </a:solidFill>
                <a:effectLst/>
                <a:latin typeface="Chromatica Light"/>
              </a:rPr>
              <a:t>Kelime çantası modeli, metinlerden özellik çıkarma yollarından bir tanesidir. Bu model bir belgedeki kelimelerin oluşumunu </a:t>
            </a:r>
            <a:r>
              <a:rPr lang="tr-TR" b="0" i="0" dirty="0" err="1">
                <a:solidFill>
                  <a:srgbClr val="212529"/>
                </a:solidFill>
                <a:effectLst/>
                <a:latin typeface="Chromatica Light"/>
              </a:rPr>
              <a:t>örneğin,terim</a:t>
            </a:r>
            <a:r>
              <a:rPr lang="tr-TR" b="0" i="0" dirty="0">
                <a:solidFill>
                  <a:srgbClr val="212529"/>
                </a:solidFill>
                <a:effectLst/>
                <a:latin typeface="Chromatica Light"/>
              </a:rPr>
              <a:t> sayılarını, açıklayan metnin bir temsilidir. Bilinen kelimelerden kelime haznesi oluşturulur, buna “kelime çantası” denir. Model, bir kelimenin belgenin neresinde olduğu ile değil, sadece belgede bulunup bulunmadığı ile ilgilenir.</a:t>
            </a:r>
          </a:p>
          <a:p>
            <a:pPr algn="just"/>
            <a:r>
              <a:rPr lang="tr-TR" sz="2800" b="1" i="0" dirty="0">
                <a:solidFill>
                  <a:srgbClr val="212529"/>
                </a:solidFill>
                <a:effectLst/>
                <a:latin typeface="Chromatica Light"/>
              </a:rPr>
              <a:t>Word2Vec</a:t>
            </a:r>
            <a:r>
              <a:rPr lang="tr-TR" b="0" i="0" dirty="0">
                <a:solidFill>
                  <a:srgbClr val="212529"/>
                </a:solidFill>
                <a:effectLst/>
                <a:latin typeface="Chromatica Light"/>
              </a:rPr>
              <a:t> </a:t>
            </a:r>
          </a:p>
          <a:p>
            <a:pPr marL="0" indent="0" algn="just">
              <a:buNone/>
            </a:pPr>
            <a:r>
              <a:rPr lang="tr-TR" b="0" i="0" dirty="0">
                <a:solidFill>
                  <a:srgbClr val="212529"/>
                </a:solidFill>
                <a:effectLst/>
                <a:latin typeface="Chromatica Light"/>
              </a:rPr>
              <a:t>Google tarafından geliştirilen, tahmin ve sinir ağı tabanlı kelime temsil yöntemidir. Ağırlık öğrenmeye benzer bir şekilde kelime vektörleri öğrenilir ve kelimeler arasındaki benzerlik ya da zıtlık gibi durumlar matematiksel olarak ifade edilir. Bu yöntem dahilinde iki yaklaşım bilinmelidir: </a:t>
            </a:r>
            <a:r>
              <a:rPr lang="tr-TR" b="0" i="0" dirty="0" err="1">
                <a:solidFill>
                  <a:srgbClr val="212529"/>
                </a:solidFill>
                <a:effectLst/>
                <a:latin typeface="Chromatica Light"/>
              </a:rPr>
              <a:t>CBoW</a:t>
            </a:r>
            <a:r>
              <a:rPr lang="tr-TR" b="0" i="0" dirty="0">
                <a:solidFill>
                  <a:srgbClr val="212529"/>
                </a:solidFill>
                <a:effectLst/>
                <a:latin typeface="Chromatica Light"/>
              </a:rPr>
              <a:t> ve </a:t>
            </a:r>
            <a:r>
              <a:rPr lang="tr-TR" b="0" i="0" dirty="0" err="1">
                <a:solidFill>
                  <a:srgbClr val="212529"/>
                </a:solidFill>
                <a:effectLst/>
                <a:latin typeface="Chromatica Light"/>
              </a:rPr>
              <a:t>Skip</a:t>
            </a:r>
            <a:r>
              <a:rPr lang="tr-TR" b="0" i="0" dirty="0">
                <a:solidFill>
                  <a:srgbClr val="212529"/>
                </a:solidFill>
                <a:effectLst/>
                <a:latin typeface="Chromatica Light"/>
              </a:rPr>
              <a:t>-gram. </a:t>
            </a:r>
          </a:p>
          <a:p>
            <a:pPr marL="0" indent="0" algn="just">
              <a:buNone/>
            </a:pPr>
            <a:r>
              <a:rPr lang="tr-TR" b="1" i="0" dirty="0" err="1">
                <a:solidFill>
                  <a:srgbClr val="212529"/>
                </a:solidFill>
                <a:effectLst/>
                <a:latin typeface="Chromatica Light"/>
              </a:rPr>
              <a:t>CBoW</a:t>
            </a:r>
            <a:r>
              <a:rPr lang="tr-TR" b="0" i="0" dirty="0">
                <a:solidFill>
                  <a:srgbClr val="212529"/>
                </a:solidFill>
                <a:effectLst/>
                <a:latin typeface="Chromatica Light"/>
              </a:rPr>
              <a:t>, bir kelimenin etrafındaki kelimeler verildiğinde hangi kelimenin bu kelimeler içinde görülme olasılığının en yüksek olduğunu bilmek istemesidir. </a:t>
            </a:r>
            <a:r>
              <a:rPr lang="tr-TR" b="1" i="0" dirty="0" err="1">
                <a:solidFill>
                  <a:srgbClr val="212529"/>
                </a:solidFill>
                <a:effectLst/>
                <a:latin typeface="Chromatica Light"/>
              </a:rPr>
              <a:t>Skip</a:t>
            </a:r>
            <a:r>
              <a:rPr lang="tr-TR" b="1" i="0" dirty="0">
                <a:solidFill>
                  <a:srgbClr val="212529"/>
                </a:solidFill>
                <a:effectLst/>
                <a:latin typeface="Chromatica Light"/>
              </a:rPr>
              <a:t>-gram</a:t>
            </a:r>
            <a:r>
              <a:rPr lang="tr-TR" b="0" i="0" dirty="0">
                <a:solidFill>
                  <a:srgbClr val="212529"/>
                </a:solidFill>
                <a:effectLst/>
                <a:latin typeface="Chromatica Light"/>
              </a:rPr>
              <a:t> ise girdiler ile çıktıları olasılıksal olarak birbirine benzeterek anlamsal olarak en uygun şekilde temsil etmek hedeflenir.</a:t>
            </a:r>
          </a:p>
          <a:p>
            <a:br>
              <a:rPr lang="en-US" dirty="0"/>
            </a:br>
            <a:endParaRPr lang="tr-TR" b="0" i="0" dirty="0">
              <a:solidFill>
                <a:srgbClr val="212529"/>
              </a:solidFill>
              <a:effectLst/>
              <a:latin typeface="Chromatica Light"/>
            </a:endParaRPr>
          </a:p>
          <a:p>
            <a:endParaRPr lang="tr-TR" dirty="0"/>
          </a:p>
        </p:txBody>
      </p:sp>
    </p:spTree>
    <p:extLst>
      <p:ext uri="{BB962C8B-B14F-4D97-AF65-F5344CB8AC3E}">
        <p14:creationId xmlns:p14="http://schemas.microsoft.com/office/powerpoint/2010/main" val="329558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1AD030-5C9F-1124-EA51-D83255C8A820}"/>
              </a:ext>
            </a:extLst>
          </p:cNvPr>
          <p:cNvSpPr>
            <a:spLocks noGrp="1"/>
          </p:cNvSpPr>
          <p:nvPr>
            <p:ph type="title"/>
          </p:nvPr>
        </p:nvSpPr>
        <p:spPr>
          <a:xfrm>
            <a:off x="677334" y="609600"/>
            <a:ext cx="8850714" cy="1320800"/>
          </a:xfrm>
        </p:spPr>
        <p:txBody>
          <a:bodyPr>
            <a:normAutofit fontScale="90000"/>
          </a:bodyPr>
          <a:lstStyle/>
          <a:p>
            <a:r>
              <a:rPr lang="tr-TR" sz="3100" b="1" i="0" dirty="0">
                <a:solidFill>
                  <a:srgbClr val="212529"/>
                </a:solidFill>
                <a:effectLst/>
                <a:latin typeface="Chromatica Light"/>
              </a:rPr>
              <a:t>TF-IDF (</a:t>
            </a:r>
            <a:r>
              <a:rPr lang="tr-TR" sz="3100" b="1" i="0" dirty="0" err="1">
                <a:solidFill>
                  <a:srgbClr val="212529"/>
                </a:solidFill>
                <a:effectLst/>
                <a:latin typeface="Chromatica Light"/>
              </a:rPr>
              <a:t>Term</a:t>
            </a:r>
            <a:r>
              <a:rPr lang="tr-TR" sz="3100" b="1" i="0" dirty="0">
                <a:solidFill>
                  <a:srgbClr val="212529"/>
                </a:solidFill>
                <a:effectLst/>
                <a:latin typeface="Chromatica Light"/>
              </a:rPr>
              <a:t> </a:t>
            </a:r>
            <a:r>
              <a:rPr lang="tr-TR" sz="3100" b="1" i="0" dirty="0" err="1">
                <a:solidFill>
                  <a:srgbClr val="212529"/>
                </a:solidFill>
                <a:effectLst/>
                <a:latin typeface="Chromatica Light"/>
              </a:rPr>
              <a:t>Frequency-Inverse</a:t>
            </a:r>
            <a:r>
              <a:rPr lang="tr-TR" sz="3100" b="1" i="0" dirty="0">
                <a:solidFill>
                  <a:srgbClr val="212529"/>
                </a:solidFill>
                <a:effectLst/>
                <a:latin typeface="Chromatica Light"/>
              </a:rPr>
              <a:t> </a:t>
            </a:r>
            <a:r>
              <a:rPr lang="tr-TR" sz="3100" b="1" i="0" dirty="0" err="1">
                <a:solidFill>
                  <a:srgbClr val="212529"/>
                </a:solidFill>
                <a:effectLst/>
                <a:latin typeface="Chromatica Light"/>
              </a:rPr>
              <a:t>Document</a:t>
            </a:r>
            <a:r>
              <a:rPr lang="tr-TR" sz="3100" b="1" i="0" dirty="0">
                <a:solidFill>
                  <a:srgbClr val="212529"/>
                </a:solidFill>
                <a:effectLst/>
                <a:latin typeface="Chromatica Light"/>
              </a:rPr>
              <a:t> </a:t>
            </a:r>
            <a:r>
              <a:rPr lang="tr-TR" sz="3100" b="1" i="0" dirty="0" err="1">
                <a:solidFill>
                  <a:srgbClr val="212529"/>
                </a:solidFill>
                <a:effectLst/>
                <a:latin typeface="Chromatica Light"/>
              </a:rPr>
              <a:t>Frequency</a:t>
            </a:r>
            <a:r>
              <a:rPr lang="tr-TR" sz="3100" b="1" i="0" dirty="0">
                <a:solidFill>
                  <a:srgbClr val="212529"/>
                </a:solidFill>
                <a:effectLst/>
                <a:latin typeface="Chromatica Light"/>
              </a:rPr>
              <a:t>) Yöntemi</a:t>
            </a:r>
            <a:br>
              <a:rPr lang="tr-TR" b="0" i="0" dirty="0">
                <a:solidFill>
                  <a:srgbClr val="212529"/>
                </a:solidFill>
                <a:effectLst/>
                <a:latin typeface="Chromatica Light"/>
              </a:rPr>
            </a:br>
            <a:endParaRPr lang="tr-TR" dirty="0"/>
          </a:p>
        </p:txBody>
      </p:sp>
      <p:sp>
        <p:nvSpPr>
          <p:cNvPr id="3" name="İçerik Yer Tutucusu 2">
            <a:extLst>
              <a:ext uri="{FF2B5EF4-FFF2-40B4-BE49-F238E27FC236}">
                <a16:creationId xmlns:a16="http://schemas.microsoft.com/office/drawing/2014/main" id="{C4DB954C-447F-96DE-1247-C3C6F09F91CB}"/>
              </a:ext>
            </a:extLst>
          </p:cNvPr>
          <p:cNvSpPr>
            <a:spLocks noGrp="1"/>
          </p:cNvSpPr>
          <p:nvPr>
            <p:ph idx="1"/>
          </p:nvPr>
        </p:nvSpPr>
        <p:spPr/>
        <p:txBody>
          <a:bodyPr>
            <a:normAutofit/>
          </a:bodyPr>
          <a:lstStyle/>
          <a:p>
            <a:pPr algn="just"/>
            <a:r>
              <a:rPr lang="tr-TR" b="0" i="0" dirty="0">
                <a:solidFill>
                  <a:srgbClr val="212529"/>
                </a:solidFill>
                <a:effectLst/>
                <a:latin typeface="Chromatica Light"/>
              </a:rPr>
              <a:t>Matrisin hazırlanmasının ardından metin içindeki terimlerin ağırlıklandırması NLP projelerinin önemli bir kısmında kritik bir yaklaşım. Bir terimin doküman içerisindeki önemini istatistiki bir biçimde ifade etmek için TF-IDF yöntemini uygulamak gerekiyor.</a:t>
            </a:r>
          </a:p>
          <a:p>
            <a:pPr algn="just"/>
            <a:endParaRPr lang="tr-TR" b="0" i="0" dirty="0">
              <a:solidFill>
                <a:srgbClr val="212529"/>
              </a:solidFill>
              <a:effectLst/>
              <a:latin typeface="Chromatica Light"/>
            </a:endParaRPr>
          </a:p>
          <a:p>
            <a:pPr algn="just"/>
            <a:r>
              <a:rPr lang="tr-TR" b="0" i="0" dirty="0">
                <a:solidFill>
                  <a:srgbClr val="212529"/>
                </a:solidFill>
                <a:effectLst/>
                <a:latin typeface="Chromatica Light"/>
              </a:rPr>
              <a:t>Basitçe TF-</a:t>
            </a:r>
            <a:r>
              <a:rPr lang="tr-TR" b="0" i="0" dirty="0" err="1">
                <a:solidFill>
                  <a:srgbClr val="212529"/>
                </a:solidFill>
                <a:effectLst/>
                <a:latin typeface="Chromatica Light"/>
              </a:rPr>
              <a:t>IDF’in</a:t>
            </a:r>
            <a:r>
              <a:rPr lang="tr-TR" b="0" i="0" dirty="0">
                <a:solidFill>
                  <a:srgbClr val="212529"/>
                </a:solidFill>
                <a:effectLst/>
                <a:latin typeface="Chromatica Light"/>
              </a:rPr>
              <a:t> ilk kısmındaki terim frekansı (TF), bir metinde geçen terim ağırlıklarını hesaplamak için kullanılmaktadır. </a:t>
            </a:r>
          </a:p>
          <a:p>
            <a:pPr algn="just"/>
            <a:r>
              <a:rPr lang="tr-TR" b="0" i="0" dirty="0">
                <a:solidFill>
                  <a:srgbClr val="212529"/>
                </a:solidFill>
                <a:effectLst/>
                <a:latin typeface="Chromatica Light"/>
              </a:rPr>
              <a:t>TF(t) = (Bir t teriminin tüm cümleleri içeren ilgili belgede gözlenme frekansı) / (Belgedeki toplam eşsiz terim sayısı)</a:t>
            </a:r>
          </a:p>
          <a:p>
            <a:pPr algn="just"/>
            <a:r>
              <a:rPr lang="tr-TR" b="0" i="0" dirty="0">
                <a:solidFill>
                  <a:srgbClr val="212529"/>
                </a:solidFill>
                <a:effectLst/>
                <a:latin typeface="Chromatica Light"/>
              </a:rPr>
              <a:t>Ters Belge Frekansı (</a:t>
            </a:r>
            <a:r>
              <a:rPr lang="tr-TR" b="0" i="0" dirty="0" err="1">
                <a:solidFill>
                  <a:srgbClr val="212529"/>
                </a:solidFill>
                <a:effectLst/>
                <a:latin typeface="Chromatica Light"/>
              </a:rPr>
              <a:t>Inverse</a:t>
            </a:r>
            <a:r>
              <a:rPr lang="tr-TR" b="0" i="0" dirty="0">
                <a:solidFill>
                  <a:srgbClr val="212529"/>
                </a:solidFill>
                <a:effectLst/>
                <a:latin typeface="Chromatica Light"/>
              </a:rPr>
              <a:t> </a:t>
            </a:r>
            <a:r>
              <a:rPr lang="tr-TR" b="0" i="0" dirty="0" err="1">
                <a:solidFill>
                  <a:srgbClr val="212529"/>
                </a:solidFill>
                <a:effectLst/>
                <a:latin typeface="Chromatica Light"/>
              </a:rPr>
              <a:t>Document</a:t>
            </a:r>
            <a:r>
              <a:rPr lang="tr-TR" b="0" i="0" dirty="0">
                <a:solidFill>
                  <a:srgbClr val="212529"/>
                </a:solidFill>
                <a:effectLst/>
                <a:latin typeface="Chromatica Light"/>
              </a:rPr>
              <a:t> </a:t>
            </a:r>
            <a:r>
              <a:rPr lang="tr-TR" b="0" i="0" dirty="0" err="1">
                <a:solidFill>
                  <a:srgbClr val="212529"/>
                </a:solidFill>
                <a:effectLst/>
                <a:latin typeface="Chromatica Light"/>
              </a:rPr>
              <a:t>Frequency</a:t>
            </a:r>
            <a:r>
              <a:rPr lang="tr-TR" b="0" i="0" dirty="0">
                <a:solidFill>
                  <a:srgbClr val="212529"/>
                </a:solidFill>
                <a:effectLst/>
                <a:latin typeface="Chromatica Light"/>
              </a:rPr>
              <a:t>)</a:t>
            </a:r>
          </a:p>
          <a:p>
            <a:pPr algn="just"/>
            <a:r>
              <a:rPr lang="tr-TR" b="0" i="0" dirty="0">
                <a:solidFill>
                  <a:srgbClr val="212529"/>
                </a:solidFill>
                <a:effectLst/>
                <a:latin typeface="Chromatica Light"/>
              </a:rPr>
              <a:t>IDF kısmında ise eşsiz kelimelerin belgedeki tüm cümleler içindeki ağırlığı hesaplanır. </a:t>
            </a:r>
          </a:p>
          <a:p>
            <a:pPr algn="just"/>
            <a:r>
              <a:rPr lang="tr-TR" b="0" i="0" dirty="0">
                <a:solidFill>
                  <a:srgbClr val="212529"/>
                </a:solidFill>
                <a:effectLst/>
                <a:latin typeface="Chromatica Light"/>
              </a:rPr>
              <a:t>IDF(t) =  log (Toplam cümle sayısı ) / (İçinde t terimi olan cümle sayısı )</a:t>
            </a:r>
          </a:p>
          <a:p>
            <a:endParaRPr lang="tr-TR" dirty="0"/>
          </a:p>
        </p:txBody>
      </p:sp>
    </p:spTree>
    <p:extLst>
      <p:ext uri="{BB962C8B-B14F-4D97-AF65-F5344CB8AC3E}">
        <p14:creationId xmlns:p14="http://schemas.microsoft.com/office/powerpoint/2010/main" val="165035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CF3CCA-DAA0-1617-C0FC-354EB16DA920}"/>
              </a:ext>
            </a:extLst>
          </p:cNvPr>
          <p:cNvSpPr>
            <a:spLocks noGrp="1"/>
          </p:cNvSpPr>
          <p:nvPr>
            <p:ph type="title"/>
          </p:nvPr>
        </p:nvSpPr>
        <p:spPr/>
        <p:txBody>
          <a:bodyPr/>
          <a:lstStyle/>
          <a:p>
            <a:endParaRPr lang="tr-TR"/>
          </a:p>
        </p:txBody>
      </p:sp>
      <p:pic>
        <p:nvPicPr>
          <p:cNvPr id="5" name="İçerik Yer Tutucusu 4" descr="metin, ekran görüntüsü, yazı tipi, doküman, belge içeren bir resim&#10;&#10;Açıklama otomatik olarak oluşturuldu">
            <a:extLst>
              <a:ext uri="{FF2B5EF4-FFF2-40B4-BE49-F238E27FC236}">
                <a16:creationId xmlns:a16="http://schemas.microsoft.com/office/drawing/2014/main" id="{0DD1F07E-B1ED-8532-BF50-9F7BD19C5A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2753" y="365125"/>
            <a:ext cx="5926494" cy="6099605"/>
          </a:xfrm>
        </p:spPr>
      </p:pic>
    </p:spTree>
    <p:extLst>
      <p:ext uri="{BB962C8B-B14F-4D97-AF65-F5344CB8AC3E}">
        <p14:creationId xmlns:p14="http://schemas.microsoft.com/office/powerpoint/2010/main" val="329166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DA1199-0D3B-B03C-B590-BE1A9F46C64E}"/>
              </a:ext>
            </a:extLst>
          </p:cNvPr>
          <p:cNvSpPr>
            <a:spLocks noGrp="1"/>
          </p:cNvSpPr>
          <p:nvPr>
            <p:ph type="title"/>
          </p:nvPr>
        </p:nvSpPr>
        <p:spPr/>
        <p:txBody>
          <a:bodyPr/>
          <a:lstStyle/>
          <a:p>
            <a:endParaRPr lang="tr-TR"/>
          </a:p>
        </p:txBody>
      </p:sp>
      <p:pic>
        <p:nvPicPr>
          <p:cNvPr id="9" name="İçerik Yer Tutucusu 8" descr="metin, yazı tipi, ekran görüntüsü, siyah beyaz içeren bir resim&#10;&#10;Açıklama otomatik olarak oluşturuldu">
            <a:extLst>
              <a:ext uri="{FF2B5EF4-FFF2-40B4-BE49-F238E27FC236}">
                <a16:creationId xmlns:a16="http://schemas.microsoft.com/office/drawing/2014/main" id="{833798A8-F18C-5F56-790B-5FE32C4C5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492" y="596790"/>
            <a:ext cx="3403566" cy="5664419"/>
          </a:xfrm>
        </p:spPr>
      </p:pic>
      <p:pic>
        <p:nvPicPr>
          <p:cNvPr id="11" name="Resim 10" descr="metin, ekran görüntüsü, yazı tipi, siyah beyaz içeren bir resim&#10;&#10;Açıklama otomatik olarak oluşturuldu">
            <a:extLst>
              <a:ext uri="{FF2B5EF4-FFF2-40B4-BE49-F238E27FC236}">
                <a16:creationId xmlns:a16="http://schemas.microsoft.com/office/drawing/2014/main" id="{A328A623-5352-4CE1-D05E-A5387A553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036" y="1502003"/>
            <a:ext cx="3591816" cy="3853993"/>
          </a:xfrm>
          <a:prstGeom prst="rect">
            <a:avLst/>
          </a:prstGeom>
        </p:spPr>
      </p:pic>
    </p:spTree>
    <p:extLst>
      <p:ext uri="{BB962C8B-B14F-4D97-AF65-F5344CB8AC3E}">
        <p14:creationId xmlns:p14="http://schemas.microsoft.com/office/powerpoint/2010/main" val="177156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51C28E-FE0C-7ECD-5A3A-31B4613BC994}"/>
              </a:ext>
            </a:extLst>
          </p:cNvPr>
          <p:cNvSpPr>
            <a:spLocks noGrp="1"/>
          </p:cNvSpPr>
          <p:nvPr>
            <p:ph type="title"/>
          </p:nvPr>
        </p:nvSpPr>
        <p:spPr/>
        <p:txBody>
          <a:bodyPr/>
          <a:lstStyle/>
          <a:p>
            <a:endParaRPr lang="tr-T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AED97EF8-D2EE-7B5C-B1C3-F58E79267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3278" y="1085775"/>
            <a:ext cx="5212894" cy="5122392"/>
          </a:xfrm>
        </p:spPr>
      </p:pic>
    </p:spTree>
    <p:extLst>
      <p:ext uri="{BB962C8B-B14F-4D97-AF65-F5344CB8AC3E}">
        <p14:creationId xmlns:p14="http://schemas.microsoft.com/office/powerpoint/2010/main" val="365563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32D890-37AF-582D-CF91-8514A95DA6CA}"/>
              </a:ext>
            </a:extLst>
          </p:cNvPr>
          <p:cNvSpPr>
            <a:spLocks noGrp="1"/>
          </p:cNvSpPr>
          <p:nvPr>
            <p:ph type="title"/>
          </p:nvPr>
        </p:nvSpPr>
        <p:spPr/>
        <p:txBody>
          <a:bodyPr/>
          <a:lstStyle/>
          <a:p>
            <a:endParaRPr lang="tr-TR"/>
          </a:p>
        </p:txBody>
      </p:sp>
      <p:pic>
        <p:nvPicPr>
          <p:cNvPr id="9" name="İçerik Yer Tutucusu 8" descr="metin, yazı tipi, ekran görüntüsü, cebir içeren bir resim&#10;&#10;Açıklama otomatik olarak oluşturuldu">
            <a:extLst>
              <a:ext uri="{FF2B5EF4-FFF2-40B4-BE49-F238E27FC236}">
                <a16:creationId xmlns:a16="http://schemas.microsoft.com/office/drawing/2014/main" id="{3A0AAC6E-0353-5FAB-00AD-DE72819A8B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6078" y="2110314"/>
            <a:ext cx="7944264" cy="2890893"/>
          </a:xfrm>
        </p:spPr>
      </p:pic>
    </p:spTree>
    <p:extLst>
      <p:ext uri="{BB962C8B-B14F-4D97-AF65-F5344CB8AC3E}">
        <p14:creationId xmlns:p14="http://schemas.microsoft.com/office/powerpoint/2010/main" val="143030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B703DA-6714-CF23-59BD-224DCC460C36}"/>
              </a:ext>
            </a:extLst>
          </p:cNvPr>
          <p:cNvSpPr>
            <a:spLocks noGrp="1"/>
          </p:cNvSpPr>
          <p:nvPr>
            <p:ph type="title"/>
          </p:nvPr>
        </p:nvSpPr>
        <p:spPr/>
        <p:txBody>
          <a:bodyPr/>
          <a:lstStyle/>
          <a:p>
            <a:endParaRPr lang="tr-T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7F1FEC99-332E-79D2-A1A1-44468AC69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0830" y="1895607"/>
            <a:ext cx="5185658" cy="3066786"/>
          </a:xfrm>
        </p:spPr>
      </p:pic>
    </p:spTree>
    <p:extLst>
      <p:ext uri="{BB962C8B-B14F-4D97-AF65-F5344CB8AC3E}">
        <p14:creationId xmlns:p14="http://schemas.microsoft.com/office/powerpoint/2010/main" val="13798627"/>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457</Words>
  <Application>Microsoft Office PowerPoint</Application>
  <PresentationFormat>Geniş ekran</PresentationFormat>
  <Paragraphs>27</Paragraphs>
  <Slides>26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26</vt:i4>
      </vt:variant>
    </vt:vector>
  </HeadingPairs>
  <TitlesOfParts>
    <vt:vector size="33" baseType="lpstr">
      <vt:lpstr>Arial</vt:lpstr>
      <vt:lpstr>Chromatica Light</vt:lpstr>
      <vt:lpstr>sohne</vt:lpstr>
      <vt:lpstr>source-serif-pro</vt:lpstr>
      <vt:lpstr>Trebuchet MS</vt:lpstr>
      <vt:lpstr>Wingdings 3</vt:lpstr>
      <vt:lpstr>Yüzeyler</vt:lpstr>
      <vt:lpstr>NLP Makaleler</vt:lpstr>
      <vt:lpstr>Kelime Gömme (Word Embeddings) Yöntemleri </vt:lpstr>
      <vt:lpstr>PowerPoint Sunusu</vt:lpstr>
      <vt:lpstr>TF-IDF (Term Frequency-Inverse Document Frequency) Yöntemi </vt:lpstr>
      <vt:lpstr>PowerPoint Sunusu</vt:lpstr>
      <vt:lpstr>PowerPoint Sunusu</vt:lpstr>
      <vt:lpstr>PowerPoint Sunusu</vt:lpstr>
      <vt:lpstr>PowerPoint Sunusu</vt:lpstr>
      <vt:lpstr>PowerPoint Sunusu</vt:lpstr>
      <vt:lpstr>PowerPoint Sunusu</vt:lpstr>
      <vt:lpstr>PowerPoint Sunusu</vt:lpstr>
      <vt:lpstr>PowerPoint Sunusu</vt:lpstr>
      <vt:lpstr>Word2vec + modeller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kerem keskin</dc:creator>
  <cp:lastModifiedBy>kerem keskin</cp:lastModifiedBy>
  <cp:revision>5</cp:revision>
  <dcterms:created xsi:type="dcterms:W3CDTF">2024-02-15T21:30:17Z</dcterms:created>
  <dcterms:modified xsi:type="dcterms:W3CDTF">2024-02-15T22:23:00Z</dcterms:modified>
</cp:coreProperties>
</file>