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2" roundtripDataSignature="AMtx7miCXYKzjP2OW/yYnL12/xwAWAdE9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2"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tr-T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2010400" y="6750350"/>
            <a:ext cx="16083275" cy="639507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rPr lang="tr-TR"/>
              <a:t>Doç. Dr. Mümine KAYA KELEŞ</a:t>
            </a:r>
            <a:endParaRPr/>
          </a:p>
          <a:p>
            <a:pPr indent="0" lvl="0" marL="0" rtl="0" algn="l">
              <a:spcBef>
                <a:spcPts val="0"/>
              </a:spcBef>
              <a:spcAft>
                <a:spcPts val="0"/>
              </a:spcAft>
              <a:buClr>
                <a:schemeClr val="dk1"/>
              </a:buClr>
              <a:buSzPts val="1200"/>
              <a:buFont typeface="Arial"/>
              <a:buNone/>
            </a:pPr>
            <a:r>
              <a:rPr lang="tr-TR"/>
              <a:t>Adana Alparslan Türkeş Bilim ve Teknoloji Üniversitesi (ATÜ)</a:t>
            </a:r>
            <a:endParaRPr/>
          </a:p>
          <a:p>
            <a:pPr indent="0" lvl="0" marL="0" rtl="0" algn="l">
              <a:spcBef>
                <a:spcPts val="0"/>
              </a:spcBef>
              <a:spcAft>
                <a:spcPts val="0"/>
              </a:spcAft>
              <a:buClr>
                <a:schemeClr val="dk1"/>
              </a:buClr>
              <a:buSzPts val="1200"/>
              <a:buFont typeface="Arial"/>
              <a:buNone/>
            </a:pPr>
            <a:r>
              <a:rPr lang="tr-TR"/>
              <a:t>Bilgisayar ve Bilişim Fakültesi</a:t>
            </a:r>
            <a:endParaRPr/>
          </a:p>
          <a:p>
            <a:pPr indent="0" lvl="0" marL="0" rtl="0" algn="l">
              <a:spcBef>
                <a:spcPts val="0"/>
              </a:spcBef>
              <a:spcAft>
                <a:spcPts val="0"/>
              </a:spcAft>
              <a:buClr>
                <a:schemeClr val="dk1"/>
              </a:buClr>
              <a:buSzPts val="1200"/>
              <a:buFont typeface="Arial"/>
              <a:buNone/>
            </a:pPr>
            <a:r>
              <a:rPr lang="tr-TR"/>
              <a:t>Bilgisayar Mühendisliği Bölümü Öğretim Üyesi</a:t>
            </a:r>
            <a:endParaRPr/>
          </a:p>
          <a:p>
            <a:pPr indent="0" lvl="0" marL="0" rtl="0" algn="l">
              <a:spcBef>
                <a:spcPts val="0"/>
              </a:spcBef>
              <a:spcAft>
                <a:spcPts val="0"/>
              </a:spcAft>
              <a:buClr>
                <a:schemeClr val="dk1"/>
              </a:buClr>
              <a:buSzPts val="1200"/>
              <a:buFont typeface="Arial"/>
              <a:buNone/>
            </a:pPr>
            <a:r>
              <a:t/>
            </a:r>
            <a:endParaRPr/>
          </a:p>
          <a:p>
            <a:pPr indent="0" lvl="0" marL="0" rtl="0" algn="l">
              <a:spcBef>
                <a:spcPts val="0"/>
              </a:spcBef>
              <a:spcAft>
                <a:spcPts val="0"/>
              </a:spcAft>
              <a:buClr>
                <a:schemeClr val="dk1"/>
              </a:buClr>
              <a:buSzPts val="1200"/>
              <a:buFont typeface="Arial"/>
              <a:buNone/>
            </a:pPr>
            <a:r>
              <a:rPr lang="tr-TR"/>
              <a:t>Arş. Gör. Kerem KESKİN</a:t>
            </a:r>
            <a:endParaRPr/>
          </a:p>
          <a:p>
            <a:pPr indent="0" lvl="0" marL="0" rtl="0" algn="l">
              <a:spcBef>
                <a:spcPts val="0"/>
              </a:spcBef>
              <a:spcAft>
                <a:spcPts val="0"/>
              </a:spcAft>
              <a:buClr>
                <a:schemeClr val="dk1"/>
              </a:buClr>
              <a:buSzPts val="1200"/>
              <a:buFont typeface="Arial"/>
              <a:buNone/>
            </a:pPr>
            <a:r>
              <a:rPr lang="tr-TR"/>
              <a:t>Çukurova Üniversitesi Bilgisayar Mühendisliği Bölümü</a:t>
            </a:r>
            <a:endParaRPr/>
          </a:p>
          <a:p>
            <a:pPr indent="0" lvl="0" marL="0" rtl="0" algn="l">
              <a:spcBef>
                <a:spcPts val="0"/>
              </a:spcBef>
              <a:spcAft>
                <a:spcPts val="0"/>
              </a:spcAft>
              <a:buClr>
                <a:schemeClr val="dk1"/>
              </a:buClr>
              <a:buSzPts val="1200"/>
              <a:buFont typeface="Arial"/>
              <a:buNone/>
            </a:pPr>
            <a:r>
              <a:rPr lang="tr-TR"/>
              <a:t>ATÜ Bilgisayar Mühendisliği Yüksek Lisans 1. Sınıf Öğrencisi</a:t>
            </a:r>
            <a:endParaRPr/>
          </a:p>
          <a:p>
            <a:pPr indent="0" lvl="0" marL="0" rtl="0" algn="l">
              <a:spcBef>
                <a:spcPts val="0"/>
              </a:spcBef>
              <a:spcAft>
                <a:spcPts val="0"/>
              </a:spcAft>
              <a:buClr>
                <a:schemeClr val="dk1"/>
              </a:buClr>
              <a:buSzPts val="1200"/>
              <a:buFont typeface="Arial"/>
              <a:buNone/>
            </a:pPr>
            <a:r>
              <a:t/>
            </a:r>
            <a:endParaRPr/>
          </a:p>
          <a:p>
            <a:pPr indent="0" lvl="0" marL="0" rtl="0" algn="l">
              <a:spcBef>
                <a:spcPts val="0"/>
              </a:spcBef>
              <a:spcAft>
                <a:spcPts val="0"/>
              </a:spcAft>
              <a:buClr>
                <a:schemeClr val="dk1"/>
              </a:buClr>
              <a:buSzPts val="1200"/>
              <a:buFont typeface="Arial"/>
              <a:buNone/>
            </a:pPr>
            <a:r>
              <a:rPr lang="tr-TR"/>
              <a:t>Züleyha IRMAK</a:t>
            </a:r>
            <a:endParaRPr/>
          </a:p>
          <a:p>
            <a:pPr indent="0" lvl="0" marL="0" marR="0" rtl="0" algn="l">
              <a:lnSpc>
                <a:spcPct val="100000"/>
              </a:lnSpc>
              <a:spcBef>
                <a:spcPts val="0"/>
              </a:spcBef>
              <a:spcAft>
                <a:spcPts val="0"/>
              </a:spcAft>
              <a:buClr>
                <a:schemeClr val="dk1"/>
              </a:buClr>
              <a:buSzPts val="1200"/>
              <a:buFont typeface="Arial"/>
              <a:buNone/>
            </a:pPr>
            <a:r>
              <a:rPr lang="tr-TR"/>
              <a:t>ATÜ Bilgisayar Mühendisliği Yüksek Lisans 1. Sınıf Öğrencisi</a:t>
            </a:r>
            <a:endParaRPr/>
          </a:p>
          <a:p>
            <a:pPr indent="0" lvl="0" marL="0" rtl="0" algn="l">
              <a:spcBef>
                <a:spcPts val="0"/>
              </a:spcBef>
              <a:spcAft>
                <a:spcPts val="0"/>
              </a:spcAft>
              <a:buClr>
                <a:schemeClr val="dk1"/>
              </a:buClr>
              <a:buSzPts val="1200"/>
              <a:buFont typeface="Arial"/>
              <a:buNone/>
            </a:pPr>
            <a:r>
              <a:t/>
            </a:r>
            <a:endParaRPr/>
          </a:p>
          <a:p>
            <a:pPr indent="0" lvl="0" marL="0" rtl="0" algn="l">
              <a:spcBef>
                <a:spcPts val="0"/>
              </a:spcBef>
              <a:spcAft>
                <a:spcPts val="0"/>
              </a:spcAft>
              <a:buClr>
                <a:schemeClr val="dk1"/>
              </a:buClr>
              <a:buSzPts val="1200"/>
              <a:buFont typeface="Arial"/>
              <a:buNone/>
            </a:pPr>
            <a:r>
              <a:rPr lang="tr-TR"/>
              <a:t>Meryem ŞEN</a:t>
            </a:r>
            <a:endParaRPr/>
          </a:p>
          <a:p>
            <a:pPr indent="0" lvl="0" marL="0" rtl="0" algn="l">
              <a:spcBef>
                <a:spcPts val="0"/>
              </a:spcBef>
              <a:spcAft>
                <a:spcPts val="0"/>
              </a:spcAft>
              <a:buClr>
                <a:schemeClr val="dk1"/>
              </a:buClr>
              <a:buSzPts val="1200"/>
              <a:buFont typeface="Arial"/>
              <a:buNone/>
            </a:pPr>
            <a:r>
              <a:rPr lang="tr-TR"/>
              <a:t>Çukurova Üniversitesi Psikolojik Danışmanlık ve Rehberlik Yüksek Lisans 1. Sınıf Öğrencisi</a:t>
            </a:r>
            <a:endParaRPr/>
          </a:p>
        </p:txBody>
      </p:sp>
      <p:sp>
        <p:nvSpPr>
          <p:cNvPr id="110" name="Google Shape;110;p4:notes"/>
          <p:cNvSpPr/>
          <p:nvPr>
            <p:ph idx="2" type="sldImg"/>
          </p:nvPr>
        </p:nvSpPr>
        <p:spPr>
          <a:xfrm>
            <a:off x="5314950" y="1065213"/>
            <a:ext cx="9475788" cy="53292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2010400" y="6750350"/>
            <a:ext cx="16083275" cy="639507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
        <p:nvSpPr>
          <p:cNvPr id="124" name="Google Shape;124;p6:notes"/>
          <p:cNvSpPr/>
          <p:nvPr>
            <p:ph idx="2" type="sldImg"/>
          </p:nvPr>
        </p:nvSpPr>
        <p:spPr>
          <a:xfrm>
            <a:off x="5314950" y="1065213"/>
            <a:ext cx="9475788" cy="53292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7"/>
          <p:cNvSpPr/>
          <p:nvPr>
            <p:ph idx="2" type="pic"/>
          </p:nvPr>
        </p:nvSpPr>
        <p:spPr>
          <a:xfrm>
            <a:off x="1792288" y="612775"/>
            <a:ext cx="5486400" cy="4114800"/>
          </a:xfrm>
          <a:prstGeom prst="rect">
            <a:avLst/>
          </a:prstGeom>
          <a:noFill/>
          <a:ln>
            <a:noFill/>
          </a:ln>
        </p:spPr>
      </p:sp>
      <p:sp>
        <p:nvSpPr>
          <p:cNvPr id="72" name="Google Shape;72;p1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3" name="Google Shape;73;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9" name="Google Shape;79;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5" name="Google Shape;85;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9" name="Shape 19"/>
        <p:cNvGrpSpPr/>
        <p:nvPr/>
      </p:nvGrpSpPr>
      <p:grpSpPr>
        <a:xfrm>
          <a:off x="0" y="0"/>
          <a:ext cx="0" cy="0"/>
          <a:chOff x="0" y="0"/>
          <a:chExt cx="0" cy="0"/>
        </a:xfrm>
      </p:grpSpPr>
      <p:sp>
        <p:nvSpPr>
          <p:cNvPr id="20" name="Google Shape;20;p9"/>
          <p:cNvSpPr txBox="1"/>
          <p:nvPr>
            <p:ph idx="11" type="ftr"/>
          </p:nvPr>
        </p:nvSpPr>
        <p:spPr>
          <a:xfrm>
            <a:off x="6217920" y="9566910"/>
            <a:ext cx="5852160" cy="184666"/>
          </a:xfrm>
          <a:prstGeom prst="rect">
            <a:avLst/>
          </a:prstGeom>
          <a:noFill/>
          <a:ln>
            <a:noFill/>
          </a:ln>
        </p:spPr>
        <p:txBody>
          <a:bodyPr anchorCtr="0" anchor="t" bIns="0" lIns="0" spcFirstLastPara="1" rIns="0" wrap="square" tIns="0">
            <a:spAutoFit/>
          </a:bodyPr>
          <a:lstStyle>
            <a:lvl1pPr lvl="0" algn="ctr">
              <a:spcBef>
                <a:spcPts val="0"/>
              </a:spcBef>
              <a:spcAft>
                <a:spcPts val="0"/>
              </a:spcAft>
              <a:buClr>
                <a:srgbClr val="888888"/>
              </a:buClr>
              <a:buSzPts val="1400"/>
              <a:buFont typeface="Calibri"/>
              <a:buNone/>
              <a:defRPr>
                <a:solidFill>
                  <a:srgbClr val="888888"/>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21" name="Google Shape;21;p9"/>
          <p:cNvSpPr txBox="1"/>
          <p:nvPr>
            <p:ph idx="10" type="dt"/>
          </p:nvPr>
        </p:nvSpPr>
        <p:spPr>
          <a:xfrm>
            <a:off x="914400" y="9566910"/>
            <a:ext cx="4206240" cy="184666"/>
          </a:xfrm>
          <a:prstGeom prst="rect">
            <a:avLst/>
          </a:prstGeom>
          <a:noFill/>
          <a:ln>
            <a:noFill/>
          </a:ln>
        </p:spPr>
        <p:txBody>
          <a:bodyPr anchorCtr="0" anchor="t" bIns="0" lIns="0" spcFirstLastPara="1" rIns="0" wrap="square" tIns="0">
            <a:spAutoFit/>
          </a:bodyPr>
          <a:lstStyle>
            <a:lvl1pPr lvl="0" algn="l">
              <a:spcBef>
                <a:spcPts val="0"/>
              </a:spcBef>
              <a:spcAft>
                <a:spcPts val="0"/>
              </a:spcAft>
              <a:buClr>
                <a:srgbClr val="888888"/>
              </a:buClr>
              <a:buSzPts val="1400"/>
              <a:buFont typeface="Calibri"/>
              <a:buNone/>
              <a:defRPr>
                <a:solidFill>
                  <a:srgbClr val="888888"/>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22" name="Google Shape;22;p9"/>
          <p:cNvSpPr txBox="1"/>
          <p:nvPr>
            <p:ph idx="12" type="sldNum"/>
          </p:nvPr>
        </p:nvSpPr>
        <p:spPr>
          <a:xfrm>
            <a:off x="13167361" y="9566910"/>
            <a:ext cx="4206240" cy="184666"/>
          </a:xfrm>
          <a:prstGeom prst="rect">
            <a:avLst/>
          </a:prstGeom>
          <a:noFill/>
          <a:ln>
            <a:noFill/>
          </a:ln>
        </p:spPr>
        <p:txBody>
          <a:bodyPr anchorCtr="0" anchor="t" bIns="0" lIns="0" spcFirstLastPara="1" rIns="0" wrap="square" tIns="0">
            <a:spAutoFit/>
          </a:bodyPr>
          <a:lstStyle>
            <a:lvl1pPr indent="0" lvl="0" marL="0" algn="r">
              <a:spcBef>
                <a:spcPts val="0"/>
              </a:spcBef>
              <a:buClr>
                <a:srgbClr val="888888"/>
              </a:buClr>
              <a:buSzPts val="1200"/>
              <a:buFont typeface="Calibri"/>
              <a:buNone/>
              <a:defRPr sz="1200">
                <a:solidFill>
                  <a:srgbClr val="888888"/>
                </a:solidFill>
                <a:latin typeface="Calibri"/>
                <a:ea typeface="Calibri"/>
                <a:cs typeface="Calibri"/>
                <a:sym typeface="Calibri"/>
              </a:defRPr>
            </a:lvl1pPr>
            <a:lvl2pPr indent="0" lvl="1" marL="0" algn="r">
              <a:spcBef>
                <a:spcPts val="0"/>
              </a:spcBef>
              <a:buClr>
                <a:srgbClr val="888888"/>
              </a:buClr>
              <a:buSzPts val="1200"/>
              <a:buFont typeface="Calibri"/>
              <a:buNone/>
              <a:defRPr sz="1200">
                <a:solidFill>
                  <a:srgbClr val="888888"/>
                </a:solidFill>
                <a:latin typeface="Calibri"/>
                <a:ea typeface="Calibri"/>
                <a:cs typeface="Calibri"/>
                <a:sym typeface="Calibri"/>
              </a:defRPr>
            </a:lvl2pPr>
            <a:lvl3pPr indent="0" lvl="2" marL="0" algn="r">
              <a:spcBef>
                <a:spcPts val="0"/>
              </a:spcBef>
              <a:buClr>
                <a:srgbClr val="888888"/>
              </a:buClr>
              <a:buSzPts val="1200"/>
              <a:buFont typeface="Calibri"/>
              <a:buNone/>
              <a:defRPr sz="1200">
                <a:solidFill>
                  <a:srgbClr val="888888"/>
                </a:solidFill>
                <a:latin typeface="Calibri"/>
                <a:ea typeface="Calibri"/>
                <a:cs typeface="Calibri"/>
                <a:sym typeface="Calibri"/>
              </a:defRPr>
            </a:lvl3pPr>
            <a:lvl4pPr indent="0" lvl="3" marL="0" algn="r">
              <a:spcBef>
                <a:spcPts val="0"/>
              </a:spcBef>
              <a:buClr>
                <a:srgbClr val="888888"/>
              </a:buClr>
              <a:buSzPts val="1200"/>
              <a:buFont typeface="Calibri"/>
              <a:buNone/>
              <a:defRPr sz="1200">
                <a:solidFill>
                  <a:srgbClr val="888888"/>
                </a:solidFill>
                <a:latin typeface="Calibri"/>
                <a:ea typeface="Calibri"/>
                <a:cs typeface="Calibri"/>
                <a:sym typeface="Calibri"/>
              </a:defRPr>
            </a:lvl4pPr>
            <a:lvl5pPr indent="0" lvl="4" marL="0" algn="r">
              <a:spcBef>
                <a:spcPts val="0"/>
              </a:spcBef>
              <a:buClr>
                <a:srgbClr val="888888"/>
              </a:buClr>
              <a:buSzPts val="1200"/>
              <a:buFont typeface="Calibri"/>
              <a:buNone/>
              <a:defRPr sz="1200">
                <a:solidFill>
                  <a:srgbClr val="888888"/>
                </a:solidFill>
                <a:latin typeface="Calibri"/>
                <a:ea typeface="Calibri"/>
                <a:cs typeface="Calibri"/>
                <a:sym typeface="Calibri"/>
              </a:defRPr>
            </a:lvl5pPr>
            <a:lvl6pPr indent="0" lvl="5" marL="0" algn="r">
              <a:spcBef>
                <a:spcPts val="0"/>
              </a:spcBef>
              <a:buClr>
                <a:srgbClr val="888888"/>
              </a:buClr>
              <a:buSzPts val="1200"/>
              <a:buFont typeface="Calibri"/>
              <a:buNone/>
              <a:defRPr sz="1200">
                <a:solidFill>
                  <a:srgbClr val="888888"/>
                </a:solidFill>
                <a:latin typeface="Calibri"/>
                <a:ea typeface="Calibri"/>
                <a:cs typeface="Calibri"/>
                <a:sym typeface="Calibri"/>
              </a:defRPr>
            </a:lvl6pPr>
            <a:lvl7pPr indent="0" lvl="6" marL="0" algn="r">
              <a:spcBef>
                <a:spcPts val="0"/>
              </a:spcBef>
              <a:buClr>
                <a:srgbClr val="888888"/>
              </a:buClr>
              <a:buSzPts val="1200"/>
              <a:buFont typeface="Calibri"/>
              <a:buNone/>
              <a:defRPr sz="1200">
                <a:solidFill>
                  <a:srgbClr val="888888"/>
                </a:solidFill>
                <a:latin typeface="Calibri"/>
                <a:ea typeface="Calibri"/>
                <a:cs typeface="Calibri"/>
                <a:sym typeface="Calibri"/>
              </a:defRPr>
            </a:lvl7pPr>
            <a:lvl8pPr indent="0" lvl="7" marL="0" algn="r">
              <a:spcBef>
                <a:spcPts val="0"/>
              </a:spcBef>
              <a:buClr>
                <a:srgbClr val="888888"/>
              </a:buClr>
              <a:buSzPts val="1200"/>
              <a:buFont typeface="Calibri"/>
              <a:buNone/>
              <a:defRPr sz="1200">
                <a:solidFill>
                  <a:srgbClr val="888888"/>
                </a:solidFill>
                <a:latin typeface="Calibri"/>
                <a:ea typeface="Calibri"/>
                <a:cs typeface="Calibri"/>
                <a:sym typeface="Calibri"/>
              </a:defRPr>
            </a:lvl8pPr>
            <a:lvl9pPr indent="0" lvl="8" marL="0" algn="r">
              <a:spcBef>
                <a:spcPts val="0"/>
              </a:spcBef>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sz="1303"/>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1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6" name="Google Shape;26;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9" name="Shape 29"/>
        <p:cNvGrpSpPr/>
        <p:nvPr/>
      </p:nvGrpSpPr>
      <p:grpSpPr>
        <a:xfrm>
          <a:off x="0" y="0"/>
          <a:ext cx="0" cy="0"/>
          <a:chOff x="0" y="0"/>
          <a:chExt cx="0" cy="0"/>
        </a:xfrm>
      </p:grpSpPr>
      <p:sp>
        <p:nvSpPr>
          <p:cNvPr id="30" name="Google Shape;30;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 name="Google Shape;3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8" name="Google Shape;3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4" name="Google Shape;44;p1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5" name="Google Shape;45;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1" name="Google Shape;51;p1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2" name="Google Shape;52;p1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3" name="Google Shape;53;p1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4" name="Google Shape;54;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1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5" name="Google Shape;65;p1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6" name="Google Shape;66;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metin, ekran görüntüsü, web sitesi, çevrimiçi reklamcılık içeren bir resim&#10;&#10;Açıklama otomatik olarak oluşturuldu" id="92" name="Google Shape;92;p1"/>
          <p:cNvPicPr preferRelativeResize="0"/>
          <p:nvPr/>
        </p:nvPicPr>
        <p:blipFill rotWithShape="1">
          <a:blip r:embed="rId3">
            <a:alphaModFix/>
          </a:blip>
          <a:srcRect b="0" l="0" r="0" t="0"/>
          <a:stretch/>
        </p:blipFill>
        <p:spPr>
          <a:xfrm>
            <a:off x="0" y="-19050"/>
            <a:ext cx="18288000" cy="10306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2"/>
          <p:cNvPicPr preferRelativeResize="0"/>
          <p:nvPr/>
        </p:nvPicPr>
        <p:blipFill rotWithShape="1">
          <a:blip r:embed="rId3">
            <a:alphaModFix/>
          </a:blip>
          <a:srcRect b="0" l="0" r="0" t="0"/>
          <a:stretch/>
        </p:blipFill>
        <p:spPr>
          <a:xfrm>
            <a:off x="0" y="0"/>
            <a:ext cx="18287999" cy="10287000"/>
          </a:xfrm>
          <a:prstGeom prst="rect">
            <a:avLst/>
          </a:prstGeom>
          <a:noFill/>
          <a:ln>
            <a:noFill/>
          </a:ln>
        </p:spPr>
      </p:pic>
      <p:sp>
        <p:nvSpPr>
          <p:cNvPr id="98" name="Google Shape;98;p2"/>
          <p:cNvSpPr/>
          <p:nvPr/>
        </p:nvSpPr>
        <p:spPr>
          <a:xfrm>
            <a:off x="1981200" y="3086100"/>
            <a:ext cx="14782800" cy="5486400"/>
          </a:xfrm>
          <a:prstGeom prst="rect">
            <a:avLst/>
          </a:prstGeom>
          <a:gradFill>
            <a:gsLst>
              <a:gs pos="0">
                <a:srgbClr val="F8F5FA"/>
              </a:gs>
              <a:gs pos="74000">
                <a:srgbClr val="C5B8D4"/>
              </a:gs>
              <a:gs pos="83000">
                <a:srgbClr val="C5B8D4"/>
              </a:gs>
              <a:gs pos="100000">
                <a:srgbClr val="D8CFE3"/>
              </a:gs>
            </a:gsLst>
            <a:path path="circle">
              <a:fillToRect b="50%" l="50%" r="50%" t="50%"/>
            </a:path>
            <a:tileRect/>
          </a:gradFill>
          <a:ln cap="flat" cmpd="sng" w="25400">
            <a:solidFill>
              <a:srgbClr val="E5DFE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2"/>
          <p:cNvSpPr txBox="1"/>
          <p:nvPr/>
        </p:nvSpPr>
        <p:spPr>
          <a:xfrm>
            <a:off x="2209800" y="4762500"/>
            <a:ext cx="14173200" cy="258532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tr-TR" sz="4800" u="none" cap="none" strike="noStrike">
                <a:solidFill>
                  <a:srgbClr val="E16B09"/>
                </a:solidFill>
                <a:latin typeface="Times New Roman"/>
                <a:ea typeface="Times New Roman"/>
                <a:cs typeface="Times New Roman"/>
                <a:sym typeface="Times New Roman"/>
              </a:rPr>
              <a:t>YAPAY ZEKA İLE DESTEKLENMİŞ SENTIMENT ANALİZİ VE NLP YÖNTEMİ:PSİKOLOJİDE İNSAN DUYGULARINI ANLAMA </a:t>
            </a:r>
            <a:endParaRPr b="1" i="0" sz="4800" u="none" cap="none" strike="noStrike">
              <a:solidFill>
                <a:srgbClr val="E16B09"/>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3"/>
          <p:cNvPicPr preferRelativeResize="0"/>
          <p:nvPr/>
        </p:nvPicPr>
        <p:blipFill rotWithShape="1">
          <a:blip r:embed="rId3">
            <a:alphaModFix/>
          </a:blip>
          <a:srcRect b="0" l="0" r="0" t="0"/>
          <a:stretch/>
        </p:blipFill>
        <p:spPr>
          <a:xfrm>
            <a:off x="0" y="0"/>
            <a:ext cx="18287999" cy="10287000"/>
          </a:xfrm>
          <a:prstGeom prst="rect">
            <a:avLst/>
          </a:prstGeom>
          <a:noFill/>
          <a:ln>
            <a:noFill/>
          </a:ln>
        </p:spPr>
      </p:pic>
      <p:sp>
        <p:nvSpPr>
          <p:cNvPr id="106" name="Google Shape;106;p3"/>
          <p:cNvSpPr/>
          <p:nvPr/>
        </p:nvSpPr>
        <p:spPr>
          <a:xfrm>
            <a:off x="1371600" y="4271847"/>
            <a:ext cx="15316199" cy="4262553"/>
          </a:xfrm>
          <a:prstGeom prst="rect">
            <a:avLst/>
          </a:prstGeom>
          <a:gradFill>
            <a:gsLst>
              <a:gs pos="0">
                <a:srgbClr val="F8F5FA"/>
              </a:gs>
              <a:gs pos="74000">
                <a:srgbClr val="C5B8D4"/>
              </a:gs>
              <a:gs pos="83000">
                <a:srgbClr val="C5B8D4"/>
              </a:gs>
              <a:gs pos="100000">
                <a:srgbClr val="D8CFE3"/>
              </a:gs>
            </a:gsLst>
            <a:path path="circle">
              <a:fillToRect b="50%" l="50%" r="50%" t="50%"/>
            </a:path>
            <a:tileRect/>
          </a:gradFill>
          <a:ln cap="flat" cmpd="sng" w="25400">
            <a:solidFill>
              <a:srgbClr val="E5DFE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 name="Google Shape;107;p3"/>
          <p:cNvSpPr txBox="1"/>
          <p:nvPr/>
        </p:nvSpPr>
        <p:spPr>
          <a:xfrm>
            <a:off x="1371600" y="4271847"/>
            <a:ext cx="15316199" cy="440120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tr-TR" sz="3000">
                <a:solidFill>
                  <a:srgbClr val="205867"/>
                </a:solidFill>
                <a:latin typeface="Calibri"/>
                <a:ea typeface="Calibri"/>
                <a:cs typeface="Calibri"/>
                <a:sym typeface="Calibri"/>
              </a:rPr>
              <a:t>GRUP İSMİ: AIGALACTICA</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tr-TR" sz="2000">
                <a:solidFill>
                  <a:schemeClr val="dk1"/>
                </a:solidFill>
                <a:latin typeface="Calibri"/>
                <a:ea typeface="Calibri"/>
                <a:cs typeface="Calibri"/>
                <a:sym typeface="Calibri"/>
              </a:rPr>
              <a:t>AIGALACTICA TAKIMI OLARAK, YAPAY ZEKA VE PSİKOLOJİ ALANLARINDA SINIRLARI ZORLAYAN, TOPLUMA FAYDA SAĞLAYACAK PROJELER GELİŞTİRMEK İÇİN HEYECANLA ÇALIŞIYORUZ. TAKIMIMIZ, MÜHENDİSLİK VE PSİKOLOJİ ALANLARINI BİR ARAYA GETİREREK YAPAY ZEKANIN DUYGULAR ÜZERİNDE ANALİZLER ÇIKARTABİLECEĞİ BİR SİSTEM GELİŞTİRMEYİ HEDEFLEMEKTEDİR. BU DOĞRULTUDA GELİŞTİRMEYİ HEDEFLEDİĞİMİZ PROJE, YENİLİKÇİ ÇÖZÜMLER ÜRETMEYİ AMAÇLAMAKTADIR. TEKNOFEST'TE, BAŞARILI BİR PERFORMANS SERGİLEMEYİ VE PROJELERİMİZİ PAYLAŞMAYI SABIRSIZLIKLA BEKLİYORUZ.</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rPr b="1" i="1" lang="tr-TR" sz="3000">
                <a:solidFill>
                  <a:srgbClr val="FABF8E"/>
                </a:solidFill>
                <a:latin typeface="Calibri"/>
                <a:ea typeface="Calibri"/>
                <a:cs typeface="Calibri"/>
                <a:sym typeface="Calibri"/>
              </a:rPr>
              <a:t>TAKIM LİDERİ: ZÜLEYHA IRMAK </a:t>
            </a:r>
            <a:endParaRPr/>
          </a:p>
          <a:p>
            <a:pPr indent="0" lvl="0" marL="0" marR="0" rtl="0" algn="l">
              <a:spcBef>
                <a:spcPts val="0"/>
              </a:spcBef>
              <a:spcAft>
                <a:spcPts val="0"/>
              </a:spcAft>
              <a:buNone/>
            </a:pPr>
            <a:r>
              <a:rPr lang="tr-TR" sz="2000">
                <a:solidFill>
                  <a:schemeClr val="dk1"/>
                </a:solidFill>
                <a:latin typeface="Calibri"/>
                <a:ea typeface="Calibri"/>
                <a:cs typeface="Calibri"/>
                <a:sym typeface="Calibri"/>
              </a:rPr>
              <a:t>ZÜLEYHA IRMAK, ADANA ALPARSLAN TÜRKEŞ BİLİM VE TEKNOLOJİ ÜNİVERSİTESİ (ATÜ) BİLGİSAYAR MÜHENDİSLİĞİ ANA BİLİM DALI YÜKSEK LİSANS PROGRAMI 1. SINIF ÖĞRENCİSİ OLARAK TAKIMDA GÖREV ALMAKTADIR.</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4"/>
          <p:cNvPicPr preferRelativeResize="0"/>
          <p:nvPr/>
        </p:nvPicPr>
        <p:blipFill rotWithShape="1">
          <a:blip r:embed="rId3">
            <a:alphaModFix/>
          </a:blip>
          <a:srcRect b="0" l="0" r="0" t="0"/>
          <a:stretch/>
        </p:blipFill>
        <p:spPr>
          <a:xfrm>
            <a:off x="0" y="3"/>
            <a:ext cx="18287999" cy="10286996"/>
          </a:xfrm>
          <a:prstGeom prst="rect">
            <a:avLst/>
          </a:prstGeom>
          <a:noFill/>
          <a:ln>
            <a:noFill/>
          </a:ln>
        </p:spPr>
      </p:pic>
      <p:sp>
        <p:nvSpPr>
          <p:cNvPr id="113" name="Google Shape;113;p4"/>
          <p:cNvSpPr/>
          <p:nvPr/>
        </p:nvSpPr>
        <p:spPr>
          <a:xfrm>
            <a:off x="1447800" y="4064104"/>
            <a:ext cx="15468600" cy="4407004"/>
          </a:xfrm>
          <a:prstGeom prst="rect">
            <a:avLst/>
          </a:prstGeom>
          <a:gradFill>
            <a:gsLst>
              <a:gs pos="0">
                <a:srgbClr val="F8F5FA"/>
              </a:gs>
              <a:gs pos="74000">
                <a:srgbClr val="C5B8D4"/>
              </a:gs>
              <a:gs pos="83000">
                <a:srgbClr val="C5B8D4"/>
              </a:gs>
              <a:gs pos="100000">
                <a:srgbClr val="D8CFE3"/>
              </a:gs>
            </a:gsLst>
            <a:path path="circle">
              <a:fillToRect b="50%" l="50%" r="50%" t="50%"/>
            </a:path>
            <a:tileRect/>
          </a:gradFill>
          <a:ln cap="flat" cmpd="sng" w="25400">
            <a:solidFill>
              <a:srgbClr val="E5DFE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4" name="Google Shape;114;p4"/>
          <p:cNvPicPr preferRelativeResize="0"/>
          <p:nvPr/>
        </p:nvPicPr>
        <p:blipFill rotWithShape="1">
          <a:blip r:embed="rId4">
            <a:alphaModFix/>
          </a:blip>
          <a:srcRect b="0" l="0" r="0" t="0"/>
          <a:stretch/>
        </p:blipFill>
        <p:spPr>
          <a:xfrm>
            <a:off x="3352800" y="4256487"/>
            <a:ext cx="11582400" cy="40222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5"/>
          <p:cNvPicPr preferRelativeResize="0"/>
          <p:nvPr/>
        </p:nvPicPr>
        <p:blipFill rotWithShape="1">
          <a:blip r:embed="rId3">
            <a:alphaModFix/>
          </a:blip>
          <a:srcRect b="0" l="0" r="0" t="0"/>
          <a:stretch/>
        </p:blipFill>
        <p:spPr>
          <a:xfrm>
            <a:off x="-1" y="-1"/>
            <a:ext cx="18287999" cy="10286999"/>
          </a:xfrm>
          <a:prstGeom prst="rect">
            <a:avLst/>
          </a:prstGeom>
          <a:noFill/>
          <a:ln>
            <a:noFill/>
          </a:ln>
        </p:spPr>
      </p:pic>
      <p:sp>
        <p:nvSpPr>
          <p:cNvPr id="120" name="Google Shape;120;p5"/>
          <p:cNvSpPr/>
          <p:nvPr/>
        </p:nvSpPr>
        <p:spPr>
          <a:xfrm>
            <a:off x="1676400" y="4007165"/>
            <a:ext cx="15240000" cy="4431983"/>
          </a:xfrm>
          <a:prstGeom prst="rect">
            <a:avLst/>
          </a:prstGeom>
          <a:gradFill>
            <a:gsLst>
              <a:gs pos="0">
                <a:srgbClr val="F8F5FA"/>
              </a:gs>
              <a:gs pos="74000">
                <a:srgbClr val="C5B8D4"/>
              </a:gs>
              <a:gs pos="83000">
                <a:srgbClr val="C5B8D4"/>
              </a:gs>
              <a:gs pos="100000">
                <a:srgbClr val="D8CFE3"/>
              </a:gs>
            </a:gsLst>
            <a:path path="circle">
              <a:fillToRect b="50%" l="50%" r="50%" t="50%"/>
            </a:path>
            <a:tileRect/>
          </a:gradFill>
          <a:ln cap="flat" cmpd="sng" w="25400">
            <a:solidFill>
              <a:srgbClr val="E5DFE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Google Shape;121;p5"/>
          <p:cNvSpPr txBox="1"/>
          <p:nvPr/>
        </p:nvSpPr>
        <p:spPr>
          <a:xfrm>
            <a:off x="1905000" y="4007165"/>
            <a:ext cx="14782800" cy="47089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tr-TR" sz="2400">
                <a:solidFill>
                  <a:schemeClr val="dk1"/>
                </a:solidFill>
                <a:latin typeface="Calibri"/>
                <a:ea typeface="Calibri"/>
                <a:cs typeface="Calibri"/>
                <a:sym typeface="Calibri"/>
              </a:rPr>
              <a:t>Giriş</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Duygular, iç veya dış olaylara tepki olarak ortaya çıkan ve bireyin algı, fizyoloji ve davranışını etkileyen karmaşık psikolojik durumlardır. Robert Plutchik'in Duygu Çarkı modeline göre, duygular yoğunluklarına göre derecelendirilir ve genellikle kümeler halinde ortaya çıkar. Duygu Çarkındaki modele göre başlıca duygular neşe, üzüntü, korku, umut, tiksinti, kabul edilme ve öfkedir. Günümüzde sosyal medyada duygular, kullanıcılar tarafından etkili bir şekilde ifade edilmektedir. Duygular, mesajlara duygusal zenginlik katarak iletişimi daha samimi ve anlamlı hale getirir. Yapay zekanın sağlık, eğitim, eğlence ve güvenlik gibi alanlarda çeşitli uygulamaları bulunmaktadır, ancak psikolojide duyguları tanıyabilen ve ifade edebilen yapay zeka sistemleri geliştirmek zorlu bir görevdir. Bu noktada doğal dil işleme teknikleri ile bu sorunu çözmeye yönelik farklı teknikler geliştirilmektedir.</a:t>
            </a:r>
            <a:endParaRPr/>
          </a:p>
          <a:p>
            <a:pPr indent="0" lvl="0" marL="0" marR="0" rtl="0" algn="l">
              <a:spcBef>
                <a:spcPts val="0"/>
              </a:spcBef>
              <a:spcAft>
                <a:spcPts val="0"/>
              </a:spcAft>
              <a:buNone/>
            </a:pPr>
            <a:r>
              <a:rPr b="1" lang="tr-TR" sz="2400">
                <a:solidFill>
                  <a:schemeClr val="dk1"/>
                </a:solidFill>
                <a:latin typeface="Calibri"/>
                <a:ea typeface="Calibri"/>
                <a:cs typeface="Calibri"/>
                <a:sym typeface="Calibri"/>
              </a:rPr>
              <a:t>Projenin Amacı ve Türkçe Doğal Dil İşlemeye Katkısı</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b="1" lang="tr-TR" sz="1800">
                <a:solidFill>
                  <a:schemeClr val="dk1"/>
                </a:solidFill>
                <a:latin typeface="Calibri"/>
                <a:ea typeface="Calibri"/>
                <a:cs typeface="Calibri"/>
                <a:sym typeface="Calibri"/>
              </a:rPr>
              <a:t>AIGalactica takımı olarak katılacağımız Teknofest yarışmasında Türkçe doğal dil işleme alanında yer alacak projemizin amacı</a:t>
            </a:r>
            <a:r>
              <a:rPr lang="tr-TR" sz="1800">
                <a:solidFill>
                  <a:schemeClr val="dk1"/>
                </a:solidFill>
                <a:latin typeface="Calibri"/>
                <a:ea typeface="Calibri"/>
                <a:cs typeface="Calibri"/>
                <a:sym typeface="Calibri"/>
              </a:rPr>
              <a:t>, Sosyal medya hesaplarından bıiri olan .YouTube platformundaki yorumlardan duygu ifadelerini çekerek bir veri seti oluşturmak ve bu yorumlardaki duygusal içerikleri analiz etmektir. Duyguların analizi yapılırken Robert Plutchik'in duygu çarkından yararlanılacaktır ve  duygusal içeriklerin sınıflandırılmasında bu çark temel alınacaktır.</a:t>
            </a:r>
            <a:endParaRPr/>
          </a:p>
          <a:p>
            <a:pPr indent="0" lvl="0" marL="0" marR="0" rtl="0" algn="l">
              <a:spcBef>
                <a:spcPts val="0"/>
              </a:spcBef>
              <a:spcAft>
                <a:spcPts val="0"/>
              </a:spcAft>
              <a:buNone/>
            </a:pPr>
            <a:r>
              <a:rPr b="1" lang="tr-TR" sz="1800">
                <a:solidFill>
                  <a:schemeClr val="dk1"/>
                </a:solidFill>
                <a:latin typeface="Calibri"/>
                <a:ea typeface="Calibri"/>
                <a:cs typeface="Calibri"/>
                <a:sym typeface="Calibri"/>
              </a:rPr>
              <a:t>Projenin nihai hedefi</a:t>
            </a:r>
            <a:r>
              <a:rPr lang="tr-TR" sz="1800">
                <a:solidFill>
                  <a:schemeClr val="dk1"/>
                </a:solidFill>
                <a:latin typeface="Calibri"/>
                <a:ea typeface="Calibri"/>
                <a:cs typeface="Calibri"/>
                <a:sym typeface="Calibri"/>
              </a:rPr>
              <a:t>, verilen yorumlardaki duygusal içerikleri doğru bir şekilde sınıflandırarak duygu tahminini gerçekleştirmektir. Öte yandan bu projeyle birlikte  duygusal destek, geri bildirim ve rehberlik sağlayarak insan-AI etkileşimini ve insan-insan etkileşimini geliştirebileceğimize inanıyoruz. Ayrıca Türkçe dilinde duygu analizine yönelik topladığımız  büyük veri seti , Türkçe doğal dil işleme (NLP) alanındaki çalışmaların gelişimine önemli katkılar sağlayacak, dilin duygusal nüanslarını daha iyi anlamaya ve işleme kapasitemizi artıracaktır.</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6"/>
          <p:cNvPicPr preferRelativeResize="0"/>
          <p:nvPr/>
        </p:nvPicPr>
        <p:blipFill rotWithShape="1">
          <a:blip r:embed="rId3">
            <a:alphaModFix/>
          </a:blip>
          <a:srcRect b="0" l="0" r="0" t="0"/>
          <a:stretch/>
        </p:blipFill>
        <p:spPr>
          <a:xfrm>
            <a:off x="0" y="0"/>
            <a:ext cx="18287999" cy="10286999"/>
          </a:xfrm>
          <a:prstGeom prst="rect">
            <a:avLst/>
          </a:prstGeom>
          <a:noFill/>
          <a:ln>
            <a:noFill/>
          </a:ln>
        </p:spPr>
      </p:pic>
      <p:sp>
        <p:nvSpPr>
          <p:cNvPr id="127" name="Google Shape;127;p6"/>
          <p:cNvSpPr/>
          <p:nvPr/>
        </p:nvSpPr>
        <p:spPr>
          <a:xfrm>
            <a:off x="1066800" y="3924300"/>
            <a:ext cx="16611600" cy="4670881"/>
          </a:xfrm>
          <a:prstGeom prst="rect">
            <a:avLst/>
          </a:prstGeom>
          <a:gradFill>
            <a:gsLst>
              <a:gs pos="0">
                <a:srgbClr val="F8F5FA"/>
              </a:gs>
              <a:gs pos="74000">
                <a:srgbClr val="C5B8D4"/>
              </a:gs>
              <a:gs pos="83000">
                <a:srgbClr val="C5B8D4"/>
              </a:gs>
              <a:gs pos="100000">
                <a:srgbClr val="D8CFE3"/>
              </a:gs>
            </a:gsLst>
            <a:path path="circle">
              <a:fillToRect b="50%" l="50%" r="50%" t="50%"/>
            </a:path>
            <a:tileRect/>
          </a:gradFill>
          <a:ln cap="flat" cmpd="sng" w="25400">
            <a:solidFill>
              <a:srgbClr val="E5DFE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 name="Google Shape;128;p6"/>
          <p:cNvSpPr txBox="1"/>
          <p:nvPr/>
        </p:nvSpPr>
        <p:spPr>
          <a:xfrm>
            <a:off x="1104899" y="3924300"/>
            <a:ext cx="16611600" cy="4710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tr-TR" sz="2400">
                <a:solidFill>
                  <a:schemeClr val="dk1"/>
                </a:solidFill>
                <a:latin typeface="Calibri"/>
                <a:ea typeface="Calibri"/>
                <a:cs typeface="Calibri"/>
                <a:sym typeface="Calibri"/>
              </a:rPr>
              <a:t>Özgün Değer,Yaratıcılık ve İnavasyon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Projemizin yenilikçi ve özgün yönü, geniş Türkçe veri setlerinden duygusal içeriklerin çekilerek duygu tahmininin gerçekleştirilmesine odaklanmasıdır. Türkçe dilinin doğal dil işleme teknikleri ile işlenmesi, dilin yapısal karmaşıklığı ve eklemeli yapısı nedeniyle oldukça zorlu bir süreçtir. Projemiz, bu zorlukların üstesinden gelerek, Robert Plutchik'in Duygu Çarkı'ndan yararlanarak duyguların belirlenmesini sağlamaktadır. Ayrıca, psikoloji ve doğal dil işleme alanlarının kesişiminde yeni bir bakış açısı sunarak, Türkçe duygusal içeriklerin analizinde özgün ve yenilikçi bir yaklaşım ortaya koymaktayız. Bu sayede, Türkçe dilinde duygu tahminine yönelik çalışmaların gelişimine katkıda bulunmayı hedefliyoruz.</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b="1" lang="tr-TR" sz="2400">
                <a:solidFill>
                  <a:schemeClr val="dk1"/>
                </a:solidFill>
                <a:latin typeface="Calibri"/>
                <a:ea typeface="Calibri"/>
                <a:cs typeface="Calibri"/>
                <a:sym typeface="Calibri"/>
              </a:rPr>
              <a:t>Metodoloji</a:t>
            </a:r>
            <a:endParaRPr sz="2400">
              <a:solidFill>
                <a:schemeClr val="dk1"/>
              </a:solidFill>
              <a:latin typeface="Calibri"/>
              <a:ea typeface="Calibri"/>
              <a:cs typeface="Calibri"/>
              <a:sym typeface="Calibri"/>
            </a:endParaRPr>
          </a:p>
          <a:p>
            <a:pPr indent="0" lvl="0" marL="0" marR="0" rtl="0" algn="just">
              <a:spcBef>
                <a:spcPts val="0"/>
              </a:spcBef>
              <a:spcAft>
                <a:spcPts val="0"/>
              </a:spcAft>
              <a:buNone/>
            </a:pPr>
            <a:r>
              <a:rPr lang="tr-TR" sz="1800">
                <a:solidFill>
                  <a:schemeClr val="dk1"/>
                </a:solidFill>
                <a:latin typeface="Calibri"/>
                <a:ea typeface="Calibri"/>
                <a:cs typeface="Calibri"/>
                <a:sym typeface="Calibri"/>
              </a:rPr>
              <a:t>Sosyal medya platformlarından, özellikle YouTube'dan veri toplanarak geniş bir veri seti oluşturulacak ve veriler, Robert Plutchik'in Duygu Çarkı'ndaki temel duygulara göre kategorize edilecektir. </a:t>
            </a:r>
            <a:endParaRPr/>
          </a:p>
          <a:p>
            <a:pPr indent="0" lvl="0" marL="0" marR="0" rtl="0" algn="just">
              <a:spcBef>
                <a:spcPts val="0"/>
              </a:spcBef>
              <a:spcAft>
                <a:spcPts val="0"/>
              </a:spcAft>
              <a:buNone/>
            </a:pPr>
            <a:r>
              <a:rPr lang="tr-TR" sz="1800">
                <a:solidFill>
                  <a:schemeClr val="dk1"/>
                </a:solidFill>
                <a:latin typeface="Calibri"/>
                <a:ea typeface="Calibri"/>
                <a:cs typeface="Calibri"/>
                <a:sym typeface="Calibri"/>
              </a:rPr>
              <a:t>Veri seti hazırlandıktan sonra, kayıp verilerin doldurulması, tekrarlanan ve ilgisiz verilerin temizlenmesi, büyük/küçük harf dönüşümleri, anlamsız karakterlerin (sayılar, emotikonlar, noktalama işaretleri ve alfanümerik karakterler) temizlenmesi, etkisiz kelimelerin (stopwords) çıkarılması ve kelimelerin köklerine ayrılması gibi ön işleme işlemleri yapılacaktır. Kelime gömme (word embedding) teknikleri kullanılarak model performansının artırılması hedeflenmektedir. </a:t>
            </a:r>
            <a:endParaRPr/>
          </a:p>
          <a:p>
            <a:pPr indent="0" lvl="0" marL="0" marR="0" rtl="0" algn="just">
              <a:spcBef>
                <a:spcPts val="0"/>
              </a:spcBef>
              <a:spcAft>
                <a:spcPts val="0"/>
              </a:spcAft>
              <a:buNone/>
            </a:pPr>
            <a:r>
              <a:rPr lang="tr-TR" sz="1800">
                <a:solidFill>
                  <a:schemeClr val="dk1"/>
                </a:solidFill>
                <a:latin typeface="Calibri"/>
                <a:ea typeface="Calibri"/>
                <a:cs typeface="Calibri"/>
                <a:sym typeface="Calibri"/>
              </a:rPr>
              <a:t>Bu aşamadan sonra, geleneksel makine öğrenmesi ve derin öğrenme algoritmaları ile duygusal içeriklerin analiz edilmesi planlanmaktadır. Modellerin performansı, accuracy, f1-score, precision, recall ve MSE gibi metriklerle değerlendirilecek ve sonuçlar tablolar halinde karşılaştırılacaktır. Bu yöntemlerle, projemiz Türkçe Doğal Dil İşleme alanında yenilikçi ve özgün katkılar sağlamayı amaçlamaktadır.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eması">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züleyha</dc:creator>
</cp:coreProperties>
</file>