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40A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12801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便携式指针式仪表数据智能读取装置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41148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BFDBFE"/>
                </a:solidFill>
              </a:defRPr>
            </a:pPr>
            <a:r>
              <a:t>总体技术方案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4864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DBEAFE"/>
                </a:solidFill>
              </a:defRPr>
            </a:pPr>
            <a:r>
              <a:t>基于深度学习的工业4.0智能巡检解决方案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68580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t>让传统仪表插上AI的翅膀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C142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系统交互流程</a:t>
            </a:r>
          </a:p>
        </p:txBody>
      </p:sp>
      <p:pic>
        <p:nvPicPr>
          <p:cNvPr id="3" name="Picture 2" descr="系统交互流程图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86000"/>
            <a:ext cx="10972800" cy="58085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C142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软件系统设计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2743200"/>
          <a:ext cx="12801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  <a:gridCol w="4267200"/>
              </a:tblGrid>
              <a:tr h="685800"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系统层级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核心功能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关键特性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终端应用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图像采集 + 操作界面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直观交互，离线缓存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后台系统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数据管理 + 可视化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权限控制，实时监控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API接口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系统集成 + 数据同步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标准协议，高可用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" y="59436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i="1">
                <a:solidFill>
                  <a:srgbClr val="E5E7EB"/>
                </a:solidFill>
              </a:defRPr>
            </a:pPr>
            <a:r>
              <a:t>智能化操作 + 可视化管理 + 标准化接口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C142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关键性能指标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2743200"/>
          <a:ext cx="12801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  <a:gridCol w="4267200"/>
              </a:tblGrid>
              <a:tr h="548640"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性能项目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目标值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行业领先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识别准确率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≥95%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领先15%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响应速度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≤3秒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快20倍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设备重量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≤3kg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便携化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续航时间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8-10小时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全天候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" y="59436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i="1">
                <a:solidFill>
                  <a:srgbClr val="E5E7EB"/>
                </a:solidFill>
              </a:defRPr>
            </a:pPr>
            <a:r>
              <a:t>±4%精度控制 + 300%效率提升 + 70%成本降低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C142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效益分析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2743200"/>
          <a:ext cx="12801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  <a:gridCol w="4267200"/>
              </a:tblGrid>
              <a:tr h="685800"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效益类型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提升幅度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价值体现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巡检效率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↗ 300%+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人员成本优化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识别精度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±4%控制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减少损失80%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人工成本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↘ 70%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快速回报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" y="59436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i="1">
                <a:solidFill>
                  <a:srgbClr val="E5E7EB"/>
                </a:solidFill>
              </a:defRPr>
            </a:pPr>
            <a:r>
              <a:t>经济效益快速回报 + 技术引领行业 + 安全生产保障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C142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实施规划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2743200"/>
          <a:ext cx="12801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  <a:gridCol w="4267200"/>
              </a:tblGrid>
              <a:tr h="685800"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阶段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周期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核心任务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技术验证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3个月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算法开发 + 原型制作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产品开发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6个月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工程化设计 + 软件开发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试点应用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3个月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部署试点 + 优化迭代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" y="59436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i="1">
                <a:solidFill>
                  <a:srgbClr val="E5E7EB"/>
                </a:solidFill>
              </a:defRPr>
            </a:pPr>
            <a:r>
              <a:t>3个月技术验证 → 9个月产品完成 → 12个月推广就绪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C142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风险管控策略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2743200"/>
          <a:ext cx="12801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  <a:gridCol w="4267200"/>
              </a:tblGrid>
              <a:tr h="685800"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风险类型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应对策略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保障措施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技术风险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HDR成像+图像增强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多备份方案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项目风险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分阶段试点验证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用户培训支持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市场风险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标准化+成本控制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持续技术创新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" y="59436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i="1">
                <a:solidFill>
                  <a:srgbClr val="E5E7EB"/>
                </a:solidFill>
              </a:defRPr>
            </a:pPr>
            <a:r>
              <a:t>技术成熟可控 + 应对预案完善 + 影响范围有限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C142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总结与展望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5943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60A5FA"/>
                </a:solidFill>
              </a:defRPr>
            </a:pPr>
            <a:r>
              <a:t>技术领先性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474720"/>
            <a:ext cx="5943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D1D5DB"/>
                </a:solidFill>
              </a:defRPr>
            </a:pPr>
            <a:r>
              <a:t>95%高精度识别准确率</a:t>
            </a:r>
          </a:p>
          <a:p>
            <a:pPr>
              <a:defRPr sz="1600">
                <a:solidFill>
                  <a:srgbClr val="D1D5DB"/>
                </a:solidFill>
              </a:defRPr>
            </a:pPr>
            <a:r>
              <a:t>3kg便携化工业级设计</a:t>
            </a:r>
          </a:p>
          <a:p>
            <a:pPr>
              <a:defRPr sz="1600">
                <a:solidFill>
                  <a:srgbClr val="D1D5DB"/>
                </a:solidFill>
              </a:defRPr>
            </a:pPr>
            <a:r>
              <a:t>端边云协同最优架构</a:t>
            </a:r>
          </a:p>
          <a:p>
            <a:pPr>
              <a:defRPr sz="1600">
                <a:solidFill>
                  <a:srgbClr val="D1D5DB"/>
                </a:solidFill>
              </a:defRPr>
            </a:pPr>
            <a:r>
              <a:t>IP65防护恶劣环境适应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2743200"/>
            <a:ext cx="5943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60A5FA"/>
                </a:solidFill>
              </a:defRPr>
            </a:pPr>
            <a:r>
              <a:t>市场前景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3474720"/>
            <a:ext cx="5943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D1D5DB"/>
                </a:solidFill>
              </a:defRPr>
            </a:pPr>
            <a:r>
              <a:t>工业4.0刚需，市场空间广阔</a:t>
            </a:r>
          </a:p>
          <a:p>
            <a:pPr>
              <a:defRPr sz="1600">
                <a:solidFill>
                  <a:srgbClr val="D1D5DB"/>
                </a:solidFill>
              </a:defRPr>
            </a:pPr>
            <a:r>
              <a:t>多行业适用，规模化潜力巨大</a:t>
            </a:r>
          </a:p>
          <a:p>
            <a:pPr>
              <a:defRPr sz="1600">
                <a:solidFill>
                  <a:srgbClr val="D1D5DB"/>
                </a:solidFill>
              </a:defRPr>
            </a:pPr>
            <a:r>
              <a:t>标准化引领，建立行业话语权</a:t>
            </a:r>
          </a:p>
          <a:p>
            <a:pPr>
              <a:defRPr sz="1600">
                <a:solidFill>
                  <a:srgbClr val="D1D5DB"/>
                </a:solidFill>
              </a:defRPr>
            </a:pPr>
            <a:r>
              <a:t>持续技术创新，构建护城河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64008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i="1">
                <a:solidFill>
                  <a:srgbClr val="E5E7EB"/>
                </a:solidFill>
              </a:defRPr>
            </a:pPr>
            <a:r>
              <a:t>发展愿景：成为工业智能巡检领域的标杆产品，推动工业数字化转型升级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40A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感谢聆听！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41148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BFDBFE"/>
                </a:solidFill>
              </a:defRPr>
            </a:pPr>
            <a:r>
              <a:t>期待与您合作，共创工业智能化未来！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5486400"/>
            <a:ext cx="10972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t>联系方式</a:t>
            </a:r>
          </a:p>
          <a:p>
            <a:pPr algn="ctr">
              <a:defRPr sz="1600">
                <a:solidFill>
                  <a:srgbClr val="FFFFFF"/>
                </a:solidFill>
              </a:defRPr>
            </a:pPr>
            <a:r>
              <a:t>项目咨询：[项目负责人邮箱]</a:t>
            </a:r>
          </a:p>
          <a:p>
            <a:pPr algn="ctr">
              <a:defRPr sz="1600">
                <a:solidFill>
                  <a:srgbClr val="FFFFFF"/>
                </a:solidFill>
              </a:defRPr>
            </a:pPr>
            <a:r>
              <a:t>技术支持：[技术团队联系方式]</a:t>
            </a:r>
          </a:p>
          <a:p>
            <a:pPr algn="ctr">
              <a:defRPr sz="1600">
                <a:solidFill>
                  <a:srgbClr val="FFFFFF"/>
                </a:solidFill>
              </a:defRPr>
            </a:pPr>
            <a:r>
              <a:t>商务合作：[商务团队联系方式]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C142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项目背景与挑战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2743200"/>
          <a:ext cx="12801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0"/>
                <a:gridCol w="6400800"/>
              </a:tblGrid>
              <a:tr h="685800"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传统巡检困境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市场机遇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效率低：30-50台/小时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石化、电力等行业需求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误差高：8%-12%误读率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AI技术成熟可用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安全风险：人员暴露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工业4.0政策支持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C142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技术目标设定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2743200"/>
          <a:ext cx="12801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</a:tblGrid>
              <a:tr h="548640"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性能维度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目标值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当前状态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提升幅度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识别准确率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≥95%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人工85-90%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+5-10%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响应速度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≤3秒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人工30-60秒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快20倍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巡检效率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150台/小时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30-50台/小时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提升300%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工作续航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8-10小时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8小时班次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全天候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" y="59436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i="1">
                <a:solidFill>
                  <a:srgbClr val="E5E7EB"/>
                </a:solidFill>
              </a:defRPr>
            </a:pPr>
            <a:r>
              <a:t>突破性指标：读数精度±4%误差范围内准确率≥95%，环境适应-40℃~+85℃，IP65防护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C142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核心功能特性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5943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60A5FA"/>
                </a:solidFill>
              </a:defRPr>
            </a:pPr>
            <a:r>
              <a:t>智能识别功能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474720"/>
            <a:ext cx="5943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D1D5DB"/>
                </a:solidFill>
              </a:defRPr>
            </a:pPr>
            <a:r>
              <a:t>多类型仪表：压力、温度、流量、液位</a:t>
            </a:r>
          </a:p>
          <a:p>
            <a:pPr>
              <a:defRPr sz="1600">
                <a:solidFill>
                  <a:srgbClr val="D1D5DB"/>
                </a:solidFill>
              </a:defRPr>
            </a:pPr>
            <a:r>
              <a:t>自动检测：仪表位置精准定位</a:t>
            </a:r>
          </a:p>
          <a:p>
            <a:pPr>
              <a:defRPr sz="1600">
                <a:solidFill>
                  <a:srgbClr val="D1D5DB"/>
                </a:solidFill>
              </a:defRPr>
            </a:pPr>
            <a:r>
              <a:t>量程识别：自动解析刻度范围</a:t>
            </a:r>
          </a:p>
          <a:p>
            <a:pPr>
              <a:defRPr sz="1600">
                <a:solidFill>
                  <a:srgbClr val="D1D5DB"/>
                </a:solidFill>
              </a:defRPr>
            </a:pPr>
            <a:r>
              <a:t>指针读数：亚像素级精度计算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2743200"/>
            <a:ext cx="5943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60A5FA"/>
                </a:solidFill>
              </a:defRPr>
            </a:pPr>
            <a:r>
              <a:t>数据管理功能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3474720"/>
            <a:ext cx="5943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D1D5DB"/>
                </a:solidFill>
              </a:defRPr>
            </a:pPr>
            <a:r>
              <a:t>实时采集：连续/定时采集模式</a:t>
            </a:r>
          </a:p>
          <a:p>
            <a:pPr>
              <a:defRPr sz="1600">
                <a:solidFill>
                  <a:srgbClr val="D1D5DB"/>
                </a:solidFill>
              </a:defRPr>
            </a:pPr>
            <a:r>
              <a:t>多协议传输：WiFi/蓝牙/4G/5G</a:t>
            </a:r>
          </a:p>
          <a:p>
            <a:pPr>
              <a:defRPr sz="1600">
                <a:solidFill>
                  <a:srgbClr val="D1D5DB"/>
                </a:solidFill>
              </a:defRPr>
            </a:pPr>
            <a:r>
              <a:t>历史追溯：完整数据生命周期</a:t>
            </a:r>
          </a:p>
          <a:p>
            <a:pPr>
              <a:defRPr sz="1600">
                <a:solidFill>
                  <a:srgbClr val="D1D5DB"/>
                </a:solidFill>
              </a:defRPr>
            </a:pPr>
            <a:r>
              <a:t>异常预警：智能故障检测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C142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技术可行性评估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2743200"/>
          <a:ext cx="12801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</a:tblGrid>
              <a:tr h="685800"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技术领域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解决方案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成熟度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风险等级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目标检测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YOLO v8/PPYOLOE+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工业级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低风险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指针识别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HRNet+OCRNet+PPOCRv3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成熟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低风险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边缘计算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NVIDIA Jetson Xavier NX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成熟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低风险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" y="59436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60A5FA"/>
                </a:solidFill>
              </a:defRPr>
            </a:pPr>
            <a:r>
              <a:t>核心创新：多模态AI融合 + 端边云协同 + 模块化设计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C142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系统架构设计</a:t>
            </a:r>
          </a:p>
        </p:txBody>
      </p:sp>
      <p:pic>
        <p:nvPicPr>
          <p:cNvPr id="3" name="Picture 2" descr="架构图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86000"/>
            <a:ext cx="10972800" cy="98932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C142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硬件配置方案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2743200"/>
          <a:ext cx="12801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  <a:gridCol w="4267200"/>
              </a:tblGrid>
              <a:tr h="548640"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组件类别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规格参数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主要特性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计算平台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NVIDIA Jetson Xavier NX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21 TOPS AI算力，8GB内存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图像采集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4K工业相机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30fps，HDR成像，自动对焦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电源系统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磷酸铁锂 15000mAh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8-10小时续航，快充支持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通信模块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WiFi6 + 蓝牙5.2 + 4G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多协议，高速传输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C142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整机性能指标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2743200"/>
          <a:ext cx="12801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  <a:gridCol w="4267200"/>
              </a:tblGrid>
              <a:tr h="548640"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性能项目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指标值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行业对比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总重量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≤3kg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便携化设计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续航时间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8-10小时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全天候作业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工作温度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-40~+85℃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工业级标准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防护等级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IP65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恶劣环境适应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" y="59436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60A5FA"/>
                </a:solidFill>
              </a:defRPr>
            </a:pPr>
            <a:r>
              <a:t>核心优势：轻量化 + 长续航 + 高可靠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C142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AI算法架构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E5E7EB"/>
                </a:solidFill>
              </a:defRPr>
            </a:pPr>
            <a:r>
              <a:t>识别流程：图像采集 → 目标检测 → 指针分割 → 数值识别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3657600"/>
          <a:ext cx="12801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  <a:gridCol w="4267200"/>
              </a:tblGrid>
              <a:tr h="685800"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算法模块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技术方案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准确率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目标检测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PPYOLOE-Plus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96%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指针分割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OCRNet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98%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数值识别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PPOCRv3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>
                          <a:solidFill>
                            <a:srgbClr val="1F2937"/>
                          </a:solidFill>
                        </a:defRPr>
                      </a:pPr>
                      <a:r>
                        <a:t>97%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