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8" r:id="rId3"/>
    <p:sldId id="259" r:id="rId4"/>
    <p:sldId id="257" r:id="rId5"/>
    <p:sldId id="268" r:id="rId6"/>
    <p:sldId id="262" r:id="rId7"/>
    <p:sldId id="264" r:id="rId8"/>
    <p:sldId id="266" r:id="rId9"/>
    <p:sldId id="269" r:id="rId10"/>
    <p:sldId id="271" r:id="rId11"/>
    <p:sldId id="272" r:id="rId12"/>
    <p:sldId id="26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C2C6"/>
    <a:srgbClr val="7744BC"/>
    <a:srgbClr val="9AA8F0"/>
    <a:srgbClr val="9CAAF0"/>
    <a:srgbClr val="6600FF"/>
    <a:srgbClr val="0033CC"/>
    <a:srgbClr val="010203"/>
    <a:srgbClr val="6666FF"/>
    <a:srgbClr val="CCCCFF"/>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9/24/2021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79122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9/24/2021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75186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59264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59577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46188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9/24/2021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77684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96376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05342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5326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9/24/2021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5379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61BEF0D-F0BB-DE4B-95CE-6DB70DBA9567}" type="datetimeFigureOut">
              <a:rPr lang="en-US" smtClean="0"/>
              <a:pPr/>
              <a:t>9/24/2021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39119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9/24/2021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217C01CDF56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1289695"/>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523875"/>
            <a:ext cx="7766936" cy="2864809"/>
          </a:xfrm>
        </p:spPr>
        <p:txBody>
          <a:bodyPr>
            <a:normAutofit/>
          </a:bodyPr>
          <a:lstStyle/>
          <a:p>
            <a:r>
              <a:rPr lang="en-US" dirty="0"/>
              <a:t>BIG DATA TECHNOLOGY </a:t>
            </a:r>
            <a:br>
              <a:rPr lang="en-US" dirty="0"/>
            </a:br>
            <a:r>
              <a:rPr lang="en-US" dirty="0"/>
              <a:t>FINAL PROJECT</a:t>
            </a:r>
          </a:p>
        </p:txBody>
      </p:sp>
      <p:sp>
        <p:nvSpPr>
          <p:cNvPr id="3" name="Subtitle 2"/>
          <p:cNvSpPr>
            <a:spLocks noGrp="1"/>
          </p:cNvSpPr>
          <p:nvPr>
            <p:ph type="subTitle" idx="1"/>
          </p:nvPr>
        </p:nvSpPr>
        <p:spPr/>
        <p:txBody>
          <a:bodyPr/>
          <a:lstStyle/>
          <a:p>
            <a:r>
              <a:rPr lang="it-IT" dirty="0"/>
              <a:t>CRYPTO CURRENCY MARKET</a:t>
            </a:r>
          </a:p>
          <a:p>
            <a:r>
              <a:rPr lang="en-US" dirty="0"/>
              <a:t>PROFESSOR:  </a:t>
            </a:r>
            <a:r>
              <a:rPr lang="en-US" dirty="0" err="1"/>
              <a:t>Mrudula</a:t>
            </a:r>
            <a:r>
              <a:rPr lang="en-US" dirty="0"/>
              <a:t> </a:t>
            </a:r>
            <a:r>
              <a:rPr lang="en-US" dirty="0" err="1"/>
              <a:t>Mukadam</a:t>
            </a:r>
            <a:r>
              <a:rPr lang="en-US" dirty="0"/>
              <a:t> </a:t>
            </a:r>
            <a:endParaRPr lang="it-IT" dirty="0"/>
          </a:p>
          <a:p>
            <a:endParaRPr lang="en-US" dirty="0"/>
          </a:p>
        </p:txBody>
      </p:sp>
      <p:sp>
        <p:nvSpPr>
          <p:cNvPr id="4" name="Rectangle 3"/>
          <p:cNvSpPr/>
          <p:nvPr/>
        </p:nvSpPr>
        <p:spPr>
          <a:xfrm>
            <a:off x="1658470" y="5050804"/>
            <a:ext cx="6096000" cy="369332"/>
          </a:xfrm>
          <a:prstGeom prst="rect">
            <a:avLst/>
          </a:prstGeom>
        </p:spPr>
        <p:txBody>
          <a:bodyPr>
            <a:spAutoFit/>
          </a:bodyPr>
          <a:lstStyle/>
          <a:p>
            <a:r>
              <a:rPr lang="it-IT" dirty="0"/>
              <a:t>BY: AMANUEL GEBREENDRIAS</a:t>
            </a:r>
          </a:p>
        </p:txBody>
      </p:sp>
    </p:spTree>
    <p:extLst>
      <p:ext uri="{BB962C8B-B14F-4D97-AF65-F5344CB8AC3E}">
        <p14:creationId xmlns:p14="http://schemas.microsoft.com/office/powerpoint/2010/main" val="357667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20800" y="1093695"/>
            <a:ext cx="9763760" cy="765585"/>
          </a:xfrm>
        </p:spPr>
        <p:txBody>
          <a:bodyPr>
            <a:noAutofit/>
          </a:bodyPr>
          <a:lstStyle/>
          <a:p>
            <a:r>
              <a:rPr lang="en-US" sz="2000" dirty="0">
                <a:latin typeface="Times New Roman" panose="02020603050405020304" pitchFamily="18" charset="0"/>
                <a:cs typeface="Times New Roman" panose="02020603050405020304" pitchFamily="18" charset="0"/>
              </a:rPr>
              <a:t>Use the server name/IP address and the user with the correct authentication type to connects to the server.  </a:t>
            </a:r>
          </a:p>
          <a:p>
            <a:endParaRPr lang="en-US" sz="2000" b="1" dirty="0"/>
          </a:p>
          <a:p>
            <a:endParaRPr lang="en-US" sz="2000" dirty="0">
              <a:latin typeface="Times New Roman" panose="02020603050405020304" pitchFamily="18" charset="0"/>
              <a:cs typeface="Times New Roman" panose="02020603050405020304" pitchFamily="18" charset="0"/>
            </a:endParaRPr>
          </a:p>
        </p:txBody>
      </p:sp>
      <p:sp>
        <p:nvSpPr>
          <p:cNvPr id="6" name="Title 5">
            <a:extLst>
              <a:ext uri="{FF2B5EF4-FFF2-40B4-BE49-F238E27FC236}">
                <a16:creationId xmlns:a16="http://schemas.microsoft.com/office/drawing/2014/main" id="{7D34F623-0174-40C6-BC0D-EA93F119C12C}"/>
              </a:ext>
            </a:extLst>
          </p:cNvPr>
          <p:cNvSpPr>
            <a:spLocks noGrp="1"/>
          </p:cNvSpPr>
          <p:nvPr>
            <p:ph type="title"/>
          </p:nvPr>
        </p:nvSpPr>
        <p:spPr>
          <a:xfrm>
            <a:off x="1320800" y="347319"/>
            <a:ext cx="9603275" cy="369857"/>
          </a:xfrm>
        </p:spPr>
        <p:txBody>
          <a:bodyPr>
            <a:normAutofit fontScale="90000"/>
          </a:bodyPr>
          <a:lstStyle/>
          <a:p>
            <a:r>
              <a:rPr lang="en-US" dirty="0"/>
              <a:t>CONTI…</a:t>
            </a:r>
          </a:p>
        </p:txBody>
      </p:sp>
      <p:pic>
        <p:nvPicPr>
          <p:cNvPr id="8" name="Picture 7">
            <a:extLst>
              <a:ext uri="{FF2B5EF4-FFF2-40B4-BE49-F238E27FC236}">
                <a16:creationId xmlns:a16="http://schemas.microsoft.com/office/drawing/2014/main" id="{15CB89BD-50EF-4B4B-94FC-AB4997776981}"/>
              </a:ext>
            </a:extLst>
          </p:cNvPr>
          <p:cNvPicPr>
            <a:picLocks noChangeAspect="1"/>
          </p:cNvPicPr>
          <p:nvPr/>
        </p:nvPicPr>
        <p:blipFill>
          <a:blip r:embed="rId2"/>
          <a:stretch>
            <a:fillRect/>
          </a:stretch>
        </p:blipFill>
        <p:spPr>
          <a:xfrm>
            <a:off x="2807317" y="2092960"/>
            <a:ext cx="6577366" cy="3671345"/>
          </a:xfrm>
          <a:prstGeom prst="rect">
            <a:avLst/>
          </a:prstGeom>
        </p:spPr>
      </p:pic>
    </p:spTree>
    <p:extLst>
      <p:ext uri="{BB962C8B-B14F-4D97-AF65-F5344CB8AC3E}">
        <p14:creationId xmlns:p14="http://schemas.microsoft.com/office/powerpoint/2010/main" val="2237181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188258"/>
            <a:ext cx="8596668" cy="663389"/>
          </a:xfrm>
        </p:spPr>
        <p:txBody>
          <a:bodyPr/>
          <a:lstStyle/>
          <a:p>
            <a:r>
              <a:rPr lang="en-US" b="1" dirty="0"/>
              <a:t>Conti….</a:t>
            </a:r>
          </a:p>
        </p:txBody>
      </p:sp>
      <p:sp>
        <p:nvSpPr>
          <p:cNvPr id="3" name="Content Placeholder 2"/>
          <p:cNvSpPr>
            <a:spLocks noGrp="1"/>
          </p:cNvSpPr>
          <p:nvPr>
            <p:ph idx="1"/>
          </p:nvPr>
        </p:nvSpPr>
        <p:spPr>
          <a:xfrm>
            <a:off x="1402080" y="1093695"/>
            <a:ext cx="8333591" cy="663389"/>
          </a:xfrm>
        </p:spPr>
        <p:txBody>
          <a:bodyPr>
            <a:noAutofit/>
          </a:bodyPr>
          <a:lstStyle/>
          <a:p>
            <a:r>
              <a:rPr lang="en-US" sz="2000" dirty="0">
                <a:latin typeface="Times New Roman" panose="02020603050405020304" pitchFamily="18" charset="0"/>
                <a:cs typeface="Times New Roman" panose="02020603050405020304" pitchFamily="18" charset="0"/>
              </a:rPr>
              <a:t>Search for the database and then the required tables:</a:t>
            </a:r>
          </a:p>
        </p:txBody>
      </p:sp>
      <p:pic>
        <p:nvPicPr>
          <p:cNvPr id="5" name="Picture 4">
            <a:extLst>
              <a:ext uri="{FF2B5EF4-FFF2-40B4-BE49-F238E27FC236}">
                <a16:creationId xmlns:a16="http://schemas.microsoft.com/office/drawing/2014/main" id="{DCF7FD54-0B61-4952-A16B-2CBB577445B9}"/>
              </a:ext>
            </a:extLst>
          </p:cNvPr>
          <p:cNvPicPr>
            <a:picLocks noChangeAspect="1"/>
          </p:cNvPicPr>
          <p:nvPr/>
        </p:nvPicPr>
        <p:blipFill>
          <a:blip r:embed="rId2"/>
          <a:stretch>
            <a:fillRect/>
          </a:stretch>
        </p:blipFill>
        <p:spPr>
          <a:xfrm>
            <a:off x="1402080" y="1999132"/>
            <a:ext cx="6858000" cy="3873348"/>
          </a:xfrm>
          <a:prstGeom prst="rect">
            <a:avLst/>
          </a:prstGeom>
        </p:spPr>
      </p:pic>
    </p:spTree>
    <p:extLst>
      <p:ext uri="{BB962C8B-B14F-4D97-AF65-F5344CB8AC3E}">
        <p14:creationId xmlns:p14="http://schemas.microsoft.com/office/powerpoint/2010/main" val="1141426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p:cNvSpPr txBox="1">
            <a:spLocks/>
          </p:cNvSpPr>
          <p:nvPr/>
        </p:nvSpPr>
        <p:spPr>
          <a:xfrm>
            <a:off x="1390240" y="1137920"/>
            <a:ext cx="9144001" cy="685800"/>
          </a:xfrm>
          <a:prstGeom prst="rect">
            <a:avLst/>
          </a:prstGeom>
        </p:spPr>
        <p:txBody>
          <a:bodyPr vert="horz" lIns="91440" tIns="45720" rIns="91440" bIns="45720" rtlCol="0" anchor="t">
            <a:normAutofit fontScale="62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rPr>
              <a:t>Selected queries to present some helpful information:</a:t>
            </a:r>
          </a:p>
          <a:p>
            <a:r>
              <a:rPr lang="en-US" dirty="0">
                <a:solidFill>
                  <a:schemeClr val="tx1"/>
                </a:solidFill>
              </a:rPr>
              <a:t>Tableau</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0240" y="2001520"/>
            <a:ext cx="9633360" cy="4043680"/>
          </a:xfrm>
          <a:prstGeom prst="rect">
            <a:avLst/>
          </a:prstGeom>
        </p:spPr>
      </p:pic>
    </p:spTree>
    <p:extLst>
      <p:ext uri="{BB962C8B-B14F-4D97-AF65-F5344CB8AC3E}">
        <p14:creationId xmlns:p14="http://schemas.microsoft.com/office/powerpoint/2010/main" val="2708468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03862" y="1981200"/>
            <a:ext cx="8596668" cy="3468955"/>
          </a:xfrm>
        </p:spPr>
        <p:txBody>
          <a:bodyPr>
            <a:normAutofit/>
          </a:bodyPr>
          <a:lstStyle/>
          <a:p>
            <a:r>
              <a:rPr lang="en-US" sz="2400" dirty="0"/>
              <a:t>Get real time data analysis of Crypto Currency for investors.</a:t>
            </a:r>
          </a:p>
          <a:p>
            <a:r>
              <a:rPr lang="en-US" sz="2400" dirty="0"/>
              <a:t>Technology used:</a:t>
            </a:r>
            <a:endParaRPr lang="en-US" sz="2200" dirty="0"/>
          </a:p>
          <a:p>
            <a:pPr lvl="1">
              <a:buFont typeface="Wingdings" panose="05000000000000000000" pitchFamily="2" charset="2"/>
              <a:buChar char="§"/>
            </a:pPr>
            <a:r>
              <a:rPr lang="en-US" sz="2200" dirty="0">
                <a:solidFill>
                  <a:srgbClr val="00B050"/>
                </a:solidFill>
              </a:rPr>
              <a:t>Apache Kafka </a:t>
            </a:r>
          </a:p>
          <a:p>
            <a:pPr lvl="1">
              <a:buFont typeface="Wingdings" panose="05000000000000000000" pitchFamily="2" charset="2"/>
              <a:buChar char="§"/>
            </a:pPr>
            <a:r>
              <a:rPr lang="en-US" sz="2200" dirty="0">
                <a:solidFill>
                  <a:srgbClr val="00B050"/>
                </a:solidFill>
              </a:rPr>
              <a:t>Spark Streaming </a:t>
            </a:r>
          </a:p>
          <a:p>
            <a:pPr lvl="1">
              <a:buFont typeface="Wingdings" panose="05000000000000000000" pitchFamily="2" charset="2"/>
              <a:buChar char="§"/>
            </a:pPr>
            <a:r>
              <a:rPr lang="en-US" sz="2200" dirty="0">
                <a:solidFill>
                  <a:srgbClr val="00B050"/>
                </a:solidFill>
              </a:rPr>
              <a:t>Hive </a:t>
            </a:r>
          </a:p>
          <a:p>
            <a:pPr lvl="1">
              <a:buFont typeface="Wingdings" panose="05000000000000000000" pitchFamily="2" charset="2"/>
              <a:buChar char="§"/>
            </a:pPr>
            <a:r>
              <a:rPr lang="en-US" sz="2200" dirty="0">
                <a:solidFill>
                  <a:srgbClr val="00B050"/>
                </a:solidFill>
              </a:rPr>
              <a:t>Tableau</a:t>
            </a:r>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4170348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p:cNvSpPr txBox="1">
            <a:spLocks/>
          </p:cNvSpPr>
          <p:nvPr/>
        </p:nvSpPr>
        <p:spPr>
          <a:xfrm>
            <a:off x="1356818" y="1190625"/>
            <a:ext cx="9144001" cy="685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DATA SET</a:t>
            </a:r>
          </a:p>
        </p:txBody>
      </p:sp>
      <p:pic>
        <p:nvPicPr>
          <p:cNvPr id="3" name="Picture 2">
            <a:extLst>
              <a:ext uri="{FF2B5EF4-FFF2-40B4-BE49-F238E27FC236}">
                <a16:creationId xmlns:a16="http://schemas.microsoft.com/office/drawing/2014/main" id="{A8BC4607-65B2-4962-89D4-17953852427F}"/>
              </a:ext>
            </a:extLst>
          </p:cNvPr>
          <p:cNvPicPr>
            <a:picLocks noChangeAspect="1"/>
          </p:cNvPicPr>
          <p:nvPr/>
        </p:nvPicPr>
        <p:blipFill>
          <a:blip r:embed="rId2"/>
          <a:stretch>
            <a:fillRect/>
          </a:stretch>
        </p:blipFill>
        <p:spPr>
          <a:xfrm>
            <a:off x="1485899" y="2001520"/>
            <a:ext cx="9639301" cy="3994467"/>
          </a:xfrm>
          <a:prstGeom prst="rect">
            <a:avLst/>
          </a:prstGeom>
        </p:spPr>
      </p:pic>
    </p:spTree>
    <p:extLst>
      <p:ext uri="{BB962C8B-B14F-4D97-AF65-F5344CB8AC3E}">
        <p14:creationId xmlns:p14="http://schemas.microsoft.com/office/powerpoint/2010/main" val="1730794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p:cNvSpPr txBox="1">
            <a:spLocks/>
          </p:cNvSpPr>
          <p:nvPr/>
        </p:nvSpPr>
        <p:spPr>
          <a:xfrm>
            <a:off x="1322388" y="1067081"/>
            <a:ext cx="9144001" cy="685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DATA FLOW DIAGRAM</a:t>
            </a:r>
          </a:p>
        </p:txBody>
      </p:sp>
      <p:sp>
        <p:nvSpPr>
          <p:cNvPr id="5" name="Rectangle 4"/>
          <p:cNvSpPr/>
          <p:nvPr/>
        </p:nvSpPr>
        <p:spPr>
          <a:xfrm>
            <a:off x="1522413" y="2226609"/>
            <a:ext cx="2133600" cy="10668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lvl="0" algn="ctr"/>
            <a:r>
              <a:rPr lang="en-US" dirty="0"/>
              <a:t>Coin Gecko</a:t>
            </a:r>
          </a:p>
          <a:p>
            <a:pPr lvl="0" algn="ctr"/>
            <a:r>
              <a:rPr lang="en-US" dirty="0"/>
              <a:t>Crypto Currency</a:t>
            </a:r>
          </a:p>
          <a:p>
            <a:pPr lvl="0" algn="ctr"/>
            <a:r>
              <a:rPr lang="en-US" dirty="0"/>
              <a:t>API</a:t>
            </a:r>
          </a:p>
        </p:txBody>
      </p:sp>
      <p:sp>
        <p:nvSpPr>
          <p:cNvPr id="6" name="Rectangle 5"/>
          <p:cNvSpPr/>
          <p:nvPr/>
        </p:nvSpPr>
        <p:spPr>
          <a:xfrm>
            <a:off x="5023564" y="2226609"/>
            <a:ext cx="2133600" cy="1066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lvl="0" algn="ctr"/>
            <a:r>
              <a:rPr lang="en-US" dirty="0">
                <a:solidFill>
                  <a:srgbClr val="0070C0"/>
                </a:solidFill>
              </a:rPr>
              <a:t>Kafka Producer</a:t>
            </a:r>
          </a:p>
        </p:txBody>
      </p:sp>
      <p:sp>
        <p:nvSpPr>
          <p:cNvPr id="7" name="Rectangle 6"/>
          <p:cNvSpPr/>
          <p:nvPr/>
        </p:nvSpPr>
        <p:spPr>
          <a:xfrm>
            <a:off x="9134317" y="3103190"/>
            <a:ext cx="2133600" cy="1066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0070C0"/>
                </a:solidFill>
              </a:rPr>
              <a:t>Spark Streaming Project </a:t>
            </a:r>
          </a:p>
          <a:p>
            <a:pPr algn="ctr"/>
            <a:r>
              <a:rPr lang="en-US" dirty="0">
                <a:solidFill>
                  <a:srgbClr val="0070C0"/>
                </a:solidFill>
              </a:rPr>
              <a:t>(Kafka Customer)</a:t>
            </a:r>
          </a:p>
        </p:txBody>
      </p:sp>
      <p:sp>
        <p:nvSpPr>
          <p:cNvPr id="9" name="Rectangle 8"/>
          <p:cNvSpPr/>
          <p:nvPr/>
        </p:nvSpPr>
        <p:spPr>
          <a:xfrm>
            <a:off x="5029200" y="4453218"/>
            <a:ext cx="2133600" cy="10668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lvl="0" algn="ctr"/>
            <a:r>
              <a:rPr lang="en-US" dirty="0">
                <a:solidFill>
                  <a:schemeClr val="accent5">
                    <a:lumMod val="75000"/>
                  </a:schemeClr>
                </a:solidFill>
              </a:rPr>
              <a:t>Hive</a:t>
            </a:r>
          </a:p>
        </p:txBody>
      </p:sp>
      <p:sp>
        <p:nvSpPr>
          <p:cNvPr id="10" name="Rectangle 9"/>
          <p:cNvSpPr/>
          <p:nvPr/>
        </p:nvSpPr>
        <p:spPr>
          <a:xfrm>
            <a:off x="1522413" y="4453218"/>
            <a:ext cx="2133600" cy="10668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lvl="0" algn="ctr"/>
            <a:r>
              <a:rPr lang="en-US" dirty="0">
                <a:solidFill>
                  <a:srgbClr val="FF0000"/>
                </a:solidFill>
              </a:rPr>
              <a:t>Tableau</a:t>
            </a:r>
          </a:p>
        </p:txBody>
      </p:sp>
      <p:cxnSp>
        <p:nvCxnSpPr>
          <p:cNvPr id="16" name="Straight Arrow Connector 15"/>
          <p:cNvCxnSpPr>
            <a:stCxn id="5" idx="3"/>
            <a:endCxn id="6" idx="1"/>
          </p:cNvCxnSpPr>
          <p:nvPr/>
        </p:nvCxnSpPr>
        <p:spPr>
          <a:xfrm>
            <a:off x="3656013" y="2760009"/>
            <a:ext cx="1367551"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7" name="Straight Arrow Connector 16"/>
          <p:cNvCxnSpPr>
            <a:stCxn id="6" idx="3"/>
            <a:endCxn id="7" idx="1"/>
          </p:cNvCxnSpPr>
          <p:nvPr/>
        </p:nvCxnSpPr>
        <p:spPr>
          <a:xfrm>
            <a:off x="7157164" y="2760009"/>
            <a:ext cx="1977153" cy="87658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1" name="Straight Arrow Connector 20"/>
          <p:cNvCxnSpPr>
            <a:cxnSpLocks/>
            <a:endCxn id="9" idx="3"/>
          </p:cNvCxnSpPr>
          <p:nvPr/>
        </p:nvCxnSpPr>
        <p:spPr>
          <a:xfrm flipH="1">
            <a:off x="7162800" y="4169990"/>
            <a:ext cx="2032820" cy="81662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4" name="Straight Arrow Connector 23"/>
          <p:cNvCxnSpPr>
            <a:stCxn id="9" idx="1"/>
            <a:endCxn id="10" idx="3"/>
          </p:cNvCxnSpPr>
          <p:nvPr/>
        </p:nvCxnSpPr>
        <p:spPr>
          <a:xfrm flipH="1">
            <a:off x="3656013" y="4986618"/>
            <a:ext cx="1373187"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767002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500"/>
                                        <p:tgtEl>
                                          <p:spTgt spid="2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t>Coin Gecko Crypto Currency data source API</a:t>
            </a:r>
          </a:p>
        </p:txBody>
      </p:sp>
      <p:sp>
        <p:nvSpPr>
          <p:cNvPr id="3" name="Content Placeholder 2"/>
          <p:cNvSpPr>
            <a:spLocks noGrp="1"/>
          </p:cNvSpPr>
          <p:nvPr>
            <p:ph idx="1"/>
          </p:nvPr>
        </p:nvSpPr>
        <p:spPr>
          <a:xfrm>
            <a:off x="1419581" y="2018366"/>
            <a:ext cx="8596668" cy="2220259"/>
          </a:xfrm>
        </p:spPr>
        <p:txBody>
          <a:bodyPr/>
          <a:lstStyle/>
          <a:p>
            <a:r>
              <a:rPr lang="en-US" dirty="0"/>
              <a:t>Why I selected this source?</a:t>
            </a:r>
          </a:p>
          <a:p>
            <a:r>
              <a:rPr lang="en-US" dirty="0"/>
              <a:t>How it works?</a:t>
            </a:r>
          </a:p>
          <a:p>
            <a:r>
              <a:rPr lang="en-US" dirty="0"/>
              <a:t>How I used the API : part of the code with some explanation.</a:t>
            </a:r>
          </a:p>
        </p:txBody>
      </p:sp>
    </p:spTree>
    <p:extLst>
      <p:ext uri="{BB962C8B-B14F-4D97-AF65-F5344CB8AC3E}">
        <p14:creationId xmlns:p14="http://schemas.microsoft.com/office/powerpoint/2010/main" val="2245530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6277" y="981075"/>
            <a:ext cx="7867725" cy="779929"/>
          </a:xfrm>
        </p:spPr>
        <p:txBody>
          <a:bodyPr/>
          <a:lstStyle/>
          <a:p>
            <a:r>
              <a:rPr lang="en-US" b="1" dirty="0"/>
              <a:t>What is Apache Kafka?</a:t>
            </a:r>
            <a:endParaRPr lang="en-US" dirty="0"/>
          </a:p>
        </p:txBody>
      </p:sp>
      <p:sp>
        <p:nvSpPr>
          <p:cNvPr id="3" name="Content Placeholder 2"/>
          <p:cNvSpPr>
            <a:spLocks noGrp="1"/>
          </p:cNvSpPr>
          <p:nvPr>
            <p:ph idx="1"/>
          </p:nvPr>
        </p:nvSpPr>
        <p:spPr>
          <a:xfrm>
            <a:off x="1406277" y="2057400"/>
            <a:ext cx="8596668" cy="3336727"/>
          </a:xfrm>
        </p:spPr>
        <p:txBody>
          <a:bodyPr>
            <a:normAutofit/>
          </a:bodyPr>
          <a:lstStyle/>
          <a:p>
            <a:pPr marL="0" lvl="0" indent="0" algn="l" rtl="0">
              <a:spcBef>
                <a:spcPts val="0"/>
              </a:spcBef>
              <a:spcAft>
                <a:spcPts val="0"/>
              </a:spcAft>
              <a:buNone/>
            </a:pPr>
            <a:r>
              <a:rPr lang="en-US" sz="2000" dirty="0">
                <a:latin typeface="Times New Roman"/>
                <a:ea typeface="Times New Roman"/>
                <a:cs typeface="Times New Roman"/>
                <a:sym typeface="Times New Roman"/>
              </a:rPr>
              <a:t>Kafka is a distributed streaming platform that </a:t>
            </a:r>
            <a:r>
              <a:rPr lang="en-US" sz="2000" b="1" dirty="0">
                <a:latin typeface="Times New Roman"/>
                <a:ea typeface="Times New Roman"/>
                <a:cs typeface="Times New Roman"/>
                <a:sym typeface="Times New Roman"/>
              </a:rPr>
              <a:t>publish</a:t>
            </a:r>
            <a:r>
              <a:rPr lang="en-US" sz="2000" dirty="0">
                <a:latin typeface="Times New Roman"/>
                <a:ea typeface="Times New Roman"/>
                <a:cs typeface="Times New Roman"/>
                <a:sym typeface="Times New Roman"/>
              </a:rPr>
              <a:t> and </a:t>
            </a:r>
            <a:r>
              <a:rPr lang="en-US" sz="2000" b="1" dirty="0">
                <a:latin typeface="Times New Roman"/>
                <a:ea typeface="Times New Roman"/>
                <a:cs typeface="Times New Roman"/>
                <a:sym typeface="Times New Roman"/>
              </a:rPr>
              <a:t>subscribe</a:t>
            </a:r>
            <a:r>
              <a:rPr lang="en-US" sz="2000" dirty="0">
                <a:latin typeface="Times New Roman"/>
                <a:ea typeface="Times New Roman"/>
                <a:cs typeface="Times New Roman"/>
                <a:sym typeface="Times New Roman"/>
              </a:rPr>
              <a:t> to streams of records, similar to a message queue or enterprise messaging system. It stores streams of records in a fault-tolerant durable way and process streams of records as they occur. In this project, Kafka is used to receive the streams of data from twitter and forwards it to the Spark Streaming.</a:t>
            </a:r>
            <a:endParaRPr lang="en-US" dirty="0"/>
          </a:p>
        </p:txBody>
      </p:sp>
    </p:spTree>
    <p:extLst>
      <p:ext uri="{BB962C8B-B14F-4D97-AF65-F5344CB8AC3E}">
        <p14:creationId xmlns:p14="http://schemas.microsoft.com/office/powerpoint/2010/main" val="3855543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09344"/>
            <a:ext cx="9603275" cy="490881"/>
          </a:xfrm>
        </p:spPr>
        <p:txBody>
          <a:bodyPr>
            <a:normAutofit fontScale="90000"/>
          </a:bodyPr>
          <a:lstStyle/>
          <a:p>
            <a:r>
              <a:rPr lang="en-US" b="1" dirty="0"/>
              <a:t>Apache Kafka</a:t>
            </a:r>
            <a:r>
              <a:rPr lang="en-US" b="1" baseline="30000" dirty="0"/>
              <a:t> </a:t>
            </a:r>
            <a:r>
              <a:rPr lang="en-US" b="1" dirty="0"/>
              <a:t>Architecture?</a:t>
            </a:r>
            <a:endParaRPr lang="en-US" dirty="0"/>
          </a:p>
        </p:txBody>
      </p:sp>
      <p:pic>
        <p:nvPicPr>
          <p:cNvPr id="7" name="Content Placeholder 6">
            <a:extLst>
              <a:ext uri="{FF2B5EF4-FFF2-40B4-BE49-F238E27FC236}">
                <a16:creationId xmlns:a16="http://schemas.microsoft.com/office/drawing/2014/main" id="{551D5676-95EE-431D-ACE4-A8DE20E7CA40}"/>
              </a:ext>
            </a:extLst>
          </p:cNvPr>
          <p:cNvPicPr>
            <a:picLocks noGrp="1" noChangeAspect="1"/>
          </p:cNvPicPr>
          <p:nvPr>
            <p:ph idx="1"/>
          </p:nvPr>
        </p:nvPicPr>
        <p:blipFill>
          <a:blip r:embed="rId2"/>
          <a:stretch>
            <a:fillRect/>
          </a:stretch>
        </p:blipFill>
        <p:spPr>
          <a:xfrm>
            <a:off x="1451580" y="1985644"/>
            <a:ext cx="9603274" cy="3947795"/>
          </a:xfrm>
        </p:spPr>
      </p:pic>
    </p:spTree>
    <p:extLst>
      <p:ext uri="{BB962C8B-B14F-4D97-AF65-F5344CB8AC3E}">
        <p14:creationId xmlns:p14="http://schemas.microsoft.com/office/powerpoint/2010/main" val="4035434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3201" y="1068679"/>
            <a:ext cx="10282694" cy="689001"/>
          </a:xfrm>
        </p:spPr>
        <p:txBody>
          <a:bodyPr/>
          <a:lstStyle/>
          <a:p>
            <a:r>
              <a:rPr lang="en-US" dirty="0"/>
              <a:t>What is Tableau? </a:t>
            </a:r>
            <a:endParaRPr lang="en-US" b="1" dirty="0"/>
          </a:p>
        </p:txBody>
      </p:sp>
      <p:sp>
        <p:nvSpPr>
          <p:cNvPr id="3" name="Content Placeholder 2"/>
          <p:cNvSpPr>
            <a:spLocks noGrp="1"/>
          </p:cNvSpPr>
          <p:nvPr>
            <p:ph idx="1"/>
          </p:nvPr>
        </p:nvSpPr>
        <p:spPr>
          <a:xfrm>
            <a:off x="1473201" y="2041657"/>
            <a:ext cx="8596668" cy="3880773"/>
          </a:xfrm>
        </p:spPr>
        <p:txBody>
          <a:bodyPr>
            <a:normAutofit/>
          </a:bodyPr>
          <a:lstStyle/>
          <a:p>
            <a:r>
              <a:rPr lang="en-US" sz="2000" dirty="0">
                <a:latin typeface="Times New Roman" panose="02020603050405020304" pitchFamily="18" charset="0"/>
                <a:cs typeface="Times New Roman" panose="02020603050405020304" pitchFamily="18" charset="0"/>
              </a:rPr>
              <a:t>Tableau is a powerful tool that can connect to different data sources and combine data together to show the relations and hidden figures.</a:t>
            </a:r>
          </a:p>
          <a:p>
            <a:r>
              <a:rPr lang="en-US" dirty="0">
                <a:latin typeface="Times New Roman" panose="02020603050405020304" pitchFamily="18" charset="0"/>
                <a:cs typeface="Times New Roman" panose="02020603050405020304" pitchFamily="18" charset="0"/>
              </a:rPr>
              <a:t>Tableau</a:t>
            </a:r>
            <a:r>
              <a:rPr lang="en-US" sz="2000" dirty="0">
                <a:latin typeface="Times New Roman" panose="02020603050405020304" pitchFamily="18" charset="0"/>
                <a:cs typeface="Times New Roman" panose="02020603050405020304" pitchFamily="18" charset="0"/>
              </a:rPr>
              <a:t> is very easy to use for businesspeople for  better data presentation and visualization. </a:t>
            </a:r>
          </a:p>
          <a:p>
            <a:r>
              <a:rPr lang="en-US" sz="2000" dirty="0">
                <a:latin typeface="Times New Roman" panose="02020603050405020304" pitchFamily="18" charset="0"/>
                <a:cs typeface="Times New Roman" panose="02020603050405020304" pitchFamily="18" charset="0"/>
              </a:rPr>
              <a:t>Yield alternatives incorporate numerous graph organizes just as mapping ability. That implies creators can make shading coded maps that grandstand topographically significant information in an arrangement that is a lot simpler to process than a table or diagram would ever be. </a:t>
            </a:r>
          </a:p>
          <a:p>
            <a:pPr marL="0" indent="0">
              <a:buNone/>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8670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8152" y="1063813"/>
            <a:ext cx="8596668" cy="663389"/>
          </a:xfrm>
        </p:spPr>
        <p:txBody>
          <a:bodyPr>
            <a:normAutofit fontScale="90000"/>
          </a:bodyPr>
          <a:lstStyle/>
          <a:p>
            <a:r>
              <a:rPr lang="en-US" b="1" dirty="0"/>
              <a:t>Connecting hive through Tableau</a:t>
            </a:r>
          </a:p>
        </p:txBody>
      </p:sp>
      <p:sp>
        <p:nvSpPr>
          <p:cNvPr id="3" name="Content Placeholder 2"/>
          <p:cNvSpPr>
            <a:spLocks noGrp="1"/>
          </p:cNvSpPr>
          <p:nvPr>
            <p:ph idx="1"/>
          </p:nvPr>
        </p:nvSpPr>
        <p:spPr>
          <a:xfrm>
            <a:off x="1358152" y="1883786"/>
            <a:ext cx="9475695" cy="869574"/>
          </a:xfrm>
        </p:spPr>
        <p:txBody>
          <a:bodyPr>
            <a:noAutofit/>
          </a:bodyPr>
          <a:lstStyle/>
          <a:p>
            <a:r>
              <a:rPr lang="en-US" sz="2000" dirty="0">
                <a:latin typeface="Times New Roman" panose="02020603050405020304" pitchFamily="18" charset="0"/>
                <a:cs typeface="Times New Roman" panose="02020603050405020304" pitchFamily="18" charset="0"/>
              </a:rPr>
              <a:t>D</a:t>
            </a:r>
            <a:r>
              <a:rPr lang="en-US" dirty="0">
                <a:latin typeface="Times New Roman" panose="02020603050405020304" pitchFamily="18" charset="0"/>
                <a:cs typeface="Times New Roman" panose="02020603050405020304" pitchFamily="18" charset="0"/>
              </a:rPr>
              <a:t>ownload Tableau and Hive ODBC driver</a:t>
            </a:r>
            <a:endParaRPr lang="en-US" sz="2000" dirty="0"/>
          </a:p>
          <a:p>
            <a:endParaRPr lang="en-US"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7C62C2B-999B-4D20-ACB5-68AAA8091E26}"/>
              </a:ext>
            </a:extLst>
          </p:cNvPr>
          <p:cNvPicPr>
            <a:picLocks noChangeAspect="1"/>
          </p:cNvPicPr>
          <p:nvPr/>
        </p:nvPicPr>
        <p:blipFill>
          <a:blip r:embed="rId2"/>
          <a:stretch>
            <a:fillRect/>
          </a:stretch>
        </p:blipFill>
        <p:spPr>
          <a:xfrm>
            <a:off x="1358152" y="2225039"/>
            <a:ext cx="9475695" cy="3647441"/>
          </a:xfrm>
          <a:prstGeom prst="rect">
            <a:avLst/>
          </a:prstGeom>
        </p:spPr>
      </p:pic>
    </p:spTree>
    <p:extLst>
      <p:ext uri="{BB962C8B-B14F-4D97-AF65-F5344CB8AC3E}">
        <p14:creationId xmlns:p14="http://schemas.microsoft.com/office/powerpoint/2010/main" val="102824195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1505</TotalTime>
  <Words>305</Words>
  <Application>Microsoft Office PowerPoint</Application>
  <PresentationFormat>Widescreen</PresentationFormat>
  <Paragraphs>39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Gill Sans MT</vt:lpstr>
      <vt:lpstr>Times New Roman</vt:lpstr>
      <vt:lpstr>Wingdings</vt:lpstr>
      <vt:lpstr>Gallery</vt:lpstr>
      <vt:lpstr>BIG DATA TECHNOLOGY  FINAL PROJECT</vt:lpstr>
      <vt:lpstr>PowerPoint Presentation</vt:lpstr>
      <vt:lpstr>PowerPoint Presentation</vt:lpstr>
      <vt:lpstr>PowerPoint Presentation</vt:lpstr>
      <vt:lpstr>Coin Gecko Crypto Currency data source API</vt:lpstr>
      <vt:lpstr>What is Apache Kafka?</vt:lpstr>
      <vt:lpstr>Apache Kafka Architecture?</vt:lpstr>
      <vt:lpstr>What is Tableau? </vt:lpstr>
      <vt:lpstr>Connecting hive through Tableau</vt:lpstr>
      <vt:lpstr>CONTI…</vt:lpstr>
      <vt:lpstr>Conti….</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Coins Market</dc:title>
  <dc:creator>Halim Soliman</dc:creator>
  <cp:lastModifiedBy>Petros Habteslassie Ghebrezghi</cp:lastModifiedBy>
  <cp:revision>61</cp:revision>
  <dcterms:created xsi:type="dcterms:W3CDTF">2020-06-15T13:51:44Z</dcterms:created>
  <dcterms:modified xsi:type="dcterms:W3CDTF">2021-09-25T01:58:37Z</dcterms:modified>
</cp:coreProperties>
</file>