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405" r:id="rId2"/>
    <p:sldId id="278" r:id="rId3"/>
    <p:sldId id="424" r:id="rId4"/>
    <p:sldId id="432" r:id="rId5"/>
    <p:sldId id="433" r:id="rId6"/>
    <p:sldId id="426" r:id="rId7"/>
    <p:sldId id="431" r:id="rId8"/>
    <p:sldId id="430" r:id="rId9"/>
    <p:sldId id="429" r:id="rId10"/>
    <p:sldId id="434" r:id="rId11"/>
    <p:sldId id="435" r:id="rId12"/>
    <p:sldId id="436" r:id="rId13"/>
    <p:sldId id="29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5B"/>
    <a:srgbClr val="32324C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40" d="100"/>
          <a:sy n="40" d="100"/>
        </p:scale>
        <p:origin x="573" y="4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703019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marR="0" indent="-617361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061861" marR="0" indent="-617361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506361" marR="0" indent="-617361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950861" marR="0" indent="-617361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395361" marR="0" indent="-617361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839861" marR="0" indent="-617361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84361" marR="0" indent="-617361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728861" marR="0" indent="-617361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73361" marR="0" indent="-617361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grail.com/ru" TargetMode="External"/><Relationship Id="rId7" Type="http://schemas.openxmlformats.org/officeDocument/2006/relationships/image" Target="../media/image20.jpg"/><Relationship Id="rId2" Type="http://schemas.openxmlformats.org/officeDocument/2006/relationships/hyperlink" Target="mailto:ceo@graphgr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hyperlink" Target="https://github.com/AIFramework/AI_Fre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cs.adapterhub.ml/overview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pter-hub/adapter-transformers#implemented-methods" TargetMode="External"/><Relationship Id="rId2" Type="http://schemas.openxmlformats.org/officeDocument/2006/relationships/hyperlink" Target="https://aclanthology.org/2021.eacl-main.39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i.googleblog.com/2022/01/scaling-vision-with-sparse-mixture-of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OMPANY NAME"/>
          <p:cNvSpPr txBox="1"/>
          <p:nvPr/>
        </p:nvSpPr>
        <p:spPr>
          <a:xfrm>
            <a:off x="-769440" y="1625374"/>
            <a:ext cx="22075460" cy="476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r>
              <a:rPr lang="en-US" dirty="0"/>
              <a:t>Victor </a:t>
            </a:r>
            <a:r>
              <a:rPr lang="en-US" dirty="0" err="1"/>
              <a:t>Nosko</a:t>
            </a:r>
            <a:r>
              <a:rPr lang="en-US" dirty="0"/>
              <a:t>, </a:t>
            </a:r>
            <a:r>
              <a:rPr lang="en-US" dirty="0" err="1"/>
              <a:t>Zachar</a:t>
            </a:r>
            <a:r>
              <a:rPr lang="en-US" dirty="0"/>
              <a:t> </a:t>
            </a:r>
            <a:r>
              <a:rPr lang="en-US" dirty="0" err="1"/>
              <a:t>Ponimash</a:t>
            </a:r>
            <a:r>
              <a:rPr lang="en-US" dirty="0"/>
              <a:t>              Avatar Machine LLC</a:t>
            </a:r>
            <a:endParaRPr lang="ru-RU" dirty="0"/>
          </a:p>
        </p:txBody>
      </p:sp>
      <p:sp>
        <p:nvSpPr>
          <p:cNvPr id="92" name="Good company in a journey makes the way seem shorter."/>
          <p:cNvSpPr txBox="1"/>
          <p:nvPr/>
        </p:nvSpPr>
        <p:spPr>
          <a:xfrm>
            <a:off x="2086940" y="4469163"/>
            <a:ext cx="20082892" cy="4576252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b="0" spc="-200"/>
            </a:lvl1pPr>
          </a:lstStyle>
          <a:p>
            <a:r>
              <a:rPr lang="en-US" sz="9600" dirty="0"/>
              <a:t>Fast experts tuning: a better domain adaptation method for transformers efficient tuning</a:t>
            </a:r>
            <a:endParaRPr lang="ru-RU" sz="4800" i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47218" y="1339146"/>
            <a:ext cx="1049124" cy="1049124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8FBC4E-4FF2-411E-A189-03F1C6D201DB}"/>
              </a:ext>
            </a:extLst>
          </p:cNvPr>
          <p:cNvSpPr txBox="1"/>
          <p:nvPr/>
        </p:nvSpPr>
        <p:spPr>
          <a:xfrm>
            <a:off x="6199205" y="10803142"/>
            <a:ext cx="12194274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FFFFFF"/>
                </a:solidFill>
                <a:effectLst/>
                <a:latin typeface="Noto Sans JP"/>
              </a:rPr>
              <a:t>Interpretable Natural Language Processing (INLP)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AGI-22 Workshop | 19-22 August, 2022</a:t>
            </a:r>
          </a:p>
          <a:p>
            <a:pPr algn="ctr"/>
            <a:endParaRPr lang="en-US" b="1" i="0" dirty="0">
              <a:solidFill>
                <a:srgbClr val="FFFFFF"/>
              </a:solidFill>
              <a:effectLst/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357993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ircle"/>
          <p:cNvSpPr/>
          <p:nvPr/>
        </p:nvSpPr>
        <p:spPr>
          <a:xfrm>
            <a:off x="2542928" y="3573433"/>
            <a:ext cx="7353301" cy="7353301"/>
          </a:xfrm>
          <a:prstGeom prst="ellipse">
            <a:avLst/>
          </a:prstGeom>
          <a:ln w="38100">
            <a:solidFill>
              <a:srgbClr val="37CAD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101" name="our company"/>
          <p:cNvSpPr txBox="1"/>
          <p:nvPr/>
        </p:nvSpPr>
        <p:spPr>
          <a:xfrm>
            <a:off x="1406145" y="396879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b="0" spc="-112"/>
            </a:lvl1pPr>
          </a:lstStyle>
          <a:p>
            <a:r>
              <a:rPr lang="en-US" dirty="0" err="1"/>
              <a:t>GPTFastTuning</a:t>
            </a:r>
            <a:r>
              <a:rPr lang="en-US" dirty="0"/>
              <a:t> Library</a:t>
            </a:r>
            <a:endParaRPr dirty="0"/>
          </a:p>
        </p:txBody>
      </p:sp>
      <p:sp>
        <p:nvSpPr>
          <p:cNvPr id="102" name="Morbi leo risus, elit. Vestibulum id Aenean lacinia bibendum nulla sed coetra augue. Aenean eu leo  Nulla vitae elit libero, a pharetra augue. Aenean eu leo quam. Pellentesque ornare sem lacinia quam venenatis vestibulum. Morbctetur. Nulla vitae elit libero, aero, a pharetra augue. Aeneanquam. Pellen vestibulus, porta ac consectetur ac,"/>
          <p:cNvSpPr txBox="1"/>
          <p:nvPr/>
        </p:nvSpPr>
        <p:spPr>
          <a:xfrm>
            <a:off x="12984088" y="4961277"/>
            <a:ext cx="9793087" cy="6289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>
              <a:lnSpc>
                <a:spcPct val="110000"/>
              </a:lnSpc>
              <a:defRPr sz="2800" b="0"/>
            </a:lvl1pPr>
          </a:lstStyle>
          <a:p>
            <a:r>
              <a:rPr lang="en-US" sz="3200" b="1" dirty="0"/>
              <a:t>The library implements the FET learning algorithm</a:t>
            </a:r>
          </a:p>
          <a:p>
            <a:endParaRPr lang="en-US" sz="3200" b="1" dirty="0"/>
          </a:p>
          <a:p>
            <a:pPr marL="514350" indent="-514350">
              <a:buAutoNum type="arabicPeriod"/>
            </a:pPr>
            <a:r>
              <a:rPr lang="en-US" sz="3200" b="1" dirty="0" err="1"/>
              <a:t>Github</a:t>
            </a:r>
            <a:r>
              <a:rPr lang="en-US" sz="3200" b="1" dirty="0"/>
              <a:t> available (private)</a:t>
            </a:r>
          </a:p>
          <a:p>
            <a:pPr marL="514350" indent="-514350">
              <a:buAutoNum type="arabicPeriod"/>
            </a:pPr>
            <a:r>
              <a:rPr lang="en-US" sz="3200" b="1" dirty="0"/>
              <a:t>Demo on Google </a:t>
            </a:r>
            <a:r>
              <a:rPr lang="en-US" sz="3200" b="1" dirty="0" err="1"/>
              <a:t>Colab</a:t>
            </a:r>
            <a:endParaRPr lang="en-US" sz="3200" b="1" dirty="0"/>
          </a:p>
          <a:p>
            <a:pPr marL="514350" indent="-514350">
              <a:buAutoNum type="arabicPeriod"/>
            </a:pPr>
            <a:r>
              <a:rPr lang="en-US" sz="3200" b="1" dirty="0"/>
              <a:t>Modular and efficient</a:t>
            </a:r>
            <a:br>
              <a:rPr lang="ru-RU" sz="3200" b="1" dirty="0"/>
            </a:br>
            <a:endParaRPr lang="ru-RU" sz="3200" b="1" dirty="0"/>
          </a:p>
          <a:p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  <a:p>
            <a:endParaRPr lang="ru-RU" sz="3200" i="1" dirty="0"/>
          </a:p>
          <a:p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</p:txBody>
      </p:sp>
      <p:sp>
        <p:nvSpPr>
          <p:cNvPr id="103" name="What we see is only a perception. What we hear is only an opinion."/>
          <p:cNvSpPr txBox="1"/>
          <p:nvPr/>
        </p:nvSpPr>
        <p:spPr>
          <a:xfrm>
            <a:off x="12958484" y="2525190"/>
            <a:ext cx="11247615" cy="1313820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7600" b="0" spc="-152"/>
            </a:lvl1pPr>
          </a:lstStyle>
          <a:p>
            <a:r>
              <a:rPr lang="en-US" dirty="0" err="1"/>
              <a:t>GPTFastTuning</a:t>
            </a:r>
            <a:endParaRPr dirty="0"/>
          </a:p>
        </p:txBody>
      </p:sp>
      <p:sp>
        <p:nvSpPr>
          <p:cNvPr id="104" name="Line"/>
          <p:cNvSpPr/>
          <p:nvPr/>
        </p:nvSpPr>
        <p:spPr>
          <a:xfrm>
            <a:off x="13056096" y="4121696"/>
            <a:ext cx="300733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l">
              <a:lnSpc>
                <a:spcPct val="110000"/>
              </a:lnSpc>
              <a:defRPr sz="2700" b="0"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148190-0F78-464D-B7E9-F9F5D6572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309" y="4051476"/>
            <a:ext cx="10614432" cy="19321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1FE3EA-3AB7-4C09-B6C5-B0200BAE1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6" b="3356"/>
          <a:stretch/>
        </p:blipFill>
        <p:spPr>
          <a:xfrm>
            <a:off x="1406145" y="8154144"/>
            <a:ext cx="10614431" cy="45025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4678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ircle"/>
          <p:cNvSpPr/>
          <p:nvPr/>
        </p:nvSpPr>
        <p:spPr>
          <a:xfrm>
            <a:off x="2542928" y="3573433"/>
            <a:ext cx="7353301" cy="7353301"/>
          </a:xfrm>
          <a:prstGeom prst="ellipse">
            <a:avLst/>
          </a:prstGeom>
          <a:ln w="38100">
            <a:solidFill>
              <a:srgbClr val="37CAD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101" name="our company"/>
          <p:cNvSpPr txBox="1"/>
          <p:nvPr/>
        </p:nvSpPr>
        <p:spPr>
          <a:xfrm>
            <a:off x="1406145" y="396879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b="0" spc="-112"/>
            </a:lvl1pPr>
          </a:lstStyle>
          <a:p>
            <a:r>
              <a:rPr lang="en-US" dirty="0"/>
              <a:t>Interpretable generation with BART</a:t>
            </a:r>
          </a:p>
        </p:txBody>
      </p:sp>
      <p:sp>
        <p:nvSpPr>
          <p:cNvPr id="102" name="Morbi leo risus, elit. Vestibulum id Aenean lacinia bibendum nulla sed coetra augue. Aenean eu leo  Nulla vitae elit libero, a pharetra augue. Aenean eu leo quam. Pellentesque ornare sem lacinia quam venenatis vestibulum. Morbctetur. Nulla vitae elit libero, aero, a pharetra augue. Aeneanquam. Pellen vestibulus, porta ac consectetur ac,"/>
          <p:cNvSpPr txBox="1"/>
          <p:nvPr/>
        </p:nvSpPr>
        <p:spPr>
          <a:xfrm>
            <a:off x="12984088" y="4961277"/>
            <a:ext cx="9793087" cy="6289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>
              <a:lnSpc>
                <a:spcPct val="110000"/>
              </a:lnSpc>
              <a:defRPr sz="2800" b="0"/>
            </a:lvl1pPr>
          </a:lstStyle>
          <a:p>
            <a:r>
              <a:rPr lang="en-US" sz="3200" b="1" dirty="0"/>
              <a:t>The library implements the FET learning algorithm</a:t>
            </a:r>
          </a:p>
          <a:p>
            <a:endParaRPr lang="en-US" sz="3200" b="1" dirty="0"/>
          </a:p>
          <a:p>
            <a:pPr marL="514350" indent="-514350">
              <a:buAutoNum type="arabicPeriod"/>
            </a:pPr>
            <a:endParaRPr lang="en-US" sz="3200" b="1" dirty="0"/>
          </a:p>
          <a:p>
            <a:r>
              <a:rPr lang="en-US" sz="3200" b="1" dirty="0"/>
              <a:t>BART generation use entities (common NERs) and make coherent text from them</a:t>
            </a:r>
          </a:p>
          <a:p>
            <a:endParaRPr lang="en-US" sz="3200" b="1" dirty="0"/>
          </a:p>
          <a:p>
            <a:r>
              <a:rPr lang="en-US" sz="3200" b="1" dirty="0"/>
              <a:t>The quality of generated text is better than GPT</a:t>
            </a:r>
            <a:endParaRPr lang="ru-RU" sz="3200" b="1" dirty="0"/>
          </a:p>
          <a:p>
            <a:endParaRPr lang="ru-RU" sz="3200" b="1" dirty="0"/>
          </a:p>
          <a:p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  <a:p>
            <a:endParaRPr lang="ru-RU" sz="3200" i="1" dirty="0"/>
          </a:p>
          <a:p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</p:txBody>
      </p:sp>
      <p:sp>
        <p:nvSpPr>
          <p:cNvPr id="103" name="What we see is only a perception. What we hear is only an opinion."/>
          <p:cNvSpPr txBox="1"/>
          <p:nvPr/>
        </p:nvSpPr>
        <p:spPr>
          <a:xfrm>
            <a:off x="12958484" y="2525190"/>
            <a:ext cx="11247615" cy="1313820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7600" b="0" spc="-152"/>
            </a:lvl1pPr>
          </a:lstStyle>
          <a:p>
            <a:r>
              <a:rPr lang="en-US"/>
              <a:t>BART control</a:t>
            </a:r>
            <a:endParaRPr dirty="0"/>
          </a:p>
        </p:txBody>
      </p:sp>
      <p:sp>
        <p:nvSpPr>
          <p:cNvPr id="104" name="Line"/>
          <p:cNvSpPr/>
          <p:nvPr/>
        </p:nvSpPr>
        <p:spPr>
          <a:xfrm>
            <a:off x="13056096" y="4121696"/>
            <a:ext cx="300733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l">
              <a:lnSpc>
                <a:spcPct val="110000"/>
              </a:lnSpc>
              <a:defRPr sz="2700" b="0"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13B783-FE08-41C8-B8C9-1FCBACBB7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2" y="3182100"/>
            <a:ext cx="11514752" cy="29825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C8D69F-6F45-4547-8EFE-342AC60FF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88" y="7218040"/>
            <a:ext cx="11532366" cy="57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9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ircle"/>
          <p:cNvSpPr/>
          <p:nvPr/>
        </p:nvSpPr>
        <p:spPr>
          <a:xfrm>
            <a:off x="2542928" y="3573433"/>
            <a:ext cx="7353301" cy="7353301"/>
          </a:xfrm>
          <a:prstGeom prst="ellipse">
            <a:avLst/>
          </a:prstGeom>
          <a:ln w="38100">
            <a:solidFill>
              <a:srgbClr val="37CAD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101" name="our company"/>
          <p:cNvSpPr txBox="1"/>
          <p:nvPr/>
        </p:nvSpPr>
        <p:spPr>
          <a:xfrm>
            <a:off x="1406145" y="396879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b="0" spc="-112"/>
            </a:lvl1pPr>
          </a:lstStyle>
          <a:p>
            <a:r>
              <a:rPr lang="en-US" dirty="0"/>
              <a:t>Interpretable generation with GPT</a:t>
            </a:r>
          </a:p>
        </p:txBody>
      </p:sp>
      <p:sp>
        <p:nvSpPr>
          <p:cNvPr id="102" name="Morbi leo risus, elit. Vestibulum id Aenean lacinia bibendum nulla sed coetra augue. Aenean eu leo  Nulla vitae elit libero, a pharetra augue. Aenean eu leo quam. Pellentesque ornare sem lacinia quam venenatis vestibulum. Morbctetur. Nulla vitae elit libero, aero, a pharetra augue. Aeneanquam. Pellen vestibulus, porta ac consectetur ac,"/>
          <p:cNvSpPr txBox="1"/>
          <p:nvPr/>
        </p:nvSpPr>
        <p:spPr>
          <a:xfrm>
            <a:off x="12984088" y="4961277"/>
            <a:ext cx="9793087" cy="6289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>
              <a:lnSpc>
                <a:spcPct val="110000"/>
              </a:lnSpc>
              <a:defRPr sz="2800" b="0"/>
            </a:lvl1pPr>
          </a:lstStyle>
          <a:p>
            <a:pPr marL="514350" indent="-514350">
              <a:buAutoNum type="arabicPeriod"/>
            </a:pPr>
            <a:endParaRPr lang="en-US" sz="3200" b="1" dirty="0"/>
          </a:p>
          <a:p>
            <a:r>
              <a:rPr lang="en-US" sz="3200" b="1" dirty="0"/>
              <a:t>ruGPT3 generation use keywords and make coherent text from them.</a:t>
            </a:r>
            <a:br>
              <a:rPr lang="en-US" sz="3200" b="1" dirty="0"/>
            </a:b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  <a:p>
            <a:endParaRPr lang="ru-RU" sz="3200" i="1" dirty="0"/>
          </a:p>
          <a:p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</p:txBody>
      </p:sp>
      <p:sp>
        <p:nvSpPr>
          <p:cNvPr id="103" name="What we see is only a perception. What we hear is only an opinion."/>
          <p:cNvSpPr txBox="1"/>
          <p:nvPr/>
        </p:nvSpPr>
        <p:spPr>
          <a:xfrm>
            <a:off x="12958484" y="2525190"/>
            <a:ext cx="11247615" cy="1313820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7600" b="0" spc="-152"/>
            </a:lvl1pPr>
          </a:lstStyle>
          <a:p>
            <a:r>
              <a:rPr lang="en-US" dirty="0" err="1"/>
              <a:t>GPTFastTuning</a:t>
            </a:r>
            <a:endParaRPr dirty="0"/>
          </a:p>
        </p:txBody>
      </p:sp>
      <p:sp>
        <p:nvSpPr>
          <p:cNvPr id="104" name="Line"/>
          <p:cNvSpPr/>
          <p:nvPr/>
        </p:nvSpPr>
        <p:spPr>
          <a:xfrm>
            <a:off x="13056096" y="4121696"/>
            <a:ext cx="300733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l">
              <a:lnSpc>
                <a:spcPct val="110000"/>
              </a:lnSpc>
              <a:defRPr sz="2700" b="0"/>
            </a:pPr>
            <a:endParaRPr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4FDF135-A0B5-46A5-8DBF-4C6282109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6825" y="2177480"/>
            <a:ext cx="8322736" cy="10702133"/>
          </a:xfrm>
          <a:prstGeom prst="roundRect">
            <a:avLst>
              <a:gd name="adj" fmla="val 13373"/>
            </a:avLst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81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olygon"/>
          <p:cNvSpPr/>
          <p:nvPr/>
        </p:nvSpPr>
        <p:spPr>
          <a:xfrm>
            <a:off x="3874495" y="3676524"/>
            <a:ext cx="2639647" cy="30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38100">
            <a:solidFill>
              <a:srgbClr val="37CAD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02" name="our team"/>
          <p:cNvSpPr txBox="1"/>
          <p:nvPr/>
        </p:nvSpPr>
        <p:spPr>
          <a:xfrm>
            <a:off x="1406145" y="396879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b="0" spc="-112"/>
            </a:lvl1pPr>
          </a:lstStyle>
          <a:p>
            <a:r>
              <a:rPr lang="en-US" dirty="0"/>
              <a:t>Contacts</a:t>
            </a:r>
            <a:endParaRPr dirty="0"/>
          </a:p>
        </p:txBody>
      </p:sp>
      <p:sp>
        <p:nvSpPr>
          <p:cNvPr id="803" name="Aenean lacinia bibendum sed consectetur. Maecenas sed diam eget risus varius blandit sit amet non magna. Aenean lacinia bibendum nulla sed"/>
          <p:cNvSpPr txBox="1"/>
          <p:nvPr/>
        </p:nvSpPr>
        <p:spPr>
          <a:xfrm>
            <a:off x="2488650" y="6974039"/>
            <a:ext cx="6174957" cy="2778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lnSpc>
                <a:spcPct val="110000"/>
              </a:lnSpc>
              <a:defRPr sz="2700" b="0"/>
            </a:lvl1pPr>
          </a:lstStyle>
          <a:p>
            <a:r>
              <a:rPr lang="en-US" dirty="0"/>
              <a:t>Ai visionary</a:t>
            </a:r>
            <a:r>
              <a:rPr lang="ru-RU" dirty="0"/>
              <a:t>, </a:t>
            </a:r>
            <a:r>
              <a:rPr lang="en-US" dirty="0"/>
              <a:t>Newton chatbot developer</a:t>
            </a:r>
          </a:p>
          <a:p>
            <a:r>
              <a:rPr lang="en-US" sz="4400" i="1" dirty="0">
                <a:hlinkClick r:id="rId2"/>
              </a:rPr>
              <a:t>ceo@graphgrail.com</a:t>
            </a:r>
            <a:endParaRPr lang="ru-RU" sz="4400" i="1" dirty="0"/>
          </a:p>
          <a:p>
            <a:r>
              <a:rPr lang="en-US" sz="4400" dirty="0">
                <a:hlinkClick r:id="rId3"/>
              </a:rPr>
              <a:t>http://graphgrail.com/ru</a:t>
            </a:r>
            <a:br>
              <a:rPr lang="ru-RU" sz="4400" dirty="0">
                <a:hlinkClick r:id="rId3"/>
              </a:rPr>
            </a:br>
            <a:endParaRPr sz="4400" dirty="0"/>
          </a:p>
        </p:txBody>
      </p:sp>
      <p:sp>
        <p:nvSpPr>
          <p:cNvPr id="804" name="John Baskom"/>
          <p:cNvSpPr txBox="1"/>
          <p:nvPr/>
        </p:nvSpPr>
        <p:spPr>
          <a:xfrm>
            <a:off x="2686944" y="10521402"/>
            <a:ext cx="5319367" cy="55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sz="2700"/>
            </a:lvl1pPr>
          </a:lstStyle>
          <a:p>
            <a:r>
              <a:rPr lang="en-US" dirty="0"/>
              <a:t>Victor</a:t>
            </a:r>
            <a:r>
              <a:rPr lang="ru-RU" dirty="0"/>
              <a:t> </a:t>
            </a:r>
            <a:r>
              <a:rPr lang="en-US" dirty="0" err="1"/>
              <a:t>Nosko</a:t>
            </a:r>
            <a:endParaRPr dirty="0"/>
          </a:p>
        </p:txBody>
      </p:sp>
      <p:sp>
        <p:nvSpPr>
          <p:cNvPr id="805" name="Chief Design Officer"/>
          <p:cNvSpPr txBox="1"/>
          <p:nvPr/>
        </p:nvSpPr>
        <p:spPr>
          <a:xfrm>
            <a:off x="3046984" y="11132778"/>
            <a:ext cx="4699986" cy="518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lnSpc>
                <a:spcPct val="110000"/>
              </a:lnSpc>
              <a:defRPr sz="2400" b="0"/>
            </a:lvl1pPr>
          </a:lstStyle>
          <a:p>
            <a:r>
              <a:rPr lang="en-US" dirty="0"/>
              <a:t>CEO, Ai researcher</a:t>
            </a:r>
            <a:endParaRPr dirty="0"/>
          </a:p>
        </p:txBody>
      </p:sp>
      <p:sp>
        <p:nvSpPr>
          <p:cNvPr id="806" name="Line"/>
          <p:cNvSpPr/>
          <p:nvPr/>
        </p:nvSpPr>
        <p:spPr>
          <a:xfrm>
            <a:off x="3821504" y="9851794"/>
            <a:ext cx="2743990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>
              <a:lnSpc>
                <a:spcPct val="110000"/>
              </a:lnSpc>
              <a:defRPr sz="2700" b="0"/>
            </a:pPr>
            <a:endParaRPr/>
          </a:p>
        </p:txBody>
      </p:sp>
      <p:sp>
        <p:nvSpPr>
          <p:cNvPr id="807" name="Aenean lacinia bibendum sed consectetur. Maecenas sed diam eget risus varius blandit sit amet non magna. Aenean lacinia bibendum nulla sed"/>
          <p:cNvSpPr txBox="1"/>
          <p:nvPr/>
        </p:nvSpPr>
        <p:spPr>
          <a:xfrm>
            <a:off x="8951640" y="6969208"/>
            <a:ext cx="6521274" cy="249023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lnSpc>
                <a:spcPct val="110000"/>
              </a:lnSpc>
              <a:defRPr sz="2700" b="0"/>
            </a:lvl1pPr>
          </a:lstStyle>
          <a:p>
            <a:r>
              <a:rPr lang="en-US" dirty="0"/>
              <a:t>6 years of experience in AI. Author of his own Ai Framework</a:t>
            </a:r>
          </a:p>
          <a:p>
            <a:r>
              <a:rPr lang="en-US" sz="4400" dirty="0">
                <a:hlinkClick r:id="rId4"/>
              </a:rPr>
              <a:t>https://github.com/AIFramework/AI_Free</a:t>
            </a:r>
            <a:r>
              <a:rPr lang="en-US" sz="4400" dirty="0"/>
              <a:t> </a:t>
            </a:r>
          </a:p>
        </p:txBody>
      </p:sp>
      <p:pic>
        <p:nvPicPr>
          <p:cNvPr id="815" name="dro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09" y="4039664"/>
            <a:ext cx="2321720" cy="2321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7" name="Polygon">
            <a:extLst>
              <a:ext uri="{FF2B5EF4-FFF2-40B4-BE49-F238E27FC236}">
                <a16:creationId xmlns:a16="http://schemas.microsoft.com/office/drawing/2014/main" id="{719B8558-E65C-4843-A074-3C063561B565}"/>
              </a:ext>
            </a:extLst>
          </p:cNvPr>
          <p:cNvSpPr/>
          <p:nvPr/>
        </p:nvSpPr>
        <p:spPr>
          <a:xfrm>
            <a:off x="10837926" y="3676524"/>
            <a:ext cx="2639647" cy="30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38100">
            <a:solidFill>
              <a:srgbClr val="37CAD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8" name="drop.png">
            <a:extLst>
              <a:ext uri="{FF2B5EF4-FFF2-40B4-BE49-F238E27FC236}">
                <a16:creationId xmlns:a16="http://schemas.microsoft.com/office/drawing/2014/main" id="{8C2BBE1F-C503-418A-82C6-8B0774DB27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7740" y="4039664"/>
            <a:ext cx="2321720" cy="2321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9" name="John Baskom">
            <a:extLst>
              <a:ext uri="{FF2B5EF4-FFF2-40B4-BE49-F238E27FC236}">
                <a16:creationId xmlns:a16="http://schemas.microsoft.com/office/drawing/2014/main" id="{BBDED30A-20A3-426E-891D-C2C4808FB5E9}"/>
              </a:ext>
            </a:extLst>
          </p:cNvPr>
          <p:cNvSpPr txBox="1"/>
          <p:nvPr/>
        </p:nvSpPr>
        <p:spPr>
          <a:xfrm>
            <a:off x="9498065" y="10394142"/>
            <a:ext cx="5319367" cy="55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sz="2700"/>
            </a:lvl1pPr>
          </a:lstStyle>
          <a:p>
            <a:r>
              <a:rPr lang="en-US" dirty="0" err="1"/>
              <a:t>Zachar</a:t>
            </a:r>
            <a:r>
              <a:rPr lang="ru-RU" dirty="0"/>
              <a:t> </a:t>
            </a:r>
            <a:r>
              <a:rPr lang="en-US" dirty="0" err="1"/>
              <a:t>Ponimash</a:t>
            </a:r>
            <a:endParaRPr dirty="0"/>
          </a:p>
        </p:txBody>
      </p:sp>
      <p:sp>
        <p:nvSpPr>
          <p:cNvPr id="20" name="Chief Design Officer">
            <a:extLst>
              <a:ext uri="{FF2B5EF4-FFF2-40B4-BE49-F238E27FC236}">
                <a16:creationId xmlns:a16="http://schemas.microsoft.com/office/drawing/2014/main" id="{436149BA-EF4C-4279-95A9-949DB056CE99}"/>
              </a:ext>
            </a:extLst>
          </p:cNvPr>
          <p:cNvSpPr txBox="1"/>
          <p:nvPr/>
        </p:nvSpPr>
        <p:spPr>
          <a:xfrm>
            <a:off x="9807755" y="11077155"/>
            <a:ext cx="4699986" cy="518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lnSpc>
                <a:spcPct val="110000"/>
              </a:lnSpc>
              <a:defRPr sz="2400" b="0"/>
            </a:lvl1pPr>
          </a:lstStyle>
          <a:p>
            <a:r>
              <a:rPr lang="en-US" dirty="0"/>
              <a:t>CTO, Ai researcher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1BBD62-F5FB-4B0A-B1BC-43BA99E67A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8424" y="5224736"/>
            <a:ext cx="7794378" cy="24134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our services"/>
          <p:cNvSpPr txBox="1"/>
          <p:nvPr/>
        </p:nvSpPr>
        <p:spPr>
          <a:xfrm>
            <a:off x="1406145" y="396879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b="0" spc="-112"/>
            </a:lvl1pPr>
          </a:lstStyle>
          <a:p>
            <a:r>
              <a:rPr lang="en-US" dirty="0"/>
              <a:t>Main idea</a:t>
            </a:r>
            <a:endParaRPr dirty="0"/>
          </a:p>
        </p:txBody>
      </p:sp>
      <p:sp>
        <p:nvSpPr>
          <p:cNvPr id="426" name="Chat system app"/>
          <p:cNvSpPr txBox="1"/>
          <p:nvPr/>
        </p:nvSpPr>
        <p:spPr>
          <a:xfrm>
            <a:off x="13632160" y="2091272"/>
            <a:ext cx="8064896" cy="337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 algn="l">
              <a:defRPr sz="4200" b="0"/>
            </a:lvl1pPr>
          </a:lstStyle>
          <a:p>
            <a:r>
              <a:rPr lang="en-US" u="sng" dirty="0"/>
              <a:t>Solution</a:t>
            </a:r>
            <a:br>
              <a:rPr lang="ru-RU" dirty="0"/>
            </a:br>
            <a:endParaRPr lang="ru-RU" dirty="0"/>
          </a:p>
          <a:p>
            <a:r>
              <a:rPr lang="en-US" dirty="0"/>
              <a:t>Train not the entire neural network, but only one or several layers</a:t>
            </a:r>
            <a:endParaRPr dirty="0"/>
          </a:p>
        </p:txBody>
      </p:sp>
      <p:sp>
        <p:nvSpPr>
          <p:cNvPr id="430" name="Free support"/>
          <p:cNvSpPr txBox="1"/>
          <p:nvPr/>
        </p:nvSpPr>
        <p:spPr>
          <a:xfrm>
            <a:off x="2470920" y="2105471"/>
            <a:ext cx="8064896" cy="272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 algn="l">
              <a:defRPr sz="4200" b="0"/>
            </a:lvl1pPr>
          </a:lstStyle>
          <a:p>
            <a:r>
              <a:rPr lang="en-US" u="sng" dirty="0"/>
              <a:t>Challenge</a:t>
            </a:r>
            <a:br>
              <a:rPr lang="ru-RU" dirty="0"/>
            </a:br>
            <a:endParaRPr lang="ru-RU" dirty="0"/>
          </a:p>
          <a:p>
            <a:r>
              <a:rPr lang="en-US" dirty="0"/>
              <a:t>Generative models require huge GPU power to train all weights</a:t>
            </a:r>
            <a:endParaRPr dirty="0"/>
          </a:p>
        </p:txBody>
      </p:sp>
      <p:sp>
        <p:nvSpPr>
          <p:cNvPr id="6" name="Morbi leo risus, elit. Vestibulum id Aenean lacinia bibendum nulla sed coetra augue. Aenean eu leo  Nulla vitae elit libero, a pharetra augue. Aenean eu leo quam. Pellentesque ornare sem lacinia quam venenatis vestibulum. Morbctetur. Nulla vitae elit libero, aero, a pharetra augue. Aeneanquam. Pellen vestibulus, porta ac consectetur ac,">
            <a:extLst>
              <a:ext uri="{FF2B5EF4-FFF2-40B4-BE49-F238E27FC236}">
                <a16:creationId xmlns:a16="http://schemas.microsoft.com/office/drawing/2014/main" id="{9F80ADD2-B9CD-4233-9E89-C51AB2589F27}"/>
              </a:ext>
            </a:extLst>
          </p:cNvPr>
          <p:cNvSpPr txBox="1"/>
          <p:nvPr/>
        </p:nvSpPr>
        <p:spPr>
          <a:xfrm>
            <a:off x="6473161" y="6687121"/>
            <a:ext cx="11695504" cy="636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>
              <a:lnSpc>
                <a:spcPct val="110000"/>
              </a:lnSpc>
              <a:defRPr sz="2800" b="0"/>
            </a:lvl1pPr>
          </a:lstStyle>
          <a:p>
            <a:r>
              <a:rPr lang="en-US" sz="4200" u="sng" dirty="0"/>
              <a:t>Outline of the report</a:t>
            </a:r>
            <a:r>
              <a:rPr lang="ru-RU" sz="4200" u="sng" dirty="0"/>
              <a:t>:</a:t>
            </a:r>
          </a:p>
          <a:p>
            <a:endParaRPr lang="ru-RU" dirty="0"/>
          </a:p>
          <a:p>
            <a:pPr marL="514350" indent="-514350">
              <a:buAutoNum type="arabicParenR"/>
            </a:pPr>
            <a:r>
              <a:rPr lang="en-US" dirty="0"/>
              <a:t>About adapters</a:t>
            </a:r>
          </a:p>
          <a:p>
            <a:pPr marL="514350" indent="-514350">
              <a:buAutoNum type="arabicParenR"/>
            </a:pPr>
            <a:r>
              <a:rPr lang="en-US" dirty="0"/>
              <a:t>Types of adapters</a:t>
            </a:r>
          </a:p>
          <a:p>
            <a:pPr marL="514350" indent="-514350">
              <a:buAutoNum type="arabicParenR"/>
            </a:pPr>
            <a:r>
              <a:rPr lang="en-US" dirty="0" err="1"/>
              <a:t>MoE</a:t>
            </a:r>
            <a:r>
              <a:rPr lang="en-US" dirty="0"/>
              <a:t> from</a:t>
            </a:r>
            <a:r>
              <a:rPr lang="ru-RU" dirty="0"/>
              <a:t> </a:t>
            </a:r>
            <a:r>
              <a:rPr lang="en-US" dirty="0"/>
              <a:t>Google</a:t>
            </a:r>
            <a:endParaRPr lang="ru-RU" dirty="0"/>
          </a:p>
          <a:p>
            <a:pPr marL="514350" indent="-514350">
              <a:buAutoNum type="arabicParenR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Fast Experts Tuning</a:t>
            </a:r>
            <a:r>
              <a:rPr lang="ru-RU" dirty="0"/>
              <a:t> </a:t>
            </a:r>
            <a:r>
              <a:rPr lang="en-US" dirty="0"/>
              <a:t>technology, the idea is similar to Google’s Mixture of Experts.</a:t>
            </a:r>
            <a:endParaRPr lang="ru-RU" dirty="0"/>
          </a:p>
          <a:p>
            <a:pPr marL="514350" indent="-514350">
              <a:buAutoNum type="arabicParenR"/>
            </a:pPr>
            <a:r>
              <a:rPr lang="en-US" dirty="0" err="1"/>
              <a:t>GPTFastTuning</a:t>
            </a:r>
            <a:r>
              <a:rPr lang="ru-RU" dirty="0"/>
              <a:t> </a:t>
            </a:r>
            <a:r>
              <a:rPr lang="en-US" dirty="0"/>
              <a:t>library: code and </a:t>
            </a:r>
            <a:r>
              <a:rPr lang="en-US" dirty="0" err="1"/>
              <a:t>Github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Interpretable generation with BART</a:t>
            </a:r>
            <a:endParaRPr lang="ru-RU" dirty="0"/>
          </a:p>
          <a:p>
            <a:pPr marL="514350" indent="-514350">
              <a:buAutoNum type="arabicParenR"/>
            </a:pPr>
            <a:r>
              <a:rPr lang="en-US" dirty="0"/>
              <a:t>Interpretable generation with ruGPT3</a:t>
            </a:r>
            <a:endParaRPr lang="ru-RU" dirty="0"/>
          </a:p>
        </p:txBody>
      </p:sp>
      <p:sp>
        <p:nvSpPr>
          <p:cNvPr id="7" name="Rounded Rectangle">
            <a:extLst>
              <a:ext uri="{FF2B5EF4-FFF2-40B4-BE49-F238E27FC236}">
                <a16:creationId xmlns:a16="http://schemas.microsoft.com/office/drawing/2014/main" id="{911CAB4F-D7D1-423B-8A77-76E228673ABB}"/>
              </a:ext>
            </a:extLst>
          </p:cNvPr>
          <p:cNvSpPr/>
          <p:nvPr/>
        </p:nvSpPr>
        <p:spPr>
          <a:xfrm>
            <a:off x="20560600" y="7758099"/>
            <a:ext cx="3183062" cy="1224137"/>
          </a:xfrm>
          <a:prstGeom prst="roundRect">
            <a:avLst>
              <a:gd name="adj" fmla="val 3514"/>
            </a:avLst>
          </a:prstGeom>
          <a:solidFill>
            <a:srgbClr val="8299A9">
              <a:alpha val="12439"/>
            </a:srgbClr>
          </a:solidFill>
          <a:ln w="25400">
            <a:solidFill>
              <a:srgbClr val="404C55">
                <a:alpha val="12439"/>
              </a:srgbClr>
            </a:solidFill>
          </a:ln>
        </p:spPr>
        <p:txBody>
          <a:bodyPr lIns="71437" tIns="71437" rIns="71437" bIns="71437" anchor="ctr"/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Aenean lacinia  dudo  site dota nubibendum sed consectetur. Maecenas sed digam egget low">
            <a:extLst>
              <a:ext uri="{FF2B5EF4-FFF2-40B4-BE49-F238E27FC236}">
                <a16:creationId xmlns:a16="http://schemas.microsoft.com/office/drawing/2014/main" id="{B04C7890-B439-4BF8-B3F7-CF1DE8CBD83C}"/>
              </a:ext>
            </a:extLst>
          </p:cNvPr>
          <p:cNvSpPr txBox="1"/>
          <p:nvPr/>
        </p:nvSpPr>
        <p:spPr>
          <a:xfrm>
            <a:off x="20720420" y="8087237"/>
            <a:ext cx="3055709" cy="565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 algn="l">
              <a:lnSpc>
                <a:spcPct val="110000"/>
              </a:lnSpc>
              <a:defRPr sz="2700" b="0"/>
            </a:lvl1pPr>
          </a:lstStyle>
          <a:p>
            <a:r>
              <a:rPr lang="en-US" dirty="0"/>
              <a:t>For the first time</a:t>
            </a:r>
            <a:r>
              <a:rPr lang="ru-RU" dirty="0"/>
              <a:t>!</a:t>
            </a:r>
            <a:endParaRPr dirty="0"/>
          </a:p>
        </p:txBody>
      </p:sp>
      <p:cxnSp>
        <p:nvCxnSpPr>
          <p:cNvPr id="9" name="Скругленная соединительная линия 18">
            <a:extLst>
              <a:ext uri="{FF2B5EF4-FFF2-40B4-BE49-F238E27FC236}">
                <a16:creationId xmlns:a16="http://schemas.microsoft.com/office/drawing/2014/main" id="{7DBFCBA5-1252-4A0B-BE62-800D9599F3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68665" y="8363986"/>
            <a:ext cx="2391936" cy="1374334"/>
          </a:xfrm>
          <a:prstGeom prst="curvedConnector3">
            <a:avLst>
              <a:gd name="adj1" fmla="val 50000"/>
            </a:avLst>
          </a:prstGeom>
          <a:noFill/>
          <a:ln w="57150" cap="flat">
            <a:solidFill>
              <a:srgbClr val="FFC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our services"/>
          <p:cNvSpPr txBox="1"/>
          <p:nvPr/>
        </p:nvSpPr>
        <p:spPr>
          <a:xfrm>
            <a:off x="1406145" y="396879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b="0" spc="-112"/>
            </a:lvl1pPr>
          </a:lstStyle>
          <a:p>
            <a:r>
              <a:rPr lang="en-US" dirty="0"/>
              <a:t>About adapters</a:t>
            </a:r>
          </a:p>
        </p:txBody>
      </p:sp>
      <p:sp>
        <p:nvSpPr>
          <p:cNvPr id="426" name="Chat system app"/>
          <p:cNvSpPr txBox="1"/>
          <p:nvPr/>
        </p:nvSpPr>
        <p:spPr>
          <a:xfrm>
            <a:off x="1285435" y="1917576"/>
            <a:ext cx="8064896" cy="7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 algn="l">
              <a:defRPr sz="4200" b="0"/>
            </a:lvl1pPr>
          </a:lstStyle>
          <a:p>
            <a:r>
              <a:rPr lang="en-US" u="sng" dirty="0"/>
              <a:t>Adapter-transformers</a:t>
            </a:r>
            <a:endParaRPr dirty="0"/>
          </a:p>
        </p:txBody>
      </p:sp>
      <p:sp>
        <p:nvSpPr>
          <p:cNvPr id="430" name="Free support"/>
          <p:cNvSpPr txBox="1"/>
          <p:nvPr/>
        </p:nvSpPr>
        <p:spPr>
          <a:xfrm>
            <a:off x="13632160" y="1984743"/>
            <a:ext cx="8064896" cy="7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 algn="l">
              <a:defRPr sz="4200" b="0"/>
            </a:lvl1pPr>
          </a:lstStyle>
          <a:p>
            <a:r>
              <a:rPr lang="en-US" u="sng" dirty="0"/>
              <a:t>Adapter types</a:t>
            </a:r>
            <a:endParaRPr dirty="0"/>
          </a:p>
        </p:txBody>
      </p:sp>
      <p:sp>
        <p:nvSpPr>
          <p:cNvPr id="431" name="Line"/>
          <p:cNvSpPr/>
          <p:nvPr/>
        </p:nvSpPr>
        <p:spPr>
          <a:xfrm>
            <a:off x="13661789" y="2969568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>
              <a:lnSpc>
                <a:spcPct val="110000"/>
              </a:lnSpc>
              <a:defRPr sz="2700" b="0"/>
            </a:pPr>
            <a:endParaRPr/>
          </a:p>
        </p:txBody>
      </p:sp>
      <p:sp>
        <p:nvSpPr>
          <p:cNvPr id="60" name="Morbi leo risus, elit. Vestibulum id Aenean lacinia bibendum nulla sed coetra augue. Aenean eu leo  Nulla vitae elit libero, a pharetra augue. Aenean eu leo quam. Pellentesque ornare sem lacinia quam venenatis vestibulum. Morbctetur. Nulla vitae elit libero, aero, a pharetra augue. Aeneanquam. Pellen vestibulus, porta ac consectetur ac,">
            <a:extLst>
              <a:ext uri="{FF2B5EF4-FFF2-40B4-BE49-F238E27FC236}">
                <a16:creationId xmlns:a16="http://schemas.microsoft.com/office/drawing/2014/main" id="{E60EF47D-66B3-4CA4-BFE6-56517C8D1E44}"/>
              </a:ext>
            </a:extLst>
          </p:cNvPr>
          <p:cNvSpPr txBox="1"/>
          <p:nvPr/>
        </p:nvSpPr>
        <p:spPr>
          <a:xfrm>
            <a:off x="12552040" y="3505440"/>
            <a:ext cx="10526573" cy="8208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>
              <a:lnSpc>
                <a:spcPct val="110000"/>
              </a:lnSpc>
              <a:defRPr sz="2800" b="0"/>
            </a:lvl1pPr>
          </a:lstStyle>
          <a:p>
            <a:r>
              <a:rPr lang="en-US" dirty="0"/>
              <a:t>Efficient fine-tuning methods offer multiple benefits over full fine-tuning of LMs:</a:t>
            </a:r>
          </a:p>
          <a:p>
            <a:endParaRPr lang="en-US" dirty="0"/>
          </a:p>
          <a:p>
            <a:r>
              <a:rPr lang="en-US" dirty="0"/>
              <a:t>They are parameter-efficient, i.e. they only update a very small subset (often under 1%) of a model’s parameters.</a:t>
            </a:r>
          </a:p>
          <a:p>
            <a:endParaRPr lang="en-US" dirty="0"/>
          </a:p>
          <a:p>
            <a:r>
              <a:rPr lang="en-US" dirty="0"/>
              <a:t>They often are modular, i.e. the updated parameters can be extracted and shared independently of the base model parameters.</a:t>
            </a:r>
          </a:p>
          <a:p>
            <a:endParaRPr lang="en-US" dirty="0"/>
          </a:p>
          <a:p>
            <a:r>
              <a:rPr lang="en-US" dirty="0"/>
              <a:t>They are easy to share and easy to deploy due to their small file sizes, e.g. having only ~3MB per task instead of ~440MB for sharing a full model. They speed up training, i.e. efficient fine-tuning often needs less time for training compared fully fine-tuning LMs.</a:t>
            </a:r>
          </a:p>
          <a:p>
            <a:endParaRPr lang="en-US" dirty="0"/>
          </a:p>
          <a:p>
            <a:r>
              <a:rPr lang="en-US" dirty="0"/>
              <a:t>They are composable, e.g. multiple adapters trained on different tasks can be stacked, fused or mixed to leverage their combined knowledge.</a:t>
            </a:r>
            <a:endParaRPr lang="ru-RU" dirty="0"/>
          </a:p>
          <a:p>
            <a:endParaRPr lang="ru-RU" dirty="0"/>
          </a:p>
          <a:p>
            <a:r>
              <a:rPr lang="en-US" dirty="0"/>
              <a:t>More</a:t>
            </a:r>
            <a:r>
              <a:rPr lang="ru-RU" dirty="0"/>
              <a:t>: </a:t>
            </a:r>
            <a:r>
              <a:rPr lang="en-US" dirty="0">
                <a:hlinkClick r:id="rId2"/>
              </a:rPr>
              <a:t>https://docs.adapterhub.ml/overview.html</a:t>
            </a:r>
            <a:r>
              <a:rPr lang="ru-RU" dirty="0"/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6179D9-EC78-400C-A22C-08DBFF2FF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4" y="3818112"/>
            <a:ext cx="10812417" cy="836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1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our services"/>
          <p:cNvSpPr txBox="1"/>
          <p:nvPr/>
        </p:nvSpPr>
        <p:spPr>
          <a:xfrm>
            <a:off x="1406145" y="396879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b="0" spc="-112"/>
            </a:lvl1pPr>
          </a:lstStyle>
          <a:p>
            <a:r>
              <a:rPr lang="en-US" dirty="0"/>
              <a:t>What is Adapters?</a:t>
            </a:r>
            <a:endParaRPr dirty="0"/>
          </a:p>
        </p:txBody>
      </p:sp>
      <p:sp>
        <p:nvSpPr>
          <p:cNvPr id="426" name="Chat system app"/>
          <p:cNvSpPr txBox="1"/>
          <p:nvPr/>
        </p:nvSpPr>
        <p:spPr>
          <a:xfrm>
            <a:off x="1285435" y="1917576"/>
            <a:ext cx="8064896" cy="7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 algn="l">
              <a:defRPr sz="4200" b="0"/>
            </a:lvl1pPr>
          </a:lstStyle>
          <a:p>
            <a:r>
              <a:rPr lang="en-US" u="sng" dirty="0"/>
              <a:t>Bottleneck adapter scheme</a:t>
            </a:r>
            <a:endParaRPr dirty="0"/>
          </a:p>
        </p:txBody>
      </p:sp>
      <p:sp>
        <p:nvSpPr>
          <p:cNvPr id="430" name="Free support"/>
          <p:cNvSpPr txBox="1"/>
          <p:nvPr/>
        </p:nvSpPr>
        <p:spPr>
          <a:xfrm>
            <a:off x="13632160" y="1984743"/>
            <a:ext cx="8064896" cy="7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 algn="l">
              <a:defRPr sz="4200" b="0"/>
            </a:lvl1pPr>
          </a:lstStyle>
          <a:p>
            <a:r>
              <a:rPr lang="en-US" u="sng" dirty="0"/>
              <a:t>Adapter types</a:t>
            </a:r>
            <a:endParaRPr dirty="0"/>
          </a:p>
        </p:txBody>
      </p:sp>
      <p:sp>
        <p:nvSpPr>
          <p:cNvPr id="431" name="Line"/>
          <p:cNvSpPr/>
          <p:nvPr/>
        </p:nvSpPr>
        <p:spPr>
          <a:xfrm>
            <a:off x="13632160" y="3689648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>
              <a:lnSpc>
                <a:spcPct val="110000"/>
              </a:lnSpc>
              <a:defRPr sz="2700" b="0"/>
            </a:pPr>
            <a:endParaRPr/>
          </a:p>
        </p:txBody>
      </p:sp>
      <p:sp>
        <p:nvSpPr>
          <p:cNvPr id="60" name="Morbi leo risus, elit. Vestibulum id Aenean lacinia bibendum nulla sed coetra augue. Aenean eu leo  Nulla vitae elit libero, a pharetra augue. Aenean eu leo quam. Pellentesque ornare sem lacinia quam venenatis vestibulum. Morbctetur. Nulla vitae elit libero, aero, a pharetra augue. Aeneanquam. Pellen vestibulus, porta ac consectetur ac,">
            <a:extLst>
              <a:ext uri="{FF2B5EF4-FFF2-40B4-BE49-F238E27FC236}">
                <a16:creationId xmlns:a16="http://schemas.microsoft.com/office/drawing/2014/main" id="{E60EF47D-66B3-4CA4-BFE6-56517C8D1E44}"/>
              </a:ext>
            </a:extLst>
          </p:cNvPr>
          <p:cNvSpPr txBox="1"/>
          <p:nvPr/>
        </p:nvSpPr>
        <p:spPr>
          <a:xfrm>
            <a:off x="12696056" y="4337720"/>
            <a:ext cx="10873208" cy="8208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>
              <a:lnSpc>
                <a:spcPct val="110000"/>
              </a:lnSpc>
              <a:defRPr sz="2800" b="0"/>
            </a:lvl1pPr>
          </a:lstStyle>
          <a:p>
            <a:r>
              <a:rPr lang="en-US" sz="3200" dirty="0"/>
              <a:t>Outline here</a:t>
            </a:r>
            <a:r>
              <a:rPr lang="ru-RU" sz="3200" dirty="0"/>
              <a:t>:</a:t>
            </a:r>
            <a:br>
              <a:rPr lang="ru-RU" sz="3200" dirty="0"/>
            </a:br>
            <a:r>
              <a:rPr lang="ru-RU" sz="3200" dirty="0"/>
              <a:t>1. </a:t>
            </a:r>
            <a:r>
              <a:rPr lang="en-US" sz="3200" dirty="0"/>
              <a:t>Bottleneck</a:t>
            </a:r>
            <a:endParaRPr lang="ru-RU" sz="3200" dirty="0"/>
          </a:p>
          <a:p>
            <a:r>
              <a:rPr lang="ru-RU" sz="3200" dirty="0"/>
              <a:t>2. </a:t>
            </a:r>
            <a:r>
              <a:rPr lang="en-US" sz="3200" dirty="0" err="1"/>
              <a:t>AdapterFusion</a:t>
            </a:r>
            <a:endParaRPr lang="ru-RU" sz="3200" dirty="0"/>
          </a:p>
          <a:p>
            <a:endParaRPr lang="ru-RU" dirty="0"/>
          </a:p>
          <a:p>
            <a:r>
              <a:rPr lang="en-US" dirty="0"/>
              <a:t>Others: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MAD-X, Invertible adapters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AdapterDrop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MAD-X 2.0, Embedding training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Prefix Tuning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LoRA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Parallel adapters,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Mix-and-Match adapters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Compacter</a:t>
            </a:r>
            <a:endParaRPr lang="ru-RU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https://aclanthology.org/2021.eacl-main.39.pdf</a:t>
            </a:r>
            <a:r>
              <a:rPr lang="en-US" dirty="0"/>
              <a:t> </a:t>
            </a:r>
            <a:br>
              <a:rPr lang="en-US" dirty="0"/>
            </a:b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Подробнее: </a:t>
            </a:r>
            <a:r>
              <a:rPr lang="en-US" dirty="0">
                <a:hlinkClick r:id="rId3"/>
              </a:rPr>
              <a:t>https://github.com/adapter-hub/adapter-transformers#implemented-methods</a:t>
            </a:r>
            <a:r>
              <a:rPr lang="ru-RU" dirty="0"/>
              <a:t> </a:t>
            </a:r>
          </a:p>
        </p:txBody>
      </p:sp>
      <p:pic>
        <p:nvPicPr>
          <p:cNvPr id="1026" name="Picture 2" descr="Adapter architectures">
            <a:extLst>
              <a:ext uri="{FF2B5EF4-FFF2-40B4-BE49-F238E27FC236}">
                <a16:creationId xmlns:a16="http://schemas.microsoft.com/office/drawing/2014/main" id="{90A6DFA1-ED4E-4AB2-BF0B-BA23AB5FA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16" y="3222829"/>
            <a:ext cx="7268479" cy="987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4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our services"/>
          <p:cNvSpPr txBox="1"/>
          <p:nvPr/>
        </p:nvSpPr>
        <p:spPr>
          <a:xfrm>
            <a:off x="1406145" y="396879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b="0" spc="-112"/>
            </a:lvl1pPr>
          </a:lstStyle>
          <a:p>
            <a:r>
              <a:rPr lang="ru-RU" dirty="0"/>
              <a:t>Разница </a:t>
            </a:r>
            <a:r>
              <a:rPr lang="en-US" dirty="0"/>
              <a:t>FET </a:t>
            </a:r>
            <a:r>
              <a:rPr lang="ru-RU" dirty="0"/>
              <a:t>и </a:t>
            </a:r>
            <a:r>
              <a:rPr lang="en-US" dirty="0" err="1"/>
              <a:t>MoE</a:t>
            </a:r>
            <a:endParaRPr dirty="0"/>
          </a:p>
        </p:txBody>
      </p:sp>
      <p:sp>
        <p:nvSpPr>
          <p:cNvPr id="426" name="Chat system app"/>
          <p:cNvSpPr txBox="1"/>
          <p:nvPr/>
        </p:nvSpPr>
        <p:spPr>
          <a:xfrm>
            <a:off x="1285435" y="1917576"/>
            <a:ext cx="8064896" cy="7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 algn="l">
              <a:defRPr sz="4200" b="0"/>
            </a:lvl1pPr>
          </a:lstStyle>
          <a:p>
            <a:r>
              <a:rPr lang="en-US" u="sng" dirty="0" err="1"/>
              <a:t>MoE</a:t>
            </a:r>
            <a:r>
              <a:rPr lang="en-US" u="sng" dirty="0"/>
              <a:t> from Google:</a:t>
            </a:r>
            <a:endParaRPr dirty="0"/>
          </a:p>
        </p:txBody>
      </p:sp>
      <p:sp>
        <p:nvSpPr>
          <p:cNvPr id="430" name="Free support"/>
          <p:cNvSpPr txBox="1"/>
          <p:nvPr/>
        </p:nvSpPr>
        <p:spPr>
          <a:xfrm>
            <a:off x="13632160" y="1984743"/>
            <a:ext cx="8064896" cy="7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 algn="l">
              <a:defRPr sz="4200" b="0"/>
            </a:lvl1pPr>
          </a:lstStyle>
          <a:p>
            <a:r>
              <a:rPr lang="en-US" u="sng" dirty="0" err="1"/>
              <a:t>Mixsture</a:t>
            </a:r>
            <a:r>
              <a:rPr lang="en-US" u="sng" dirty="0"/>
              <a:t> of concepts</a:t>
            </a:r>
            <a:endParaRPr dirty="0"/>
          </a:p>
        </p:txBody>
      </p:sp>
      <p:sp>
        <p:nvSpPr>
          <p:cNvPr id="431" name="Line"/>
          <p:cNvSpPr/>
          <p:nvPr/>
        </p:nvSpPr>
        <p:spPr>
          <a:xfrm>
            <a:off x="13632160" y="3689648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>
              <a:lnSpc>
                <a:spcPct val="110000"/>
              </a:lnSpc>
              <a:defRPr sz="2700" b="0"/>
            </a:pPr>
            <a:endParaRPr/>
          </a:p>
        </p:txBody>
      </p:sp>
      <p:sp>
        <p:nvSpPr>
          <p:cNvPr id="60" name="Morbi leo risus, elit. Vestibulum id Aenean lacinia bibendum nulla sed coetra augue. Aenean eu leo  Nulla vitae elit libero, a pharetra augue. Aenean eu leo quam. Pellentesque ornare sem lacinia quam venenatis vestibulum. Morbctetur. Nulla vitae elit libero, aero, a pharetra augue. Aeneanquam. Pellen vestibulus, porta ac consectetur ac,">
            <a:extLst>
              <a:ext uri="{FF2B5EF4-FFF2-40B4-BE49-F238E27FC236}">
                <a16:creationId xmlns:a16="http://schemas.microsoft.com/office/drawing/2014/main" id="{E60EF47D-66B3-4CA4-BFE6-56517C8D1E44}"/>
              </a:ext>
            </a:extLst>
          </p:cNvPr>
          <p:cNvSpPr txBox="1"/>
          <p:nvPr/>
        </p:nvSpPr>
        <p:spPr>
          <a:xfrm>
            <a:off x="12696056" y="4337720"/>
            <a:ext cx="10873208" cy="8208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>
              <a:lnSpc>
                <a:spcPct val="110000"/>
              </a:lnSpc>
              <a:defRPr sz="2800" b="0"/>
            </a:lvl1pPr>
          </a:lstStyle>
          <a:p>
            <a:r>
              <a:rPr lang="en-US" dirty="0"/>
              <a:t>What is the concept behind:</a:t>
            </a:r>
            <a:br>
              <a:rPr lang="ru-RU" dirty="0"/>
            </a:br>
            <a:r>
              <a:rPr lang="en-US" dirty="0"/>
              <a:t>Bottleneck</a:t>
            </a:r>
            <a:r>
              <a:rPr lang="ru-RU" dirty="0"/>
              <a:t> + </a:t>
            </a:r>
            <a:r>
              <a:rPr lang="en-US" dirty="0" err="1"/>
              <a:t>MoE</a:t>
            </a:r>
            <a:endParaRPr lang="ru-RU" dirty="0"/>
          </a:p>
          <a:p>
            <a:br>
              <a:rPr lang="en-US" dirty="0"/>
            </a:br>
            <a:endParaRPr lang="ru-RU" dirty="0"/>
          </a:p>
          <a:p>
            <a:r>
              <a:rPr lang="en-US" dirty="0"/>
              <a:t>There is a layer after </a:t>
            </a:r>
            <a:r>
              <a:rPr lang="en-US" dirty="0" err="1"/>
              <a:t>LayerNorm</a:t>
            </a:r>
            <a:r>
              <a:rPr lang="en-US" dirty="0"/>
              <a:t> layer or several layers of experts. At the output of the model, one or more probabilistic expert models are "attached". The probabilistic model allows you to learn faster</a:t>
            </a:r>
          </a:p>
          <a:p>
            <a:endParaRPr lang="en-US" dirty="0"/>
          </a:p>
          <a:p>
            <a:endParaRPr lang="ru-RU" dirty="0"/>
          </a:p>
          <a:p>
            <a:r>
              <a:rPr lang="en-US" dirty="0"/>
              <a:t>More</a:t>
            </a:r>
            <a:r>
              <a:rPr lang="ru-RU" dirty="0"/>
              <a:t>: </a:t>
            </a:r>
            <a:r>
              <a:rPr lang="en-US" dirty="0">
                <a:hlinkClick r:id="rId2"/>
              </a:rPr>
              <a:t>https://ai.googleblog.com/2022/01/scaling-vision-with-sparse-mixture-of.html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4837AE-B1BF-4C56-B1DC-1BDA063A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01" y="3905672"/>
            <a:ext cx="10628595" cy="37107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BF4767-3D2B-4A5A-86D9-ABC2F9B97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01" y="8586191"/>
            <a:ext cx="10636144" cy="371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5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ircle"/>
          <p:cNvSpPr/>
          <p:nvPr/>
        </p:nvSpPr>
        <p:spPr>
          <a:xfrm>
            <a:off x="1766605" y="3581436"/>
            <a:ext cx="7353301" cy="7353301"/>
          </a:xfrm>
          <a:prstGeom prst="ellipse">
            <a:avLst/>
          </a:prstGeom>
          <a:ln w="38100">
            <a:solidFill>
              <a:srgbClr val="37CAD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101" name="our company"/>
          <p:cNvSpPr txBox="1"/>
          <p:nvPr/>
        </p:nvSpPr>
        <p:spPr>
          <a:xfrm>
            <a:off x="1406145" y="396879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b="0" spc="-112"/>
            </a:lvl1pPr>
          </a:lstStyle>
          <a:p>
            <a:r>
              <a:rPr lang="en-US" dirty="0"/>
              <a:t>Fast Experts Tuning technology</a:t>
            </a:r>
            <a:endParaRPr dirty="0"/>
          </a:p>
        </p:txBody>
      </p:sp>
      <p:sp>
        <p:nvSpPr>
          <p:cNvPr id="102" name="Morbi leo risus, elit. Vestibulum id Aenean lacinia bibendum nulla sed coetra augue. Aenean eu leo  Nulla vitae elit libero, a pharetra augue. Aenean eu leo quam. Pellentesque ornare sem lacinia quam venenatis vestibulum. Morbctetur. Nulla vitae elit libero, aero, a pharetra augue. Aeneanquam. Pellen vestibulus, porta ac consectetur ac,"/>
          <p:cNvSpPr txBox="1"/>
          <p:nvPr/>
        </p:nvSpPr>
        <p:spPr>
          <a:xfrm>
            <a:off x="12984088" y="4961276"/>
            <a:ext cx="9793087" cy="7081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>
              <a:lnSpc>
                <a:spcPct val="110000"/>
              </a:lnSpc>
              <a:defRPr sz="2800" b="0"/>
            </a:lvl1pPr>
          </a:lstStyle>
          <a:p>
            <a:r>
              <a:rPr lang="en-US" sz="3200" b="1" dirty="0"/>
              <a:t>Task: Generating an article or replica on a given topic, so as not to train the entire neural network, because it is long and expensive</a:t>
            </a:r>
            <a:br>
              <a:rPr lang="ru-RU" sz="3200" b="1" dirty="0"/>
            </a:br>
            <a:endParaRPr lang="ru-RU" sz="3200" b="1" dirty="0"/>
          </a:p>
          <a:p>
            <a:endParaRPr lang="ru-RU" dirty="0"/>
          </a:p>
          <a:p>
            <a:pPr marL="514350" indent="-514350">
              <a:buAutoNum type="arabicParenR"/>
            </a:pPr>
            <a:r>
              <a:rPr lang="en-US" dirty="0"/>
              <a:t>50-100 times faster than fine-tuning, for different models</a:t>
            </a:r>
          </a:p>
          <a:p>
            <a:pPr marL="514350" indent="-514350">
              <a:buAutoNum type="arabicParenR"/>
            </a:pPr>
            <a:r>
              <a:rPr lang="en-US" dirty="0"/>
              <a:t>50 times faster for the ruGPT3 medium model</a:t>
            </a:r>
          </a:p>
          <a:p>
            <a:pPr marL="514350" indent="-514350">
              <a:buAutoNum type="arabicParenR"/>
            </a:pPr>
            <a:r>
              <a:rPr lang="en-US" dirty="0"/>
              <a:t>How it works: instead of the full number of parameters, we train individual layers with a smaller number</a:t>
            </a:r>
          </a:p>
          <a:p>
            <a:pPr marL="514350" indent="-514350">
              <a:buAutoNum type="arabicParenR"/>
            </a:pPr>
            <a:r>
              <a:rPr lang="en-US" dirty="0"/>
              <a:t>GPU training is more than 2 times faster than CPU, on average</a:t>
            </a:r>
            <a:endParaRPr lang="ru-RU" dirty="0"/>
          </a:p>
          <a:p>
            <a:endParaRPr lang="ru-RU" sz="3200" i="1" dirty="0"/>
          </a:p>
          <a:p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</p:txBody>
      </p:sp>
      <p:sp>
        <p:nvSpPr>
          <p:cNvPr id="103" name="What we see is only a perception. What we hear is only an opinion."/>
          <p:cNvSpPr txBox="1"/>
          <p:nvPr/>
        </p:nvSpPr>
        <p:spPr>
          <a:xfrm>
            <a:off x="12355572" y="1940415"/>
            <a:ext cx="11850528" cy="2483371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7600" b="0" spc="-152"/>
            </a:lvl1pPr>
          </a:lstStyle>
          <a:p>
            <a:r>
              <a:rPr lang="en-US" dirty="0" err="1"/>
              <a:t>FastExperts</a:t>
            </a:r>
            <a:r>
              <a:rPr lang="en-US" dirty="0"/>
              <a:t> Tuning is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50+</a:t>
            </a:r>
            <a:r>
              <a:rPr lang="en-US" dirty="0"/>
              <a:t> times faster than fine-tuning</a:t>
            </a:r>
          </a:p>
        </p:txBody>
      </p:sp>
      <p:sp>
        <p:nvSpPr>
          <p:cNvPr id="104" name="Line"/>
          <p:cNvSpPr/>
          <p:nvPr/>
        </p:nvSpPr>
        <p:spPr>
          <a:xfrm>
            <a:off x="12999158" y="4692530"/>
            <a:ext cx="300733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l">
              <a:lnSpc>
                <a:spcPct val="110000"/>
              </a:lnSpc>
              <a:defRPr sz="2700" b="0"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EE8BAF-A693-4A60-84A5-3DB6B40E596B}"/>
              </a:ext>
            </a:extLst>
          </p:cNvPr>
          <p:cNvSpPr txBox="1"/>
          <p:nvPr/>
        </p:nvSpPr>
        <p:spPr>
          <a:xfrm>
            <a:off x="651167" y="10010578"/>
            <a:ext cx="11377264" cy="27295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Training log (Training time on 1 CPU is 1 minute 22 seconds), 3 epochs:</a:t>
            </a:r>
            <a:endParaRPr lang="ru-RU" sz="24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Epoch 1/3</a:t>
            </a:r>
            <a:br>
              <a:rPr lang="en-US" sz="2400" dirty="0"/>
            </a:br>
            <a:r>
              <a:rPr lang="en-US" sz="2400" dirty="0"/>
              <a:t>57/57 [==============================] - 22s 369ms/step - loss: 2.3544</a:t>
            </a:r>
            <a:br>
              <a:rPr lang="en-US" sz="2400" dirty="0"/>
            </a:br>
            <a:r>
              <a:rPr lang="en-US" sz="2400" dirty="0"/>
              <a:t>Epoch 2/3</a:t>
            </a:r>
            <a:br>
              <a:rPr lang="en-US" sz="2400" dirty="0"/>
            </a:br>
            <a:r>
              <a:rPr lang="en-US" sz="2400" dirty="0"/>
              <a:t>57/57 [==============================] - 22s 389ms/step - loss: 1.2231</a:t>
            </a:r>
            <a:br>
              <a:rPr lang="en-US" sz="2400" dirty="0"/>
            </a:br>
            <a:r>
              <a:rPr lang="en-US" sz="2400" dirty="0"/>
              <a:t>Epoch 3/3</a:t>
            </a:r>
            <a:br>
              <a:rPr lang="en-US" sz="2400" dirty="0"/>
            </a:br>
            <a:r>
              <a:rPr lang="en-US" sz="2400" dirty="0"/>
              <a:t>57/57 [==============================] - 21s 372ms/step - loss: 0.8616</a:t>
            </a:r>
            <a:endParaRPr kumimoji="0" lang="ru-RU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4689D7-4C73-45D6-9207-6AD78081F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9" y="3368332"/>
            <a:ext cx="11411502" cy="58578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C14DAD-950D-4603-9B88-772C5297E2F7}"/>
              </a:ext>
            </a:extLst>
          </p:cNvPr>
          <p:cNvSpPr txBox="1"/>
          <p:nvPr/>
        </p:nvSpPr>
        <p:spPr>
          <a:xfrm>
            <a:off x="616929" y="2267662"/>
            <a:ext cx="11377264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Training log (Training time on 1 GPU is 85 seconds), 6 epochs:</a:t>
            </a:r>
            <a:endParaRPr lang="ru-RU" sz="2400" dirty="0"/>
          </a:p>
        </p:txBody>
      </p:sp>
      <p:cxnSp>
        <p:nvCxnSpPr>
          <p:cNvPr id="12" name="Скругленная соединительная линия 18">
            <a:extLst>
              <a:ext uri="{FF2B5EF4-FFF2-40B4-BE49-F238E27FC236}">
                <a16:creationId xmlns:a16="http://schemas.microsoft.com/office/drawing/2014/main" id="{4CC1E9DB-2710-43F6-B768-83EAEFD43214}"/>
              </a:ext>
            </a:extLst>
          </p:cNvPr>
          <p:cNvCxnSpPr>
            <a:cxnSpLocks/>
          </p:cNvCxnSpPr>
          <p:nvPr/>
        </p:nvCxnSpPr>
        <p:spPr>
          <a:xfrm rot="10800000">
            <a:off x="4919192" y="6858000"/>
            <a:ext cx="8856984" cy="1152128"/>
          </a:xfrm>
          <a:prstGeom prst="curvedConnector3">
            <a:avLst>
              <a:gd name="adj1" fmla="val 50000"/>
            </a:avLst>
          </a:prstGeom>
          <a:noFill/>
          <a:ln w="57150" cap="flat">
            <a:solidFill>
              <a:srgbClr val="FFC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3639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ircle"/>
          <p:cNvSpPr/>
          <p:nvPr/>
        </p:nvSpPr>
        <p:spPr>
          <a:xfrm>
            <a:off x="1766605" y="3581436"/>
            <a:ext cx="7353301" cy="7353301"/>
          </a:xfrm>
          <a:prstGeom prst="ellipse">
            <a:avLst/>
          </a:prstGeom>
          <a:ln w="38100">
            <a:solidFill>
              <a:srgbClr val="37CAD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101" name="our company"/>
          <p:cNvSpPr txBox="1"/>
          <p:nvPr/>
        </p:nvSpPr>
        <p:spPr>
          <a:xfrm>
            <a:off x="1406145" y="396879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b="0" spc="-112"/>
            </a:lvl1pPr>
          </a:lstStyle>
          <a:p>
            <a:r>
              <a:rPr lang="en-US" dirty="0"/>
              <a:t>Fast Experts Tuning</a:t>
            </a:r>
            <a:r>
              <a:rPr lang="ru-RU" dirty="0"/>
              <a:t>:</a:t>
            </a:r>
            <a:r>
              <a:rPr lang="en-US" dirty="0"/>
              <a:t> generation results</a:t>
            </a:r>
            <a:endParaRPr dirty="0"/>
          </a:p>
        </p:txBody>
      </p:sp>
      <p:sp>
        <p:nvSpPr>
          <p:cNvPr id="102" name="Morbi leo risus, elit. Vestibulum id Aenean lacinia bibendum nulla sed coetra augue. Aenean eu leo  Nulla vitae elit libero, a pharetra augue. Aenean eu leo quam. Pellentesque ornare sem lacinia quam venenatis vestibulum. Morbctetur. Nulla vitae elit libero, aero, a pharetra augue. Aeneanquam. Pellen vestibulus, porta ac consectetur ac,"/>
          <p:cNvSpPr txBox="1"/>
          <p:nvPr/>
        </p:nvSpPr>
        <p:spPr>
          <a:xfrm>
            <a:off x="12047984" y="4686034"/>
            <a:ext cx="11377264" cy="8292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>
              <a:lnSpc>
                <a:spcPct val="110000"/>
              </a:lnSpc>
              <a:defRPr sz="2800" b="0"/>
            </a:lvl1pPr>
          </a:lstStyle>
          <a:p>
            <a:r>
              <a:rPr lang="en-US" sz="3200" b="1" dirty="0"/>
              <a:t>Global task: Generation of continuation text, dialogue</a:t>
            </a:r>
          </a:p>
          <a:p>
            <a:endParaRPr lang="en-US" sz="3200" b="1" dirty="0"/>
          </a:p>
          <a:p>
            <a:r>
              <a:rPr lang="en-US" sz="3200" b="1" dirty="0"/>
              <a:t>There is a “</a:t>
            </a:r>
            <a:r>
              <a:rPr lang="en-US" sz="3200" b="1" dirty="0" err="1"/>
              <a:t>set_variety_of_answers</a:t>
            </a:r>
            <a:r>
              <a:rPr lang="en-US" sz="3200" b="1" dirty="0"/>
              <a:t>” parameter with a value from 0 to 1 that controls the variability. If it is equal to 0, then we follow the dataset, if 1 – almost the original model is used.</a:t>
            </a:r>
          </a:p>
          <a:p>
            <a:endParaRPr lang="ru-RU" sz="3200" b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Before training (generation from the word "Stalker"):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Сталкер" - это сборник рассказов писателя Сергея Лукьяненко "Сталкер".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After training (generation from the word "Stalker"):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Сталкер — игра с открытым миром</a:t>
            </a:r>
            <a:b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</a:br>
            <a:b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</a:b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Result</a:t>
            </a:r>
            <a:r>
              <a: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: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 got 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controllable generation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514350" indent="-514350">
              <a:buAutoNum type="arabicParenR"/>
            </a:pPr>
            <a:endParaRPr lang="ru-RU" dirty="0"/>
          </a:p>
          <a:p>
            <a:endParaRPr lang="ru-RU" sz="3200" i="1" dirty="0"/>
          </a:p>
          <a:p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</p:txBody>
      </p:sp>
      <p:sp>
        <p:nvSpPr>
          <p:cNvPr id="103" name="What we see is only a perception. What we hear is only an opinion."/>
          <p:cNvSpPr txBox="1"/>
          <p:nvPr/>
        </p:nvSpPr>
        <p:spPr>
          <a:xfrm>
            <a:off x="12047984" y="1802793"/>
            <a:ext cx="11247615" cy="2483371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7600" b="0" spc="-152"/>
            </a:lvl1pPr>
          </a:lstStyle>
          <a:p>
            <a:r>
              <a:rPr lang="en-US" dirty="0"/>
              <a:t>Good controllable generation</a:t>
            </a:r>
            <a:endParaRPr dirty="0"/>
          </a:p>
        </p:txBody>
      </p:sp>
      <p:sp>
        <p:nvSpPr>
          <p:cNvPr id="104" name="Line"/>
          <p:cNvSpPr/>
          <p:nvPr/>
        </p:nvSpPr>
        <p:spPr>
          <a:xfrm>
            <a:off x="12192000" y="4286163"/>
            <a:ext cx="300733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l">
              <a:lnSpc>
                <a:spcPct val="110000"/>
              </a:lnSpc>
              <a:defRPr sz="2700" b="0"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7194CE-A55E-4268-8A6C-108EA6DF9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34" y="2907776"/>
            <a:ext cx="10602686" cy="29010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1DEE3C-D5F9-4CF3-A8E0-34B95DDD3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25" y="6482479"/>
            <a:ext cx="10642037" cy="66051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3E77554D-325A-4518-8F82-8F9AFC18492E}"/>
              </a:ext>
            </a:extLst>
          </p:cNvPr>
          <p:cNvSpPr/>
          <p:nvPr/>
        </p:nvSpPr>
        <p:spPr>
          <a:xfrm>
            <a:off x="12191999" y="9378280"/>
            <a:ext cx="300733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l">
              <a:lnSpc>
                <a:spcPct val="110000"/>
              </a:lnSpc>
              <a:defRPr sz="2700" b="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92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ircle"/>
          <p:cNvSpPr/>
          <p:nvPr/>
        </p:nvSpPr>
        <p:spPr>
          <a:xfrm>
            <a:off x="2542928" y="3573433"/>
            <a:ext cx="7353301" cy="7353301"/>
          </a:xfrm>
          <a:prstGeom prst="ellipse">
            <a:avLst/>
          </a:prstGeom>
          <a:ln w="38100">
            <a:solidFill>
              <a:srgbClr val="37CAD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101" name="our company"/>
          <p:cNvSpPr txBox="1"/>
          <p:nvPr/>
        </p:nvSpPr>
        <p:spPr>
          <a:xfrm>
            <a:off x="1406145" y="396879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b="0" spc="-112"/>
            </a:lvl1pPr>
          </a:lstStyle>
          <a:p>
            <a:r>
              <a:rPr lang="en-US" dirty="0"/>
              <a:t>Fast Experts Tuning vs </a:t>
            </a:r>
            <a:r>
              <a:rPr lang="en-US" dirty="0" err="1"/>
              <a:t>MoE</a:t>
            </a:r>
            <a:endParaRPr dirty="0"/>
          </a:p>
        </p:txBody>
      </p:sp>
      <p:sp>
        <p:nvSpPr>
          <p:cNvPr id="102" name="Morbi leo risus, elit. Vestibulum id Aenean lacinia bibendum nulla sed coetra augue. Aenean eu leo  Nulla vitae elit libero, a pharetra augue. Aenean eu leo quam. Pellentesque ornare sem lacinia quam venenatis vestibulum. Morbctetur. Nulla vitae elit libero, aero, a pharetra augue. Aeneanquam. Pellen vestibulus, porta ac consectetur ac,"/>
          <p:cNvSpPr txBox="1"/>
          <p:nvPr/>
        </p:nvSpPr>
        <p:spPr>
          <a:xfrm>
            <a:off x="12984088" y="4961277"/>
            <a:ext cx="9793087" cy="6289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>
              <a:lnSpc>
                <a:spcPct val="110000"/>
              </a:lnSpc>
              <a:defRPr sz="2800" b="0"/>
            </a:lvl1pPr>
          </a:lstStyle>
          <a:p>
            <a:r>
              <a:rPr lang="en-US" sz="3200" b="1" dirty="0"/>
              <a:t>Task: To speed up controllable generation, but leave the quality of the generated text at the same level</a:t>
            </a:r>
            <a:br>
              <a:rPr lang="ru-RU" sz="3200" b="1" dirty="0"/>
            </a:br>
            <a:endParaRPr lang="ru-RU" sz="3200" b="1" dirty="0"/>
          </a:p>
          <a:p>
            <a:endParaRPr lang="ru-RU" dirty="0"/>
          </a:p>
          <a:p>
            <a:pPr marL="514350" indent="-514350">
              <a:buAutoNum type="arabicParenR"/>
            </a:pPr>
            <a:r>
              <a:rPr lang="en-US" dirty="0"/>
              <a:t>An additional model that helps Experts</a:t>
            </a:r>
          </a:p>
          <a:p>
            <a:pPr marL="514350" indent="-514350">
              <a:buAutoNum type="arabicParenR"/>
            </a:pPr>
            <a:r>
              <a:rPr lang="en-US" dirty="0"/>
              <a:t>There is no Weighted Sum block, but there is an effect of it</a:t>
            </a:r>
          </a:p>
          <a:p>
            <a:pPr marL="514350" indent="-514350">
              <a:buAutoNum type="arabicParenR"/>
            </a:pPr>
            <a:r>
              <a:rPr lang="en-US" dirty="0" err="1"/>
              <a:t>LayerNorm</a:t>
            </a:r>
            <a:r>
              <a:rPr lang="en-US" dirty="0"/>
              <a:t> – from GPT</a:t>
            </a:r>
          </a:p>
          <a:p>
            <a:pPr marL="514350" indent="-514350">
              <a:buAutoNum type="arabicParenR"/>
            </a:pPr>
            <a:r>
              <a:rPr lang="en-US" dirty="0"/>
              <a:t>The idea is similar to Google's </a:t>
            </a:r>
            <a:r>
              <a:rPr lang="en-US" dirty="0" err="1"/>
              <a:t>MoE</a:t>
            </a:r>
            <a:r>
              <a:rPr lang="en-US" dirty="0"/>
              <a:t>, but the implementation is more efficient</a:t>
            </a: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  <a:p>
            <a:endParaRPr lang="ru-RU" sz="3200" i="1" dirty="0"/>
          </a:p>
          <a:p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</p:txBody>
      </p:sp>
      <p:sp>
        <p:nvSpPr>
          <p:cNvPr id="103" name="What we see is only a perception. What we hear is only an opinion."/>
          <p:cNvSpPr txBox="1"/>
          <p:nvPr/>
        </p:nvSpPr>
        <p:spPr>
          <a:xfrm>
            <a:off x="12958484" y="2525190"/>
            <a:ext cx="11247615" cy="1313820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7600" b="0" spc="-152"/>
            </a:lvl1pPr>
          </a:lstStyle>
          <a:p>
            <a:r>
              <a:rPr lang="en-US" dirty="0"/>
              <a:t>FET vs MOE</a:t>
            </a:r>
            <a:endParaRPr dirty="0"/>
          </a:p>
        </p:txBody>
      </p:sp>
      <p:sp>
        <p:nvSpPr>
          <p:cNvPr id="104" name="Line"/>
          <p:cNvSpPr/>
          <p:nvPr/>
        </p:nvSpPr>
        <p:spPr>
          <a:xfrm>
            <a:off x="13056096" y="4121696"/>
            <a:ext cx="300733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l">
              <a:lnSpc>
                <a:spcPct val="110000"/>
              </a:lnSpc>
              <a:defRPr sz="2700" b="0"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148190-0F78-464D-B7E9-F9F5D6572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84" y="2321496"/>
            <a:ext cx="11337416" cy="42200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1FE3EA-3AB7-4C09-B6C5-B0200BAE1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" r="1194"/>
          <a:stretch/>
        </p:blipFill>
        <p:spPr>
          <a:xfrm>
            <a:off x="782883" y="7797113"/>
            <a:ext cx="11475912" cy="48680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9524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ircle"/>
          <p:cNvSpPr/>
          <p:nvPr/>
        </p:nvSpPr>
        <p:spPr>
          <a:xfrm>
            <a:off x="1766605" y="3581436"/>
            <a:ext cx="7353301" cy="7353301"/>
          </a:xfrm>
          <a:prstGeom prst="ellipse">
            <a:avLst/>
          </a:prstGeom>
          <a:ln w="38100">
            <a:solidFill>
              <a:srgbClr val="37CAD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101" name="our company"/>
          <p:cNvSpPr txBox="1"/>
          <p:nvPr/>
        </p:nvSpPr>
        <p:spPr>
          <a:xfrm>
            <a:off x="1406145" y="396879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b="0" spc="-112"/>
            </a:lvl1pPr>
          </a:lstStyle>
          <a:p>
            <a:r>
              <a:rPr lang="en-US" dirty="0"/>
              <a:t>Fast Experts Tuning and other methods</a:t>
            </a:r>
            <a:endParaRPr dirty="0"/>
          </a:p>
        </p:txBody>
      </p:sp>
      <p:sp>
        <p:nvSpPr>
          <p:cNvPr id="102" name="Morbi leo risus, elit. Vestibulum id Aenean lacinia bibendum nulla sed coetra augue. Aenean eu leo  Nulla vitae elit libero, a pharetra augue. Aenean eu leo quam. Pellentesque ornare sem lacinia quam venenatis vestibulum. Morbctetur. Nulla vitae elit libero, aero, a pharetra augue. Aeneanquam. Pellen vestibulus, porta ac consectetur ac,"/>
          <p:cNvSpPr txBox="1"/>
          <p:nvPr/>
        </p:nvSpPr>
        <p:spPr>
          <a:xfrm>
            <a:off x="12984088" y="4697764"/>
            <a:ext cx="9793087" cy="8352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>
              <a:lnSpc>
                <a:spcPct val="110000"/>
              </a:lnSpc>
              <a:defRPr sz="2800" b="0"/>
            </a:lvl1pPr>
          </a:lstStyle>
          <a:p>
            <a:r>
              <a:rPr lang="en-US" sz="3200" b="1" dirty="0"/>
              <a:t>Local task:</a:t>
            </a:r>
            <a:br>
              <a:rPr lang="en-US" sz="3200" b="1" dirty="0"/>
            </a:br>
            <a:r>
              <a:rPr lang="en-US" sz="3200" b="1" dirty="0"/>
              <a:t>Generation control. Obscene expressions disappear, he begins to understand his name. Fast, useful for product hypotheses</a:t>
            </a:r>
          </a:p>
          <a:p>
            <a:endParaRPr lang="ru-RU" sz="3200" b="1" dirty="0"/>
          </a:p>
          <a:p>
            <a:r>
              <a:rPr lang="en-US" sz="3200" b="1" dirty="0"/>
              <a:t>Model</a:t>
            </a:r>
            <a:r>
              <a:rPr lang="ru-RU" sz="3200" b="1" dirty="0"/>
              <a:t>: </a:t>
            </a:r>
            <a:r>
              <a:rPr lang="en-US" sz="3200" b="1" dirty="0"/>
              <a:t>rudialogpt3_medium_based_on_gpt2</a:t>
            </a:r>
            <a:br>
              <a:rPr lang="ru-RU" sz="3200" b="1" dirty="0"/>
            </a:br>
            <a:endParaRPr lang="ru-RU" sz="3200" b="1" dirty="0"/>
          </a:p>
          <a:p>
            <a:endParaRPr lang="ru-RU" dirty="0"/>
          </a:p>
          <a:p>
            <a:pPr marL="514350" indent="-514350">
              <a:buAutoNum type="arabicParenR"/>
            </a:pPr>
            <a:r>
              <a:rPr lang="en-US" dirty="0"/>
              <a:t>Generation of coherent, coherent text</a:t>
            </a:r>
          </a:p>
          <a:p>
            <a:pPr marL="514350" indent="-514350">
              <a:buAutoNum type="arabicParenR"/>
            </a:pPr>
            <a:r>
              <a:rPr lang="en-US" dirty="0"/>
              <a:t>Neural networks trained by this method do not adapt well to new global tasks, for example, it is possible to make a dialog model from a summarizer, but the quality will be worse. (Work in progress: we know how to solve this problem)</a:t>
            </a:r>
          </a:p>
          <a:p>
            <a:pPr marL="514350" indent="-514350">
              <a:buAutoNum type="arabicParenR"/>
            </a:pPr>
            <a:r>
              <a:rPr lang="en-US" dirty="0"/>
              <a:t>However, this is often not required, because as a rule it is required to train a neural network already for the final task</a:t>
            </a:r>
            <a:endParaRPr lang="ru-RU" dirty="0"/>
          </a:p>
          <a:p>
            <a:endParaRPr lang="ru-RU" sz="3200" i="1" dirty="0"/>
          </a:p>
          <a:p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</p:txBody>
      </p:sp>
      <p:sp>
        <p:nvSpPr>
          <p:cNvPr id="103" name="What we see is only a perception. What we hear is only an opinion."/>
          <p:cNvSpPr txBox="1"/>
          <p:nvPr/>
        </p:nvSpPr>
        <p:spPr>
          <a:xfrm>
            <a:off x="12958484" y="2525190"/>
            <a:ext cx="11247615" cy="1313820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7600" b="0" spc="-152"/>
            </a:lvl1pPr>
          </a:lstStyle>
          <a:p>
            <a:r>
              <a:rPr lang="en-US" dirty="0"/>
              <a:t>Effect of FET</a:t>
            </a:r>
            <a:endParaRPr dirty="0"/>
          </a:p>
        </p:txBody>
      </p:sp>
      <p:sp>
        <p:nvSpPr>
          <p:cNvPr id="104" name="Line"/>
          <p:cNvSpPr/>
          <p:nvPr/>
        </p:nvSpPr>
        <p:spPr>
          <a:xfrm>
            <a:off x="13056096" y="4341013"/>
            <a:ext cx="300733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l">
              <a:lnSpc>
                <a:spcPct val="110000"/>
              </a:lnSpc>
              <a:defRPr sz="2700" b="0"/>
            </a:pPr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BFD648A-7F4B-43A9-95AE-3D1F50AE1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50" y="6930008"/>
            <a:ext cx="7086600" cy="62103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A3DFAE-2EEE-49AE-9A80-AB0FAA1EC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50" y="2048290"/>
            <a:ext cx="7086600" cy="4585446"/>
          </a:xfrm>
          <a:prstGeom prst="rect">
            <a:avLst/>
          </a:prstGeom>
        </p:spPr>
      </p:pic>
      <p:cxnSp>
        <p:nvCxnSpPr>
          <p:cNvPr id="10" name="Скругленная соединительная линия 18">
            <a:extLst>
              <a:ext uri="{FF2B5EF4-FFF2-40B4-BE49-F238E27FC236}">
                <a16:creationId xmlns:a16="http://schemas.microsoft.com/office/drawing/2014/main" id="{4C9CBBC4-D534-45C1-91F5-7B0B8027BC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618334" y="7808180"/>
            <a:ext cx="3340151" cy="1714116"/>
          </a:xfrm>
          <a:prstGeom prst="curvedConnector3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Скругленная соединительная линия 18">
            <a:extLst>
              <a:ext uri="{FF2B5EF4-FFF2-40B4-BE49-F238E27FC236}">
                <a16:creationId xmlns:a16="http://schemas.microsoft.com/office/drawing/2014/main" id="{C2F41939-0CB0-40B8-BF8F-CF4001CAF8B1}"/>
              </a:ext>
            </a:extLst>
          </p:cNvPr>
          <p:cNvCxnSpPr>
            <a:cxnSpLocks/>
          </p:cNvCxnSpPr>
          <p:nvPr/>
        </p:nvCxnSpPr>
        <p:spPr>
          <a:xfrm rot="10800000">
            <a:off x="6791402" y="4232550"/>
            <a:ext cx="6192686" cy="1675270"/>
          </a:xfrm>
          <a:prstGeom prst="curvedConnector3">
            <a:avLst/>
          </a:prstGeom>
          <a:noFill/>
          <a:ln w="57150" cap="flat">
            <a:solidFill>
              <a:srgbClr val="FFC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603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Другая 1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EAD77A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DB2C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DB2C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1022</Words>
  <Application>Microsoft Office PowerPoint</Application>
  <PresentationFormat>Произвольный</PresentationFormat>
  <Paragraphs>148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Google Sans</vt:lpstr>
      <vt:lpstr>Helvetica</vt:lpstr>
      <vt:lpstr>Helvetica Light</vt:lpstr>
      <vt:lpstr>Helvetica Neue</vt:lpstr>
      <vt:lpstr>Noto Sans JP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 N</dc:creator>
  <cp:lastModifiedBy>V N</cp:lastModifiedBy>
  <cp:revision>501</cp:revision>
  <dcterms:modified xsi:type="dcterms:W3CDTF">2022-06-15T11:04:32Z</dcterms:modified>
</cp:coreProperties>
</file>