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9"/>
  </p:handoutMasterIdLst>
  <p:sldIdLst>
    <p:sldId id="292" r:id="rId4"/>
    <p:sldId id="284" r:id="rId6"/>
    <p:sldId id="336" r:id="rId7"/>
    <p:sldId id="337" r:id="rId8"/>
    <p:sldId id="302" r:id="rId9"/>
    <p:sldId id="340" r:id="rId10"/>
    <p:sldId id="301" r:id="rId11"/>
    <p:sldId id="311" r:id="rId12"/>
    <p:sldId id="313" r:id="rId13"/>
    <p:sldId id="314" r:id="rId14"/>
    <p:sldId id="320" r:id="rId15"/>
    <p:sldId id="322" r:id="rId16"/>
    <p:sldId id="321" r:id="rId17"/>
    <p:sldId id="307" r:id="rId18"/>
    <p:sldId id="327" r:id="rId19"/>
    <p:sldId id="338" r:id="rId20"/>
    <p:sldId id="293" r:id="rId21"/>
    <p:sldId id="310" r:id="rId22"/>
    <p:sldId id="280" r:id="rId23"/>
    <p:sldId id="304" r:id="rId24"/>
    <p:sldId id="324" r:id="rId25"/>
    <p:sldId id="325" r:id="rId26"/>
    <p:sldId id="326"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19244-732E-4C7F-B9CC-6CA63A7C8E9B}" type="datetimeFigureOut">
              <a:rPr lang="en-US" smtClean="0"/>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1A43A-9B88-4364-8522-C0451D102D1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80C95A-A88E-499B-B306-570783D619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2FC698B0-F49F-455D-B67B-EB40FA8E82F8}"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Дата 3"/>
          <p:cNvSpPr>
            <a:spLocks noGrp="1"/>
          </p:cNvSpPr>
          <p:nvPr>
            <p:ph type="dt" sz="half" idx="10"/>
          </p:nvPr>
        </p:nvSpPr>
        <p:spPr/>
        <p:txBody>
          <a:bodyPr/>
          <a:lstStyle/>
          <a:p>
            <a:fld id="{2FC698B0-F49F-455D-B67B-EB40FA8E82F8}"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Дата 3"/>
          <p:cNvSpPr>
            <a:spLocks noGrp="1"/>
          </p:cNvSpPr>
          <p:nvPr>
            <p:ph type="dt" sz="half" idx="10"/>
          </p:nvPr>
        </p:nvSpPr>
        <p:spPr/>
        <p:txBody>
          <a:bodyPr/>
          <a:lstStyle/>
          <a:p>
            <a:fld id="{2FC698B0-F49F-455D-B67B-EB40FA8E82F8}"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dirty="0"/>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Дата 3"/>
          <p:cNvSpPr>
            <a:spLocks noGrp="1"/>
          </p:cNvSpPr>
          <p:nvPr>
            <p:ph type="dt" sz="half" idx="10"/>
          </p:nvPr>
        </p:nvSpPr>
        <p:spPr/>
        <p:txBody>
          <a:bodyPr/>
          <a:lstStyle/>
          <a:p>
            <a:fld id="{2FC698B0-F49F-455D-B67B-EB40FA8E82F8}"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p>
            <a:fld id="{2FC698B0-F49F-455D-B67B-EB40FA8E82F8}" type="datetimeFigureOut">
              <a:rPr lang="en-US" smtClean="0"/>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5" name="Дата 4"/>
          <p:cNvSpPr>
            <a:spLocks noGrp="1"/>
          </p:cNvSpPr>
          <p:nvPr>
            <p:ph type="dt" sz="half" idx="10"/>
          </p:nvPr>
        </p:nvSpPr>
        <p:spPr/>
        <p:txBody>
          <a:bodyPr/>
          <a:lstStyle/>
          <a:p>
            <a:fld id="{2FC698B0-F49F-455D-B67B-EB40FA8E82F8}"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7" name="Дата 6"/>
          <p:cNvSpPr>
            <a:spLocks noGrp="1"/>
          </p:cNvSpPr>
          <p:nvPr>
            <p:ph type="dt" sz="half" idx="10"/>
          </p:nvPr>
        </p:nvSpPr>
        <p:spPr/>
        <p:txBody>
          <a:bodyPr/>
          <a:lstStyle/>
          <a:p>
            <a:fld id="{2FC698B0-F49F-455D-B67B-EB40FA8E82F8}" type="datetimeFigureOut">
              <a:rPr lang="en-US" smtClean="0"/>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2FC698B0-F49F-455D-B67B-EB40FA8E82F8}" type="datetimeFigureOut">
              <a:rPr lang="en-US" smtClean="0"/>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FC698B0-F49F-455D-B67B-EB40FA8E82F8}" type="datetimeFigureOut">
              <a:rPr lang="en-US" smtClean="0"/>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2FC698B0-F49F-455D-B67B-EB40FA8E82F8}"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2FC698B0-F49F-455D-B67B-EB40FA8E82F8}" type="datetimeFigureOut">
              <a:rPr lang="en-US" smtClean="0"/>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B5511C-7D42-4CE3-922A-68E2F631166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698B0-F49F-455D-B67B-EB40FA8E82F8}" type="datetimeFigureOut">
              <a:rPr lang="en-US" smtClean="0"/>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5511C-7D42-4CE3-922A-68E2F631166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 Target="slide2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2.wmf"/><Relationship Id="rId1" Type="http://schemas.openxmlformats.org/officeDocument/2006/relationships/package" Target="../embeddings/Workbook1.xlsx"/></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slide" Target="slide2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D34"/>
        </a:solidFill>
        <a:effectLst/>
      </p:bgPr>
    </p:bg>
    <p:spTree>
      <p:nvGrpSpPr>
        <p:cNvPr id="1" name=""/>
        <p:cNvGrpSpPr/>
        <p:nvPr/>
      </p:nvGrpSpPr>
      <p:grpSpPr>
        <a:xfrm>
          <a:off x="0" y="0"/>
          <a:ext cx="0" cy="0"/>
          <a:chOff x="0" y="0"/>
          <a:chExt cx="0" cy="0"/>
        </a:xfrm>
      </p:grpSpPr>
      <p:grpSp>
        <p:nvGrpSpPr>
          <p:cNvPr id="11" name="Группа 10"/>
          <p:cNvGrpSpPr/>
          <p:nvPr/>
        </p:nvGrpSpPr>
        <p:grpSpPr>
          <a:xfrm>
            <a:off x="9534395" y="264588"/>
            <a:ext cx="2409199" cy="918624"/>
            <a:chOff x="717550" y="636588"/>
            <a:chExt cx="2656254" cy="1012825"/>
          </a:xfrm>
        </p:grpSpPr>
        <p:sp>
          <p:nvSpPr>
            <p:cNvPr id="15" name="Freeform 6"/>
            <p:cNvSpPr>
              <a:spLocks noEditPoints="1"/>
            </p:cNvSpPr>
            <p:nvPr/>
          </p:nvSpPr>
          <p:spPr bwMode="auto">
            <a:xfrm>
              <a:off x="1685925" y="696913"/>
              <a:ext cx="1671637" cy="728663"/>
            </a:xfrm>
            <a:custGeom>
              <a:avLst/>
              <a:gdLst/>
              <a:ahLst/>
              <a:cxnLst>
                <a:cxn ang="0">
                  <a:pos x="3379" y="1383"/>
                </a:cxn>
                <a:cxn ang="0">
                  <a:pos x="3392" y="1853"/>
                </a:cxn>
                <a:cxn ang="0">
                  <a:pos x="3262" y="1383"/>
                </a:cxn>
                <a:cxn ang="0">
                  <a:pos x="3169" y="1416"/>
                </a:cxn>
                <a:cxn ang="0">
                  <a:pos x="2980" y="1383"/>
                </a:cxn>
                <a:cxn ang="0">
                  <a:pos x="2939" y="1307"/>
                </a:cxn>
                <a:cxn ang="0">
                  <a:pos x="2776" y="1661"/>
                </a:cxn>
                <a:cxn ang="0">
                  <a:pos x="2810" y="1660"/>
                </a:cxn>
                <a:cxn ang="0">
                  <a:pos x="2802" y="1448"/>
                </a:cxn>
                <a:cxn ang="0">
                  <a:pos x="2222" y="1496"/>
                </a:cxn>
                <a:cxn ang="0">
                  <a:pos x="2414" y="1410"/>
                </a:cxn>
                <a:cxn ang="0">
                  <a:pos x="1887" y="1377"/>
                </a:cxn>
                <a:cxn ang="0">
                  <a:pos x="1727" y="1580"/>
                </a:cxn>
                <a:cxn ang="0">
                  <a:pos x="1579" y="1383"/>
                </a:cxn>
                <a:cxn ang="0">
                  <a:pos x="1102" y="1765"/>
                </a:cxn>
                <a:cxn ang="0">
                  <a:pos x="1141" y="1307"/>
                </a:cxn>
                <a:cxn ang="0">
                  <a:pos x="617" y="1383"/>
                </a:cxn>
                <a:cxn ang="0">
                  <a:pos x="913" y="1765"/>
                </a:cxn>
                <a:cxn ang="0">
                  <a:pos x="401" y="1531"/>
                </a:cxn>
                <a:cxn ang="0">
                  <a:pos x="438" y="1532"/>
                </a:cxn>
                <a:cxn ang="0">
                  <a:pos x="1722" y="797"/>
                </a:cxn>
                <a:cxn ang="0">
                  <a:pos x="1729" y="1126"/>
                </a:cxn>
                <a:cxn ang="0">
                  <a:pos x="1432" y="803"/>
                </a:cxn>
                <a:cxn ang="0">
                  <a:pos x="1280" y="803"/>
                </a:cxn>
                <a:cxn ang="0">
                  <a:pos x="799" y="962"/>
                </a:cxn>
                <a:cxn ang="0">
                  <a:pos x="1128" y="770"/>
                </a:cxn>
                <a:cxn ang="0">
                  <a:pos x="1155" y="1153"/>
                </a:cxn>
                <a:cxn ang="0">
                  <a:pos x="577" y="642"/>
                </a:cxn>
                <a:cxn ang="0">
                  <a:pos x="611" y="803"/>
                </a:cxn>
                <a:cxn ang="0">
                  <a:pos x="231" y="1124"/>
                </a:cxn>
                <a:cxn ang="0">
                  <a:pos x="259" y="858"/>
                </a:cxn>
                <a:cxn ang="0">
                  <a:pos x="216" y="612"/>
                </a:cxn>
                <a:cxn ang="0">
                  <a:pos x="4304" y="251"/>
                </a:cxn>
                <a:cxn ang="0">
                  <a:pos x="4059" y="0"/>
                </a:cxn>
                <a:cxn ang="0">
                  <a:pos x="3768" y="148"/>
                </a:cxn>
                <a:cxn ang="0">
                  <a:pos x="3778" y="512"/>
                </a:cxn>
                <a:cxn ang="0">
                  <a:pos x="3755" y="317"/>
                </a:cxn>
                <a:cxn ang="0">
                  <a:pos x="3768" y="148"/>
                </a:cxn>
                <a:cxn ang="0">
                  <a:pos x="3313" y="153"/>
                </a:cxn>
                <a:cxn ang="0">
                  <a:pos x="3126" y="536"/>
                </a:cxn>
                <a:cxn ang="0">
                  <a:pos x="3165" y="78"/>
                </a:cxn>
                <a:cxn ang="0">
                  <a:pos x="2795" y="508"/>
                </a:cxn>
                <a:cxn ang="0">
                  <a:pos x="2627" y="536"/>
                </a:cxn>
                <a:cxn ang="0">
                  <a:pos x="2412" y="536"/>
                </a:cxn>
                <a:cxn ang="0">
                  <a:pos x="2429" y="99"/>
                </a:cxn>
                <a:cxn ang="0">
                  <a:pos x="1975" y="251"/>
                </a:cxn>
                <a:cxn ang="0">
                  <a:pos x="1961" y="463"/>
                </a:cxn>
                <a:cxn ang="0">
                  <a:pos x="2118" y="177"/>
                </a:cxn>
                <a:cxn ang="0">
                  <a:pos x="1663" y="181"/>
                </a:cxn>
                <a:cxn ang="0">
                  <a:pos x="1467" y="345"/>
                </a:cxn>
                <a:cxn ang="0">
                  <a:pos x="1354" y="153"/>
                </a:cxn>
                <a:cxn ang="0">
                  <a:pos x="747" y="181"/>
                </a:cxn>
                <a:cxn ang="0">
                  <a:pos x="551" y="345"/>
                </a:cxn>
                <a:cxn ang="0">
                  <a:pos x="381" y="0"/>
                </a:cxn>
                <a:cxn ang="0">
                  <a:pos x="400" y="536"/>
                </a:cxn>
              </a:cxnLst>
              <a:rect l="0" t="0" r="r" b="b"/>
              <a:pathLst>
                <a:path w="4388" h="1912">
                  <a:moveTo>
                    <a:pt x="3736" y="1383"/>
                  </a:moveTo>
                  <a:lnTo>
                    <a:pt x="3701" y="1383"/>
                  </a:lnTo>
                  <a:lnTo>
                    <a:pt x="3701" y="1559"/>
                  </a:lnTo>
                  <a:cubicBezTo>
                    <a:pt x="3701" y="1669"/>
                    <a:pt x="3641" y="1735"/>
                    <a:pt x="3549" y="1735"/>
                  </a:cubicBezTo>
                  <a:cubicBezTo>
                    <a:pt x="3468" y="1735"/>
                    <a:pt x="3413" y="1687"/>
                    <a:pt x="3413" y="1586"/>
                  </a:cubicBezTo>
                  <a:lnTo>
                    <a:pt x="3413" y="1383"/>
                  </a:lnTo>
                  <a:lnTo>
                    <a:pt x="3379" y="1383"/>
                  </a:lnTo>
                  <a:lnTo>
                    <a:pt x="3379" y="1588"/>
                  </a:lnTo>
                  <a:cubicBezTo>
                    <a:pt x="3379" y="1703"/>
                    <a:pt x="3444" y="1768"/>
                    <a:pt x="3545" y="1768"/>
                  </a:cubicBezTo>
                  <a:cubicBezTo>
                    <a:pt x="3601" y="1768"/>
                    <a:pt x="3671" y="1741"/>
                    <a:pt x="3701" y="1667"/>
                  </a:cubicBezTo>
                  <a:lnTo>
                    <a:pt x="3701" y="1723"/>
                  </a:lnTo>
                  <a:cubicBezTo>
                    <a:pt x="3701" y="1823"/>
                    <a:pt x="3652" y="1879"/>
                    <a:pt x="3553" y="1879"/>
                  </a:cubicBezTo>
                  <a:cubicBezTo>
                    <a:pt x="3497" y="1880"/>
                    <a:pt x="3452" y="1861"/>
                    <a:pt x="3413" y="1831"/>
                  </a:cubicBezTo>
                  <a:lnTo>
                    <a:pt x="3392" y="1853"/>
                  </a:lnTo>
                  <a:cubicBezTo>
                    <a:pt x="3434" y="1889"/>
                    <a:pt x="3488" y="1912"/>
                    <a:pt x="3553" y="1911"/>
                  </a:cubicBezTo>
                  <a:cubicBezTo>
                    <a:pt x="3674" y="1911"/>
                    <a:pt x="3736" y="1836"/>
                    <a:pt x="3736" y="1718"/>
                  </a:cubicBezTo>
                  <a:lnTo>
                    <a:pt x="3736" y="1383"/>
                  </a:lnTo>
                  <a:close/>
                  <a:moveTo>
                    <a:pt x="3203" y="1416"/>
                  </a:moveTo>
                  <a:lnTo>
                    <a:pt x="3203" y="1416"/>
                  </a:lnTo>
                  <a:lnTo>
                    <a:pt x="3262" y="1416"/>
                  </a:lnTo>
                  <a:lnTo>
                    <a:pt x="3262" y="1383"/>
                  </a:lnTo>
                  <a:lnTo>
                    <a:pt x="3203" y="1383"/>
                  </a:lnTo>
                  <a:lnTo>
                    <a:pt x="3203" y="1254"/>
                  </a:lnTo>
                  <a:lnTo>
                    <a:pt x="3169" y="1254"/>
                  </a:lnTo>
                  <a:lnTo>
                    <a:pt x="3169" y="1383"/>
                  </a:lnTo>
                  <a:lnTo>
                    <a:pt x="3110" y="1383"/>
                  </a:lnTo>
                  <a:lnTo>
                    <a:pt x="3110" y="1416"/>
                  </a:lnTo>
                  <a:lnTo>
                    <a:pt x="3169" y="1416"/>
                  </a:lnTo>
                  <a:lnTo>
                    <a:pt x="3169" y="1765"/>
                  </a:lnTo>
                  <a:lnTo>
                    <a:pt x="3203" y="1765"/>
                  </a:lnTo>
                  <a:lnTo>
                    <a:pt x="3203" y="1416"/>
                  </a:lnTo>
                  <a:close/>
                  <a:moveTo>
                    <a:pt x="2945" y="1765"/>
                  </a:moveTo>
                  <a:lnTo>
                    <a:pt x="2945" y="1765"/>
                  </a:lnTo>
                  <a:lnTo>
                    <a:pt x="2980" y="1765"/>
                  </a:lnTo>
                  <a:lnTo>
                    <a:pt x="2980" y="1383"/>
                  </a:lnTo>
                  <a:lnTo>
                    <a:pt x="2945" y="1383"/>
                  </a:lnTo>
                  <a:lnTo>
                    <a:pt x="2945" y="1765"/>
                  </a:lnTo>
                  <a:close/>
                  <a:moveTo>
                    <a:pt x="2962" y="1328"/>
                  </a:moveTo>
                  <a:lnTo>
                    <a:pt x="2962" y="1328"/>
                  </a:lnTo>
                  <a:cubicBezTo>
                    <a:pt x="2975" y="1328"/>
                    <a:pt x="2985" y="1318"/>
                    <a:pt x="2985" y="1307"/>
                  </a:cubicBezTo>
                  <a:cubicBezTo>
                    <a:pt x="2985" y="1295"/>
                    <a:pt x="2975" y="1285"/>
                    <a:pt x="2962" y="1285"/>
                  </a:cubicBezTo>
                  <a:cubicBezTo>
                    <a:pt x="2949" y="1285"/>
                    <a:pt x="2939" y="1295"/>
                    <a:pt x="2939" y="1307"/>
                  </a:cubicBezTo>
                  <a:cubicBezTo>
                    <a:pt x="2939" y="1318"/>
                    <a:pt x="2949" y="1328"/>
                    <a:pt x="2962" y="1328"/>
                  </a:cubicBezTo>
                  <a:close/>
                  <a:moveTo>
                    <a:pt x="2647" y="1377"/>
                  </a:moveTo>
                  <a:lnTo>
                    <a:pt x="2647" y="1377"/>
                  </a:lnTo>
                  <a:cubicBezTo>
                    <a:pt x="2570" y="1377"/>
                    <a:pt x="2507" y="1416"/>
                    <a:pt x="2507" y="1481"/>
                  </a:cubicBezTo>
                  <a:cubicBezTo>
                    <a:pt x="2507" y="1530"/>
                    <a:pt x="2537" y="1566"/>
                    <a:pt x="2630" y="1577"/>
                  </a:cubicBezTo>
                  <a:lnTo>
                    <a:pt x="2683" y="1583"/>
                  </a:lnTo>
                  <a:cubicBezTo>
                    <a:pt x="2728" y="1588"/>
                    <a:pt x="2776" y="1595"/>
                    <a:pt x="2776" y="1661"/>
                  </a:cubicBezTo>
                  <a:cubicBezTo>
                    <a:pt x="2776" y="1716"/>
                    <a:pt x="2722" y="1741"/>
                    <a:pt x="2660" y="1741"/>
                  </a:cubicBezTo>
                  <a:lnTo>
                    <a:pt x="2657" y="1741"/>
                  </a:lnTo>
                  <a:cubicBezTo>
                    <a:pt x="2595" y="1741"/>
                    <a:pt x="2535" y="1712"/>
                    <a:pt x="2515" y="1672"/>
                  </a:cubicBezTo>
                  <a:lnTo>
                    <a:pt x="2494" y="1692"/>
                  </a:lnTo>
                  <a:cubicBezTo>
                    <a:pt x="2518" y="1738"/>
                    <a:pt x="2585" y="1771"/>
                    <a:pt x="2657" y="1771"/>
                  </a:cubicBezTo>
                  <a:lnTo>
                    <a:pt x="2663" y="1771"/>
                  </a:lnTo>
                  <a:cubicBezTo>
                    <a:pt x="2744" y="1771"/>
                    <a:pt x="2810" y="1731"/>
                    <a:pt x="2810" y="1660"/>
                  </a:cubicBezTo>
                  <a:cubicBezTo>
                    <a:pt x="2810" y="1576"/>
                    <a:pt x="2746" y="1559"/>
                    <a:pt x="2689" y="1553"/>
                  </a:cubicBezTo>
                  <a:lnTo>
                    <a:pt x="2634" y="1546"/>
                  </a:lnTo>
                  <a:cubicBezTo>
                    <a:pt x="2555" y="1538"/>
                    <a:pt x="2542" y="1510"/>
                    <a:pt x="2542" y="1479"/>
                  </a:cubicBezTo>
                  <a:cubicBezTo>
                    <a:pt x="2542" y="1434"/>
                    <a:pt x="2590" y="1406"/>
                    <a:pt x="2650" y="1406"/>
                  </a:cubicBezTo>
                  <a:lnTo>
                    <a:pt x="2657" y="1406"/>
                  </a:lnTo>
                  <a:cubicBezTo>
                    <a:pt x="2700" y="1406"/>
                    <a:pt x="2755" y="1430"/>
                    <a:pt x="2781" y="1468"/>
                  </a:cubicBezTo>
                  <a:lnTo>
                    <a:pt x="2802" y="1448"/>
                  </a:lnTo>
                  <a:cubicBezTo>
                    <a:pt x="2772" y="1405"/>
                    <a:pt x="2710" y="1377"/>
                    <a:pt x="2657" y="1377"/>
                  </a:cubicBezTo>
                  <a:lnTo>
                    <a:pt x="2647" y="1377"/>
                  </a:lnTo>
                  <a:close/>
                  <a:moveTo>
                    <a:pt x="2414" y="1410"/>
                  </a:moveTo>
                  <a:lnTo>
                    <a:pt x="2414" y="1410"/>
                  </a:lnTo>
                  <a:lnTo>
                    <a:pt x="2414" y="1377"/>
                  </a:lnTo>
                  <a:lnTo>
                    <a:pt x="2407" y="1377"/>
                  </a:lnTo>
                  <a:cubicBezTo>
                    <a:pt x="2320" y="1377"/>
                    <a:pt x="2252" y="1415"/>
                    <a:pt x="2222" y="1496"/>
                  </a:cubicBezTo>
                  <a:lnTo>
                    <a:pt x="2219" y="1383"/>
                  </a:lnTo>
                  <a:lnTo>
                    <a:pt x="2192" y="1383"/>
                  </a:lnTo>
                  <a:lnTo>
                    <a:pt x="2192" y="1765"/>
                  </a:lnTo>
                  <a:lnTo>
                    <a:pt x="2226" y="1765"/>
                  </a:lnTo>
                  <a:lnTo>
                    <a:pt x="2226" y="1605"/>
                  </a:lnTo>
                  <a:cubicBezTo>
                    <a:pt x="2226" y="1498"/>
                    <a:pt x="2273" y="1410"/>
                    <a:pt x="2400" y="1410"/>
                  </a:cubicBezTo>
                  <a:lnTo>
                    <a:pt x="2414" y="1410"/>
                  </a:lnTo>
                  <a:close/>
                  <a:moveTo>
                    <a:pt x="1887" y="1409"/>
                  </a:moveTo>
                  <a:lnTo>
                    <a:pt x="1887" y="1409"/>
                  </a:lnTo>
                  <a:cubicBezTo>
                    <a:pt x="1957" y="1409"/>
                    <a:pt x="2008" y="1448"/>
                    <a:pt x="2029" y="1504"/>
                  </a:cubicBezTo>
                  <a:cubicBezTo>
                    <a:pt x="2035" y="1519"/>
                    <a:pt x="2038" y="1540"/>
                    <a:pt x="2037" y="1555"/>
                  </a:cubicBezTo>
                  <a:lnTo>
                    <a:pt x="1729" y="1555"/>
                  </a:lnTo>
                  <a:cubicBezTo>
                    <a:pt x="1734" y="1474"/>
                    <a:pt x="1797" y="1409"/>
                    <a:pt x="1887" y="1409"/>
                  </a:cubicBezTo>
                  <a:close/>
                  <a:moveTo>
                    <a:pt x="1887" y="1377"/>
                  </a:moveTo>
                  <a:lnTo>
                    <a:pt x="1887" y="1377"/>
                  </a:lnTo>
                  <a:cubicBezTo>
                    <a:pt x="1771" y="1377"/>
                    <a:pt x="1692" y="1465"/>
                    <a:pt x="1692" y="1574"/>
                  </a:cubicBezTo>
                  <a:cubicBezTo>
                    <a:pt x="1692" y="1692"/>
                    <a:pt x="1774" y="1769"/>
                    <a:pt x="1894" y="1770"/>
                  </a:cubicBezTo>
                  <a:cubicBezTo>
                    <a:pt x="1959" y="1770"/>
                    <a:pt x="2013" y="1746"/>
                    <a:pt x="2055" y="1712"/>
                  </a:cubicBezTo>
                  <a:lnTo>
                    <a:pt x="2035" y="1690"/>
                  </a:lnTo>
                  <a:cubicBezTo>
                    <a:pt x="1997" y="1720"/>
                    <a:pt x="1950" y="1739"/>
                    <a:pt x="1894" y="1739"/>
                  </a:cubicBezTo>
                  <a:cubicBezTo>
                    <a:pt x="1796" y="1738"/>
                    <a:pt x="1727" y="1679"/>
                    <a:pt x="1727" y="1580"/>
                  </a:cubicBezTo>
                  <a:lnTo>
                    <a:pt x="2068" y="1580"/>
                  </a:lnTo>
                  <a:cubicBezTo>
                    <a:pt x="2073" y="1559"/>
                    <a:pt x="2070" y="1520"/>
                    <a:pt x="2060" y="1494"/>
                  </a:cubicBezTo>
                  <a:cubicBezTo>
                    <a:pt x="2033" y="1425"/>
                    <a:pt x="1972" y="1377"/>
                    <a:pt x="1887" y="1377"/>
                  </a:cubicBezTo>
                  <a:close/>
                  <a:moveTo>
                    <a:pt x="1440" y="1765"/>
                  </a:moveTo>
                  <a:lnTo>
                    <a:pt x="1440" y="1765"/>
                  </a:lnTo>
                  <a:lnTo>
                    <a:pt x="1616" y="1383"/>
                  </a:lnTo>
                  <a:lnTo>
                    <a:pt x="1579" y="1383"/>
                  </a:lnTo>
                  <a:lnTo>
                    <a:pt x="1430" y="1708"/>
                  </a:lnTo>
                  <a:lnTo>
                    <a:pt x="1281" y="1383"/>
                  </a:lnTo>
                  <a:lnTo>
                    <a:pt x="1245" y="1383"/>
                  </a:lnTo>
                  <a:lnTo>
                    <a:pt x="1421" y="1765"/>
                  </a:lnTo>
                  <a:lnTo>
                    <a:pt x="1440" y="1765"/>
                  </a:lnTo>
                  <a:close/>
                  <a:moveTo>
                    <a:pt x="1102" y="1765"/>
                  </a:moveTo>
                  <a:lnTo>
                    <a:pt x="1102" y="1765"/>
                  </a:lnTo>
                  <a:lnTo>
                    <a:pt x="1136" y="1765"/>
                  </a:lnTo>
                  <a:lnTo>
                    <a:pt x="1136" y="1383"/>
                  </a:lnTo>
                  <a:lnTo>
                    <a:pt x="1102" y="1383"/>
                  </a:lnTo>
                  <a:lnTo>
                    <a:pt x="1102" y="1765"/>
                  </a:lnTo>
                  <a:close/>
                  <a:moveTo>
                    <a:pt x="1118" y="1328"/>
                  </a:moveTo>
                  <a:lnTo>
                    <a:pt x="1118" y="1328"/>
                  </a:lnTo>
                  <a:cubicBezTo>
                    <a:pt x="1131" y="1328"/>
                    <a:pt x="1141" y="1318"/>
                    <a:pt x="1141" y="1307"/>
                  </a:cubicBezTo>
                  <a:cubicBezTo>
                    <a:pt x="1141" y="1295"/>
                    <a:pt x="1131" y="1285"/>
                    <a:pt x="1118" y="1285"/>
                  </a:cubicBezTo>
                  <a:cubicBezTo>
                    <a:pt x="1105" y="1285"/>
                    <a:pt x="1095" y="1295"/>
                    <a:pt x="1095" y="1307"/>
                  </a:cubicBezTo>
                  <a:cubicBezTo>
                    <a:pt x="1095" y="1318"/>
                    <a:pt x="1105" y="1328"/>
                    <a:pt x="1118" y="1328"/>
                  </a:cubicBezTo>
                  <a:close/>
                  <a:moveTo>
                    <a:pt x="781" y="1377"/>
                  </a:moveTo>
                  <a:lnTo>
                    <a:pt x="781" y="1377"/>
                  </a:lnTo>
                  <a:cubicBezTo>
                    <a:pt x="722" y="1377"/>
                    <a:pt x="650" y="1406"/>
                    <a:pt x="619" y="1483"/>
                  </a:cubicBezTo>
                  <a:lnTo>
                    <a:pt x="617" y="1383"/>
                  </a:lnTo>
                  <a:lnTo>
                    <a:pt x="590" y="1383"/>
                  </a:lnTo>
                  <a:lnTo>
                    <a:pt x="590" y="1765"/>
                  </a:lnTo>
                  <a:lnTo>
                    <a:pt x="625" y="1765"/>
                  </a:lnTo>
                  <a:lnTo>
                    <a:pt x="625" y="1585"/>
                  </a:lnTo>
                  <a:cubicBezTo>
                    <a:pt x="625" y="1476"/>
                    <a:pt x="685" y="1410"/>
                    <a:pt x="777" y="1410"/>
                  </a:cubicBezTo>
                  <a:cubicBezTo>
                    <a:pt x="859" y="1410"/>
                    <a:pt x="913" y="1458"/>
                    <a:pt x="913" y="1559"/>
                  </a:cubicBezTo>
                  <a:lnTo>
                    <a:pt x="913" y="1765"/>
                  </a:lnTo>
                  <a:lnTo>
                    <a:pt x="948" y="1765"/>
                  </a:lnTo>
                  <a:lnTo>
                    <a:pt x="948" y="1557"/>
                  </a:lnTo>
                  <a:cubicBezTo>
                    <a:pt x="948" y="1442"/>
                    <a:pt x="883" y="1377"/>
                    <a:pt x="781" y="1377"/>
                  </a:cubicBezTo>
                  <a:close/>
                  <a:moveTo>
                    <a:pt x="438" y="1230"/>
                  </a:moveTo>
                  <a:lnTo>
                    <a:pt x="438" y="1230"/>
                  </a:lnTo>
                  <a:lnTo>
                    <a:pt x="401" y="1230"/>
                  </a:lnTo>
                  <a:lnTo>
                    <a:pt x="401" y="1531"/>
                  </a:lnTo>
                  <a:cubicBezTo>
                    <a:pt x="401" y="1657"/>
                    <a:pt x="335" y="1736"/>
                    <a:pt x="218" y="1736"/>
                  </a:cubicBezTo>
                  <a:cubicBezTo>
                    <a:pt x="102" y="1736"/>
                    <a:pt x="37" y="1657"/>
                    <a:pt x="37" y="1531"/>
                  </a:cubicBezTo>
                  <a:lnTo>
                    <a:pt x="37" y="1230"/>
                  </a:lnTo>
                  <a:lnTo>
                    <a:pt x="0" y="1230"/>
                  </a:lnTo>
                  <a:lnTo>
                    <a:pt x="0" y="1532"/>
                  </a:lnTo>
                  <a:cubicBezTo>
                    <a:pt x="0" y="1674"/>
                    <a:pt x="83" y="1771"/>
                    <a:pt x="218" y="1771"/>
                  </a:cubicBezTo>
                  <a:cubicBezTo>
                    <a:pt x="355" y="1771"/>
                    <a:pt x="438" y="1674"/>
                    <a:pt x="438" y="1532"/>
                  </a:cubicBezTo>
                  <a:lnTo>
                    <a:pt x="438" y="1230"/>
                  </a:lnTo>
                  <a:close/>
                  <a:moveTo>
                    <a:pt x="1722" y="797"/>
                  </a:moveTo>
                  <a:lnTo>
                    <a:pt x="1722" y="797"/>
                  </a:lnTo>
                  <a:cubicBezTo>
                    <a:pt x="1792" y="797"/>
                    <a:pt x="1842" y="835"/>
                    <a:pt x="1864" y="891"/>
                  </a:cubicBezTo>
                  <a:cubicBezTo>
                    <a:pt x="1870" y="906"/>
                    <a:pt x="1873" y="927"/>
                    <a:pt x="1872" y="942"/>
                  </a:cubicBezTo>
                  <a:lnTo>
                    <a:pt x="1564" y="942"/>
                  </a:lnTo>
                  <a:cubicBezTo>
                    <a:pt x="1569" y="861"/>
                    <a:pt x="1632" y="797"/>
                    <a:pt x="1722" y="797"/>
                  </a:cubicBezTo>
                  <a:close/>
                  <a:moveTo>
                    <a:pt x="1721" y="765"/>
                  </a:moveTo>
                  <a:lnTo>
                    <a:pt x="1721" y="765"/>
                  </a:lnTo>
                  <a:cubicBezTo>
                    <a:pt x="1606" y="765"/>
                    <a:pt x="1526" y="853"/>
                    <a:pt x="1526" y="962"/>
                  </a:cubicBezTo>
                  <a:cubicBezTo>
                    <a:pt x="1526" y="1079"/>
                    <a:pt x="1609" y="1157"/>
                    <a:pt x="1729" y="1158"/>
                  </a:cubicBezTo>
                  <a:cubicBezTo>
                    <a:pt x="1794" y="1158"/>
                    <a:pt x="1848" y="1134"/>
                    <a:pt x="1890" y="1099"/>
                  </a:cubicBezTo>
                  <a:lnTo>
                    <a:pt x="1870" y="1078"/>
                  </a:lnTo>
                  <a:cubicBezTo>
                    <a:pt x="1832" y="1108"/>
                    <a:pt x="1785" y="1126"/>
                    <a:pt x="1729" y="1126"/>
                  </a:cubicBezTo>
                  <a:cubicBezTo>
                    <a:pt x="1630" y="1126"/>
                    <a:pt x="1562" y="1066"/>
                    <a:pt x="1562" y="968"/>
                  </a:cubicBezTo>
                  <a:lnTo>
                    <a:pt x="1903" y="968"/>
                  </a:lnTo>
                  <a:cubicBezTo>
                    <a:pt x="1908" y="947"/>
                    <a:pt x="1905" y="907"/>
                    <a:pt x="1895" y="881"/>
                  </a:cubicBezTo>
                  <a:cubicBezTo>
                    <a:pt x="1868" y="813"/>
                    <a:pt x="1806" y="765"/>
                    <a:pt x="1721" y="765"/>
                  </a:cubicBezTo>
                  <a:close/>
                  <a:moveTo>
                    <a:pt x="1373" y="803"/>
                  </a:moveTo>
                  <a:lnTo>
                    <a:pt x="1373" y="803"/>
                  </a:lnTo>
                  <a:lnTo>
                    <a:pt x="1432" y="803"/>
                  </a:lnTo>
                  <a:lnTo>
                    <a:pt x="1432" y="770"/>
                  </a:lnTo>
                  <a:lnTo>
                    <a:pt x="1373" y="770"/>
                  </a:lnTo>
                  <a:lnTo>
                    <a:pt x="1373" y="642"/>
                  </a:lnTo>
                  <a:lnTo>
                    <a:pt x="1339" y="642"/>
                  </a:lnTo>
                  <a:lnTo>
                    <a:pt x="1339" y="770"/>
                  </a:lnTo>
                  <a:lnTo>
                    <a:pt x="1280" y="770"/>
                  </a:lnTo>
                  <a:lnTo>
                    <a:pt x="1280" y="803"/>
                  </a:lnTo>
                  <a:lnTo>
                    <a:pt x="1339" y="803"/>
                  </a:lnTo>
                  <a:lnTo>
                    <a:pt x="1339" y="1153"/>
                  </a:lnTo>
                  <a:lnTo>
                    <a:pt x="1373" y="1153"/>
                  </a:lnTo>
                  <a:lnTo>
                    <a:pt x="1373" y="803"/>
                  </a:lnTo>
                  <a:close/>
                  <a:moveTo>
                    <a:pt x="961" y="1125"/>
                  </a:moveTo>
                  <a:lnTo>
                    <a:pt x="961" y="1125"/>
                  </a:lnTo>
                  <a:cubicBezTo>
                    <a:pt x="872" y="1125"/>
                    <a:pt x="799" y="1054"/>
                    <a:pt x="799" y="962"/>
                  </a:cubicBezTo>
                  <a:cubicBezTo>
                    <a:pt x="799" y="869"/>
                    <a:pt x="872" y="798"/>
                    <a:pt x="961" y="798"/>
                  </a:cubicBezTo>
                  <a:cubicBezTo>
                    <a:pt x="1049" y="798"/>
                    <a:pt x="1122" y="869"/>
                    <a:pt x="1122" y="962"/>
                  </a:cubicBezTo>
                  <a:cubicBezTo>
                    <a:pt x="1122" y="1054"/>
                    <a:pt x="1049" y="1125"/>
                    <a:pt x="961" y="1125"/>
                  </a:cubicBezTo>
                  <a:close/>
                  <a:moveTo>
                    <a:pt x="1155" y="1153"/>
                  </a:moveTo>
                  <a:lnTo>
                    <a:pt x="1155" y="1153"/>
                  </a:lnTo>
                  <a:lnTo>
                    <a:pt x="1155" y="770"/>
                  </a:lnTo>
                  <a:lnTo>
                    <a:pt x="1128" y="770"/>
                  </a:lnTo>
                  <a:lnTo>
                    <a:pt x="1127" y="872"/>
                  </a:lnTo>
                  <a:cubicBezTo>
                    <a:pt x="1098" y="809"/>
                    <a:pt x="1033" y="765"/>
                    <a:pt x="958" y="765"/>
                  </a:cubicBezTo>
                  <a:cubicBezTo>
                    <a:pt x="849" y="765"/>
                    <a:pt x="764" y="853"/>
                    <a:pt x="764" y="962"/>
                  </a:cubicBezTo>
                  <a:cubicBezTo>
                    <a:pt x="764" y="1070"/>
                    <a:pt x="849" y="1158"/>
                    <a:pt x="958" y="1158"/>
                  </a:cubicBezTo>
                  <a:cubicBezTo>
                    <a:pt x="1033" y="1158"/>
                    <a:pt x="1098" y="1114"/>
                    <a:pt x="1127" y="1051"/>
                  </a:cubicBezTo>
                  <a:lnTo>
                    <a:pt x="1128" y="1153"/>
                  </a:lnTo>
                  <a:lnTo>
                    <a:pt x="1155" y="1153"/>
                  </a:lnTo>
                  <a:close/>
                  <a:moveTo>
                    <a:pt x="611" y="803"/>
                  </a:moveTo>
                  <a:lnTo>
                    <a:pt x="611" y="803"/>
                  </a:lnTo>
                  <a:lnTo>
                    <a:pt x="670" y="803"/>
                  </a:lnTo>
                  <a:lnTo>
                    <a:pt x="670" y="770"/>
                  </a:lnTo>
                  <a:lnTo>
                    <a:pt x="611" y="770"/>
                  </a:lnTo>
                  <a:lnTo>
                    <a:pt x="611" y="642"/>
                  </a:lnTo>
                  <a:lnTo>
                    <a:pt x="577" y="642"/>
                  </a:lnTo>
                  <a:lnTo>
                    <a:pt x="577" y="770"/>
                  </a:lnTo>
                  <a:lnTo>
                    <a:pt x="518" y="770"/>
                  </a:lnTo>
                  <a:lnTo>
                    <a:pt x="518" y="803"/>
                  </a:lnTo>
                  <a:lnTo>
                    <a:pt x="577" y="803"/>
                  </a:lnTo>
                  <a:lnTo>
                    <a:pt x="577" y="1153"/>
                  </a:lnTo>
                  <a:lnTo>
                    <a:pt x="611" y="1153"/>
                  </a:lnTo>
                  <a:lnTo>
                    <a:pt x="611" y="803"/>
                  </a:lnTo>
                  <a:close/>
                  <a:moveTo>
                    <a:pt x="207" y="612"/>
                  </a:moveTo>
                  <a:lnTo>
                    <a:pt x="207" y="612"/>
                  </a:lnTo>
                  <a:cubicBezTo>
                    <a:pt x="115" y="612"/>
                    <a:pt x="29" y="668"/>
                    <a:pt x="29" y="756"/>
                  </a:cubicBezTo>
                  <a:cubicBezTo>
                    <a:pt x="29" y="830"/>
                    <a:pt x="80" y="868"/>
                    <a:pt x="190" y="884"/>
                  </a:cubicBezTo>
                  <a:lnTo>
                    <a:pt x="256" y="893"/>
                  </a:lnTo>
                  <a:cubicBezTo>
                    <a:pt x="343" y="905"/>
                    <a:pt x="385" y="937"/>
                    <a:pt x="385" y="1005"/>
                  </a:cubicBezTo>
                  <a:cubicBezTo>
                    <a:pt x="385" y="1079"/>
                    <a:pt x="313" y="1124"/>
                    <a:pt x="231" y="1124"/>
                  </a:cubicBezTo>
                  <a:lnTo>
                    <a:pt x="226" y="1124"/>
                  </a:lnTo>
                  <a:cubicBezTo>
                    <a:pt x="129" y="1124"/>
                    <a:pt x="65" y="1080"/>
                    <a:pt x="39" y="1015"/>
                  </a:cubicBezTo>
                  <a:lnTo>
                    <a:pt x="16" y="1037"/>
                  </a:lnTo>
                  <a:cubicBezTo>
                    <a:pt x="46" y="1110"/>
                    <a:pt x="120" y="1158"/>
                    <a:pt x="226" y="1158"/>
                  </a:cubicBezTo>
                  <a:lnTo>
                    <a:pt x="231" y="1158"/>
                  </a:lnTo>
                  <a:cubicBezTo>
                    <a:pt x="332" y="1158"/>
                    <a:pt x="422" y="1099"/>
                    <a:pt x="422" y="1005"/>
                  </a:cubicBezTo>
                  <a:cubicBezTo>
                    <a:pt x="422" y="914"/>
                    <a:pt x="366" y="873"/>
                    <a:pt x="259" y="858"/>
                  </a:cubicBezTo>
                  <a:lnTo>
                    <a:pt x="193" y="849"/>
                  </a:lnTo>
                  <a:cubicBezTo>
                    <a:pt x="102" y="836"/>
                    <a:pt x="66" y="809"/>
                    <a:pt x="66" y="756"/>
                  </a:cubicBezTo>
                  <a:cubicBezTo>
                    <a:pt x="66" y="685"/>
                    <a:pt x="139" y="646"/>
                    <a:pt x="207" y="646"/>
                  </a:cubicBezTo>
                  <a:lnTo>
                    <a:pt x="216" y="646"/>
                  </a:lnTo>
                  <a:cubicBezTo>
                    <a:pt x="281" y="646"/>
                    <a:pt x="343" y="673"/>
                    <a:pt x="379" y="724"/>
                  </a:cubicBezTo>
                  <a:lnTo>
                    <a:pt x="403" y="701"/>
                  </a:lnTo>
                  <a:cubicBezTo>
                    <a:pt x="363" y="644"/>
                    <a:pt x="293" y="612"/>
                    <a:pt x="216" y="612"/>
                  </a:cubicBezTo>
                  <a:lnTo>
                    <a:pt x="207" y="612"/>
                  </a:lnTo>
                  <a:close/>
                  <a:moveTo>
                    <a:pt x="4348" y="536"/>
                  </a:moveTo>
                  <a:lnTo>
                    <a:pt x="4348" y="536"/>
                  </a:lnTo>
                  <a:lnTo>
                    <a:pt x="4388" y="536"/>
                  </a:lnTo>
                  <a:lnTo>
                    <a:pt x="4315" y="425"/>
                  </a:lnTo>
                  <a:cubicBezTo>
                    <a:pt x="4283" y="375"/>
                    <a:pt x="4264" y="346"/>
                    <a:pt x="4229" y="336"/>
                  </a:cubicBezTo>
                  <a:cubicBezTo>
                    <a:pt x="4257" y="324"/>
                    <a:pt x="4275" y="296"/>
                    <a:pt x="4304" y="251"/>
                  </a:cubicBezTo>
                  <a:lnTo>
                    <a:pt x="4369" y="153"/>
                  </a:lnTo>
                  <a:lnTo>
                    <a:pt x="4329" y="153"/>
                  </a:lnTo>
                  <a:lnTo>
                    <a:pt x="4277" y="235"/>
                  </a:lnTo>
                  <a:cubicBezTo>
                    <a:pt x="4235" y="299"/>
                    <a:pt x="4221" y="322"/>
                    <a:pt x="4157" y="322"/>
                  </a:cubicBezTo>
                  <a:lnTo>
                    <a:pt x="4093" y="322"/>
                  </a:lnTo>
                  <a:lnTo>
                    <a:pt x="4093" y="0"/>
                  </a:lnTo>
                  <a:lnTo>
                    <a:pt x="4059" y="0"/>
                  </a:lnTo>
                  <a:lnTo>
                    <a:pt x="4059" y="536"/>
                  </a:lnTo>
                  <a:lnTo>
                    <a:pt x="4093" y="536"/>
                  </a:lnTo>
                  <a:lnTo>
                    <a:pt x="4093" y="355"/>
                  </a:lnTo>
                  <a:lnTo>
                    <a:pt x="4168" y="355"/>
                  </a:lnTo>
                  <a:cubicBezTo>
                    <a:pt x="4232" y="355"/>
                    <a:pt x="4246" y="377"/>
                    <a:pt x="4287" y="442"/>
                  </a:cubicBezTo>
                  <a:lnTo>
                    <a:pt x="4348" y="536"/>
                  </a:lnTo>
                  <a:close/>
                  <a:moveTo>
                    <a:pt x="3768" y="148"/>
                  </a:moveTo>
                  <a:lnTo>
                    <a:pt x="3768" y="148"/>
                  </a:lnTo>
                  <a:cubicBezTo>
                    <a:pt x="3691" y="148"/>
                    <a:pt x="3628" y="187"/>
                    <a:pt x="3628" y="251"/>
                  </a:cubicBezTo>
                  <a:cubicBezTo>
                    <a:pt x="3628" y="300"/>
                    <a:pt x="3658" y="338"/>
                    <a:pt x="3751" y="348"/>
                  </a:cubicBezTo>
                  <a:lnTo>
                    <a:pt x="3804" y="354"/>
                  </a:lnTo>
                  <a:cubicBezTo>
                    <a:pt x="3849" y="359"/>
                    <a:pt x="3897" y="366"/>
                    <a:pt x="3897" y="432"/>
                  </a:cubicBezTo>
                  <a:cubicBezTo>
                    <a:pt x="3897" y="486"/>
                    <a:pt x="3843" y="512"/>
                    <a:pt x="3781" y="512"/>
                  </a:cubicBezTo>
                  <a:lnTo>
                    <a:pt x="3778" y="512"/>
                  </a:lnTo>
                  <a:cubicBezTo>
                    <a:pt x="3716" y="512"/>
                    <a:pt x="3656" y="483"/>
                    <a:pt x="3636" y="443"/>
                  </a:cubicBezTo>
                  <a:lnTo>
                    <a:pt x="3615" y="463"/>
                  </a:lnTo>
                  <a:cubicBezTo>
                    <a:pt x="3639" y="509"/>
                    <a:pt x="3707" y="541"/>
                    <a:pt x="3778" y="541"/>
                  </a:cubicBezTo>
                  <a:lnTo>
                    <a:pt x="3785" y="541"/>
                  </a:lnTo>
                  <a:cubicBezTo>
                    <a:pt x="3865" y="541"/>
                    <a:pt x="3932" y="502"/>
                    <a:pt x="3932" y="431"/>
                  </a:cubicBezTo>
                  <a:cubicBezTo>
                    <a:pt x="3932" y="346"/>
                    <a:pt x="3867" y="329"/>
                    <a:pt x="3810" y="323"/>
                  </a:cubicBezTo>
                  <a:lnTo>
                    <a:pt x="3755" y="317"/>
                  </a:lnTo>
                  <a:cubicBezTo>
                    <a:pt x="3676" y="309"/>
                    <a:pt x="3663" y="281"/>
                    <a:pt x="3663" y="250"/>
                  </a:cubicBezTo>
                  <a:cubicBezTo>
                    <a:pt x="3663" y="205"/>
                    <a:pt x="3711" y="177"/>
                    <a:pt x="3772" y="177"/>
                  </a:cubicBezTo>
                  <a:lnTo>
                    <a:pt x="3778" y="177"/>
                  </a:lnTo>
                  <a:cubicBezTo>
                    <a:pt x="3821" y="177"/>
                    <a:pt x="3876" y="201"/>
                    <a:pt x="3902" y="239"/>
                  </a:cubicBezTo>
                  <a:lnTo>
                    <a:pt x="3923" y="219"/>
                  </a:lnTo>
                  <a:cubicBezTo>
                    <a:pt x="3893" y="176"/>
                    <a:pt x="3831" y="148"/>
                    <a:pt x="3778" y="148"/>
                  </a:cubicBezTo>
                  <a:lnTo>
                    <a:pt x="3768" y="148"/>
                  </a:lnTo>
                  <a:close/>
                  <a:moveTo>
                    <a:pt x="3535" y="181"/>
                  </a:moveTo>
                  <a:lnTo>
                    <a:pt x="3535" y="181"/>
                  </a:lnTo>
                  <a:lnTo>
                    <a:pt x="3535" y="148"/>
                  </a:lnTo>
                  <a:lnTo>
                    <a:pt x="3528" y="148"/>
                  </a:lnTo>
                  <a:cubicBezTo>
                    <a:pt x="3441" y="148"/>
                    <a:pt x="3373" y="186"/>
                    <a:pt x="3343" y="267"/>
                  </a:cubicBezTo>
                  <a:lnTo>
                    <a:pt x="3340" y="153"/>
                  </a:lnTo>
                  <a:lnTo>
                    <a:pt x="3313" y="153"/>
                  </a:lnTo>
                  <a:lnTo>
                    <a:pt x="3313" y="536"/>
                  </a:lnTo>
                  <a:lnTo>
                    <a:pt x="3348" y="536"/>
                  </a:lnTo>
                  <a:lnTo>
                    <a:pt x="3348" y="376"/>
                  </a:lnTo>
                  <a:cubicBezTo>
                    <a:pt x="3348" y="269"/>
                    <a:pt x="3394" y="181"/>
                    <a:pt x="3521" y="181"/>
                  </a:cubicBezTo>
                  <a:lnTo>
                    <a:pt x="3535" y="181"/>
                  </a:lnTo>
                  <a:close/>
                  <a:moveTo>
                    <a:pt x="3126" y="536"/>
                  </a:moveTo>
                  <a:lnTo>
                    <a:pt x="3126" y="536"/>
                  </a:lnTo>
                  <a:lnTo>
                    <a:pt x="3160" y="536"/>
                  </a:lnTo>
                  <a:lnTo>
                    <a:pt x="3160" y="153"/>
                  </a:lnTo>
                  <a:lnTo>
                    <a:pt x="3126" y="153"/>
                  </a:lnTo>
                  <a:lnTo>
                    <a:pt x="3126" y="536"/>
                  </a:lnTo>
                  <a:close/>
                  <a:moveTo>
                    <a:pt x="3143" y="99"/>
                  </a:moveTo>
                  <a:lnTo>
                    <a:pt x="3143" y="99"/>
                  </a:lnTo>
                  <a:cubicBezTo>
                    <a:pt x="3156" y="99"/>
                    <a:pt x="3165" y="89"/>
                    <a:pt x="3165" y="78"/>
                  </a:cubicBezTo>
                  <a:cubicBezTo>
                    <a:pt x="3165" y="65"/>
                    <a:pt x="3156" y="56"/>
                    <a:pt x="3143" y="56"/>
                  </a:cubicBezTo>
                  <a:cubicBezTo>
                    <a:pt x="3130" y="56"/>
                    <a:pt x="3120" y="65"/>
                    <a:pt x="3120" y="78"/>
                  </a:cubicBezTo>
                  <a:cubicBezTo>
                    <a:pt x="3120" y="89"/>
                    <a:pt x="3130" y="99"/>
                    <a:pt x="3143" y="99"/>
                  </a:cubicBezTo>
                  <a:close/>
                  <a:moveTo>
                    <a:pt x="2795" y="181"/>
                  </a:moveTo>
                  <a:lnTo>
                    <a:pt x="2795" y="181"/>
                  </a:lnTo>
                  <a:cubicBezTo>
                    <a:pt x="2884" y="181"/>
                    <a:pt x="2957" y="252"/>
                    <a:pt x="2957" y="345"/>
                  </a:cubicBezTo>
                  <a:cubicBezTo>
                    <a:pt x="2957" y="437"/>
                    <a:pt x="2884" y="508"/>
                    <a:pt x="2795" y="508"/>
                  </a:cubicBezTo>
                  <a:cubicBezTo>
                    <a:pt x="2706" y="508"/>
                    <a:pt x="2634" y="437"/>
                    <a:pt x="2634" y="345"/>
                  </a:cubicBezTo>
                  <a:cubicBezTo>
                    <a:pt x="2634" y="252"/>
                    <a:pt x="2706" y="181"/>
                    <a:pt x="2795" y="181"/>
                  </a:cubicBezTo>
                  <a:close/>
                  <a:moveTo>
                    <a:pt x="2634" y="0"/>
                  </a:moveTo>
                  <a:lnTo>
                    <a:pt x="2634" y="0"/>
                  </a:lnTo>
                  <a:lnTo>
                    <a:pt x="2600" y="0"/>
                  </a:lnTo>
                  <a:lnTo>
                    <a:pt x="2600" y="536"/>
                  </a:lnTo>
                  <a:lnTo>
                    <a:pt x="2627" y="536"/>
                  </a:lnTo>
                  <a:lnTo>
                    <a:pt x="2628" y="434"/>
                  </a:lnTo>
                  <a:cubicBezTo>
                    <a:pt x="2657" y="497"/>
                    <a:pt x="2722" y="541"/>
                    <a:pt x="2797" y="541"/>
                  </a:cubicBezTo>
                  <a:cubicBezTo>
                    <a:pt x="2906" y="541"/>
                    <a:pt x="2991" y="453"/>
                    <a:pt x="2991" y="345"/>
                  </a:cubicBezTo>
                  <a:cubicBezTo>
                    <a:pt x="2991" y="236"/>
                    <a:pt x="2906" y="148"/>
                    <a:pt x="2797" y="148"/>
                  </a:cubicBezTo>
                  <a:cubicBezTo>
                    <a:pt x="2725" y="148"/>
                    <a:pt x="2663" y="191"/>
                    <a:pt x="2634" y="251"/>
                  </a:cubicBezTo>
                  <a:lnTo>
                    <a:pt x="2634" y="0"/>
                  </a:lnTo>
                  <a:close/>
                  <a:moveTo>
                    <a:pt x="2412" y="536"/>
                  </a:moveTo>
                  <a:lnTo>
                    <a:pt x="2412" y="536"/>
                  </a:lnTo>
                  <a:lnTo>
                    <a:pt x="2447" y="536"/>
                  </a:lnTo>
                  <a:lnTo>
                    <a:pt x="2447" y="153"/>
                  </a:lnTo>
                  <a:lnTo>
                    <a:pt x="2412" y="153"/>
                  </a:lnTo>
                  <a:lnTo>
                    <a:pt x="2412" y="536"/>
                  </a:lnTo>
                  <a:close/>
                  <a:moveTo>
                    <a:pt x="2429" y="99"/>
                  </a:moveTo>
                  <a:lnTo>
                    <a:pt x="2429" y="99"/>
                  </a:lnTo>
                  <a:cubicBezTo>
                    <a:pt x="2442" y="99"/>
                    <a:pt x="2452" y="89"/>
                    <a:pt x="2452" y="78"/>
                  </a:cubicBezTo>
                  <a:cubicBezTo>
                    <a:pt x="2452" y="65"/>
                    <a:pt x="2442" y="56"/>
                    <a:pt x="2429" y="56"/>
                  </a:cubicBezTo>
                  <a:cubicBezTo>
                    <a:pt x="2416" y="56"/>
                    <a:pt x="2406" y="65"/>
                    <a:pt x="2406" y="78"/>
                  </a:cubicBezTo>
                  <a:cubicBezTo>
                    <a:pt x="2406" y="89"/>
                    <a:pt x="2416" y="99"/>
                    <a:pt x="2429" y="99"/>
                  </a:cubicBezTo>
                  <a:close/>
                  <a:moveTo>
                    <a:pt x="2114" y="148"/>
                  </a:moveTo>
                  <a:lnTo>
                    <a:pt x="2114" y="148"/>
                  </a:lnTo>
                  <a:cubicBezTo>
                    <a:pt x="2037" y="148"/>
                    <a:pt x="1975" y="187"/>
                    <a:pt x="1975" y="251"/>
                  </a:cubicBezTo>
                  <a:cubicBezTo>
                    <a:pt x="1975" y="300"/>
                    <a:pt x="2004" y="338"/>
                    <a:pt x="2097" y="348"/>
                  </a:cubicBezTo>
                  <a:lnTo>
                    <a:pt x="2151" y="354"/>
                  </a:lnTo>
                  <a:cubicBezTo>
                    <a:pt x="2195" y="359"/>
                    <a:pt x="2243" y="366"/>
                    <a:pt x="2243" y="432"/>
                  </a:cubicBezTo>
                  <a:cubicBezTo>
                    <a:pt x="2243" y="486"/>
                    <a:pt x="2189" y="512"/>
                    <a:pt x="2127" y="512"/>
                  </a:cubicBezTo>
                  <a:lnTo>
                    <a:pt x="2124" y="512"/>
                  </a:lnTo>
                  <a:cubicBezTo>
                    <a:pt x="2063" y="512"/>
                    <a:pt x="2002" y="483"/>
                    <a:pt x="1982" y="443"/>
                  </a:cubicBezTo>
                  <a:lnTo>
                    <a:pt x="1961" y="463"/>
                  </a:lnTo>
                  <a:cubicBezTo>
                    <a:pt x="1985" y="509"/>
                    <a:pt x="2053" y="541"/>
                    <a:pt x="2124" y="541"/>
                  </a:cubicBezTo>
                  <a:lnTo>
                    <a:pt x="2131" y="541"/>
                  </a:lnTo>
                  <a:cubicBezTo>
                    <a:pt x="2211" y="541"/>
                    <a:pt x="2278" y="502"/>
                    <a:pt x="2278" y="431"/>
                  </a:cubicBezTo>
                  <a:cubicBezTo>
                    <a:pt x="2278" y="346"/>
                    <a:pt x="2213" y="329"/>
                    <a:pt x="2156" y="323"/>
                  </a:cubicBezTo>
                  <a:lnTo>
                    <a:pt x="2101" y="317"/>
                  </a:lnTo>
                  <a:cubicBezTo>
                    <a:pt x="2022" y="309"/>
                    <a:pt x="2009" y="281"/>
                    <a:pt x="2009" y="250"/>
                  </a:cubicBezTo>
                  <a:cubicBezTo>
                    <a:pt x="2009" y="205"/>
                    <a:pt x="2057" y="177"/>
                    <a:pt x="2118" y="177"/>
                  </a:cubicBezTo>
                  <a:lnTo>
                    <a:pt x="2125" y="177"/>
                  </a:lnTo>
                  <a:cubicBezTo>
                    <a:pt x="2168" y="177"/>
                    <a:pt x="2223" y="201"/>
                    <a:pt x="2248" y="239"/>
                  </a:cubicBezTo>
                  <a:lnTo>
                    <a:pt x="2269" y="219"/>
                  </a:lnTo>
                  <a:cubicBezTo>
                    <a:pt x="2240" y="176"/>
                    <a:pt x="2178" y="148"/>
                    <a:pt x="2124" y="148"/>
                  </a:cubicBezTo>
                  <a:lnTo>
                    <a:pt x="2114" y="148"/>
                  </a:lnTo>
                  <a:close/>
                  <a:moveTo>
                    <a:pt x="1663" y="181"/>
                  </a:moveTo>
                  <a:lnTo>
                    <a:pt x="1663" y="181"/>
                  </a:lnTo>
                  <a:cubicBezTo>
                    <a:pt x="1751" y="181"/>
                    <a:pt x="1825" y="252"/>
                    <a:pt x="1825" y="345"/>
                  </a:cubicBezTo>
                  <a:cubicBezTo>
                    <a:pt x="1825" y="437"/>
                    <a:pt x="1751" y="508"/>
                    <a:pt x="1663" y="508"/>
                  </a:cubicBezTo>
                  <a:cubicBezTo>
                    <a:pt x="1574" y="508"/>
                    <a:pt x="1502" y="437"/>
                    <a:pt x="1502" y="345"/>
                  </a:cubicBezTo>
                  <a:cubicBezTo>
                    <a:pt x="1502" y="252"/>
                    <a:pt x="1574" y="181"/>
                    <a:pt x="1663" y="181"/>
                  </a:cubicBezTo>
                  <a:close/>
                  <a:moveTo>
                    <a:pt x="1662" y="148"/>
                  </a:moveTo>
                  <a:lnTo>
                    <a:pt x="1662" y="148"/>
                  </a:lnTo>
                  <a:cubicBezTo>
                    <a:pt x="1554" y="148"/>
                    <a:pt x="1467" y="236"/>
                    <a:pt x="1467" y="345"/>
                  </a:cubicBezTo>
                  <a:cubicBezTo>
                    <a:pt x="1467" y="453"/>
                    <a:pt x="1554" y="541"/>
                    <a:pt x="1662" y="541"/>
                  </a:cubicBezTo>
                  <a:cubicBezTo>
                    <a:pt x="1771" y="541"/>
                    <a:pt x="1859" y="453"/>
                    <a:pt x="1859" y="345"/>
                  </a:cubicBezTo>
                  <a:cubicBezTo>
                    <a:pt x="1859" y="236"/>
                    <a:pt x="1771" y="148"/>
                    <a:pt x="1662" y="148"/>
                  </a:cubicBezTo>
                  <a:close/>
                  <a:moveTo>
                    <a:pt x="1215" y="536"/>
                  </a:moveTo>
                  <a:lnTo>
                    <a:pt x="1215" y="536"/>
                  </a:lnTo>
                  <a:lnTo>
                    <a:pt x="1391" y="153"/>
                  </a:lnTo>
                  <a:lnTo>
                    <a:pt x="1354" y="153"/>
                  </a:lnTo>
                  <a:lnTo>
                    <a:pt x="1205" y="479"/>
                  </a:lnTo>
                  <a:lnTo>
                    <a:pt x="1056" y="153"/>
                  </a:lnTo>
                  <a:lnTo>
                    <a:pt x="1020" y="153"/>
                  </a:lnTo>
                  <a:lnTo>
                    <a:pt x="1196" y="536"/>
                  </a:lnTo>
                  <a:lnTo>
                    <a:pt x="1215" y="536"/>
                  </a:lnTo>
                  <a:close/>
                  <a:moveTo>
                    <a:pt x="747" y="181"/>
                  </a:moveTo>
                  <a:lnTo>
                    <a:pt x="747" y="181"/>
                  </a:lnTo>
                  <a:cubicBezTo>
                    <a:pt x="835" y="181"/>
                    <a:pt x="909" y="252"/>
                    <a:pt x="909" y="345"/>
                  </a:cubicBezTo>
                  <a:cubicBezTo>
                    <a:pt x="909" y="437"/>
                    <a:pt x="835" y="508"/>
                    <a:pt x="747" y="508"/>
                  </a:cubicBezTo>
                  <a:cubicBezTo>
                    <a:pt x="658" y="508"/>
                    <a:pt x="586" y="437"/>
                    <a:pt x="586" y="345"/>
                  </a:cubicBezTo>
                  <a:cubicBezTo>
                    <a:pt x="586" y="252"/>
                    <a:pt x="658" y="181"/>
                    <a:pt x="747" y="181"/>
                  </a:cubicBezTo>
                  <a:close/>
                  <a:moveTo>
                    <a:pt x="746" y="148"/>
                  </a:moveTo>
                  <a:lnTo>
                    <a:pt x="746" y="148"/>
                  </a:lnTo>
                  <a:cubicBezTo>
                    <a:pt x="638" y="148"/>
                    <a:pt x="551" y="236"/>
                    <a:pt x="551" y="345"/>
                  </a:cubicBezTo>
                  <a:cubicBezTo>
                    <a:pt x="551" y="453"/>
                    <a:pt x="638" y="541"/>
                    <a:pt x="746" y="541"/>
                  </a:cubicBezTo>
                  <a:cubicBezTo>
                    <a:pt x="855" y="541"/>
                    <a:pt x="943" y="453"/>
                    <a:pt x="943" y="345"/>
                  </a:cubicBezTo>
                  <a:cubicBezTo>
                    <a:pt x="943" y="236"/>
                    <a:pt x="855" y="148"/>
                    <a:pt x="746" y="148"/>
                  </a:cubicBezTo>
                  <a:close/>
                  <a:moveTo>
                    <a:pt x="418" y="536"/>
                  </a:moveTo>
                  <a:lnTo>
                    <a:pt x="418" y="536"/>
                  </a:lnTo>
                  <a:lnTo>
                    <a:pt x="418" y="0"/>
                  </a:lnTo>
                  <a:lnTo>
                    <a:pt x="381" y="0"/>
                  </a:lnTo>
                  <a:lnTo>
                    <a:pt x="381" y="460"/>
                  </a:lnTo>
                  <a:lnTo>
                    <a:pt x="39" y="0"/>
                  </a:lnTo>
                  <a:lnTo>
                    <a:pt x="20" y="0"/>
                  </a:lnTo>
                  <a:lnTo>
                    <a:pt x="20" y="536"/>
                  </a:lnTo>
                  <a:lnTo>
                    <a:pt x="57" y="536"/>
                  </a:lnTo>
                  <a:lnTo>
                    <a:pt x="57" y="77"/>
                  </a:lnTo>
                  <a:lnTo>
                    <a:pt x="400" y="536"/>
                  </a:lnTo>
                  <a:lnTo>
                    <a:pt x="418" y="536"/>
                  </a:lnTo>
                  <a:close/>
                </a:path>
              </a:pathLst>
            </a:custGeom>
            <a:solidFill>
              <a:schemeClr val="bg2"/>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AutoShape 2"/>
            <p:cNvSpPr>
              <a:spLocks noChangeAspect="1" noChangeArrowheads="1" noTextEdit="1"/>
            </p:cNvSpPr>
            <p:nvPr/>
          </p:nvSpPr>
          <p:spPr bwMode="auto">
            <a:xfrm>
              <a:off x="724267" y="636588"/>
              <a:ext cx="2649537" cy="1012825"/>
            </a:xfrm>
            <a:prstGeom prst="rect">
              <a:avLst/>
            </a:prstGeom>
            <a:noFill/>
            <a:ln w="9525">
              <a:noFill/>
              <a:miter lim="800000"/>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4"/>
            <p:cNvSpPr/>
            <p:nvPr/>
          </p:nvSpPr>
          <p:spPr bwMode="auto">
            <a:xfrm>
              <a:off x="1335088" y="650876"/>
              <a:ext cx="293687" cy="280988"/>
            </a:xfrm>
            <a:custGeom>
              <a:avLst/>
              <a:gdLst/>
              <a:ahLst/>
              <a:cxnLst>
                <a:cxn ang="0">
                  <a:pos x="0" y="342"/>
                </a:cxn>
                <a:cxn ang="0">
                  <a:pos x="256" y="425"/>
                </a:cxn>
                <a:cxn ang="0">
                  <a:pos x="102" y="636"/>
                </a:cxn>
                <a:cxn ang="0">
                  <a:pos x="242" y="738"/>
                </a:cxn>
                <a:cxn ang="0">
                  <a:pos x="392" y="532"/>
                </a:cxn>
                <a:cxn ang="0">
                  <a:pos x="536" y="732"/>
                </a:cxn>
                <a:cxn ang="0">
                  <a:pos x="676" y="630"/>
                </a:cxn>
                <a:cxn ang="0">
                  <a:pos x="525" y="422"/>
                </a:cxn>
                <a:cxn ang="0">
                  <a:pos x="770" y="342"/>
                </a:cxn>
                <a:cxn ang="0">
                  <a:pos x="716" y="178"/>
                </a:cxn>
                <a:cxn ang="0">
                  <a:pos x="471" y="257"/>
                </a:cxn>
                <a:cxn ang="0">
                  <a:pos x="471" y="0"/>
                </a:cxn>
                <a:cxn ang="0">
                  <a:pos x="299" y="0"/>
                </a:cxn>
                <a:cxn ang="0">
                  <a:pos x="299" y="257"/>
                </a:cxn>
                <a:cxn ang="0">
                  <a:pos x="54" y="178"/>
                </a:cxn>
                <a:cxn ang="0">
                  <a:pos x="0" y="342"/>
                </a:cxn>
              </a:cxnLst>
              <a:rect l="0" t="0" r="r" b="b"/>
              <a:pathLst>
                <a:path w="770" h="738">
                  <a:moveTo>
                    <a:pt x="0" y="342"/>
                  </a:moveTo>
                  <a:lnTo>
                    <a:pt x="256" y="425"/>
                  </a:lnTo>
                  <a:lnTo>
                    <a:pt x="102" y="636"/>
                  </a:lnTo>
                  <a:lnTo>
                    <a:pt x="242" y="738"/>
                  </a:lnTo>
                  <a:lnTo>
                    <a:pt x="392" y="532"/>
                  </a:lnTo>
                  <a:lnTo>
                    <a:pt x="536" y="732"/>
                  </a:lnTo>
                  <a:lnTo>
                    <a:pt x="676" y="630"/>
                  </a:lnTo>
                  <a:lnTo>
                    <a:pt x="525" y="422"/>
                  </a:lnTo>
                  <a:lnTo>
                    <a:pt x="770" y="342"/>
                  </a:lnTo>
                  <a:lnTo>
                    <a:pt x="716" y="178"/>
                  </a:lnTo>
                  <a:lnTo>
                    <a:pt x="471" y="257"/>
                  </a:lnTo>
                  <a:lnTo>
                    <a:pt x="471" y="0"/>
                  </a:lnTo>
                  <a:cubicBezTo>
                    <a:pt x="414" y="0"/>
                    <a:pt x="356" y="0"/>
                    <a:pt x="299" y="0"/>
                  </a:cubicBezTo>
                  <a:lnTo>
                    <a:pt x="299" y="257"/>
                  </a:lnTo>
                  <a:lnTo>
                    <a:pt x="54" y="178"/>
                  </a:lnTo>
                  <a:lnTo>
                    <a:pt x="0" y="342"/>
                  </a:lnTo>
                  <a:close/>
                </a:path>
              </a:pathLst>
            </a:custGeom>
            <a:solidFill>
              <a:srgbClr val="00BDE8"/>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srgbClr val="00BDE8"/>
                </a:solidFill>
                <a:effectLst/>
                <a:uLnTx/>
                <a:uFillTx/>
                <a:latin typeface="Calibri" panose="020F0502020204030204"/>
                <a:ea typeface="+mn-ea"/>
                <a:cs typeface="+mn-cs"/>
              </a:endParaRPr>
            </a:p>
          </p:txBody>
        </p:sp>
        <p:sp>
          <p:nvSpPr>
            <p:cNvPr id="16" name="Freeform 7"/>
            <p:cNvSpPr>
              <a:spLocks noEditPoints="1"/>
            </p:cNvSpPr>
            <p:nvPr/>
          </p:nvSpPr>
          <p:spPr bwMode="auto">
            <a:xfrm>
              <a:off x="895350" y="1484313"/>
              <a:ext cx="2214562" cy="161925"/>
            </a:xfrm>
            <a:custGeom>
              <a:avLst/>
              <a:gdLst/>
              <a:ahLst/>
              <a:cxnLst>
                <a:cxn ang="0">
                  <a:pos x="5812" y="4"/>
                </a:cxn>
                <a:cxn ang="0">
                  <a:pos x="5812" y="360"/>
                </a:cxn>
                <a:cxn ang="0">
                  <a:pos x="5798" y="180"/>
                </a:cxn>
                <a:cxn ang="0">
                  <a:pos x="5075" y="212"/>
                </a:cxn>
                <a:cxn ang="0">
                  <a:pos x="5287" y="364"/>
                </a:cxn>
                <a:cxn ang="0">
                  <a:pos x="5444" y="69"/>
                </a:cxn>
                <a:cxn ang="0">
                  <a:pos x="4979" y="4"/>
                </a:cxn>
                <a:cxn ang="0">
                  <a:pos x="4657" y="4"/>
                </a:cxn>
                <a:cxn ang="0">
                  <a:pos x="4941" y="420"/>
                </a:cxn>
                <a:cxn ang="0">
                  <a:pos x="4359" y="65"/>
                </a:cxn>
                <a:cxn ang="0">
                  <a:pos x="4295" y="420"/>
                </a:cxn>
                <a:cxn ang="0">
                  <a:pos x="4359" y="241"/>
                </a:cxn>
                <a:cxn ang="0">
                  <a:pos x="4123" y="360"/>
                </a:cxn>
                <a:cxn ang="0">
                  <a:pos x="4172" y="4"/>
                </a:cxn>
                <a:cxn ang="0">
                  <a:pos x="4058" y="360"/>
                </a:cxn>
                <a:cxn ang="0">
                  <a:pos x="4172" y="360"/>
                </a:cxn>
                <a:cxn ang="0">
                  <a:pos x="3542" y="212"/>
                </a:cxn>
                <a:cxn ang="0">
                  <a:pos x="3754" y="364"/>
                </a:cxn>
                <a:cxn ang="0">
                  <a:pos x="3911" y="69"/>
                </a:cxn>
                <a:cxn ang="0">
                  <a:pos x="3149" y="122"/>
                </a:cxn>
                <a:cxn ang="0">
                  <a:pos x="3315" y="365"/>
                </a:cxn>
                <a:cxn ang="0">
                  <a:pos x="3312" y="425"/>
                </a:cxn>
                <a:cxn ang="0">
                  <a:pos x="3292" y="171"/>
                </a:cxn>
                <a:cxn ang="0">
                  <a:pos x="3417" y="108"/>
                </a:cxn>
                <a:cxn ang="0">
                  <a:pos x="2885" y="420"/>
                </a:cxn>
                <a:cxn ang="0">
                  <a:pos x="2685" y="4"/>
                </a:cxn>
                <a:cxn ang="0">
                  <a:pos x="2346" y="121"/>
                </a:cxn>
                <a:cxn ang="0">
                  <a:pos x="2346" y="121"/>
                </a:cxn>
                <a:cxn ang="0">
                  <a:pos x="2465" y="420"/>
                </a:cxn>
                <a:cxn ang="0">
                  <a:pos x="2156" y="420"/>
                </a:cxn>
                <a:cxn ang="0">
                  <a:pos x="1891" y="180"/>
                </a:cxn>
                <a:cxn ang="0">
                  <a:pos x="1827" y="4"/>
                </a:cxn>
                <a:cxn ang="0">
                  <a:pos x="1891" y="360"/>
                </a:cxn>
                <a:cxn ang="0">
                  <a:pos x="1891" y="180"/>
                </a:cxn>
                <a:cxn ang="0">
                  <a:pos x="1669" y="157"/>
                </a:cxn>
                <a:cxn ang="0">
                  <a:pos x="1412" y="4"/>
                </a:cxn>
                <a:cxn ang="0">
                  <a:pos x="1476" y="311"/>
                </a:cxn>
                <a:cxn ang="0">
                  <a:pos x="1735" y="420"/>
                </a:cxn>
                <a:cxn ang="0">
                  <a:pos x="1550" y="4"/>
                </a:cxn>
                <a:cxn ang="0">
                  <a:pos x="913" y="65"/>
                </a:cxn>
                <a:cxn ang="0">
                  <a:pos x="849" y="420"/>
                </a:cxn>
                <a:cxn ang="0">
                  <a:pos x="913" y="241"/>
                </a:cxn>
                <a:cxn ang="0">
                  <a:pos x="719" y="420"/>
                </a:cxn>
                <a:cxn ang="0">
                  <a:pos x="655" y="180"/>
                </a:cxn>
                <a:cxn ang="0">
                  <a:pos x="399" y="420"/>
                </a:cxn>
                <a:cxn ang="0">
                  <a:pos x="655" y="420"/>
                </a:cxn>
                <a:cxn ang="0">
                  <a:pos x="307" y="65"/>
                </a:cxn>
                <a:cxn ang="0">
                  <a:pos x="121" y="65"/>
                </a:cxn>
              </a:cxnLst>
              <a:rect l="0" t="0" r="r" b="b"/>
              <a:pathLst>
                <a:path w="5812" h="425">
                  <a:moveTo>
                    <a:pt x="5606" y="180"/>
                  </a:moveTo>
                  <a:lnTo>
                    <a:pt x="5606" y="65"/>
                  </a:lnTo>
                  <a:lnTo>
                    <a:pt x="5812" y="65"/>
                  </a:lnTo>
                  <a:lnTo>
                    <a:pt x="5812" y="4"/>
                  </a:lnTo>
                  <a:lnTo>
                    <a:pt x="5542" y="4"/>
                  </a:lnTo>
                  <a:lnTo>
                    <a:pt x="5542" y="420"/>
                  </a:lnTo>
                  <a:lnTo>
                    <a:pt x="5812" y="420"/>
                  </a:lnTo>
                  <a:lnTo>
                    <a:pt x="5812" y="360"/>
                  </a:lnTo>
                  <a:lnTo>
                    <a:pt x="5606" y="360"/>
                  </a:lnTo>
                  <a:lnTo>
                    <a:pt x="5606" y="241"/>
                  </a:lnTo>
                  <a:lnTo>
                    <a:pt x="5798" y="241"/>
                  </a:lnTo>
                  <a:lnTo>
                    <a:pt x="5798" y="180"/>
                  </a:lnTo>
                  <a:lnTo>
                    <a:pt x="5606" y="180"/>
                  </a:lnTo>
                  <a:close/>
                  <a:moveTo>
                    <a:pt x="5287" y="0"/>
                  </a:moveTo>
                  <a:lnTo>
                    <a:pt x="5287" y="0"/>
                  </a:lnTo>
                  <a:cubicBezTo>
                    <a:pt x="5170" y="0"/>
                    <a:pt x="5075" y="95"/>
                    <a:pt x="5075" y="212"/>
                  </a:cubicBezTo>
                  <a:cubicBezTo>
                    <a:pt x="5075" y="329"/>
                    <a:pt x="5170" y="425"/>
                    <a:pt x="5287" y="425"/>
                  </a:cubicBezTo>
                  <a:cubicBezTo>
                    <a:pt x="5349" y="425"/>
                    <a:pt x="5405" y="398"/>
                    <a:pt x="5444" y="356"/>
                  </a:cubicBezTo>
                  <a:lnTo>
                    <a:pt x="5402" y="317"/>
                  </a:lnTo>
                  <a:cubicBezTo>
                    <a:pt x="5373" y="347"/>
                    <a:pt x="5332" y="364"/>
                    <a:pt x="5287" y="364"/>
                  </a:cubicBezTo>
                  <a:cubicBezTo>
                    <a:pt x="5204" y="364"/>
                    <a:pt x="5139" y="301"/>
                    <a:pt x="5139" y="212"/>
                  </a:cubicBezTo>
                  <a:cubicBezTo>
                    <a:pt x="5139" y="124"/>
                    <a:pt x="5204" y="61"/>
                    <a:pt x="5287" y="61"/>
                  </a:cubicBezTo>
                  <a:cubicBezTo>
                    <a:pt x="5332" y="61"/>
                    <a:pt x="5373" y="78"/>
                    <a:pt x="5402" y="108"/>
                  </a:cubicBezTo>
                  <a:lnTo>
                    <a:pt x="5444" y="69"/>
                  </a:lnTo>
                  <a:cubicBezTo>
                    <a:pt x="5405" y="27"/>
                    <a:pt x="5349" y="0"/>
                    <a:pt x="5287" y="0"/>
                  </a:cubicBezTo>
                  <a:close/>
                  <a:moveTo>
                    <a:pt x="4979" y="420"/>
                  </a:moveTo>
                  <a:lnTo>
                    <a:pt x="4979" y="420"/>
                  </a:lnTo>
                  <a:lnTo>
                    <a:pt x="4979" y="4"/>
                  </a:lnTo>
                  <a:lnTo>
                    <a:pt x="4914" y="4"/>
                  </a:lnTo>
                  <a:lnTo>
                    <a:pt x="4914" y="298"/>
                  </a:lnTo>
                  <a:lnTo>
                    <a:pt x="4694" y="4"/>
                  </a:lnTo>
                  <a:lnTo>
                    <a:pt x="4657" y="4"/>
                  </a:lnTo>
                  <a:lnTo>
                    <a:pt x="4657" y="420"/>
                  </a:lnTo>
                  <a:lnTo>
                    <a:pt x="4721" y="420"/>
                  </a:lnTo>
                  <a:lnTo>
                    <a:pt x="4721" y="127"/>
                  </a:lnTo>
                  <a:lnTo>
                    <a:pt x="4941" y="420"/>
                  </a:lnTo>
                  <a:lnTo>
                    <a:pt x="4979" y="420"/>
                  </a:lnTo>
                  <a:close/>
                  <a:moveTo>
                    <a:pt x="4359" y="180"/>
                  </a:moveTo>
                  <a:lnTo>
                    <a:pt x="4359" y="180"/>
                  </a:lnTo>
                  <a:lnTo>
                    <a:pt x="4359" y="65"/>
                  </a:lnTo>
                  <a:lnTo>
                    <a:pt x="4566" y="65"/>
                  </a:lnTo>
                  <a:lnTo>
                    <a:pt x="4566" y="4"/>
                  </a:lnTo>
                  <a:lnTo>
                    <a:pt x="4295" y="4"/>
                  </a:lnTo>
                  <a:lnTo>
                    <a:pt x="4295" y="420"/>
                  </a:lnTo>
                  <a:lnTo>
                    <a:pt x="4566" y="420"/>
                  </a:lnTo>
                  <a:lnTo>
                    <a:pt x="4566" y="360"/>
                  </a:lnTo>
                  <a:lnTo>
                    <a:pt x="4359" y="360"/>
                  </a:lnTo>
                  <a:lnTo>
                    <a:pt x="4359" y="241"/>
                  </a:lnTo>
                  <a:lnTo>
                    <a:pt x="4552" y="241"/>
                  </a:lnTo>
                  <a:lnTo>
                    <a:pt x="4552" y="180"/>
                  </a:lnTo>
                  <a:lnTo>
                    <a:pt x="4359" y="180"/>
                  </a:lnTo>
                  <a:close/>
                  <a:moveTo>
                    <a:pt x="4123" y="360"/>
                  </a:moveTo>
                  <a:lnTo>
                    <a:pt x="4123" y="360"/>
                  </a:lnTo>
                  <a:lnTo>
                    <a:pt x="4123" y="65"/>
                  </a:lnTo>
                  <a:lnTo>
                    <a:pt x="4172" y="65"/>
                  </a:lnTo>
                  <a:lnTo>
                    <a:pt x="4172" y="4"/>
                  </a:lnTo>
                  <a:lnTo>
                    <a:pt x="4009" y="4"/>
                  </a:lnTo>
                  <a:lnTo>
                    <a:pt x="4009" y="65"/>
                  </a:lnTo>
                  <a:lnTo>
                    <a:pt x="4058" y="65"/>
                  </a:lnTo>
                  <a:lnTo>
                    <a:pt x="4058" y="360"/>
                  </a:lnTo>
                  <a:lnTo>
                    <a:pt x="4009" y="360"/>
                  </a:lnTo>
                  <a:lnTo>
                    <a:pt x="4009" y="420"/>
                  </a:lnTo>
                  <a:lnTo>
                    <a:pt x="4172" y="420"/>
                  </a:lnTo>
                  <a:lnTo>
                    <a:pt x="4172" y="360"/>
                  </a:lnTo>
                  <a:lnTo>
                    <a:pt x="4123" y="360"/>
                  </a:lnTo>
                  <a:close/>
                  <a:moveTo>
                    <a:pt x="3754" y="0"/>
                  </a:moveTo>
                  <a:lnTo>
                    <a:pt x="3754" y="0"/>
                  </a:lnTo>
                  <a:cubicBezTo>
                    <a:pt x="3637" y="0"/>
                    <a:pt x="3542" y="95"/>
                    <a:pt x="3542" y="212"/>
                  </a:cubicBezTo>
                  <a:cubicBezTo>
                    <a:pt x="3542" y="329"/>
                    <a:pt x="3637" y="425"/>
                    <a:pt x="3754" y="425"/>
                  </a:cubicBezTo>
                  <a:cubicBezTo>
                    <a:pt x="3816" y="425"/>
                    <a:pt x="3872" y="398"/>
                    <a:pt x="3911" y="356"/>
                  </a:cubicBezTo>
                  <a:lnTo>
                    <a:pt x="3870" y="317"/>
                  </a:lnTo>
                  <a:cubicBezTo>
                    <a:pt x="3840" y="347"/>
                    <a:pt x="3799" y="364"/>
                    <a:pt x="3754" y="364"/>
                  </a:cubicBezTo>
                  <a:cubicBezTo>
                    <a:pt x="3672" y="364"/>
                    <a:pt x="3607" y="301"/>
                    <a:pt x="3607" y="212"/>
                  </a:cubicBezTo>
                  <a:cubicBezTo>
                    <a:pt x="3607" y="124"/>
                    <a:pt x="3672" y="61"/>
                    <a:pt x="3754" y="61"/>
                  </a:cubicBezTo>
                  <a:cubicBezTo>
                    <a:pt x="3799" y="61"/>
                    <a:pt x="3840" y="78"/>
                    <a:pt x="3870" y="108"/>
                  </a:cubicBezTo>
                  <a:lnTo>
                    <a:pt x="3911" y="69"/>
                  </a:lnTo>
                  <a:cubicBezTo>
                    <a:pt x="3872" y="27"/>
                    <a:pt x="3816" y="0"/>
                    <a:pt x="3754" y="0"/>
                  </a:cubicBezTo>
                  <a:close/>
                  <a:moveTo>
                    <a:pt x="3298" y="0"/>
                  </a:moveTo>
                  <a:lnTo>
                    <a:pt x="3298" y="0"/>
                  </a:lnTo>
                  <a:cubicBezTo>
                    <a:pt x="3216" y="0"/>
                    <a:pt x="3149" y="47"/>
                    <a:pt x="3149" y="122"/>
                  </a:cubicBezTo>
                  <a:cubicBezTo>
                    <a:pt x="3149" y="190"/>
                    <a:pt x="3203" y="221"/>
                    <a:pt x="3284" y="231"/>
                  </a:cubicBezTo>
                  <a:lnTo>
                    <a:pt x="3323" y="235"/>
                  </a:lnTo>
                  <a:cubicBezTo>
                    <a:pt x="3375" y="242"/>
                    <a:pt x="3408" y="257"/>
                    <a:pt x="3408" y="299"/>
                  </a:cubicBezTo>
                  <a:cubicBezTo>
                    <a:pt x="3408" y="340"/>
                    <a:pt x="3369" y="364"/>
                    <a:pt x="3315" y="365"/>
                  </a:cubicBezTo>
                  <a:lnTo>
                    <a:pt x="3312" y="365"/>
                  </a:lnTo>
                  <a:cubicBezTo>
                    <a:pt x="3245" y="365"/>
                    <a:pt x="3200" y="333"/>
                    <a:pt x="3181" y="299"/>
                  </a:cubicBezTo>
                  <a:lnTo>
                    <a:pt x="3139" y="337"/>
                  </a:lnTo>
                  <a:cubicBezTo>
                    <a:pt x="3168" y="386"/>
                    <a:pt x="3228" y="425"/>
                    <a:pt x="3312" y="425"/>
                  </a:cubicBezTo>
                  <a:lnTo>
                    <a:pt x="3315" y="425"/>
                  </a:lnTo>
                  <a:cubicBezTo>
                    <a:pt x="3403" y="424"/>
                    <a:pt x="3472" y="376"/>
                    <a:pt x="3472" y="299"/>
                  </a:cubicBezTo>
                  <a:cubicBezTo>
                    <a:pt x="3472" y="218"/>
                    <a:pt x="3416" y="186"/>
                    <a:pt x="3332" y="176"/>
                  </a:cubicBezTo>
                  <a:lnTo>
                    <a:pt x="3292" y="171"/>
                  </a:lnTo>
                  <a:cubicBezTo>
                    <a:pt x="3244" y="165"/>
                    <a:pt x="3213" y="152"/>
                    <a:pt x="3213" y="120"/>
                  </a:cubicBezTo>
                  <a:cubicBezTo>
                    <a:pt x="3213" y="77"/>
                    <a:pt x="3262" y="60"/>
                    <a:pt x="3298" y="60"/>
                  </a:cubicBezTo>
                  <a:lnTo>
                    <a:pt x="3303" y="60"/>
                  </a:lnTo>
                  <a:cubicBezTo>
                    <a:pt x="3340" y="60"/>
                    <a:pt x="3387" y="78"/>
                    <a:pt x="3417" y="108"/>
                  </a:cubicBezTo>
                  <a:lnTo>
                    <a:pt x="3459" y="69"/>
                  </a:lnTo>
                  <a:cubicBezTo>
                    <a:pt x="3420" y="27"/>
                    <a:pt x="3362" y="0"/>
                    <a:pt x="3303" y="0"/>
                  </a:cubicBezTo>
                  <a:lnTo>
                    <a:pt x="3298" y="0"/>
                  </a:lnTo>
                  <a:close/>
                  <a:moveTo>
                    <a:pt x="2885" y="420"/>
                  </a:moveTo>
                  <a:lnTo>
                    <a:pt x="2885" y="420"/>
                  </a:lnTo>
                  <a:lnTo>
                    <a:pt x="2885" y="360"/>
                  </a:lnTo>
                  <a:lnTo>
                    <a:pt x="2685" y="360"/>
                  </a:lnTo>
                  <a:lnTo>
                    <a:pt x="2685" y="4"/>
                  </a:lnTo>
                  <a:lnTo>
                    <a:pt x="2621" y="4"/>
                  </a:lnTo>
                  <a:lnTo>
                    <a:pt x="2621" y="420"/>
                  </a:lnTo>
                  <a:lnTo>
                    <a:pt x="2885" y="420"/>
                  </a:lnTo>
                  <a:close/>
                  <a:moveTo>
                    <a:pt x="2346" y="121"/>
                  </a:moveTo>
                  <a:lnTo>
                    <a:pt x="2346" y="121"/>
                  </a:lnTo>
                  <a:lnTo>
                    <a:pt x="2405" y="266"/>
                  </a:lnTo>
                  <a:lnTo>
                    <a:pt x="2288" y="266"/>
                  </a:lnTo>
                  <a:lnTo>
                    <a:pt x="2346" y="121"/>
                  </a:lnTo>
                  <a:close/>
                  <a:moveTo>
                    <a:pt x="2265" y="327"/>
                  </a:moveTo>
                  <a:lnTo>
                    <a:pt x="2265" y="327"/>
                  </a:lnTo>
                  <a:lnTo>
                    <a:pt x="2427" y="327"/>
                  </a:lnTo>
                  <a:lnTo>
                    <a:pt x="2465" y="420"/>
                  </a:lnTo>
                  <a:lnTo>
                    <a:pt x="2536" y="420"/>
                  </a:lnTo>
                  <a:lnTo>
                    <a:pt x="2365" y="4"/>
                  </a:lnTo>
                  <a:lnTo>
                    <a:pt x="2328" y="4"/>
                  </a:lnTo>
                  <a:lnTo>
                    <a:pt x="2156" y="420"/>
                  </a:lnTo>
                  <a:lnTo>
                    <a:pt x="2227" y="420"/>
                  </a:lnTo>
                  <a:lnTo>
                    <a:pt x="2265" y="327"/>
                  </a:lnTo>
                  <a:close/>
                  <a:moveTo>
                    <a:pt x="1891" y="180"/>
                  </a:moveTo>
                  <a:lnTo>
                    <a:pt x="1891" y="180"/>
                  </a:lnTo>
                  <a:lnTo>
                    <a:pt x="1891" y="65"/>
                  </a:lnTo>
                  <a:lnTo>
                    <a:pt x="2098" y="65"/>
                  </a:lnTo>
                  <a:lnTo>
                    <a:pt x="2098" y="4"/>
                  </a:lnTo>
                  <a:lnTo>
                    <a:pt x="1827" y="4"/>
                  </a:lnTo>
                  <a:lnTo>
                    <a:pt x="1827" y="420"/>
                  </a:lnTo>
                  <a:lnTo>
                    <a:pt x="2098" y="420"/>
                  </a:lnTo>
                  <a:lnTo>
                    <a:pt x="2098" y="360"/>
                  </a:lnTo>
                  <a:lnTo>
                    <a:pt x="1891" y="360"/>
                  </a:lnTo>
                  <a:lnTo>
                    <a:pt x="1891" y="241"/>
                  </a:lnTo>
                  <a:lnTo>
                    <a:pt x="2083" y="241"/>
                  </a:lnTo>
                  <a:lnTo>
                    <a:pt x="2083" y="180"/>
                  </a:lnTo>
                  <a:lnTo>
                    <a:pt x="1891" y="180"/>
                  </a:lnTo>
                  <a:close/>
                  <a:moveTo>
                    <a:pt x="1476" y="65"/>
                  </a:moveTo>
                  <a:lnTo>
                    <a:pt x="1476" y="65"/>
                  </a:lnTo>
                  <a:lnTo>
                    <a:pt x="1555" y="65"/>
                  </a:lnTo>
                  <a:cubicBezTo>
                    <a:pt x="1618" y="65"/>
                    <a:pt x="1669" y="94"/>
                    <a:pt x="1669" y="157"/>
                  </a:cubicBezTo>
                  <a:cubicBezTo>
                    <a:pt x="1669" y="223"/>
                    <a:pt x="1618" y="251"/>
                    <a:pt x="1555" y="251"/>
                  </a:cubicBezTo>
                  <a:lnTo>
                    <a:pt x="1476" y="251"/>
                  </a:lnTo>
                  <a:lnTo>
                    <a:pt x="1476" y="65"/>
                  </a:lnTo>
                  <a:close/>
                  <a:moveTo>
                    <a:pt x="1412" y="4"/>
                  </a:moveTo>
                  <a:lnTo>
                    <a:pt x="1412" y="4"/>
                  </a:lnTo>
                  <a:lnTo>
                    <a:pt x="1412" y="420"/>
                  </a:lnTo>
                  <a:lnTo>
                    <a:pt x="1476" y="420"/>
                  </a:lnTo>
                  <a:lnTo>
                    <a:pt x="1476" y="311"/>
                  </a:lnTo>
                  <a:lnTo>
                    <a:pt x="1541" y="311"/>
                  </a:lnTo>
                  <a:cubicBezTo>
                    <a:pt x="1584" y="312"/>
                    <a:pt x="1599" y="321"/>
                    <a:pt x="1632" y="373"/>
                  </a:cubicBezTo>
                  <a:lnTo>
                    <a:pt x="1663" y="420"/>
                  </a:lnTo>
                  <a:lnTo>
                    <a:pt x="1735" y="420"/>
                  </a:lnTo>
                  <a:lnTo>
                    <a:pt x="1697" y="361"/>
                  </a:lnTo>
                  <a:cubicBezTo>
                    <a:pt x="1671" y="321"/>
                    <a:pt x="1652" y="300"/>
                    <a:pt x="1631" y="290"/>
                  </a:cubicBezTo>
                  <a:cubicBezTo>
                    <a:pt x="1691" y="269"/>
                    <a:pt x="1729" y="224"/>
                    <a:pt x="1729" y="157"/>
                  </a:cubicBezTo>
                  <a:cubicBezTo>
                    <a:pt x="1729" y="67"/>
                    <a:pt x="1661" y="4"/>
                    <a:pt x="1550" y="4"/>
                  </a:cubicBezTo>
                  <a:lnTo>
                    <a:pt x="1412" y="4"/>
                  </a:lnTo>
                  <a:close/>
                  <a:moveTo>
                    <a:pt x="913" y="180"/>
                  </a:moveTo>
                  <a:lnTo>
                    <a:pt x="913" y="180"/>
                  </a:lnTo>
                  <a:lnTo>
                    <a:pt x="913" y="65"/>
                  </a:lnTo>
                  <a:lnTo>
                    <a:pt x="1119" y="65"/>
                  </a:lnTo>
                  <a:lnTo>
                    <a:pt x="1119" y="4"/>
                  </a:lnTo>
                  <a:lnTo>
                    <a:pt x="849" y="4"/>
                  </a:lnTo>
                  <a:lnTo>
                    <a:pt x="849" y="420"/>
                  </a:lnTo>
                  <a:lnTo>
                    <a:pt x="1119" y="420"/>
                  </a:lnTo>
                  <a:lnTo>
                    <a:pt x="1119" y="360"/>
                  </a:lnTo>
                  <a:lnTo>
                    <a:pt x="913" y="360"/>
                  </a:lnTo>
                  <a:lnTo>
                    <a:pt x="913" y="241"/>
                  </a:lnTo>
                  <a:lnTo>
                    <a:pt x="1105" y="241"/>
                  </a:lnTo>
                  <a:lnTo>
                    <a:pt x="1105" y="180"/>
                  </a:lnTo>
                  <a:lnTo>
                    <a:pt x="913" y="180"/>
                  </a:lnTo>
                  <a:close/>
                  <a:moveTo>
                    <a:pt x="719" y="420"/>
                  </a:moveTo>
                  <a:lnTo>
                    <a:pt x="719" y="420"/>
                  </a:lnTo>
                  <a:lnTo>
                    <a:pt x="719" y="4"/>
                  </a:lnTo>
                  <a:lnTo>
                    <a:pt x="655" y="4"/>
                  </a:lnTo>
                  <a:lnTo>
                    <a:pt x="655" y="180"/>
                  </a:lnTo>
                  <a:lnTo>
                    <a:pt x="463" y="180"/>
                  </a:lnTo>
                  <a:lnTo>
                    <a:pt x="463" y="4"/>
                  </a:lnTo>
                  <a:lnTo>
                    <a:pt x="399" y="4"/>
                  </a:lnTo>
                  <a:lnTo>
                    <a:pt x="399" y="420"/>
                  </a:lnTo>
                  <a:lnTo>
                    <a:pt x="463" y="420"/>
                  </a:lnTo>
                  <a:lnTo>
                    <a:pt x="463" y="241"/>
                  </a:lnTo>
                  <a:lnTo>
                    <a:pt x="655" y="241"/>
                  </a:lnTo>
                  <a:lnTo>
                    <a:pt x="655" y="420"/>
                  </a:lnTo>
                  <a:lnTo>
                    <a:pt x="719" y="420"/>
                  </a:lnTo>
                  <a:close/>
                  <a:moveTo>
                    <a:pt x="185" y="65"/>
                  </a:moveTo>
                  <a:lnTo>
                    <a:pt x="185" y="65"/>
                  </a:lnTo>
                  <a:lnTo>
                    <a:pt x="307" y="65"/>
                  </a:lnTo>
                  <a:lnTo>
                    <a:pt x="307" y="4"/>
                  </a:lnTo>
                  <a:lnTo>
                    <a:pt x="0" y="4"/>
                  </a:lnTo>
                  <a:lnTo>
                    <a:pt x="0" y="65"/>
                  </a:lnTo>
                  <a:lnTo>
                    <a:pt x="121" y="65"/>
                  </a:lnTo>
                  <a:lnTo>
                    <a:pt x="121" y="420"/>
                  </a:lnTo>
                  <a:lnTo>
                    <a:pt x="185" y="420"/>
                  </a:lnTo>
                  <a:lnTo>
                    <a:pt x="185" y="65"/>
                  </a:lnTo>
                  <a:close/>
                </a:path>
              </a:pathLst>
            </a:custGeom>
            <a:solidFill>
              <a:schemeClr val="bg2"/>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
            <p:cNvSpPr/>
            <p:nvPr/>
          </p:nvSpPr>
          <p:spPr bwMode="auto">
            <a:xfrm>
              <a:off x="717550" y="1452563"/>
              <a:ext cx="146050" cy="138113"/>
            </a:xfrm>
            <a:custGeom>
              <a:avLst/>
              <a:gdLst/>
              <a:ahLst/>
              <a:cxnLst>
                <a:cxn ang="0">
                  <a:pos x="381" y="169"/>
                </a:cxn>
                <a:cxn ang="0">
                  <a:pos x="255" y="211"/>
                </a:cxn>
                <a:cxn ang="0">
                  <a:pos x="331" y="315"/>
                </a:cxn>
                <a:cxn ang="0">
                  <a:pos x="261" y="365"/>
                </a:cxn>
                <a:cxn ang="0">
                  <a:pos x="187" y="264"/>
                </a:cxn>
                <a:cxn ang="0">
                  <a:pos x="116" y="362"/>
                </a:cxn>
                <a:cxn ang="0">
                  <a:pos x="46" y="312"/>
                </a:cxn>
                <a:cxn ang="0">
                  <a:pos x="121" y="209"/>
                </a:cxn>
                <a:cxn ang="0">
                  <a:pos x="0" y="169"/>
                </a:cxn>
                <a:cxn ang="0">
                  <a:pos x="27" y="88"/>
                </a:cxn>
                <a:cxn ang="0">
                  <a:pos x="148" y="127"/>
                </a:cxn>
                <a:cxn ang="0">
                  <a:pos x="148" y="0"/>
                </a:cxn>
                <a:cxn ang="0">
                  <a:pos x="233" y="0"/>
                </a:cxn>
                <a:cxn ang="0">
                  <a:pos x="233" y="127"/>
                </a:cxn>
                <a:cxn ang="0">
                  <a:pos x="355" y="88"/>
                </a:cxn>
                <a:cxn ang="0">
                  <a:pos x="381" y="169"/>
                </a:cxn>
              </a:cxnLst>
              <a:rect l="0" t="0" r="r" b="b"/>
              <a:pathLst>
                <a:path w="381" h="365">
                  <a:moveTo>
                    <a:pt x="381" y="169"/>
                  </a:moveTo>
                  <a:lnTo>
                    <a:pt x="255" y="211"/>
                  </a:lnTo>
                  <a:lnTo>
                    <a:pt x="331" y="315"/>
                  </a:lnTo>
                  <a:lnTo>
                    <a:pt x="261" y="365"/>
                  </a:lnTo>
                  <a:lnTo>
                    <a:pt x="187" y="264"/>
                  </a:lnTo>
                  <a:lnTo>
                    <a:pt x="116" y="362"/>
                  </a:lnTo>
                  <a:lnTo>
                    <a:pt x="46" y="312"/>
                  </a:lnTo>
                  <a:lnTo>
                    <a:pt x="121" y="209"/>
                  </a:lnTo>
                  <a:lnTo>
                    <a:pt x="0" y="169"/>
                  </a:lnTo>
                  <a:lnTo>
                    <a:pt x="27" y="88"/>
                  </a:lnTo>
                  <a:lnTo>
                    <a:pt x="148" y="127"/>
                  </a:lnTo>
                  <a:lnTo>
                    <a:pt x="148" y="0"/>
                  </a:lnTo>
                  <a:cubicBezTo>
                    <a:pt x="176" y="0"/>
                    <a:pt x="205" y="0"/>
                    <a:pt x="233" y="0"/>
                  </a:cubicBezTo>
                  <a:lnTo>
                    <a:pt x="233" y="127"/>
                  </a:lnTo>
                  <a:lnTo>
                    <a:pt x="355" y="88"/>
                  </a:lnTo>
                  <a:lnTo>
                    <a:pt x="381" y="169"/>
                  </a:lnTo>
                  <a:close/>
                </a:path>
              </a:pathLst>
            </a:custGeom>
            <a:solidFill>
              <a:schemeClr val="bg2"/>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5"/>
            <p:cNvSpPr/>
            <p:nvPr/>
          </p:nvSpPr>
          <p:spPr bwMode="auto">
            <a:xfrm>
              <a:off x="723900" y="696913"/>
              <a:ext cx="539750" cy="673100"/>
            </a:xfrm>
            <a:custGeom>
              <a:avLst/>
              <a:gdLst/>
              <a:ahLst/>
              <a:cxnLst>
                <a:cxn ang="0">
                  <a:pos x="1418" y="1766"/>
                </a:cxn>
                <a:cxn ang="0">
                  <a:pos x="1418" y="0"/>
                </a:cxn>
                <a:cxn ang="0">
                  <a:pos x="989" y="0"/>
                </a:cxn>
                <a:cxn ang="0">
                  <a:pos x="989" y="972"/>
                </a:cxn>
                <a:cxn ang="0">
                  <a:pos x="258" y="0"/>
                </a:cxn>
                <a:cxn ang="0">
                  <a:pos x="0" y="0"/>
                </a:cxn>
                <a:cxn ang="0">
                  <a:pos x="0" y="1766"/>
                </a:cxn>
                <a:cxn ang="0">
                  <a:pos x="429" y="1766"/>
                </a:cxn>
                <a:cxn ang="0">
                  <a:pos x="429" y="795"/>
                </a:cxn>
                <a:cxn ang="0">
                  <a:pos x="1161" y="1766"/>
                </a:cxn>
                <a:cxn ang="0">
                  <a:pos x="1418" y="1766"/>
                </a:cxn>
              </a:cxnLst>
              <a:rect l="0" t="0" r="r" b="b"/>
              <a:pathLst>
                <a:path w="1418" h="1766">
                  <a:moveTo>
                    <a:pt x="1418" y="1766"/>
                  </a:moveTo>
                  <a:lnTo>
                    <a:pt x="1418" y="0"/>
                  </a:lnTo>
                  <a:lnTo>
                    <a:pt x="989" y="0"/>
                  </a:lnTo>
                  <a:lnTo>
                    <a:pt x="989" y="972"/>
                  </a:lnTo>
                  <a:lnTo>
                    <a:pt x="258" y="0"/>
                  </a:lnTo>
                  <a:lnTo>
                    <a:pt x="0" y="0"/>
                  </a:lnTo>
                  <a:lnTo>
                    <a:pt x="0" y="1766"/>
                  </a:lnTo>
                  <a:lnTo>
                    <a:pt x="429" y="1766"/>
                  </a:lnTo>
                  <a:lnTo>
                    <a:pt x="429" y="795"/>
                  </a:lnTo>
                  <a:lnTo>
                    <a:pt x="1161" y="1766"/>
                  </a:lnTo>
                  <a:lnTo>
                    <a:pt x="1418" y="1766"/>
                  </a:lnTo>
                  <a:close/>
                </a:path>
              </a:pathLst>
            </a:custGeom>
            <a:gradFill>
              <a:gsLst>
                <a:gs pos="0">
                  <a:srgbClr val="FE4444"/>
                </a:gs>
                <a:gs pos="100000">
                  <a:srgbClr val="832B2B"/>
                </a:gs>
              </a:gsLst>
              <a:lin ang="5400000" scaled="0"/>
            </a:gra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Заголовок 1"/>
          <p:cNvSpPr>
            <a:spLocks noGrp="1"/>
          </p:cNvSpPr>
          <p:nvPr/>
        </p:nvSpPr>
        <p:spPr>
          <a:xfrm>
            <a:off x="2246630" y="1520190"/>
            <a:ext cx="7682865" cy="2387600"/>
          </a:xfrm>
          <a:prstGeom prst="rect">
            <a:avLst/>
          </a:prstGeom>
        </p:spPr>
        <p:txBody>
          <a:bodyPr vert="horz" lIns="91440" tIns="45720" rIns="91440" bIns="45720" rtlCol="0" anchor="b">
            <a:normAutofit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30000"/>
              </a:lnSpc>
            </a:pPr>
            <a:r>
              <a:rPr lang="en-US" sz="4400" dirty="0" smtClean="0">
                <a:solidFill>
                  <a:schemeClr val="accent1">
                    <a:lumMod val="75000"/>
                  </a:schemeClr>
                </a:solidFill>
              </a:rPr>
              <a:t>Application of Liquid Rank Reputation System for Content Recommendation</a:t>
            </a:r>
            <a:endParaRPr lang="en-US" sz="4400" dirty="0" smtClean="0">
              <a:solidFill>
                <a:schemeClr val="accent1">
                  <a:lumMod val="75000"/>
                </a:schemeClr>
              </a:solidFill>
            </a:endParaRPr>
          </a:p>
        </p:txBody>
      </p:sp>
      <p:sp>
        <p:nvSpPr>
          <p:cNvPr id="6" name="Подзаголовок 2"/>
          <p:cNvSpPr>
            <a:spLocks noGrp="1"/>
          </p:cNvSpPr>
          <p:nvPr>
            <p:ph type="subTitle" idx="1"/>
          </p:nvPr>
        </p:nvSpPr>
        <p:spPr>
          <a:xfrm>
            <a:off x="1515745" y="4236085"/>
            <a:ext cx="9144000" cy="2270125"/>
          </a:xfrm>
        </p:spPr>
        <p:txBody>
          <a:bodyPr/>
          <a:lstStyle/>
          <a:p>
            <a:endParaRPr lang="en-US" dirty="0" smtClean="0"/>
          </a:p>
          <a:p>
            <a:pPr marL="0" indent="0" algn="ctr">
              <a:buNone/>
            </a:pPr>
            <a:r>
              <a:rPr lang="en-US" sz="2400" dirty="0">
                <a:solidFill>
                  <a:srgbClr val="00B0F0"/>
                </a:solidFill>
                <a:latin typeface="Times New Roman" panose="02020603050405020304" charset="0"/>
                <a:cs typeface="Times New Roman" panose="02020603050405020304" charset="0"/>
                <a:sym typeface="+mn-ea"/>
              </a:rPr>
              <a:t>Abhishek Saxena</a:t>
            </a:r>
            <a:br>
              <a:rPr lang="en-US" sz="2400" dirty="0">
                <a:solidFill>
                  <a:srgbClr val="00B0F0"/>
                </a:solidFill>
                <a:latin typeface="Times New Roman" panose="02020603050405020304" charset="0"/>
                <a:cs typeface="Times New Roman" panose="02020603050405020304" charset="0"/>
                <a:sym typeface="+mn-ea"/>
              </a:rPr>
            </a:br>
            <a:r>
              <a:rPr lang="en-US" sz="2200" dirty="0">
                <a:solidFill>
                  <a:srgbClr val="00B0F0"/>
                </a:solidFill>
                <a:latin typeface="Times New Roman" panose="02020603050405020304" charset="0"/>
                <a:cs typeface="Times New Roman" panose="02020603050405020304" charset="0"/>
                <a:sym typeface="+mn-ea"/>
              </a:rPr>
              <a:t>Scientific Advisor:</a:t>
            </a:r>
            <a:r>
              <a:rPr lang="en-US" sz="2400" dirty="0">
                <a:solidFill>
                  <a:srgbClr val="00B0F0"/>
                </a:solidFill>
                <a:latin typeface="Times New Roman" panose="02020603050405020304" charset="0"/>
                <a:cs typeface="Times New Roman" panose="02020603050405020304" charset="0"/>
                <a:sym typeface="+mn-ea"/>
              </a:rPr>
              <a:t> </a:t>
            </a:r>
            <a:r>
              <a:rPr lang="en-US" sz="2400" dirty="0">
                <a:solidFill>
                  <a:srgbClr val="00B0F0"/>
                </a:solidFill>
                <a:latin typeface="Times New Roman" panose="02020603050405020304" charset="0"/>
                <a:cs typeface="Times New Roman" panose="02020603050405020304" charset="0"/>
              </a:rPr>
              <a:t>Prof Anton Kolonin</a:t>
            </a:r>
            <a:endParaRPr lang="en-US" sz="2400" dirty="0">
              <a:latin typeface="Times New Roman" panose="02020603050405020304" charset="0"/>
              <a:cs typeface="Times New Roman" panose="02020603050405020304" charset="0"/>
            </a:endParaRPr>
          </a:p>
          <a:p>
            <a:pPr marL="0" algn="ctr">
              <a:buClrTx/>
              <a:buSzTx/>
              <a:buFontTx/>
              <a:buNone/>
            </a:pPr>
            <a:r>
              <a:rPr lang="en-US" sz="2000" dirty="0">
                <a:solidFill>
                  <a:srgbClr val="00B0F0"/>
                </a:solidFill>
                <a:latin typeface="Times New Roman" panose="02020603050405020304" charset="0"/>
                <a:cs typeface="Times New Roman" panose="02020603050405020304" charset="0"/>
              </a:rPr>
              <a:t>NSU, 2022</a:t>
            </a:r>
            <a:endParaRPr lang="en-US" dirty="0"/>
          </a:p>
          <a:p>
            <a:pPr marL="0" indent="0" algn="ctr">
              <a:buNone/>
            </a:pPr>
            <a:endParaRPr lang="en-US" sz="1400" dirty="0">
              <a:solidFill>
                <a:srgbClr val="C00000"/>
              </a:solidFill>
            </a:endParaRPr>
          </a:p>
          <a:p>
            <a:pPr marL="0" indent="0" algn="ctr">
              <a:buNone/>
            </a:pPr>
            <a:r>
              <a:rPr lang="en-US" sz="1400" dirty="0">
                <a:solidFill>
                  <a:srgbClr val="C00000"/>
                </a:solidFill>
              </a:rPr>
              <a:t>*Accepted for publication in USBEREIT-2022 IEEE Conference, Yekaterinberg</a:t>
            </a:r>
            <a:endParaRPr lang="en-US" sz="1400" dirty="0">
              <a:solidFill>
                <a:srgbClr val="C00000"/>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AxB_new"/>
          <p:cNvPicPr>
            <a:picLocks noChangeAspect="1"/>
          </p:cNvPicPr>
          <p:nvPr>
            <p:ph idx="1"/>
          </p:nvPr>
        </p:nvPicPr>
        <p:blipFill>
          <a:blip r:embed="rId1"/>
          <a:stretch>
            <a:fillRect/>
          </a:stretch>
        </p:blipFill>
        <p:spPr>
          <a:xfrm>
            <a:off x="80645" y="70485"/>
            <a:ext cx="9500870" cy="6717030"/>
          </a:xfrm>
          <a:prstGeom prst="rect">
            <a:avLst/>
          </a:prstGeom>
        </p:spPr>
      </p:pic>
      <p:sp>
        <p:nvSpPr>
          <p:cNvPr id="12" name="Title 1"/>
          <p:cNvSpPr>
            <a:spLocks noGrp="1"/>
          </p:cNvSpPr>
          <p:nvPr/>
        </p:nvSpPr>
        <p:spPr>
          <a:xfrm>
            <a:off x="8117840" y="1275080"/>
            <a:ext cx="4074160" cy="132588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cap="small" dirty="0" smtClean="0">
                <a:solidFill>
                  <a:schemeClr val="accent5">
                    <a:lumMod val="75000"/>
                  </a:schemeClr>
                </a:solidFill>
                <a:latin typeface="+mn-lt"/>
                <a:sym typeface="+mn-ea"/>
              </a:rPr>
              <a:t>Results: Ranking Based on Product of Mentions and Liquid Rank Score</a:t>
            </a:r>
            <a:endParaRPr lang="en-US" altLang="ru-RU" sz="3200" b="1" cap="small" dirty="0" smtClean="0">
              <a:solidFill>
                <a:schemeClr val="accent5">
                  <a:lumMod val="75000"/>
                </a:schemeClr>
              </a:solidFill>
              <a:latin typeface="+mn-lt"/>
              <a:ea typeface="MS PGothic" panose="020B0600070205080204" pitchFamily="34" charset="-128"/>
              <a:sym typeface="+mn-ea"/>
            </a:endParaRPr>
          </a:p>
        </p:txBody>
      </p:sp>
      <p:pic>
        <p:nvPicPr>
          <p:cNvPr id="14" name="Picture 13" descr="Picture1"/>
          <p:cNvPicPr>
            <a:picLocks noChangeAspect="1"/>
          </p:cNvPicPr>
          <p:nvPr/>
        </p:nvPicPr>
        <p:blipFill>
          <a:blip r:embed="rId2"/>
          <a:stretch>
            <a:fillRect/>
          </a:stretch>
        </p:blipFill>
        <p:spPr>
          <a:xfrm>
            <a:off x="9581515" y="214630"/>
            <a:ext cx="2414270" cy="10604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125730"/>
            <a:ext cx="10515600" cy="1325563"/>
          </a:xfrm>
        </p:spPr>
        <p:txBody>
          <a:bodyPr>
            <a:normAutofit/>
          </a:bodyPr>
          <a:lstStyle/>
          <a:p>
            <a:r>
              <a:rPr lang="en-US" sz="3600" b="1" cap="small" dirty="0" smtClean="0">
                <a:solidFill>
                  <a:schemeClr val="accent5">
                    <a:lumMod val="75000"/>
                  </a:schemeClr>
                </a:solidFill>
                <a:latin typeface="+mn-lt"/>
                <a:sym typeface="+mn-ea"/>
                <a:hlinkClick r:id="rId1" action="ppaction://hlinksldjump"/>
              </a:rPr>
              <a:t>Results Qualitative Analysis:</a:t>
            </a:r>
            <a:r>
              <a:rPr lang="en-US" sz="3600" b="1" cap="small" dirty="0" smtClean="0">
                <a:solidFill>
                  <a:schemeClr val="accent5">
                    <a:lumMod val="75000"/>
                  </a:schemeClr>
                </a:solidFill>
                <a:latin typeface="+mn-lt"/>
                <a:sym typeface="+mn-ea"/>
              </a:rPr>
              <a:t> </a:t>
            </a:r>
            <a:r>
              <a:rPr lang="en-US" sz="3600" b="1" u="sng" cap="small" dirty="0" smtClean="0">
                <a:solidFill>
                  <a:schemeClr val="accent5">
                    <a:lumMod val="75000"/>
                  </a:schemeClr>
                </a:solidFill>
                <a:latin typeface="+mn-lt"/>
                <a:sym typeface="+mn-ea"/>
              </a:rPr>
              <a:t>Decision Support</a:t>
            </a:r>
            <a:endParaRPr lang="en-US" altLang="ru-RU" sz="3600" b="1" cap="small" dirty="0" smtClean="0">
              <a:solidFill>
                <a:schemeClr val="accent5">
                  <a:lumMod val="75000"/>
                </a:schemeClr>
              </a:solidFill>
              <a:latin typeface="+mn-lt"/>
              <a:ea typeface="MS PGothic" panose="020B0600070205080204" pitchFamily="34" charset="-128"/>
              <a:sym typeface="+mn-ea"/>
              <a:hlinkClick r:id="rId1" action="ppaction://hlinksldjump"/>
            </a:endParaRPr>
          </a:p>
        </p:txBody>
      </p:sp>
      <p:pic>
        <p:nvPicPr>
          <p:cNvPr id="11" name="Content Placeholder 10" descr="44"/>
          <p:cNvPicPr>
            <a:picLocks noChangeAspect="1"/>
          </p:cNvPicPr>
          <p:nvPr>
            <p:ph idx="1"/>
          </p:nvPr>
        </p:nvPicPr>
        <p:blipFill>
          <a:blip r:embed="rId2"/>
          <a:stretch>
            <a:fillRect/>
          </a:stretch>
        </p:blipFill>
        <p:spPr>
          <a:xfrm>
            <a:off x="1409065" y="1296670"/>
            <a:ext cx="9249410" cy="5252720"/>
          </a:xfrm>
          <a:prstGeom prst="rect">
            <a:avLst/>
          </a:prstGeom>
        </p:spPr>
      </p:pic>
      <p:pic>
        <p:nvPicPr>
          <p:cNvPr id="2" name="Picture 1" descr="Picture1"/>
          <p:cNvPicPr>
            <a:picLocks noChangeAspect="1"/>
          </p:cNvPicPr>
          <p:nvPr/>
        </p:nvPicPr>
        <p:blipFill>
          <a:blip r:embed="rId3"/>
          <a:stretch>
            <a:fillRect/>
          </a:stretch>
        </p:blipFill>
        <p:spPr>
          <a:xfrm>
            <a:off x="9605010" y="258445"/>
            <a:ext cx="2414270" cy="10604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365125"/>
            <a:ext cx="10414635" cy="1325880"/>
          </a:xfrm>
        </p:spPr>
        <p:txBody>
          <a:bodyPr/>
          <a:lstStyle/>
          <a:p>
            <a:r>
              <a:rPr lang="en-US" sz="3600" b="1" cap="small" dirty="0" smtClean="0">
                <a:solidFill>
                  <a:schemeClr val="accent5">
                    <a:lumMod val="75000"/>
                  </a:schemeClr>
                </a:solidFill>
                <a:latin typeface="+mn-lt"/>
                <a:sym typeface="+mn-ea"/>
                <a:hlinkClick r:id=""/>
              </a:rPr>
              <a:t>Results Qualitative Analysis</a:t>
            </a:r>
            <a:r>
              <a:rPr lang="en-US" sz="3600" b="1" cap="small" dirty="0" smtClean="0">
                <a:solidFill>
                  <a:schemeClr val="accent5">
                    <a:lumMod val="75000"/>
                  </a:schemeClr>
                </a:solidFill>
                <a:latin typeface="+mn-lt"/>
                <a:sym typeface="+mn-ea"/>
              </a:rPr>
              <a:t>: </a:t>
            </a:r>
            <a:r>
              <a:rPr lang="en-US" sz="3600" b="1" u="sng" cap="small" dirty="0" smtClean="0">
                <a:solidFill>
                  <a:schemeClr val="accent5">
                    <a:lumMod val="75000"/>
                  </a:schemeClr>
                </a:solidFill>
                <a:latin typeface="+mn-lt"/>
                <a:sym typeface="+mn-ea"/>
              </a:rPr>
              <a:t>Average Precision</a:t>
            </a:r>
            <a:endParaRPr lang="en-US" sz="3600" b="1" u="sng" cap="small" dirty="0" smtClean="0">
              <a:solidFill>
                <a:schemeClr val="accent5">
                  <a:lumMod val="75000"/>
                </a:schemeClr>
              </a:solidFill>
              <a:latin typeface="+mn-lt"/>
              <a:sym typeface="+mn-ea"/>
            </a:endParaRPr>
          </a:p>
        </p:txBody>
      </p:sp>
      <p:pic>
        <p:nvPicPr>
          <p:cNvPr id="3" name="Content Placeholder 2" descr="55"/>
          <p:cNvPicPr>
            <a:picLocks noChangeAspect="1"/>
          </p:cNvPicPr>
          <p:nvPr>
            <p:ph sz="half" idx="1"/>
          </p:nvPr>
        </p:nvPicPr>
        <p:blipFill>
          <a:blip r:embed="rId1"/>
          <a:stretch>
            <a:fillRect/>
          </a:stretch>
        </p:blipFill>
        <p:spPr>
          <a:xfrm>
            <a:off x="255905" y="1691005"/>
            <a:ext cx="5739130" cy="3284855"/>
          </a:xfrm>
          <a:prstGeom prst="rect">
            <a:avLst/>
          </a:prstGeom>
        </p:spPr>
      </p:pic>
      <p:pic>
        <p:nvPicPr>
          <p:cNvPr id="12" name="Content Placeholder 11" descr="66"/>
          <p:cNvPicPr>
            <a:picLocks noChangeAspect="1"/>
          </p:cNvPicPr>
          <p:nvPr>
            <p:ph sz="half" idx="2"/>
          </p:nvPr>
        </p:nvPicPr>
        <p:blipFill>
          <a:blip r:embed="rId2"/>
          <a:stretch>
            <a:fillRect/>
          </a:stretch>
        </p:blipFill>
        <p:spPr>
          <a:xfrm>
            <a:off x="6172200" y="1685925"/>
            <a:ext cx="5919470" cy="3301365"/>
          </a:xfrm>
          <a:prstGeom prst="rect">
            <a:avLst/>
          </a:prstGeom>
        </p:spPr>
      </p:pic>
      <p:pic>
        <p:nvPicPr>
          <p:cNvPr id="11" name="Picture 10" descr="Picture1"/>
          <p:cNvPicPr>
            <a:picLocks noChangeAspect="1"/>
          </p:cNvPicPr>
          <p:nvPr/>
        </p:nvPicPr>
        <p:blipFill>
          <a:blip r:embed="rId3"/>
          <a:stretch>
            <a:fillRect/>
          </a:stretch>
        </p:blipFill>
        <p:spPr>
          <a:xfrm>
            <a:off x="9629775" y="251460"/>
            <a:ext cx="2414270" cy="10604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66395" y="346075"/>
            <a:ext cx="10515600" cy="1325563"/>
          </a:xfrm>
        </p:spPr>
        <p:txBody>
          <a:bodyPr/>
          <a:lstStyle/>
          <a:p>
            <a:r>
              <a:rPr lang="en-US" sz="3200" b="1" cap="small" dirty="0" smtClean="0">
                <a:solidFill>
                  <a:schemeClr val="accent5">
                    <a:lumMod val="75000"/>
                  </a:schemeClr>
                </a:solidFill>
                <a:latin typeface="+mn-lt"/>
                <a:sym typeface="+mn-ea"/>
                <a:hlinkClick r:id=""/>
              </a:rPr>
              <a:t>Results Qualitative Analysis</a:t>
            </a:r>
            <a:r>
              <a:rPr lang="en-US" sz="3200" b="1" cap="small" dirty="0" smtClean="0">
                <a:solidFill>
                  <a:schemeClr val="accent5">
                    <a:lumMod val="75000"/>
                  </a:schemeClr>
                </a:solidFill>
                <a:latin typeface="+mn-lt"/>
                <a:sym typeface="+mn-ea"/>
              </a:rPr>
              <a:t>: </a:t>
            </a:r>
            <a:r>
              <a:rPr lang="en-US" sz="3200" b="1" u="sng" cap="small" dirty="0" smtClean="0">
                <a:solidFill>
                  <a:schemeClr val="accent5">
                    <a:lumMod val="75000"/>
                  </a:schemeClr>
                </a:solidFill>
                <a:latin typeface="+mn-lt"/>
                <a:sym typeface="+mn-ea"/>
              </a:rPr>
              <a:t>Mean Reciprocal Ranking</a:t>
            </a:r>
            <a:endParaRPr lang="en-US" altLang="ru-RU" sz="3200" b="1" u="sng" cap="small" dirty="0" smtClean="0">
              <a:solidFill>
                <a:schemeClr val="accent5">
                  <a:lumMod val="75000"/>
                </a:schemeClr>
              </a:solidFill>
              <a:latin typeface="+mn-lt"/>
              <a:ea typeface="MS PGothic" panose="020B0600070205080204" pitchFamily="34" charset="-128"/>
              <a:sym typeface="+mn-ea"/>
            </a:endParaRPr>
          </a:p>
        </p:txBody>
      </p:sp>
      <p:pic>
        <p:nvPicPr>
          <p:cNvPr id="3" name="Content Placeholder 2" descr="77"/>
          <p:cNvPicPr>
            <a:picLocks noChangeAspect="1"/>
          </p:cNvPicPr>
          <p:nvPr>
            <p:ph sz="half" idx="1"/>
          </p:nvPr>
        </p:nvPicPr>
        <p:blipFill>
          <a:blip r:embed="rId1"/>
          <a:stretch>
            <a:fillRect/>
          </a:stretch>
        </p:blipFill>
        <p:spPr>
          <a:xfrm>
            <a:off x="0" y="1612265"/>
            <a:ext cx="5948045" cy="3578225"/>
          </a:xfrm>
          <a:prstGeom prst="rect">
            <a:avLst/>
          </a:prstGeom>
        </p:spPr>
      </p:pic>
      <p:pic>
        <p:nvPicPr>
          <p:cNvPr id="14" name="Content Placeholder 13" descr="88"/>
          <p:cNvPicPr>
            <a:picLocks noChangeAspect="1"/>
          </p:cNvPicPr>
          <p:nvPr>
            <p:ph sz="half" idx="2"/>
          </p:nvPr>
        </p:nvPicPr>
        <p:blipFill>
          <a:blip r:embed="rId2"/>
          <a:stretch>
            <a:fillRect/>
          </a:stretch>
        </p:blipFill>
        <p:spPr>
          <a:xfrm>
            <a:off x="5948680" y="1575435"/>
            <a:ext cx="6214745" cy="3501390"/>
          </a:xfrm>
          <a:prstGeom prst="rect">
            <a:avLst/>
          </a:prstGeom>
        </p:spPr>
      </p:pic>
      <p:pic>
        <p:nvPicPr>
          <p:cNvPr id="2" name="Picture 1" descr="Picture1"/>
          <p:cNvPicPr>
            <a:picLocks noChangeAspect="1"/>
          </p:cNvPicPr>
          <p:nvPr/>
        </p:nvPicPr>
        <p:blipFill>
          <a:blip r:embed="rId3"/>
          <a:stretch>
            <a:fillRect/>
          </a:stretch>
        </p:blipFill>
        <p:spPr>
          <a:xfrm>
            <a:off x="9544050" y="346075"/>
            <a:ext cx="2414270" cy="10604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6705" y="90805"/>
            <a:ext cx="10515600" cy="1325563"/>
          </a:xfrm>
        </p:spPr>
        <p:txBody>
          <a:bodyPr>
            <a:normAutofit/>
          </a:bodyPr>
          <a:lstStyle/>
          <a:p>
            <a:r>
              <a:rPr lang="en-US" altLang="ru-RU" b="1" cap="small" dirty="0" smtClean="0">
                <a:solidFill>
                  <a:schemeClr val="accent5">
                    <a:lumMod val="75000"/>
                  </a:schemeClr>
                </a:solidFill>
                <a:latin typeface="+mn-lt"/>
                <a:ea typeface="MS PGothic" panose="020B0600070205080204" pitchFamily="34" charset="-128"/>
                <a:sym typeface="+mn-ea"/>
              </a:rPr>
              <a:t>Future Scope of Thesis</a:t>
            </a:r>
            <a:endParaRPr lang="en-US" altLang="ru-RU" b="1" cap="small" dirty="0" smtClean="0">
              <a:solidFill>
                <a:schemeClr val="accent5">
                  <a:lumMod val="75000"/>
                </a:schemeClr>
              </a:solidFill>
              <a:latin typeface="+mn-lt"/>
              <a:ea typeface="MS PGothic" panose="020B0600070205080204" pitchFamily="34" charset="-128"/>
              <a:sym typeface="+mn-ea"/>
            </a:endParaRPr>
          </a:p>
        </p:txBody>
      </p:sp>
      <p:sp>
        <p:nvSpPr>
          <p:cNvPr id="13" name="Содержимое 2"/>
          <p:cNvSpPr>
            <a:spLocks noGrp="1"/>
          </p:cNvSpPr>
          <p:nvPr>
            <p:ph sz="half" idx="1"/>
          </p:nvPr>
        </p:nvSpPr>
        <p:spPr>
          <a:xfrm>
            <a:off x="272415" y="645160"/>
            <a:ext cx="11489690" cy="6216015"/>
          </a:xfrm>
        </p:spPr>
        <p:txBody>
          <a:bodyPr>
            <a:noAutofit/>
          </a:bodyPr>
          <a:p>
            <a:pPr marL="0" indent="0">
              <a:lnSpc>
                <a:spcPct val="80000"/>
              </a:lnSpc>
              <a:spcBef>
                <a:spcPts val="600"/>
              </a:spcBef>
              <a:spcAft>
                <a:spcPts val="600"/>
              </a:spcAft>
              <a:buNone/>
              <a:defRPr/>
            </a:pPr>
            <a:endParaRPr lang="en-US" sz="3000" b="1" dirty="0" smtClean="0"/>
          </a:p>
          <a:p>
            <a:pPr lvl="1" algn="just" fontAlgn="auto">
              <a:lnSpc>
                <a:spcPct val="90000"/>
              </a:lnSpc>
              <a:spcBef>
                <a:spcPts val="500"/>
              </a:spcBef>
              <a:buClrTx/>
              <a:buSzTx/>
            </a:pPr>
            <a:r>
              <a:rPr lang="en-US" b="1" dirty="0" smtClean="0">
                <a:sym typeface="+mn-ea"/>
              </a:rPr>
              <a:t>Liquid Ranking can directly be implemented in the account of social media channel or an online store where </a:t>
            </a:r>
            <a:r>
              <a:rPr lang="en-US" b="1" dirty="0" smtClean="0">
                <a:solidFill>
                  <a:srgbClr val="C00000"/>
                </a:solidFill>
                <a:sym typeface="+mn-ea"/>
              </a:rPr>
              <a:t>Cold Start</a:t>
            </a:r>
            <a:r>
              <a:rPr lang="en-US" b="1" dirty="0" smtClean="0">
                <a:sym typeface="+mn-ea"/>
              </a:rPr>
              <a:t> would be handled by the </a:t>
            </a:r>
            <a:r>
              <a:rPr lang="en-US" b="1" dirty="0" smtClean="0">
                <a:solidFill>
                  <a:srgbClr val="C00000"/>
                </a:solidFill>
                <a:sym typeface="+mn-ea"/>
              </a:rPr>
              <a:t>reputation of our friends and people whom we already follow</a:t>
            </a:r>
            <a:r>
              <a:rPr lang="en-US" b="1" dirty="0" smtClean="0">
                <a:sym typeface="+mn-ea"/>
              </a:rPr>
              <a:t>.</a:t>
            </a:r>
            <a:endParaRPr lang="en-US" b="1" dirty="0" smtClean="0">
              <a:sym typeface="+mn-ea"/>
            </a:endParaRPr>
          </a:p>
          <a:p>
            <a:pPr lvl="1" algn="just" fontAlgn="auto">
              <a:lnSpc>
                <a:spcPct val="90000"/>
              </a:lnSpc>
              <a:spcBef>
                <a:spcPts val="500"/>
              </a:spcBef>
              <a:buClrTx/>
              <a:buSzTx/>
            </a:pPr>
            <a:endParaRPr lang="en-US" b="1" dirty="0" smtClean="0">
              <a:sym typeface="+mn-ea"/>
            </a:endParaRPr>
          </a:p>
          <a:p>
            <a:pPr lvl="1" algn="just" fontAlgn="auto">
              <a:lnSpc>
                <a:spcPct val="90000"/>
              </a:lnSpc>
              <a:spcBef>
                <a:spcPts val="500"/>
              </a:spcBef>
              <a:buClrTx/>
              <a:buSzTx/>
            </a:pPr>
            <a:r>
              <a:rPr lang="en-US" b="1" dirty="0" smtClean="0">
                <a:sym typeface="+mn-ea"/>
              </a:rPr>
              <a:t>Later this reputation would ripple to more </a:t>
            </a:r>
            <a:r>
              <a:rPr lang="en-US" b="1" dirty="0" smtClean="0">
                <a:solidFill>
                  <a:srgbClr val="C00000"/>
                </a:solidFill>
                <a:sym typeface="+mn-ea"/>
              </a:rPr>
              <a:t>recommendations, starting from our social circle</a:t>
            </a:r>
            <a:r>
              <a:rPr lang="en-US" b="1" dirty="0" smtClean="0">
                <a:sym typeface="+mn-ea"/>
              </a:rPr>
              <a:t>.</a:t>
            </a:r>
            <a:endParaRPr lang="en-US" b="1" dirty="0" smtClean="0">
              <a:sym typeface="+mn-ea"/>
            </a:endParaRPr>
          </a:p>
          <a:p>
            <a:pPr marL="0" lvl="1" indent="0" algn="just" fontAlgn="auto">
              <a:lnSpc>
                <a:spcPct val="90000"/>
              </a:lnSpc>
              <a:spcBef>
                <a:spcPts val="500"/>
              </a:spcBef>
              <a:buClrTx/>
              <a:buSzTx/>
              <a:buNone/>
            </a:pPr>
            <a:endParaRPr lang="en-US" b="1" dirty="0" smtClean="0"/>
          </a:p>
          <a:p>
            <a:pPr lvl="1" algn="just" fontAlgn="auto">
              <a:lnSpc>
                <a:spcPct val="90000"/>
              </a:lnSpc>
              <a:spcBef>
                <a:spcPts val="500"/>
              </a:spcBef>
              <a:buClrTx/>
              <a:buSzTx/>
            </a:pPr>
            <a:r>
              <a:rPr lang="en-US" sz="2400" b="1" dirty="0" smtClean="0"/>
              <a:t>Liquid Ranking on multiple attributes can make not only personalised recommendation much better, but also will help new content provider or say here in the case less influential channels also to be recommended (who are producing good work and talked about in our social circle, not viral but surely liked and effective content) </a:t>
            </a:r>
            <a:endParaRPr lang="en-US" sz="2400" b="1" dirty="0" smtClean="0"/>
          </a:p>
          <a:p>
            <a:pPr lvl="1" algn="just" fontAlgn="auto">
              <a:lnSpc>
                <a:spcPct val="90000"/>
              </a:lnSpc>
              <a:spcBef>
                <a:spcPts val="500"/>
              </a:spcBef>
              <a:buClrTx/>
              <a:buSzTx/>
            </a:pPr>
            <a:endParaRPr lang="en-US" sz="2400" b="1" dirty="0" smtClean="0"/>
          </a:p>
          <a:p>
            <a:pPr lvl="1" algn="just" fontAlgn="auto">
              <a:lnSpc>
                <a:spcPct val="90000"/>
              </a:lnSpc>
              <a:spcBef>
                <a:spcPts val="500"/>
              </a:spcBef>
              <a:buClrTx/>
              <a:buSzTx/>
            </a:pPr>
            <a:r>
              <a:rPr lang="en-US" sz="2400" b="1" dirty="0" smtClean="0"/>
              <a:t>One thing has to be considered that Liquid Ranking, considers the time period of the usage or search, which makes recommendations </a:t>
            </a:r>
            <a:r>
              <a:rPr lang="en-US" sz="2400" b="1" dirty="0" smtClean="0">
                <a:solidFill>
                  <a:srgbClr val="C00000"/>
                </a:solidFill>
              </a:rPr>
              <a:t>dynamic and fresh everytime</a:t>
            </a:r>
            <a:r>
              <a:rPr lang="en-US" sz="2400" b="1" dirty="0" smtClean="0"/>
              <a:t>.</a:t>
            </a:r>
            <a:endParaRPr lang="en-US" sz="2400" b="1" dirty="0" smtClean="0"/>
          </a:p>
          <a:p>
            <a:pPr marL="457200" lvl="1" indent="0" algn="just" fontAlgn="auto">
              <a:lnSpc>
                <a:spcPct val="90000"/>
              </a:lnSpc>
              <a:spcBef>
                <a:spcPts val="500"/>
              </a:spcBef>
              <a:buClrTx/>
              <a:buSzTx/>
              <a:buNone/>
            </a:pPr>
            <a:endParaRPr lang="en-US" sz="2400" b="1" dirty="0" smtClean="0"/>
          </a:p>
          <a:p>
            <a:pPr lvl="1" algn="just" fontAlgn="auto">
              <a:lnSpc>
                <a:spcPct val="90000"/>
              </a:lnSpc>
              <a:spcBef>
                <a:spcPts val="500"/>
              </a:spcBef>
              <a:buClrTx/>
              <a:buSzTx/>
            </a:pPr>
            <a:endParaRPr lang="en-US" sz="2400" b="1" dirty="0" smtClean="0"/>
          </a:p>
        </p:txBody>
      </p:sp>
      <p:pic>
        <p:nvPicPr>
          <p:cNvPr id="2" name="Picture 1" descr="Picture1"/>
          <p:cNvPicPr>
            <a:picLocks noChangeAspect="1"/>
          </p:cNvPicPr>
          <p:nvPr/>
        </p:nvPicPr>
        <p:blipFill>
          <a:blip r:embed="rId1"/>
          <a:stretch>
            <a:fillRect/>
          </a:stretch>
        </p:blipFill>
        <p:spPr>
          <a:xfrm>
            <a:off x="9565005" y="223520"/>
            <a:ext cx="2414270" cy="10604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USer Recommendation"/>
          <p:cNvPicPr>
            <a:picLocks noChangeAspect="1"/>
          </p:cNvPicPr>
          <p:nvPr>
            <p:ph idx="1"/>
          </p:nvPr>
        </p:nvPicPr>
        <p:blipFill>
          <a:blip r:embed="rId1"/>
          <a:stretch>
            <a:fillRect/>
          </a:stretch>
        </p:blipFill>
        <p:spPr>
          <a:xfrm>
            <a:off x="786130" y="995680"/>
            <a:ext cx="10106025" cy="5683250"/>
          </a:xfrm>
          <a:prstGeom prst="rect">
            <a:avLst/>
          </a:prstGeom>
        </p:spPr>
      </p:pic>
      <p:sp>
        <p:nvSpPr>
          <p:cNvPr id="22530" name="Title 1"/>
          <p:cNvSpPr>
            <a:spLocks noGrp="1"/>
          </p:cNvSpPr>
          <p:nvPr>
            <p:ph type="title"/>
          </p:nvPr>
        </p:nvSpPr>
        <p:spPr>
          <a:xfrm>
            <a:off x="367665" y="-36830"/>
            <a:ext cx="10515600" cy="1325563"/>
          </a:xfrm>
        </p:spPr>
        <p:txBody>
          <a:bodyPr>
            <a:normAutofit/>
          </a:bodyPr>
          <a:lstStyle/>
          <a:p>
            <a:r>
              <a:rPr lang="en-US" altLang="ru-RU" b="1" cap="small" dirty="0" smtClean="0">
                <a:solidFill>
                  <a:schemeClr val="accent5">
                    <a:lumMod val="75000"/>
                  </a:schemeClr>
                </a:solidFill>
                <a:latin typeface="+mn-lt"/>
                <a:ea typeface="MS PGothic" panose="020B0600070205080204" pitchFamily="34" charset="-128"/>
                <a:sym typeface="+mn-ea"/>
              </a:rPr>
              <a:t>Future Scope of Thesis</a:t>
            </a:r>
            <a:endParaRPr lang="en-US" altLang="ru-RU" b="1" cap="small" dirty="0" smtClean="0">
              <a:solidFill>
                <a:schemeClr val="accent5">
                  <a:lumMod val="75000"/>
                </a:schemeClr>
              </a:solidFill>
              <a:latin typeface="+mn-lt"/>
              <a:ea typeface="MS PGothic" panose="020B0600070205080204" pitchFamily="34" charset="-128"/>
              <a:sym typeface="+mn-ea"/>
            </a:endParaRPr>
          </a:p>
        </p:txBody>
      </p:sp>
      <p:pic>
        <p:nvPicPr>
          <p:cNvPr id="2" name="Picture 1" descr="Picture1"/>
          <p:cNvPicPr>
            <a:picLocks noChangeAspect="1"/>
          </p:cNvPicPr>
          <p:nvPr/>
        </p:nvPicPr>
        <p:blipFill>
          <a:blip r:embed="rId2"/>
          <a:stretch>
            <a:fillRect/>
          </a:stretch>
        </p:blipFill>
        <p:spPr>
          <a:xfrm>
            <a:off x="9544050" y="228600"/>
            <a:ext cx="2414270" cy="10604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6915"/>
          </a:xfrm>
        </p:spPr>
        <p:txBody>
          <a:bodyPr>
            <a:normAutofit fontScale="90000"/>
          </a:bodyPr>
          <a:p>
            <a:r>
              <a:rPr lang="en-US" altLang="ru-RU" b="1" u="sng" cap="small" dirty="0" smtClean="0">
                <a:solidFill>
                  <a:schemeClr val="accent5">
                    <a:lumMod val="75000"/>
                  </a:schemeClr>
                </a:solidFill>
                <a:latin typeface="+mn-lt"/>
                <a:ea typeface="MS PGothic" panose="020B0600070205080204" pitchFamily="34" charset="-128"/>
                <a:sym typeface="+mn-ea"/>
              </a:rPr>
              <a:t>Reviewer’s Advice</a:t>
            </a:r>
            <a:endParaRPr lang="en-US" u="sng"/>
          </a:p>
        </p:txBody>
      </p:sp>
      <p:sp>
        <p:nvSpPr>
          <p:cNvPr id="3" name="Content Placeholder 2"/>
          <p:cNvSpPr>
            <a:spLocks noGrp="1"/>
          </p:cNvSpPr>
          <p:nvPr>
            <p:ph idx="1"/>
          </p:nvPr>
        </p:nvSpPr>
        <p:spPr>
          <a:xfrm>
            <a:off x="838200" y="1594485"/>
            <a:ext cx="10515600" cy="3945255"/>
          </a:xfrm>
        </p:spPr>
        <p:txBody>
          <a:bodyPr/>
          <a:p>
            <a:r>
              <a:rPr lang="en-US" sz="2000"/>
              <a:t>To improve the quality of work by </a:t>
            </a:r>
            <a:r>
              <a:rPr lang="en-US" sz="2000">
                <a:solidFill>
                  <a:schemeClr val="accent1">
                    <a:lumMod val="75000"/>
                  </a:schemeClr>
                </a:solidFill>
              </a:rPr>
              <a:t>adding more metrices</a:t>
            </a:r>
            <a:r>
              <a:rPr lang="en-US" sz="2000"/>
              <a:t>, else it is </a:t>
            </a:r>
            <a:r>
              <a:rPr lang="en-US" sz="2000">
                <a:solidFill>
                  <a:schemeClr val="accent1">
                    <a:lumMod val="75000"/>
                  </a:schemeClr>
                </a:solidFill>
              </a:rPr>
              <a:t>comparative to PageRank</a:t>
            </a:r>
            <a:r>
              <a:rPr lang="en-US" sz="2000"/>
              <a:t>, HITS methods, etc.</a:t>
            </a:r>
            <a:endParaRPr lang="en-US" sz="2000"/>
          </a:p>
          <a:p>
            <a:r>
              <a:rPr lang="en-US" sz="2000"/>
              <a:t>The present dissertation is an application of elaborative and powerfull liquid rank reputation system. Its true the best results can be seen with more metrices, but this is among the primary stages of using reputation system for recommendation models. I have tried to rank the dataset with followers on Twitter also, but it would skew the results towards the large channels or the most influential people on Twitter.</a:t>
            </a:r>
            <a:endParaRPr lang="en-US" sz="2000"/>
          </a:p>
          <a:p>
            <a:r>
              <a:rPr lang="en-US" sz="2000">
                <a:solidFill>
                  <a:srgbClr val="FF0000"/>
                </a:solidFill>
              </a:rPr>
              <a:t>PageRank have limitation</a:t>
            </a:r>
            <a:r>
              <a:rPr lang="en-US" sz="2000"/>
              <a:t> of considering the benchmark of authenticated pages to have more value than any other pages on web. Thus, if linked by these </a:t>
            </a:r>
            <a:r>
              <a:rPr lang="en-US" sz="2000">
                <a:solidFill>
                  <a:srgbClr val="FF0000"/>
                </a:solidFill>
              </a:rPr>
              <a:t>High Value pages gives higher index to the page tagged</a:t>
            </a:r>
            <a:r>
              <a:rPr lang="en-US" sz="2000"/>
              <a:t>. </a:t>
            </a:r>
            <a:r>
              <a:rPr lang="en-US" sz="2000">
                <a:solidFill>
                  <a:srgbClr val="FF0000"/>
                </a:solidFill>
              </a:rPr>
              <a:t>Reputation system is a dynamic and flexible</a:t>
            </a:r>
            <a:r>
              <a:rPr lang="en-US" sz="2000"/>
              <a:t> set of algorithm, the </a:t>
            </a:r>
            <a:r>
              <a:rPr lang="en-US" sz="2000">
                <a:solidFill>
                  <a:srgbClr val="FF0000"/>
                </a:solidFill>
              </a:rPr>
              <a:t>value of the most rated node </a:t>
            </a:r>
            <a:r>
              <a:rPr lang="en-US" sz="2000"/>
              <a:t>can be hampered or </a:t>
            </a:r>
            <a:r>
              <a:rPr lang="en-US" sz="2000">
                <a:solidFill>
                  <a:srgbClr val="FF0000"/>
                </a:solidFill>
              </a:rPr>
              <a:t>decrease by negative ratings</a:t>
            </a:r>
            <a:r>
              <a:rPr lang="en-US" sz="2000"/>
              <a:t> or </a:t>
            </a:r>
            <a:r>
              <a:rPr lang="en-US" sz="2000">
                <a:solidFill>
                  <a:schemeClr val="accent1">
                    <a:lumMod val="75000"/>
                  </a:schemeClr>
                </a:solidFill>
              </a:rPr>
              <a:t>in our case it may arise when the particular high reputation channel is not active in the discussion, hence its worth will not be considered at all.</a:t>
            </a:r>
            <a:endParaRPr lang="en-US" sz="2000"/>
          </a:p>
          <a:p>
            <a:endParaRPr lang="en-US" sz="2000"/>
          </a:p>
        </p:txBody>
      </p:sp>
      <p:pic>
        <p:nvPicPr>
          <p:cNvPr id="4" name="Picture 3" descr="Picture1"/>
          <p:cNvPicPr>
            <a:picLocks noChangeAspect="1"/>
          </p:cNvPicPr>
          <p:nvPr/>
        </p:nvPicPr>
        <p:blipFill>
          <a:blip r:embed="rId1"/>
          <a:stretch>
            <a:fillRect/>
          </a:stretch>
        </p:blipFill>
        <p:spPr>
          <a:xfrm>
            <a:off x="9483090" y="193675"/>
            <a:ext cx="2414270" cy="1060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1)"/>
          <p:cNvPicPr>
            <a:picLocks noChangeAspect="1"/>
          </p:cNvPicPr>
          <p:nvPr/>
        </p:nvPicPr>
        <p:blipFill>
          <a:blip r:embed="rId1"/>
          <a:stretch>
            <a:fillRect/>
          </a:stretch>
        </p:blipFill>
        <p:spPr>
          <a:xfrm>
            <a:off x="4392930" y="188595"/>
            <a:ext cx="3406140" cy="4453255"/>
          </a:xfrm>
          <a:prstGeom prst="rect">
            <a:avLst/>
          </a:prstGeom>
        </p:spPr>
      </p:pic>
      <p:pic>
        <p:nvPicPr>
          <p:cNvPr id="2" name="Picture 1" descr="pic_recommendation"/>
          <p:cNvPicPr>
            <a:picLocks noChangeAspect="1"/>
          </p:cNvPicPr>
          <p:nvPr/>
        </p:nvPicPr>
        <p:blipFill>
          <a:blip r:embed="rId2"/>
          <a:stretch>
            <a:fillRect/>
          </a:stretch>
        </p:blipFill>
        <p:spPr>
          <a:xfrm>
            <a:off x="2338388" y="4829810"/>
            <a:ext cx="7515225" cy="18764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5315" y="316865"/>
            <a:ext cx="2493010" cy="1106805"/>
          </a:xfrm>
        </p:spPr>
        <p:txBody>
          <a:bodyPr>
            <a:normAutofit/>
          </a:bodyPr>
          <a:lstStyle/>
          <a:p>
            <a:r>
              <a:rPr lang="en-US" altLang="ru-RU" sz="4000" b="1" cap="small" dirty="0" smtClean="0">
                <a:solidFill>
                  <a:schemeClr val="tx1"/>
                </a:solidFill>
                <a:latin typeface="+mn-lt"/>
                <a:ea typeface="MS PGothic" panose="020B0600070205080204" pitchFamily="34" charset="-128"/>
                <a:sym typeface="+mn-ea"/>
              </a:rPr>
              <a:t>References</a:t>
            </a:r>
            <a:endParaRPr lang="en-US" altLang="ru-RU" sz="4000" b="1" cap="small" dirty="0" smtClean="0">
              <a:solidFill>
                <a:schemeClr val="tx1"/>
              </a:solidFill>
              <a:latin typeface="+mn-lt"/>
              <a:ea typeface="MS PGothic" panose="020B0600070205080204" pitchFamily="34" charset="-128"/>
              <a:sym typeface="+mn-ea"/>
            </a:endParaRPr>
          </a:p>
        </p:txBody>
      </p:sp>
      <p:sp>
        <p:nvSpPr>
          <p:cNvPr id="13" name="Содержимое 2"/>
          <p:cNvSpPr>
            <a:spLocks noGrp="1"/>
          </p:cNvSpPr>
          <p:nvPr>
            <p:ph sz="half" idx="1"/>
          </p:nvPr>
        </p:nvSpPr>
        <p:spPr>
          <a:xfrm>
            <a:off x="415290" y="831215"/>
            <a:ext cx="11358245" cy="4391025"/>
          </a:xfrm>
        </p:spPr>
        <p:txBody>
          <a:bodyPr>
            <a:noAutofit/>
          </a:bodyPr>
          <a:p>
            <a:pPr marL="0" indent="0">
              <a:lnSpc>
                <a:spcPct val="80000"/>
              </a:lnSpc>
              <a:spcBef>
                <a:spcPts val="600"/>
              </a:spcBef>
              <a:spcAft>
                <a:spcPts val="600"/>
              </a:spcAft>
              <a:buNone/>
              <a:defRPr/>
            </a:pPr>
            <a:endParaRPr lang="en-US" sz="3000" b="1" dirty="0" smtClean="0"/>
          </a:p>
          <a:p>
            <a:pPr lvl="1" algn="l" fontAlgn="auto">
              <a:lnSpc>
                <a:spcPct val="90000"/>
              </a:lnSpc>
              <a:spcBef>
                <a:spcPts val="500"/>
              </a:spcBef>
              <a:buClrTx/>
              <a:buSzTx/>
            </a:pPr>
            <a:r>
              <a:rPr lang="en-US" b="1" dirty="0" smtClean="0">
                <a:sym typeface="+mn-ea"/>
              </a:rPr>
              <a:t>A Reputation System for Artificial Societies, </a:t>
            </a:r>
            <a:r>
              <a:rPr lang="en-US" b="1" u="sng" dirty="0" smtClean="0">
                <a:solidFill>
                  <a:schemeClr val="accent5">
                    <a:lumMod val="75000"/>
                  </a:schemeClr>
                </a:solidFill>
                <a:sym typeface="+mn-ea"/>
              </a:rPr>
              <a:t>https://arxiv.org/ftp/arxiv/papers/1806/1806.07342.pdf</a:t>
            </a:r>
            <a:endParaRPr lang="en-US" b="1" dirty="0" smtClean="0">
              <a:sym typeface="+mn-ea"/>
            </a:endParaRPr>
          </a:p>
          <a:p>
            <a:pPr marL="457200" lvl="1" indent="0" algn="just" fontAlgn="auto">
              <a:lnSpc>
                <a:spcPct val="90000"/>
              </a:lnSpc>
              <a:spcBef>
                <a:spcPts val="500"/>
              </a:spcBef>
              <a:buClrTx/>
              <a:buSzTx/>
              <a:buNone/>
            </a:pPr>
            <a:endParaRPr lang="en-US" b="1" dirty="0" smtClean="0">
              <a:sym typeface="+mn-ea"/>
            </a:endParaRPr>
          </a:p>
          <a:p>
            <a:pPr lvl="1" algn="l" fontAlgn="auto">
              <a:lnSpc>
                <a:spcPct val="90000"/>
              </a:lnSpc>
              <a:spcBef>
                <a:spcPts val="500"/>
              </a:spcBef>
              <a:buClrTx/>
              <a:buSzTx/>
            </a:pPr>
            <a:r>
              <a:rPr lang="en-US" b="1" dirty="0" smtClean="0">
                <a:sym typeface="+mn-ea"/>
              </a:rPr>
              <a:t>Proof of Reputation as Liquid Democracy for Blockchain </a:t>
            </a:r>
            <a:r>
              <a:rPr lang="en-US" b="1" u="sng" dirty="0" smtClean="0">
                <a:solidFill>
                  <a:schemeClr val="accent5">
                    <a:lumMod val="75000"/>
                  </a:schemeClr>
                </a:solidFill>
                <a:sym typeface="+mn-ea"/>
              </a:rPr>
              <a:t>https://steemit.com/blockchain/@aigents/proof-of-reputation-as-liquid-democracy-for-blockchain</a:t>
            </a:r>
            <a:endParaRPr lang="en-US" b="1" u="sng" dirty="0" smtClean="0">
              <a:solidFill>
                <a:schemeClr val="accent5">
                  <a:lumMod val="75000"/>
                </a:schemeClr>
              </a:solidFill>
              <a:sym typeface="+mn-ea"/>
            </a:endParaRPr>
          </a:p>
          <a:p>
            <a:pPr marL="457200" lvl="1" indent="0" algn="just" fontAlgn="auto">
              <a:lnSpc>
                <a:spcPct val="90000"/>
              </a:lnSpc>
              <a:spcBef>
                <a:spcPts val="500"/>
              </a:spcBef>
              <a:buClrTx/>
              <a:buSzTx/>
              <a:buNone/>
            </a:pPr>
            <a:endParaRPr lang="en-US" b="1" dirty="0" smtClean="0">
              <a:sym typeface="+mn-ea"/>
            </a:endParaRPr>
          </a:p>
          <a:p>
            <a:pPr lvl="1" algn="l" fontAlgn="auto">
              <a:lnSpc>
                <a:spcPct val="90000"/>
              </a:lnSpc>
              <a:spcBef>
                <a:spcPts val="500"/>
              </a:spcBef>
              <a:buClrTx/>
              <a:buSzTx/>
            </a:pPr>
            <a:r>
              <a:rPr lang="en-US" b="1" dirty="0" smtClean="0">
                <a:sym typeface="+mn-ea"/>
              </a:rPr>
              <a:t>Liquid Democracy for Distributed AI Systems </a:t>
            </a:r>
            <a:r>
              <a:rPr lang="en-US" b="1" u="sng" dirty="0" smtClean="0">
                <a:solidFill>
                  <a:schemeClr val="accent5">
                    <a:lumMod val="75000"/>
                  </a:schemeClr>
                </a:solidFill>
                <a:sym typeface="+mn-ea"/>
              </a:rPr>
              <a:t>https://blog.singularitynet.io/reputation-consensus-and-liquid-democracy-based-on-open-ledger-protocol-for-distributed-ai-systems-ffc2e6f387d1</a:t>
            </a:r>
            <a:endParaRPr lang="en-US" b="1" dirty="0" smtClean="0">
              <a:sym typeface="+mn-ea"/>
            </a:endParaRPr>
          </a:p>
          <a:p>
            <a:pPr lvl="1" algn="just" fontAlgn="auto">
              <a:lnSpc>
                <a:spcPct val="90000"/>
              </a:lnSpc>
              <a:spcBef>
                <a:spcPts val="500"/>
              </a:spcBef>
              <a:buClrTx/>
              <a:buSzTx/>
            </a:pPr>
            <a:endParaRPr lang="en-US" sz="2400" b="1" dirty="0" smtClean="0"/>
          </a:p>
        </p:txBody>
      </p:sp>
      <p:pic>
        <p:nvPicPr>
          <p:cNvPr id="2" name="Picture 1" descr="Picture1"/>
          <p:cNvPicPr>
            <a:picLocks noChangeAspect="1"/>
          </p:cNvPicPr>
          <p:nvPr/>
        </p:nvPicPr>
        <p:blipFill>
          <a:blip r:embed="rId1"/>
          <a:stretch>
            <a:fillRect/>
          </a:stretch>
        </p:blipFill>
        <p:spPr>
          <a:xfrm>
            <a:off x="9524365" y="316865"/>
            <a:ext cx="2414270" cy="10604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47675" y="434340"/>
            <a:ext cx="9144635" cy="1325880"/>
          </a:xfrm>
        </p:spPr>
        <p:txBody>
          <a:bodyPr>
            <a:normAutofit fontScale="90000"/>
          </a:bodyPr>
          <a:lstStyle/>
          <a:p>
            <a:r>
              <a:rPr lang="en-US" b="1" cap="small" dirty="0" smtClean="0">
                <a:latin typeface="+mn-lt"/>
                <a:sym typeface="+mn-ea"/>
              </a:rPr>
              <a:t>Appendix: Liquid Rank Reputation System for Content Recommendation </a:t>
            </a:r>
            <a:r>
              <a:rPr lang="en-US" b="1" cap="small" dirty="0" smtClean="0">
                <a:solidFill>
                  <a:srgbClr val="C00000"/>
                </a:solidFill>
                <a:latin typeface="+mn-lt"/>
                <a:sym typeface="+mn-ea"/>
              </a:rPr>
              <a:t>Dataset</a:t>
            </a:r>
            <a:endParaRPr lang="en-US" altLang="ru-RU" b="1" cap="small" dirty="0" smtClean="0">
              <a:solidFill>
                <a:srgbClr val="C00000"/>
              </a:solidFill>
              <a:latin typeface="+mn-lt"/>
              <a:ea typeface="MS PGothic" panose="020B0600070205080204" pitchFamily="34" charset="-128"/>
              <a:sym typeface="+mn-ea"/>
            </a:endParaRPr>
          </a:p>
        </p:txBody>
      </p:sp>
      <p:sp>
        <p:nvSpPr>
          <p:cNvPr id="13" name="Содержимое 2"/>
          <p:cNvSpPr>
            <a:spLocks noGrp="1"/>
          </p:cNvSpPr>
          <p:nvPr>
            <p:ph sz="quarter" idx="1"/>
          </p:nvPr>
        </p:nvSpPr>
        <p:spPr>
          <a:xfrm>
            <a:off x="1052830" y="1832610"/>
            <a:ext cx="9793605" cy="4478655"/>
          </a:xfrm>
        </p:spPr>
        <p:txBody>
          <a:bodyPr>
            <a:noAutofit/>
          </a:bodyPr>
          <a:p>
            <a:pPr marL="0" indent="0">
              <a:lnSpc>
                <a:spcPct val="80000"/>
              </a:lnSpc>
              <a:spcBef>
                <a:spcPts val="600"/>
              </a:spcBef>
              <a:spcAft>
                <a:spcPts val="600"/>
              </a:spcAft>
              <a:buNone/>
              <a:defRPr/>
            </a:pPr>
            <a:r>
              <a:rPr lang="en-US" sz="3000" b="1" dirty="0" smtClean="0"/>
              <a:t>Identifying </a:t>
            </a:r>
            <a:r>
              <a:rPr lang="en-US" sz="3000" b="1" dirty="0" smtClean="0">
                <a:solidFill>
                  <a:srgbClr val="C00000"/>
                </a:solidFill>
              </a:rPr>
              <a:t>Opinion Leaders</a:t>
            </a:r>
            <a:r>
              <a:rPr lang="en-US" sz="3000" b="1" dirty="0" smtClean="0"/>
              <a:t> by </a:t>
            </a:r>
            <a:r>
              <a:rPr lang="en-US" sz="3000" b="1" dirty="0" smtClean="0">
                <a:solidFill>
                  <a:schemeClr val="accent5">
                    <a:lumMod val="75000"/>
                  </a:schemeClr>
                </a:solidFill>
              </a:rPr>
              <a:t>Mentions</a:t>
            </a:r>
            <a:r>
              <a:rPr lang="en-US" sz="3000" b="1" dirty="0" smtClean="0"/>
              <a:t> and </a:t>
            </a:r>
            <a:r>
              <a:rPr lang="en-US" sz="3000" b="1" dirty="0" smtClean="0">
                <a:solidFill>
                  <a:schemeClr val="accent5">
                    <a:lumMod val="75000"/>
                  </a:schemeClr>
                </a:solidFill>
              </a:rPr>
              <a:t>Liquid ranking</a:t>
            </a:r>
            <a:r>
              <a:rPr lang="en-US" sz="3000" b="1" dirty="0" smtClean="0"/>
              <a:t>:</a:t>
            </a:r>
            <a:endParaRPr lang="en-US" sz="3000" b="1" dirty="0" smtClean="0"/>
          </a:p>
          <a:p>
            <a:pPr lvl="1" algn="just" fontAlgn="auto">
              <a:lnSpc>
                <a:spcPct val="90000"/>
              </a:lnSpc>
              <a:spcBef>
                <a:spcPts val="500"/>
              </a:spcBef>
              <a:buClrTx/>
              <a:buSzTx/>
            </a:pPr>
            <a:r>
              <a:rPr lang="en-US" sz="2400" b="1" dirty="0" smtClean="0">
                <a:solidFill>
                  <a:schemeClr val="accent5">
                    <a:lumMod val="75000"/>
                  </a:schemeClr>
                </a:solidFill>
              </a:rPr>
              <a:t>DATASET</a:t>
            </a:r>
            <a:r>
              <a:rPr lang="en-US" sz="2400" b="1" dirty="0" smtClean="0"/>
              <a:t>: Sample dataset from Twitter and Reddit on </a:t>
            </a:r>
            <a:r>
              <a:rPr lang="en-US" sz="2400" b="1" dirty="0" smtClean="0">
                <a:solidFill>
                  <a:srgbClr val="C00000"/>
                </a:solidFill>
              </a:rPr>
              <a:t>Cryptonews Feed</a:t>
            </a:r>
            <a:r>
              <a:rPr lang="en-US" sz="2400" b="1" dirty="0" smtClean="0"/>
              <a:t> has been taken for finding opinion leaders (or can be considered as recommendation for new channels on twitter which are having impact on the related topic in that time frame)</a:t>
            </a:r>
            <a:endParaRPr lang="en-US" sz="2400" b="1" dirty="0" smtClean="0"/>
          </a:p>
          <a:p>
            <a:pPr lvl="1" algn="just" fontAlgn="auto">
              <a:lnSpc>
                <a:spcPct val="90000"/>
              </a:lnSpc>
              <a:spcBef>
                <a:spcPts val="500"/>
              </a:spcBef>
              <a:buClrTx/>
              <a:buSzTx/>
            </a:pPr>
            <a:r>
              <a:rPr lang="en-US" sz="2400" b="1" dirty="0" smtClean="0"/>
              <a:t>Only </a:t>
            </a:r>
            <a:r>
              <a:rPr lang="en-US" sz="2400" b="1" dirty="0" smtClean="0">
                <a:solidFill>
                  <a:srgbClr val="C00000"/>
                </a:solidFill>
              </a:rPr>
              <a:t>Twitter Data</a:t>
            </a:r>
            <a:r>
              <a:rPr lang="en-US" sz="2400" b="1" dirty="0" smtClean="0"/>
              <a:t> is selected upon to build the algorithm of Content Recommendation System, dataset contain 37605 tweets and more than 10k channels (twitter accounts).</a:t>
            </a:r>
            <a:endParaRPr lang="en-US" sz="2400" b="1" dirty="0" smtClean="0"/>
          </a:p>
          <a:p>
            <a:pPr lvl="1" algn="just" fontAlgn="auto">
              <a:lnSpc>
                <a:spcPct val="90000"/>
              </a:lnSpc>
              <a:spcBef>
                <a:spcPts val="500"/>
              </a:spcBef>
              <a:buClrTx/>
              <a:buSzTx/>
            </a:pPr>
            <a:r>
              <a:rPr lang="en-US" sz="2400" b="1" dirty="0" smtClean="0"/>
              <a:t>Opinion Leaders are found on the basis of the “Mentions” by the selected channels which were used to fetch data in that time frame.</a:t>
            </a:r>
            <a:endParaRPr lang="en-US" sz="2400" b="1" dirty="0" smtClean="0"/>
          </a:p>
          <a:p>
            <a:pPr lvl="1" algn="just" fontAlgn="auto">
              <a:lnSpc>
                <a:spcPct val="90000"/>
              </a:lnSpc>
              <a:spcBef>
                <a:spcPts val="500"/>
              </a:spcBef>
              <a:buClrTx/>
              <a:buSzTx/>
            </a:pPr>
            <a:r>
              <a:rPr lang="en-US" sz="2400" b="1" dirty="0" smtClean="0"/>
              <a:t>Considering direct mentions by the channels as the area of interest to find new recommendation ranking.</a:t>
            </a:r>
            <a:endParaRPr lang="en-US" sz="2400" b="1" dirty="0" smtClean="0"/>
          </a:p>
          <a:p>
            <a:pPr lvl="1" algn="just" fontAlgn="auto">
              <a:lnSpc>
                <a:spcPct val="90000"/>
              </a:lnSpc>
              <a:spcBef>
                <a:spcPts val="500"/>
              </a:spcBef>
              <a:buClrTx/>
              <a:buSzTx/>
            </a:pPr>
            <a:endParaRPr lang="en-US" sz="2400" b="1" dirty="0" smtClean="0"/>
          </a:p>
          <a:p>
            <a:pPr lvl="1" algn="just" fontAlgn="auto">
              <a:lnSpc>
                <a:spcPct val="90000"/>
              </a:lnSpc>
              <a:spcBef>
                <a:spcPts val="500"/>
              </a:spcBef>
              <a:buClrTx/>
              <a:buSzTx/>
            </a:pPr>
            <a:endParaRPr lang="en-US" sz="2400" b="1" dirty="0" smtClean="0"/>
          </a:p>
        </p:txBody>
      </p:sp>
      <p:pic>
        <p:nvPicPr>
          <p:cNvPr id="2" name="Picture 1" descr="Picture1"/>
          <p:cNvPicPr>
            <a:picLocks noChangeAspect="1"/>
          </p:cNvPicPr>
          <p:nvPr/>
        </p:nvPicPr>
        <p:blipFill>
          <a:blip r:embed="rId1"/>
          <a:stretch>
            <a:fillRect/>
          </a:stretch>
        </p:blipFill>
        <p:spPr>
          <a:xfrm>
            <a:off x="9514205" y="271780"/>
            <a:ext cx="2414270" cy="10604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96595" y="270510"/>
            <a:ext cx="7794625" cy="1325880"/>
          </a:xfrm>
        </p:spPr>
        <p:txBody>
          <a:bodyPr>
            <a:normAutofit fontScale="90000"/>
          </a:bodyPr>
          <a:lstStyle/>
          <a:p>
            <a:r>
              <a:rPr lang="en-US" b="1" cap="small" dirty="0" smtClean="0">
                <a:solidFill>
                  <a:schemeClr val="accent5">
                    <a:lumMod val="75000"/>
                  </a:schemeClr>
                </a:solidFill>
                <a:latin typeface="+mn-lt"/>
              </a:rPr>
              <a:t>Challenges and Value Added by Thesis Work</a:t>
            </a:r>
            <a:endParaRPr lang="en-US" b="1" cap="small" dirty="0" smtClean="0">
              <a:solidFill>
                <a:schemeClr val="accent5">
                  <a:lumMod val="75000"/>
                </a:schemeClr>
              </a:solidFill>
              <a:latin typeface="+mn-lt"/>
              <a:ea typeface="MS PGothic" panose="020B0600070205080204" pitchFamily="34" charset="-128"/>
            </a:endParaRPr>
          </a:p>
        </p:txBody>
      </p:sp>
      <p:sp>
        <p:nvSpPr>
          <p:cNvPr id="22531" name="Content Placeholder 2"/>
          <p:cNvSpPr>
            <a:spLocks noGrp="1"/>
          </p:cNvSpPr>
          <p:nvPr>
            <p:ph sz="half" idx="1"/>
          </p:nvPr>
        </p:nvSpPr>
        <p:spPr>
          <a:xfrm>
            <a:off x="931545" y="1586230"/>
            <a:ext cx="11119485" cy="4175760"/>
          </a:xfrm>
        </p:spPr>
        <p:txBody>
          <a:bodyPr>
            <a:noAutofit/>
          </a:bodyPr>
          <a:lstStyle/>
          <a:p>
            <a:pPr marL="0" lvl="1" indent="0">
              <a:lnSpc>
                <a:spcPct val="120000"/>
              </a:lnSpc>
              <a:spcBef>
                <a:spcPts val="0"/>
              </a:spcBef>
              <a:buNone/>
            </a:pPr>
            <a:r>
              <a:rPr lang="en-US" sz="2000" b="1" dirty="0" smtClean="0">
                <a:sym typeface="+mn-ea"/>
              </a:rPr>
              <a:t>Collaborative Filtering, Content-Based Filtering, Hybrid Models:</a:t>
            </a:r>
            <a:endParaRPr lang="en-US" sz="2000" b="1" dirty="0" smtClean="0">
              <a:sym typeface="+mn-ea"/>
            </a:endParaRPr>
          </a:p>
          <a:p>
            <a:pPr marL="0" lvl="1" indent="0">
              <a:lnSpc>
                <a:spcPct val="120000"/>
              </a:lnSpc>
              <a:spcBef>
                <a:spcPts val="0"/>
              </a:spcBef>
              <a:buNone/>
            </a:pPr>
            <a:endParaRPr lang="en-US" sz="2000" dirty="0"/>
          </a:p>
          <a:p>
            <a:pPr lvl="1">
              <a:lnSpc>
                <a:spcPct val="120000"/>
              </a:lnSpc>
              <a:spcBef>
                <a:spcPts val="0"/>
              </a:spcBef>
            </a:pPr>
            <a:r>
              <a:rPr lang="en-US" altLang="en-US" sz="2000" dirty="0">
                <a:ea typeface="MS PGothic" panose="020B0600070205080204" pitchFamily="34" charset="-128"/>
                <a:sym typeface="+mn-ea"/>
              </a:rPr>
              <a:t>There are Bot Armies which can easily sway the results on Twitter, Telegrams, Youtube, etc.</a:t>
            </a:r>
            <a:endParaRPr lang="en-US" altLang="en-US" sz="2000" dirty="0">
              <a:ea typeface="MS PGothic" panose="020B0600070205080204" pitchFamily="34" charset="-128"/>
            </a:endParaRPr>
          </a:p>
          <a:p>
            <a:pPr marL="457200" lvl="1" indent="0">
              <a:lnSpc>
                <a:spcPct val="120000"/>
              </a:lnSpc>
              <a:spcBef>
                <a:spcPts val="0"/>
              </a:spcBef>
              <a:buNone/>
            </a:pPr>
            <a:r>
              <a:rPr lang="en-US" altLang="en-US" sz="2000" i="1" dirty="0">
                <a:solidFill>
                  <a:srgbClr val="FF0000"/>
                </a:solidFill>
                <a:ea typeface="MS PGothic" panose="020B0600070205080204" pitchFamily="34" charset="-128"/>
                <a:sym typeface="+mn-ea"/>
              </a:rPr>
              <a:t>“Nearly two-thirds of the social media bots with political activity on Twitter before the 2016 U.S. presidential election supported Donald Trump”: Source- https://arxiv.org/abs/1810.12398</a:t>
            </a:r>
            <a:endParaRPr lang="en-US" altLang="en-US" sz="2000" dirty="0">
              <a:ea typeface="MS PGothic" panose="020B0600070205080204" pitchFamily="34" charset="-128"/>
            </a:endParaRPr>
          </a:p>
          <a:p>
            <a:pPr lvl="1">
              <a:lnSpc>
                <a:spcPct val="120000"/>
              </a:lnSpc>
              <a:spcBef>
                <a:spcPts val="0"/>
              </a:spcBef>
            </a:pPr>
            <a:r>
              <a:rPr lang="en-US" altLang="en-US" sz="2000" dirty="0">
                <a:ea typeface="MS PGothic" panose="020B0600070205080204" pitchFamily="34" charset="-128"/>
              </a:rPr>
              <a:t>Recommendations of the most populat platforms like Twitter, Youtube, etc are easily manipulated by scam channels, reviews and ratings.</a:t>
            </a:r>
            <a:endParaRPr lang="en-US" altLang="en-US" sz="2000" dirty="0">
              <a:ea typeface="MS PGothic" panose="020B0600070205080204" pitchFamily="34" charset="-128"/>
            </a:endParaRPr>
          </a:p>
          <a:p>
            <a:pPr lvl="1">
              <a:lnSpc>
                <a:spcPct val="120000"/>
              </a:lnSpc>
              <a:spcBef>
                <a:spcPts val="0"/>
              </a:spcBef>
            </a:pPr>
            <a:r>
              <a:rPr lang="en-US" altLang="en-US" sz="2000" dirty="0">
                <a:ea typeface="MS PGothic" panose="020B0600070205080204" pitchFamily="34" charset="-128"/>
              </a:rPr>
              <a:t>Personalisation on recommendations get overwhelmed with our own following (likes, subscribed, searches).</a:t>
            </a:r>
            <a:endParaRPr lang="en-US" altLang="en-US" sz="2000" dirty="0">
              <a:ea typeface="MS PGothic" panose="020B0600070205080204" pitchFamily="34" charset="-128"/>
            </a:endParaRPr>
          </a:p>
          <a:p>
            <a:pPr lvl="1" algn="l">
              <a:lnSpc>
                <a:spcPct val="120000"/>
              </a:lnSpc>
              <a:spcBef>
                <a:spcPts val="0"/>
              </a:spcBef>
              <a:buClrTx/>
              <a:buSzTx/>
            </a:pPr>
            <a:r>
              <a:rPr lang="en-US" altLang="en-US" sz="2000" dirty="0">
                <a:ea typeface="MS PGothic" panose="020B0600070205080204" pitchFamily="34" charset="-128"/>
                <a:sym typeface="+mn-ea"/>
              </a:rPr>
              <a:t>Overall the large/most popular content gets recommended (</a:t>
            </a:r>
            <a:r>
              <a:rPr lang="en-US" altLang="en-US" sz="2000" dirty="0">
                <a:solidFill>
                  <a:srgbClr val="FF0000"/>
                </a:solidFill>
                <a:ea typeface="MS PGothic" panose="020B0600070205080204" pitchFamily="34" charset="-128"/>
                <a:sym typeface="+mn-ea"/>
              </a:rPr>
              <a:t>Mathew’s Effect</a:t>
            </a:r>
            <a:r>
              <a:rPr lang="en-US" altLang="en-US" sz="2000" dirty="0">
                <a:ea typeface="MS PGothic" panose="020B0600070205080204" pitchFamily="34" charset="-128"/>
                <a:sym typeface="+mn-ea"/>
              </a:rPr>
              <a:t>).</a:t>
            </a:r>
            <a:endParaRPr lang="en-US" altLang="en-US" sz="2000" dirty="0">
              <a:ea typeface="MS PGothic" panose="020B0600070205080204" pitchFamily="34" charset="-128"/>
              <a:sym typeface="+mn-ea"/>
            </a:endParaRPr>
          </a:p>
          <a:p>
            <a:pPr lvl="1" algn="l">
              <a:lnSpc>
                <a:spcPct val="120000"/>
              </a:lnSpc>
              <a:spcBef>
                <a:spcPts val="0"/>
              </a:spcBef>
              <a:buClrTx/>
              <a:buSzTx/>
            </a:pPr>
            <a:r>
              <a:rPr lang="en-US" altLang="en-US" sz="2000" b="1" dirty="0">
                <a:ea typeface="MS PGothic" panose="020B0600070205080204" pitchFamily="34" charset="-128"/>
                <a:sym typeface="+mn-ea"/>
              </a:rPr>
              <a:t>Who will rate the raters?</a:t>
            </a:r>
            <a:endParaRPr lang="en-US" sz="2000" b="1" dirty="0" smtClean="0">
              <a:sym typeface="+mn-ea"/>
            </a:endParaRPr>
          </a:p>
          <a:p>
            <a:pPr marL="457200" lvl="1" indent="0" algn="l">
              <a:lnSpc>
                <a:spcPct val="120000"/>
              </a:lnSpc>
              <a:spcBef>
                <a:spcPts val="0"/>
              </a:spcBef>
              <a:buClrTx/>
              <a:buSzTx/>
              <a:buNone/>
            </a:pPr>
            <a:r>
              <a:rPr lang="en-US" sz="2000" b="1" u="sng" dirty="0" smtClean="0">
                <a:solidFill>
                  <a:schemeClr val="accent1">
                    <a:lumMod val="75000"/>
                  </a:schemeClr>
                </a:solidFill>
                <a:sym typeface="+mn-ea"/>
              </a:rPr>
              <a:t>Need of the hour is to have a recommendation model just based on unbiased network ratings, following Thesis work leads one step towards that, Liquid Democracy. (Commercial Usage available)</a:t>
            </a:r>
            <a:endParaRPr lang="en-US" sz="2000" b="1" u="sng" dirty="0" smtClean="0">
              <a:solidFill>
                <a:schemeClr val="accent1">
                  <a:lumMod val="75000"/>
                </a:schemeClr>
              </a:solidFill>
              <a:sym typeface="+mn-ea"/>
            </a:endParaRPr>
          </a:p>
          <a:p>
            <a:pPr lvl="1">
              <a:lnSpc>
                <a:spcPct val="120000"/>
              </a:lnSpc>
              <a:spcBef>
                <a:spcPts val="0"/>
              </a:spcBef>
            </a:pPr>
            <a:endParaRPr lang="en-US" altLang="en-US" sz="2000" b="1" u="sng" dirty="0" smtClean="0">
              <a:solidFill>
                <a:schemeClr val="accent1">
                  <a:lumMod val="75000"/>
                </a:schemeClr>
              </a:solidFill>
              <a:ea typeface="MS PGothic" panose="020B0600070205080204" pitchFamily="34" charset="-128"/>
              <a:sym typeface="+mn-ea"/>
            </a:endParaRPr>
          </a:p>
        </p:txBody>
      </p:sp>
      <p:grpSp>
        <p:nvGrpSpPr>
          <p:cNvPr id="3" name="Группа 10"/>
          <p:cNvGrpSpPr/>
          <p:nvPr/>
        </p:nvGrpSpPr>
        <p:grpSpPr>
          <a:xfrm>
            <a:off x="9534395" y="264588"/>
            <a:ext cx="2409199" cy="918624"/>
            <a:chOff x="717550" y="636588"/>
            <a:chExt cx="2656254" cy="1012825"/>
          </a:xfrm>
        </p:grpSpPr>
        <p:sp>
          <p:nvSpPr>
            <p:cNvPr id="12" name="Freeform 6"/>
            <p:cNvSpPr>
              <a:spLocks noEditPoints="1"/>
            </p:cNvSpPr>
            <p:nvPr/>
          </p:nvSpPr>
          <p:spPr bwMode="auto">
            <a:xfrm>
              <a:off x="1685925" y="696913"/>
              <a:ext cx="1671637" cy="728663"/>
            </a:xfrm>
            <a:custGeom>
              <a:avLst/>
              <a:gdLst/>
              <a:ahLst/>
              <a:cxnLst>
                <a:cxn ang="0">
                  <a:pos x="3379" y="1383"/>
                </a:cxn>
                <a:cxn ang="0">
                  <a:pos x="3392" y="1853"/>
                </a:cxn>
                <a:cxn ang="0">
                  <a:pos x="3262" y="1383"/>
                </a:cxn>
                <a:cxn ang="0">
                  <a:pos x="3169" y="1416"/>
                </a:cxn>
                <a:cxn ang="0">
                  <a:pos x="2980" y="1383"/>
                </a:cxn>
                <a:cxn ang="0">
                  <a:pos x="2939" y="1307"/>
                </a:cxn>
                <a:cxn ang="0">
                  <a:pos x="2776" y="1661"/>
                </a:cxn>
                <a:cxn ang="0">
                  <a:pos x="2810" y="1660"/>
                </a:cxn>
                <a:cxn ang="0">
                  <a:pos x="2802" y="1448"/>
                </a:cxn>
                <a:cxn ang="0">
                  <a:pos x="2222" y="1496"/>
                </a:cxn>
                <a:cxn ang="0">
                  <a:pos x="2414" y="1410"/>
                </a:cxn>
                <a:cxn ang="0">
                  <a:pos x="1887" y="1377"/>
                </a:cxn>
                <a:cxn ang="0">
                  <a:pos x="1727" y="1580"/>
                </a:cxn>
                <a:cxn ang="0">
                  <a:pos x="1579" y="1383"/>
                </a:cxn>
                <a:cxn ang="0">
                  <a:pos x="1102" y="1765"/>
                </a:cxn>
                <a:cxn ang="0">
                  <a:pos x="1141" y="1307"/>
                </a:cxn>
                <a:cxn ang="0">
                  <a:pos x="617" y="1383"/>
                </a:cxn>
                <a:cxn ang="0">
                  <a:pos x="913" y="1765"/>
                </a:cxn>
                <a:cxn ang="0">
                  <a:pos x="401" y="1531"/>
                </a:cxn>
                <a:cxn ang="0">
                  <a:pos x="438" y="1532"/>
                </a:cxn>
                <a:cxn ang="0">
                  <a:pos x="1722" y="797"/>
                </a:cxn>
                <a:cxn ang="0">
                  <a:pos x="1729" y="1126"/>
                </a:cxn>
                <a:cxn ang="0">
                  <a:pos x="1432" y="803"/>
                </a:cxn>
                <a:cxn ang="0">
                  <a:pos x="1280" y="803"/>
                </a:cxn>
                <a:cxn ang="0">
                  <a:pos x="799" y="962"/>
                </a:cxn>
                <a:cxn ang="0">
                  <a:pos x="1128" y="770"/>
                </a:cxn>
                <a:cxn ang="0">
                  <a:pos x="1155" y="1153"/>
                </a:cxn>
                <a:cxn ang="0">
                  <a:pos x="577" y="642"/>
                </a:cxn>
                <a:cxn ang="0">
                  <a:pos x="611" y="803"/>
                </a:cxn>
                <a:cxn ang="0">
                  <a:pos x="231" y="1124"/>
                </a:cxn>
                <a:cxn ang="0">
                  <a:pos x="259" y="858"/>
                </a:cxn>
                <a:cxn ang="0">
                  <a:pos x="216" y="612"/>
                </a:cxn>
                <a:cxn ang="0">
                  <a:pos x="4304" y="251"/>
                </a:cxn>
                <a:cxn ang="0">
                  <a:pos x="4059" y="0"/>
                </a:cxn>
                <a:cxn ang="0">
                  <a:pos x="3768" y="148"/>
                </a:cxn>
                <a:cxn ang="0">
                  <a:pos x="3778" y="512"/>
                </a:cxn>
                <a:cxn ang="0">
                  <a:pos x="3755" y="317"/>
                </a:cxn>
                <a:cxn ang="0">
                  <a:pos x="3768" y="148"/>
                </a:cxn>
                <a:cxn ang="0">
                  <a:pos x="3313" y="153"/>
                </a:cxn>
                <a:cxn ang="0">
                  <a:pos x="3126" y="536"/>
                </a:cxn>
                <a:cxn ang="0">
                  <a:pos x="3165" y="78"/>
                </a:cxn>
                <a:cxn ang="0">
                  <a:pos x="2795" y="508"/>
                </a:cxn>
                <a:cxn ang="0">
                  <a:pos x="2627" y="536"/>
                </a:cxn>
                <a:cxn ang="0">
                  <a:pos x="2412" y="536"/>
                </a:cxn>
                <a:cxn ang="0">
                  <a:pos x="2429" y="99"/>
                </a:cxn>
                <a:cxn ang="0">
                  <a:pos x="1975" y="251"/>
                </a:cxn>
                <a:cxn ang="0">
                  <a:pos x="1961" y="463"/>
                </a:cxn>
                <a:cxn ang="0">
                  <a:pos x="2118" y="177"/>
                </a:cxn>
                <a:cxn ang="0">
                  <a:pos x="1663" y="181"/>
                </a:cxn>
                <a:cxn ang="0">
                  <a:pos x="1467" y="345"/>
                </a:cxn>
                <a:cxn ang="0">
                  <a:pos x="1354" y="153"/>
                </a:cxn>
                <a:cxn ang="0">
                  <a:pos x="747" y="181"/>
                </a:cxn>
                <a:cxn ang="0">
                  <a:pos x="551" y="345"/>
                </a:cxn>
                <a:cxn ang="0">
                  <a:pos x="381" y="0"/>
                </a:cxn>
                <a:cxn ang="0">
                  <a:pos x="400" y="536"/>
                </a:cxn>
              </a:cxnLst>
              <a:rect l="0" t="0" r="r" b="b"/>
              <a:pathLst>
                <a:path w="4388" h="1912">
                  <a:moveTo>
                    <a:pt x="3736" y="1383"/>
                  </a:moveTo>
                  <a:lnTo>
                    <a:pt x="3701" y="1383"/>
                  </a:lnTo>
                  <a:lnTo>
                    <a:pt x="3701" y="1559"/>
                  </a:lnTo>
                  <a:cubicBezTo>
                    <a:pt x="3701" y="1669"/>
                    <a:pt x="3641" y="1735"/>
                    <a:pt x="3549" y="1735"/>
                  </a:cubicBezTo>
                  <a:cubicBezTo>
                    <a:pt x="3468" y="1735"/>
                    <a:pt x="3413" y="1687"/>
                    <a:pt x="3413" y="1586"/>
                  </a:cubicBezTo>
                  <a:lnTo>
                    <a:pt x="3413" y="1383"/>
                  </a:lnTo>
                  <a:lnTo>
                    <a:pt x="3379" y="1383"/>
                  </a:lnTo>
                  <a:lnTo>
                    <a:pt x="3379" y="1588"/>
                  </a:lnTo>
                  <a:cubicBezTo>
                    <a:pt x="3379" y="1703"/>
                    <a:pt x="3444" y="1768"/>
                    <a:pt x="3545" y="1768"/>
                  </a:cubicBezTo>
                  <a:cubicBezTo>
                    <a:pt x="3601" y="1768"/>
                    <a:pt x="3671" y="1741"/>
                    <a:pt x="3701" y="1667"/>
                  </a:cubicBezTo>
                  <a:lnTo>
                    <a:pt x="3701" y="1723"/>
                  </a:lnTo>
                  <a:cubicBezTo>
                    <a:pt x="3701" y="1823"/>
                    <a:pt x="3652" y="1879"/>
                    <a:pt x="3553" y="1879"/>
                  </a:cubicBezTo>
                  <a:cubicBezTo>
                    <a:pt x="3497" y="1880"/>
                    <a:pt x="3452" y="1861"/>
                    <a:pt x="3413" y="1831"/>
                  </a:cubicBezTo>
                  <a:lnTo>
                    <a:pt x="3392" y="1853"/>
                  </a:lnTo>
                  <a:cubicBezTo>
                    <a:pt x="3434" y="1889"/>
                    <a:pt x="3488" y="1912"/>
                    <a:pt x="3553" y="1911"/>
                  </a:cubicBezTo>
                  <a:cubicBezTo>
                    <a:pt x="3674" y="1911"/>
                    <a:pt x="3736" y="1836"/>
                    <a:pt x="3736" y="1718"/>
                  </a:cubicBezTo>
                  <a:lnTo>
                    <a:pt x="3736" y="1383"/>
                  </a:lnTo>
                  <a:close/>
                  <a:moveTo>
                    <a:pt x="3203" y="1416"/>
                  </a:moveTo>
                  <a:lnTo>
                    <a:pt x="3203" y="1416"/>
                  </a:lnTo>
                  <a:lnTo>
                    <a:pt x="3262" y="1416"/>
                  </a:lnTo>
                  <a:lnTo>
                    <a:pt x="3262" y="1383"/>
                  </a:lnTo>
                  <a:lnTo>
                    <a:pt x="3203" y="1383"/>
                  </a:lnTo>
                  <a:lnTo>
                    <a:pt x="3203" y="1254"/>
                  </a:lnTo>
                  <a:lnTo>
                    <a:pt x="3169" y="1254"/>
                  </a:lnTo>
                  <a:lnTo>
                    <a:pt x="3169" y="1383"/>
                  </a:lnTo>
                  <a:lnTo>
                    <a:pt x="3110" y="1383"/>
                  </a:lnTo>
                  <a:lnTo>
                    <a:pt x="3110" y="1416"/>
                  </a:lnTo>
                  <a:lnTo>
                    <a:pt x="3169" y="1416"/>
                  </a:lnTo>
                  <a:lnTo>
                    <a:pt x="3169" y="1765"/>
                  </a:lnTo>
                  <a:lnTo>
                    <a:pt x="3203" y="1765"/>
                  </a:lnTo>
                  <a:lnTo>
                    <a:pt x="3203" y="1416"/>
                  </a:lnTo>
                  <a:close/>
                  <a:moveTo>
                    <a:pt x="2945" y="1765"/>
                  </a:moveTo>
                  <a:lnTo>
                    <a:pt x="2945" y="1765"/>
                  </a:lnTo>
                  <a:lnTo>
                    <a:pt x="2980" y="1765"/>
                  </a:lnTo>
                  <a:lnTo>
                    <a:pt x="2980" y="1383"/>
                  </a:lnTo>
                  <a:lnTo>
                    <a:pt x="2945" y="1383"/>
                  </a:lnTo>
                  <a:lnTo>
                    <a:pt x="2945" y="1765"/>
                  </a:lnTo>
                  <a:close/>
                  <a:moveTo>
                    <a:pt x="2962" y="1328"/>
                  </a:moveTo>
                  <a:lnTo>
                    <a:pt x="2962" y="1328"/>
                  </a:lnTo>
                  <a:cubicBezTo>
                    <a:pt x="2975" y="1328"/>
                    <a:pt x="2985" y="1318"/>
                    <a:pt x="2985" y="1307"/>
                  </a:cubicBezTo>
                  <a:cubicBezTo>
                    <a:pt x="2985" y="1295"/>
                    <a:pt x="2975" y="1285"/>
                    <a:pt x="2962" y="1285"/>
                  </a:cubicBezTo>
                  <a:cubicBezTo>
                    <a:pt x="2949" y="1285"/>
                    <a:pt x="2939" y="1295"/>
                    <a:pt x="2939" y="1307"/>
                  </a:cubicBezTo>
                  <a:cubicBezTo>
                    <a:pt x="2939" y="1318"/>
                    <a:pt x="2949" y="1328"/>
                    <a:pt x="2962" y="1328"/>
                  </a:cubicBezTo>
                  <a:close/>
                  <a:moveTo>
                    <a:pt x="2647" y="1377"/>
                  </a:moveTo>
                  <a:lnTo>
                    <a:pt x="2647" y="1377"/>
                  </a:lnTo>
                  <a:cubicBezTo>
                    <a:pt x="2570" y="1377"/>
                    <a:pt x="2507" y="1416"/>
                    <a:pt x="2507" y="1481"/>
                  </a:cubicBezTo>
                  <a:cubicBezTo>
                    <a:pt x="2507" y="1530"/>
                    <a:pt x="2537" y="1566"/>
                    <a:pt x="2630" y="1577"/>
                  </a:cubicBezTo>
                  <a:lnTo>
                    <a:pt x="2683" y="1583"/>
                  </a:lnTo>
                  <a:cubicBezTo>
                    <a:pt x="2728" y="1588"/>
                    <a:pt x="2776" y="1595"/>
                    <a:pt x="2776" y="1661"/>
                  </a:cubicBezTo>
                  <a:cubicBezTo>
                    <a:pt x="2776" y="1716"/>
                    <a:pt x="2722" y="1741"/>
                    <a:pt x="2660" y="1741"/>
                  </a:cubicBezTo>
                  <a:lnTo>
                    <a:pt x="2657" y="1741"/>
                  </a:lnTo>
                  <a:cubicBezTo>
                    <a:pt x="2595" y="1741"/>
                    <a:pt x="2535" y="1712"/>
                    <a:pt x="2515" y="1672"/>
                  </a:cubicBezTo>
                  <a:lnTo>
                    <a:pt x="2494" y="1692"/>
                  </a:lnTo>
                  <a:cubicBezTo>
                    <a:pt x="2518" y="1738"/>
                    <a:pt x="2585" y="1771"/>
                    <a:pt x="2657" y="1771"/>
                  </a:cubicBezTo>
                  <a:lnTo>
                    <a:pt x="2663" y="1771"/>
                  </a:lnTo>
                  <a:cubicBezTo>
                    <a:pt x="2744" y="1771"/>
                    <a:pt x="2810" y="1731"/>
                    <a:pt x="2810" y="1660"/>
                  </a:cubicBezTo>
                  <a:cubicBezTo>
                    <a:pt x="2810" y="1576"/>
                    <a:pt x="2746" y="1559"/>
                    <a:pt x="2689" y="1553"/>
                  </a:cubicBezTo>
                  <a:lnTo>
                    <a:pt x="2634" y="1546"/>
                  </a:lnTo>
                  <a:cubicBezTo>
                    <a:pt x="2555" y="1538"/>
                    <a:pt x="2542" y="1510"/>
                    <a:pt x="2542" y="1479"/>
                  </a:cubicBezTo>
                  <a:cubicBezTo>
                    <a:pt x="2542" y="1434"/>
                    <a:pt x="2590" y="1406"/>
                    <a:pt x="2650" y="1406"/>
                  </a:cubicBezTo>
                  <a:lnTo>
                    <a:pt x="2657" y="1406"/>
                  </a:lnTo>
                  <a:cubicBezTo>
                    <a:pt x="2700" y="1406"/>
                    <a:pt x="2755" y="1430"/>
                    <a:pt x="2781" y="1468"/>
                  </a:cubicBezTo>
                  <a:lnTo>
                    <a:pt x="2802" y="1448"/>
                  </a:lnTo>
                  <a:cubicBezTo>
                    <a:pt x="2772" y="1405"/>
                    <a:pt x="2710" y="1377"/>
                    <a:pt x="2657" y="1377"/>
                  </a:cubicBezTo>
                  <a:lnTo>
                    <a:pt x="2647" y="1377"/>
                  </a:lnTo>
                  <a:close/>
                  <a:moveTo>
                    <a:pt x="2414" y="1410"/>
                  </a:moveTo>
                  <a:lnTo>
                    <a:pt x="2414" y="1410"/>
                  </a:lnTo>
                  <a:lnTo>
                    <a:pt x="2414" y="1377"/>
                  </a:lnTo>
                  <a:lnTo>
                    <a:pt x="2407" y="1377"/>
                  </a:lnTo>
                  <a:cubicBezTo>
                    <a:pt x="2320" y="1377"/>
                    <a:pt x="2252" y="1415"/>
                    <a:pt x="2222" y="1496"/>
                  </a:cubicBezTo>
                  <a:lnTo>
                    <a:pt x="2219" y="1383"/>
                  </a:lnTo>
                  <a:lnTo>
                    <a:pt x="2192" y="1383"/>
                  </a:lnTo>
                  <a:lnTo>
                    <a:pt x="2192" y="1765"/>
                  </a:lnTo>
                  <a:lnTo>
                    <a:pt x="2226" y="1765"/>
                  </a:lnTo>
                  <a:lnTo>
                    <a:pt x="2226" y="1605"/>
                  </a:lnTo>
                  <a:cubicBezTo>
                    <a:pt x="2226" y="1498"/>
                    <a:pt x="2273" y="1410"/>
                    <a:pt x="2400" y="1410"/>
                  </a:cubicBezTo>
                  <a:lnTo>
                    <a:pt x="2414" y="1410"/>
                  </a:lnTo>
                  <a:close/>
                  <a:moveTo>
                    <a:pt x="1887" y="1409"/>
                  </a:moveTo>
                  <a:lnTo>
                    <a:pt x="1887" y="1409"/>
                  </a:lnTo>
                  <a:cubicBezTo>
                    <a:pt x="1957" y="1409"/>
                    <a:pt x="2008" y="1448"/>
                    <a:pt x="2029" y="1504"/>
                  </a:cubicBezTo>
                  <a:cubicBezTo>
                    <a:pt x="2035" y="1519"/>
                    <a:pt x="2038" y="1540"/>
                    <a:pt x="2037" y="1555"/>
                  </a:cubicBezTo>
                  <a:lnTo>
                    <a:pt x="1729" y="1555"/>
                  </a:lnTo>
                  <a:cubicBezTo>
                    <a:pt x="1734" y="1474"/>
                    <a:pt x="1797" y="1409"/>
                    <a:pt x="1887" y="1409"/>
                  </a:cubicBezTo>
                  <a:close/>
                  <a:moveTo>
                    <a:pt x="1887" y="1377"/>
                  </a:moveTo>
                  <a:lnTo>
                    <a:pt x="1887" y="1377"/>
                  </a:lnTo>
                  <a:cubicBezTo>
                    <a:pt x="1771" y="1377"/>
                    <a:pt x="1692" y="1465"/>
                    <a:pt x="1692" y="1574"/>
                  </a:cubicBezTo>
                  <a:cubicBezTo>
                    <a:pt x="1692" y="1692"/>
                    <a:pt x="1774" y="1769"/>
                    <a:pt x="1894" y="1770"/>
                  </a:cubicBezTo>
                  <a:cubicBezTo>
                    <a:pt x="1959" y="1770"/>
                    <a:pt x="2013" y="1746"/>
                    <a:pt x="2055" y="1712"/>
                  </a:cubicBezTo>
                  <a:lnTo>
                    <a:pt x="2035" y="1690"/>
                  </a:lnTo>
                  <a:cubicBezTo>
                    <a:pt x="1997" y="1720"/>
                    <a:pt x="1950" y="1739"/>
                    <a:pt x="1894" y="1739"/>
                  </a:cubicBezTo>
                  <a:cubicBezTo>
                    <a:pt x="1796" y="1738"/>
                    <a:pt x="1727" y="1679"/>
                    <a:pt x="1727" y="1580"/>
                  </a:cubicBezTo>
                  <a:lnTo>
                    <a:pt x="2068" y="1580"/>
                  </a:lnTo>
                  <a:cubicBezTo>
                    <a:pt x="2073" y="1559"/>
                    <a:pt x="2070" y="1520"/>
                    <a:pt x="2060" y="1494"/>
                  </a:cubicBezTo>
                  <a:cubicBezTo>
                    <a:pt x="2033" y="1425"/>
                    <a:pt x="1972" y="1377"/>
                    <a:pt x="1887" y="1377"/>
                  </a:cubicBezTo>
                  <a:close/>
                  <a:moveTo>
                    <a:pt x="1440" y="1765"/>
                  </a:moveTo>
                  <a:lnTo>
                    <a:pt x="1440" y="1765"/>
                  </a:lnTo>
                  <a:lnTo>
                    <a:pt x="1616" y="1383"/>
                  </a:lnTo>
                  <a:lnTo>
                    <a:pt x="1579" y="1383"/>
                  </a:lnTo>
                  <a:lnTo>
                    <a:pt x="1430" y="1708"/>
                  </a:lnTo>
                  <a:lnTo>
                    <a:pt x="1281" y="1383"/>
                  </a:lnTo>
                  <a:lnTo>
                    <a:pt x="1245" y="1383"/>
                  </a:lnTo>
                  <a:lnTo>
                    <a:pt x="1421" y="1765"/>
                  </a:lnTo>
                  <a:lnTo>
                    <a:pt x="1440" y="1765"/>
                  </a:lnTo>
                  <a:close/>
                  <a:moveTo>
                    <a:pt x="1102" y="1765"/>
                  </a:moveTo>
                  <a:lnTo>
                    <a:pt x="1102" y="1765"/>
                  </a:lnTo>
                  <a:lnTo>
                    <a:pt x="1136" y="1765"/>
                  </a:lnTo>
                  <a:lnTo>
                    <a:pt x="1136" y="1383"/>
                  </a:lnTo>
                  <a:lnTo>
                    <a:pt x="1102" y="1383"/>
                  </a:lnTo>
                  <a:lnTo>
                    <a:pt x="1102" y="1765"/>
                  </a:lnTo>
                  <a:close/>
                  <a:moveTo>
                    <a:pt x="1118" y="1328"/>
                  </a:moveTo>
                  <a:lnTo>
                    <a:pt x="1118" y="1328"/>
                  </a:lnTo>
                  <a:cubicBezTo>
                    <a:pt x="1131" y="1328"/>
                    <a:pt x="1141" y="1318"/>
                    <a:pt x="1141" y="1307"/>
                  </a:cubicBezTo>
                  <a:cubicBezTo>
                    <a:pt x="1141" y="1295"/>
                    <a:pt x="1131" y="1285"/>
                    <a:pt x="1118" y="1285"/>
                  </a:cubicBezTo>
                  <a:cubicBezTo>
                    <a:pt x="1105" y="1285"/>
                    <a:pt x="1095" y="1295"/>
                    <a:pt x="1095" y="1307"/>
                  </a:cubicBezTo>
                  <a:cubicBezTo>
                    <a:pt x="1095" y="1318"/>
                    <a:pt x="1105" y="1328"/>
                    <a:pt x="1118" y="1328"/>
                  </a:cubicBezTo>
                  <a:close/>
                  <a:moveTo>
                    <a:pt x="781" y="1377"/>
                  </a:moveTo>
                  <a:lnTo>
                    <a:pt x="781" y="1377"/>
                  </a:lnTo>
                  <a:cubicBezTo>
                    <a:pt x="722" y="1377"/>
                    <a:pt x="650" y="1406"/>
                    <a:pt x="619" y="1483"/>
                  </a:cubicBezTo>
                  <a:lnTo>
                    <a:pt x="617" y="1383"/>
                  </a:lnTo>
                  <a:lnTo>
                    <a:pt x="590" y="1383"/>
                  </a:lnTo>
                  <a:lnTo>
                    <a:pt x="590" y="1765"/>
                  </a:lnTo>
                  <a:lnTo>
                    <a:pt x="625" y="1765"/>
                  </a:lnTo>
                  <a:lnTo>
                    <a:pt x="625" y="1585"/>
                  </a:lnTo>
                  <a:cubicBezTo>
                    <a:pt x="625" y="1476"/>
                    <a:pt x="685" y="1410"/>
                    <a:pt x="777" y="1410"/>
                  </a:cubicBezTo>
                  <a:cubicBezTo>
                    <a:pt x="859" y="1410"/>
                    <a:pt x="913" y="1458"/>
                    <a:pt x="913" y="1559"/>
                  </a:cubicBezTo>
                  <a:lnTo>
                    <a:pt x="913" y="1765"/>
                  </a:lnTo>
                  <a:lnTo>
                    <a:pt x="948" y="1765"/>
                  </a:lnTo>
                  <a:lnTo>
                    <a:pt x="948" y="1557"/>
                  </a:lnTo>
                  <a:cubicBezTo>
                    <a:pt x="948" y="1442"/>
                    <a:pt x="883" y="1377"/>
                    <a:pt x="781" y="1377"/>
                  </a:cubicBezTo>
                  <a:close/>
                  <a:moveTo>
                    <a:pt x="438" y="1230"/>
                  </a:moveTo>
                  <a:lnTo>
                    <a:pt x="438" y="1230"/>
                  </a:lnTo>
                  <a:lnTo>
                    <a:pt x="401" y="1230"/>
                  </a:lnTo>
                  <a:lnTo>
                    <a:pt x="401" y="1531"/>
                  </a:lnTo>
                  <a:cubicBezTo>
                    <a:pt x="401" y="1657"/>
                    <a:pt x="335" y="1736"/>
                    <a:pt x="218" y="1736"/>
                  </a:cubicBezTo>
                  <a:cubicBezTo>
                    <a:pt x="102" y="1736"/>
                    <a:pt x="37" y="1657"/>
                    <a:pt x="37" y="1531"/>
                  </a:cubicBezTo>
                  <a:lnTo>
                    <a:pt x="37" y="1230"/>
                  </a:lnTo>
                  <a:lnTo>
                    <a:pt x="0" y="1230"/>
                  </a:lnTo>
                  <a:lnTo>
                    <a:pt x="0" y="1532"/>
                  </a:lnTo>
                  <a:cubicBezTo>
                    <a:pt x="0" y="1674"/>
                    <a:pt x="83" y="1771"/>
                    <a:pt x="218" y="1771"/>
                  </a:cubicBezTo>
                  <a:cubicBezTo>
                    <a:pt x="355" y="1771"/>
                    <a:pt x="438" y="1674"/>
                    <a:pt x="438" y="1532"/>
                  </a:cubicBezTo>
                  <a:lnTo>
                    <a:pt x="438" y="1230"/>
                  </a:lnTo>
                  <a:close/>
                  <a:moveTo>
                    <a:pt x="1722" y="797"/>
                  </a:moveTo>
                  <a:lnTo>
                    <a:pt x="1722" y="797"/>
                  </a:lnTo>
                  <a:cubicBezTo>
                    <a:pt x="1792" y="797"/>
                    <a:pt x="1842" y="835"/>
                    <a:pt x="1864" y="891"/>
                  </a:cubicBezTo>
                  <a:cubicBezTo>
                    <a:pt x="1870" y="906"/>
                    <a:pt x="1873" y="927"/>
                    <a:pt x="1872" y="942"/>
                  </a:cubicBezTo>
                  <a:lnTo>
                    <a:pt x="1564" y="942"/>
                  </a:lnTo>
                  <a:cubicBezTo>
                    <a:pt x="1569" y="861"/>
                    <a:pt x="1632" y="797"/>
                    <a:pt x="1722" y="797"/>
                  </a:cubicBezTo>
                  <a:close/>
                  <a:moveTo>
                    <a:pt x="1721" y="765"/>
                  </a:moveTo>
                  <a:lnTo>
                    <a:pt x="1721" y="765"/>
                  </a:lnTo>
                  <a:cubicBezTo>
                    <a:pt x="1606" y="765"/>
                    <a:pt x="1526" y="853"/>
                    <a:pt x="1526" y="962"/>
                  </a:cubicBezTo>
                  <a:cubicBezTo>
                    <a:pt x="1526" y="1079"/>
                    <a:pt x="1609" y="1157"/>
                    <a:pt x="1729" y="1158"/>
                  </a:cubicBezTo>
                  <a:cubicBezTo>
                    <a:pt x="1794" y="1158"/>
                    <a:pt x="1848" y="1134"/>
                    <a:pt x="1890" y="1099"/>
                  </a:cubicBezTo>
                  <a:lnTo>
                    <a:pt x="1870" y="1078"/>
                  </a:lnTo>
                  <a:cubicBezTo>
                    <a:pt x="1832" y="1108"/>
                    <a:pt x="1785" y="1126"/>
                    <a:pt x="1729" y="1126"/>
                  </a:cubicBezTo>
                  <a:cubicBezTo>
                    <a:pt x="1630" y="1126"/>
                    <a:pt x="1562" y="1066"/>
                    <a:pt x="1562" y="968"/>
                  </a:cubicBezTo>
                  <a:lnTo>
                    <a:pt x="1903" y="968"/>
                  </a:lnTo>
                  <a:cubicBezTo>
                    <a:pt x="1908" y="947"/>
                    <a:pt x="1905" y="907"/>
                    <a:pt x="1895" y="881"/>
                  </a:cubicBezTo>
                  <a:cubicBezTo>
                    <a:pt x="1868" y="813"/>
                    <a:pt x="1806" y="765"/>
                    <a:pt x="1721" y="765"/>
                  </a:cubicBezTo>
                  <a:close/>
                  <a:moveTo>
                    <a:pt x="1373" y="803"/>
                  </a:moveTo>
                  <a:lnTo>
                    <a:pt x="1373" y="803"/>
                  </a:lnTo>
                  <a:lnTo>
                    <a:pt x="1432" y="803"/>
                  </a:lnTo>
                  <a:lnTo>
                    <a:pt x="1432" y="770"/>
                  </a:lnTo>
                  <a:lnTo>
                    <a:pt x="1373" y="770"/>
                  </a:lnTo>
                  <a:lnTo>
                    <a:pt x="1373" y="642"/>
                  </a:lnTo>
                  <a:lnTo>
                    <a:pt x="1339" y="642"/>
                  </a:lnTo>
                  <a:lnTo>
                    <a:pt x="1339" y="770"/>
                  </a:lnTo>
                  <a:lnTo>
                    <a:pt x="1280" y="770"/>
                  </a:lnTo>
                  <a:lnTo>
                    <a:pt x="1280" y="803"/>
                  </a:lnTo>
                  <a:lnTo>
                    <a:pt x="1339" y="803"/>
                  </a:lnTo>
                  <a:lnTo>
                    <a:pt x="1339" y="1153"/>
                  </a:lnTo>
                  <a:lnTo>
                    <a:pt x="1373" y="1153"/>
                  </a:lnTo>
                  <a:lnTo>
                    <a:pt x="1373" y="803"/>
                  </a:lnTo>
                  <a:close/>
                  <a:moveTo>
                    <a:pt x="961" y="1125"/>
                  </a:moveTo>
                  <a:lnTo>
                    <a:pt x="961" y="1125"/>
                  </a:lnTo>
                  <a:cubicBezTo>
                    <a:pt x="872" y="1125"/>
                    <a:pt x="799" y="1054"/>
                    <a:pt x="799" y="962"/>
                  </a:cubicBezTo>
                  <a:cubicBezTo>
                    <a:pt x="799" y="869"/>
                    <a:pt x="872" y="798"/>
                    <a:pt x="961" y="798"/>
                  </a:cubicBezTo>
                  <a:cubicBezTo>
                    <a:pt x="1049" y="798"/>
                    <a:pt x="1122" y="869"/>
                    <a:pt x="1122" y="962"/>
                  </a:cubicBezTo>
                  <a:cubicBezTo>
                    <a:pt x="1122" y="1054"/>
                    <a:pt x="1049" y="1125"/>
                    <a:pt x="961" y="1125"/>
                  </a:cubicBezTo>
                  <a:close/>
                  <a:moveTo>
                    <a:pt x="1155" y="1153"/>
                  </a:moveTo>
                  <a:lnTo>
                    <a:pt x="1155" y="1153"/>
                  </a:lnTo>
                  <a:lnTo>
                    <a:pt x="1155" y="770"/>
                  </a:lnTo>
                  <a:lnTo>
                    <a:pt x="1128" y="770"/>
                  </a:lnTo>
                  <a:lnTo>
                    <a:pt x="1127" y="872"/>
                  </a:lnTo>
                  <a:cubicBezTo>
                    <a:pt x="1098" y="809"/>
                    <a:pt x="1033" y="765"/>
                    <a:pt x="958" y="765"/>
                  </a:cubicBezTo>
                  <a:cubicBezTo>
                    <a:pt x="849" y="765"/>
                    <a:pt x="764" y="853"/>
                    <a:pt x="764" y="962"/>
                  </a:cubicBezTo>
                  <a:cubicBezTo>
                    <a:pt x="764" y="1070"/>
                    <a:pt x="849" y="1158"/>
                    <a:pt x="958" y="1158"/>
                  </a:cubicBezTo>
                  <a:cubicBezTo>
                    <a:pt x="1033" y="1158"/>
                    <a:pt x="1098" y="1114"/>
                    <a:pt x="1127" y="1051"/>
                  </a:cubicBezTo>
                  <a:lnTo>
                    <a:pt x="1128" y="1153"/>
                  </a:lnTo>
                  <a:lnTo>
                    <a:pt x="1155" y="1153"/>
                  </a:lnTo>
                  <a:close/>
                  <a:moveTo>
                    <a:pt x="611" y="803"/>
                  </a:moveTo>
                  <a:lnTo>
                    <a:pt x="611" y="803"/>
                  </a:lnTo>
                  <a:lnTo>
                    <a:pt x="670" y="803"/>
                  </a:lnTo>
                  <a:lnTo>
                    <a:pt x="670" y="770"/>
                  </a:lnTo>
                  <a:lnTo>
                    <a:pt x="611" y="770"/>
                  </a:lnTo>
                  <a:lnTo>
                    <a:pt x="611" y="642"/>
                  </a:lnTo>
                  <a:lnTo>
                    <a:pt x="577" y="642"/>
                  </a:lnTo>
                  <a:lnTo>
                    <a:pt x="577" y="770"/>
                  </a:lnTo>
                  <a:lnTo>
                    <a:pt x="518" y="770"/>
                  </a:lnTo>
                  <a:lnTo>
                    <a:pt x="518" y="803"/>
                  </a:lnTo>
                  <a:lnTo>
                    <a:pt x="577" y="803"/>
                  </a:lnTo>
                  <a:lnTo>
                    <a:pt x="577" y="1153"/>
                  </a:lnTo>
                  <a:lnTo>
                    <a:pt x="611" y="1153"/>
                  </a:lnTo>
                  <a:lnTo>
                    <a:pt x="611" y="803"/>
                  </a:lnTo>
                  <a:close/>
                  <a:moveTo>
                    <a:pt x="207" y="612"/>
                  </a:moveTo>
                  <a:lnTo>
                    <a:pt x="207" y="612"/>
                  </a:lnTo>
                  <a:cubicBezTo>
                    <a:pt x="115" y="612"/>
                    <a:pt x="29" y="668"/>
                    <a:pt x="29" y="756"/>
                  </a:cubicBezTo>
                  <a:cubicBezTo>
                    <a:pt x="29" y="830"/>
                    <a:pt x="80" y="868"/>
                    <a:pt x="190" y="884"/>
                  </a:cubicBezTo>
                  <a:lnTo>
                    <a:pt x="256" y="893"/>
                  </a:lnTo>
                  <a:cubicBezTo>
                    <a:pt x="343" y="905"/>
                    <a:pt x="385" y="937"/>
                    <a:pt x="385" y="1005"/>
                  </a:cubicBezTo>
                  <a:cubicBezTo>
                    <a:pt x="385" y="1079"/>
                    <a:pt x="313" y="1124"/>
                    <a:pt x="231" y="1124"/>
                  </a:cubicBezTo>
                  <a:lnTo>
                    <a:pt x="226" y="1124"/>
                  </a:lnTo>
                  <a:cubicBezTo>
                    <a:pt x="129" y="1124"/>
                    <a:pt x="65" y="1080"/>
                    <a:pt x="39" y="1015"/>
                  </a:cubicBezTo>
                  <a:lnTo>
                    <a:pt x="16" y="1037"/>
                  </a:lnTo>
                  <a:cubicBezTo>
                    <a:pt x="46" y="1110"/>
                    <a:pt x="120" y="1158"/>
                    <a:pt x="226" y="1158"/>
                  </a:cubicBezTo>
                  <a:lnTo>
                    <a:pt x="231" y="1158"/>
                  </a:lnTo>
                  <a:cubicBezTo>
                    <a:pt x="332" y="1158"/>
                    <a:pt x="422" y="1099"/>
                    <a:pt x="422" y="1005"/>
                  </a:cubicBezTo>
                  <a:cubicBezTo>
                    <a:pt x="422" y="914"/>
                    <a:pt x="366" y="873"/>
                    <a:pt x="259" y="858"/>
                  </a:cubicBezTo>
                  <a:lnTo>
                    <a:pt x="193" y="849"/>
                  </a:lnTo>
                  <a:cubicBezTo>
                    <a:pt x="102" y="836"/>
                    <a:pt x="66" y="809"/>
                    <a:pt x="66" y="756"/>
                  </a:cubicBezTo>
                  <a:cubicBezTo>
                    <a:pt x="66" y="685"/>
                    <a:pt x="139" y="646"/>
                    <a:pt x="207" y="646"/>
                  </a:cubicBezTo>
                  <a:lnTo>
                    <a:pt x="216" y="646"/>
                  </a:lnTo>
                  <a:cubicBezTo>
                    <a:pt x="281" y="646"/>
                    <a:pt x="343" y="673"/>
                    <a:pt x="379" y="724"/>
                  </a:cubicBezTo>
                  <a:lnTo>
                    <a:pt x="403" y="701"/>
                  </a:lnTo>
                  <a:cubicBezTo>
                    <a:pt x="363" y="644"/>
                    <a:pt x="293" y="612"/>
                    <a:pt x="216" y="612"/>
                  </a:cubicBezTo>
                  <a:lnTo>
                    <a:pt x="207" y="612"/>
                  </a:lnTo>
                  <a:close/>
                  <a:moveTo>
                    <a:pt x="4348" y="536"/>
                  </a:moveTo>
                  <a:lnTo>
                    <a:pt x="4348" y="536"/>
                  </a:lnTo>
                  <a:lnTo>
                    <a:pt x="4388" y="536"/>
                  </a:lnTo>
                  <a:lnTo>
                    <a:pt x="4315" y="425"/>
                  </a:lnTo>
                  <a:cubicBezTo>
                    <a:pt x="4283" y="375"/>
                    <a:pt x="4264" y="346"/>
                    <a:pt x="4229" y="336"/>
                  </a:cubicBezTo>
                  <a:cubicBezTo>
                    <a:pt x="4257" y="324"/>
                    <a:pt x="4275" y="296"/>
                    <a:pt x="4304" y="251"/>
                  </a:cubicBezTo>
                  <a:lnTo>
                    <a:pt x="4369" y="153"/>
                  </a:lnTo>
                  <a:lnTo>
                    <a:pt x="4329" y="153"/>
                  </a:lnTo>
                  <a:lnTo>
                    <a:pt x="4277" y="235"/>
                  </a:lnTo>
                  <a:cubicBezTo>
                    <a:pt x="4235" y="299"/>
                    <a:pt x="4221" y="322"/>
                    <a:pt x="4157" y="322"/>
                  </a:cubicBezTo>
                  <a:lnTo>
                    <a:pt x="4093" y="322"/>
                  </a:lnTo>
                  <a:lnTo>
                    <a:pt x="4093" y="0"/>
                  </a:lnTo>
                  <a:lnTo>
                    <a:pt x="4059" y="0"/>
                  </a:lnTo>
                  <a:lnTo>
                    <a:pt x="4059" y="536"/>
                  </a:lnTo>
                  <a:lnTo>
                    <a:pt x="4093" y="536"/>
                  </a:lnTo>
                  <a:lnTo>
                    <a:pt x="4093" y="355"/>
                  </a:lnTo>
                  <a:lnTo>
                    <a:pt x="4168" y="355"/>
                  </a:lnTo>
                  <a:cubicBezTo>
                    <a:pt x="4232" y="355"/>
                    <a:pt x="4246" y="377"/>
                    <a:pt x="4287" y="442"/>
                  </a:cubicBezTo>
                  <a:lnTo>
                    <a:pt x="4348" y="536"/>
                  </a:lnTo>
                  <a:close/>
                  <a:moveTo>
                    <a:pt x="3768" y="148"/>
                  </a:moveTo>
                  <a:lnTo>
                    <a:pt x="3768" y="148"/>
                  </a:lnTo>
                  <a:cubicBezTo>
                    <a:pt x="3691" y="148"/>
                    <a:pt x="3628" y="187"/>
                    <a:pt x="3628" y="251"/>
                  </a:cubicBezTo>
                  <a:cubicBezTo>
                    <a:pt x="3628" y="300"/>
                    <a:pt x="3658" y="338"/>
                    <a:pt x="3751" y="348"/>
                  </a:cubicBezTo>
                  <a:lnTo>
                    <a:pt x="3804" y="354"/>
                  </a:lnTo>
                  <a:cubicBezTo>
                    <a:pt x="3849" y="359"/>
                    <a:pt x="3897" y="366"/>
                    <a:pt x="3897" y="432"/>
                  </a:cubicBezTo>
                  <a:cubicBezTo>
                    <a:pt x="3897" y="486"/>
                    <a:pt x="3843" y="512"/>
                    <a:pt x="3781" y="512"/>
                  </a:cubicBezTo>
                  <a:lnTo>
                    <a:pt x="3778" y="512"/>
                  </a:lnTo>
                  <a:cubicBezTo>
                    <a:pt x="3716" y="512"/>
                    <a:pt x="3656" y="483"/>
                    <a:pt x="3636" y="443"/>
                  </a:cubicBezTo>
                  <a:lnTo>
                    <a:pt x="3615" y="463"/>
                  </a:lnTo>
                  <a:cubicBezTo>
                    <a:pt x="3639" y="509"/>
                    <a:pt x="3707" y="541"/>
                    <a:pt x="3778" y="541"/>
                  </a:cubicBezTo>
                  <a:lnTo>
                    <a:pt x="3785" y="541"/>
                  </a:lnTo>
                  <a:cubicBezTo>
                    <a:pt x="3865" y="541"/>
                    <a:pt x="3932" y="502"/>
                    <a:pt x="3932" y="431"/>
                  </a:cubicBezTo>
                  <a:cubicBezTo>
                    <a:pt x="3932" y="346"/>
                    <a:pt x="3867" y="329"/>
                    <a:pt x="3810" y="323"/>
                  </a:cubicBezTo>
                  <a:lnTo>
                    <a:pt x="3755" y="317"/>
                  </a:lnTo>
                  <a:cubicBezTo>
                    <a:pt x="3676" y="309"/>
                    <a:pt x="3663" y="281"/>
                    <a:pt x="3663" y="250"/>
                  </a:cubicBezTo>
                  <a:cubicBezTo>
                    <a:pt x="3663" y="205"/>
                    <a:pt x="3711" y="177"/>
                    <a:pt x="3772" y="177"/>
                  </a:cubicBezTo>
                  <a:lnTo>
                    <a:pt x="3778" y="177"/>
                  </a:lnTo>
                  <a:cubicBezTo>
                    <a:pt x="3821" y="177"/>
                    <a:pt x="3876" y="201"/>
                    <a:pt x="3902" y="239"/>
                  </a:cubicBezTo>
                  <a:lnTo>
                    <a:pt x="3923" y="219"/>
                  </a:lnTo>
                  <a:cubicBezTo>
                    <a:pt x="3893" y="176"/>
                    <a:pt x="3831" y="148"/>
                    <a:pt x="3778" y="148"/>
                  </a:cubicBezTo>
                  <a:lnTo>
                    <a:pt x="3768" y="148"/>
                  </a:lnTo>
                  <a:close/>
                  <a:moveTo>
                    <a:pt x="3535" y="181"/>
                  </a:moveTo>
                  <a:lnTo>
                    <a:pt x="3535" y="181"/>
                  </a:lnTo>
                  <a:lnTo>
                    <a:pt x="3535" y="148"/>
                  </a:lnTo>
                  <a:lnTo>
                    <a:pt x="3528" y="148"/>
                  </a:lnTo>
                  <a:cubicBezTo>
                    <a:pt x="3441" y="148"/>
                    <a:pt x="3373" y="186"/>
                    <a:pt x="3343" y="267"/>
                  </a:cubicBezTo>
                  <a:lnTo>
                    <a:pt x="3340" y="153"/>
                  </a:lnTo>
                  <a:lnTo>
                    <a:pt x="3313" y="153"/>
                  </a:lnTo>
                  <a:lnTo>
                    <a:pt x="3313" y="536"/>
                  </a:lnTo>
                  <a:lnTo>
                    <a:pt x="3348" y="536"/>
                  </a:lnTo>
                  <a:lnTo>
                    <a:pt x="3348" y="376"/>
                  </a:lnTo>
                  <a:cubicBezTo>
                    <a:pt x="3348" y="269"/>
                    <a:pt x="3394" y="181"/>
                    <a:pt x="3521" y="181"/>
                  </a:cubicBezTo>
                  <a:lnTo>
                    <a:pt x="3535" y="181"/>
                  </a:lnTo>
                  <a:close/>
                  <a:moveTo>
                    <a:pt x="3126" y="536"/>
                  </a:moveTo>
                  <a:lnTo>
                    <a:pt x="3126" y="536"/>
                  </a:lnTo>
                  <a:lnTo>
                    <a:pt x="3160" y="536"/>
                  </a:lnTo>
                  <a:lnTo>
                    <a:pt x="3160" y="153"/>
                  </a:lnTo>
                  <a:lnTo>
                    <a:pt x="3126" y="153"/>
                  </a:lnTo>
                  <a:lnTo>
                    <a:pt x="3126" y="536"/>
                  </a:lnTo>
                  <a:close/>
                  <a:moveTo>
                    <a:pt x="3143" y="99"/>
                  </a:moveTo>
                  <a:lnTo>
                    <a:pt x="3143" y="99"/>
                  </a:lnTo>
                  <a:cubicBezTo>
                    <a:pt x="3156" y="99"/>
                    <a:pt x="3165" y="89"/>
                    <a:pt x="3165" y="78"/>
                  </a:cubicBezTo>
                  <a:cubicBezTo>
                    <a:pt x="3165" y="65"/>
                    <a:pt x="3156" y="56"/>
                    <a:pt x="3143" y="56"/>
                  </a:cubicBezTo>
                  <a:cubicBezTo>
                    <a:pt x="3130" y="56"/>
                    <a:pt x="3120" y="65"/>
                    <a:pt x="3120" y="78"/>
                  </a:cubicBezTo>
                  <a:cubicBezTo>
                    <a:pt x="3120" y="89"/>
                    <a:pt x="3130" y="99"/>
                    <a:pt x="3143" y="99"/>
                  </a:cubicBezTo>
                  <a:close/>
                  <a:moveTo>
                    <a:pt x="2795" y="181"/>
                  </a:moveTo>
                  <a:lnTo>
                    <a:pt x="2795" y="181"/>
                  </a:lnTo>
                  <a:cubicBezTo>
                    <a:pt x="2884" y="181"/>
                    <a:pt x="2957" y="252"/>
                    <a:pt x="2957" y="345"/>
                  </a:cubicBezTo>
                  <a:cubicBezTo>
                    <a:pt x="2957" y="437"/>
                    <a:pt x="2884" y="508"/>
                    <a:pt x="2795" y="508"/>
                  </a:cubicBezTo>
                  <a:cubicBezTo>
                    <a:pt x="2706" y="508"/>
                    <a:pt x="2634" y="437"/>
                    <a:pt x="2634" y="345"/>
                  </a:cubicBezTo>
                  <a:cubicBezTo>
                    <a:pt x="2634" y="252"/>
                    <a:pt x="2706" y="181"/>
                    <a:pt x="2795" y="181"/>
                  </a:cubicBezTo>
                  <a:close/>
                  <a:moveTo>
                    <a:pt x="2634" y="0"/>
                  </a:moveTo>
                  <a:lnTo>
                    <a:pt x="2634" y="0"/>
                  </a:lnTo>
                  <a:lnTo>
                    <a:pt x="2600" y="0"/>
                  </a:lnTo>
                  <a:lnTo>
                    <a:pt x="2600" y="536"/>
                  </a:lnTo>
                  <a:lnTo>
                    <a:pt x="2627" y="536"/>
                  </a:lnTo>
                  <a:lnTo>
                    <a:pt x="2628" y="434"/>
                  </a:lnTo>
                  <a:cubicBezTo>
                    <a:pt x="2657" y="497"/>
                    <a:pt x="2722" y="541"/>
                    <a:pt x="2797" y="541"/>
                  </a:cubicBezTo>
                  <a:cubicBezTo>
                    <a:pt x="2906" y="541"/>
                    <a:pt x="2991" y="453"/>
                    <a:pt x="2991" y="345"/>
                  </a:cubicBezTo>
                  <a:cubicBezTo>
                    <a:pt x="2991" y="236"/>
                    <a:pt x="2906" y="148"/>
                    <a:pt x="2797" y="148"/>
                  </a:cubicBezTo>
                  <a:cubicBezTo>
                    <a:pt x="2725" y="148"/>
                    <a:pt x="2663" y="191"/>
                    <a:pt x="2634" y="251"/>
                  </a:cubicBezTo>
                  <a:lnTo>
                    <a:pt x="2634" y="0"/>
                  </a:lnTo>
                  <a:close/>
                  <a:moveTo>
                    <a:pt x="2412" y="536"/>
                  </a:moveTo>
                  <a:lnTo>
                    <a:pt x="2412" y="536"/>
                  </a:lnTo>
                  <a:lnTo>
                    <a:pt x="2447" y="536"/>
                  </a:lnTo>
                  <a:lnTo>
                    <a:pt x="2447" y="153"/>
                  </a:lnTo>
                  <a:lnTo>
                    <a:pt x="2412" y="153"/>
                  </a:lnTo>
                  <a:lnTo>
                    <a:pt x="2412" y="536"/>
                  </a:lnTo>
                  <a:close/>
                  <a:moveTo>
                    <a:pt x="2429" y="99"/>
                  </a:moveTo>
                  <a:lnTo>
                    <a:pt x="2429" y="99"/>
                  </a:lnTo>
                  <a:cubicBezTo>
                    <a:pt x="2442" y="99"/>
                    <a:pt x="2452" y="89"/>
                    <a:pt x="2452" y="78"/>
                  </a:cubicBezTo>
                  <a:cubicBezTo>
                    <a:pt x="2452" y="65"/>
                    <a:pt x="2442" y="56"/>
                    <a:pt x="2429" y="56"/>
                  </a:cubicBezTo>
                  <a:cubicBezTo>
                    <a:pt x="2416" y="56"/>
                    <a:pt x="2406" y="65"/>
                    <a:pt x="2406" y="78"/>
                  </a:cubicBezTo>
                  <a:cubicBezTo>
                    <a:pt x="2406" y="89"/>
                    <a:pt x="2416" y="99"/>
                    <a:pt x="2429" y="99"/>
                  </a:cubicBezTo>
                  <a:close/>
                  <a:moveTo>
                    <a:pt x="2114" y="148"/>
                  </a:moveTo>
                  <a:lnTo>
                    <a:pt x="2114" y="148"/>
                  </a:lnTo>
                  <a:cubicBezTo>
                    <a:pt x="2037" y="148"/>
                    <a:pt x="1975" y="187"/>
                    <a:pt x="1975" y="251"/>
                  </a:cubicBezTo>
                  <a:cubicBezTo>
                    <a:pt x="1975" y="300"/>
                    <a:pt x="2004" y="338"/>
                    <a:pt x="2097" y="348"/>
                  </a:cubicBezTo>
                  <a:lnTo>
                    <a:pt x="2151" y="354"/>
                  </a:lnTo>
                  <a:cubicBezTo>
                    <a:pt x="2195" y="359"/>
                    <a:pt x="2243" y="366"/>
                    <a:pt x="2243" y="432"/>
                  </a:cubicBezTo>
                  <a:cubicBezTo>
                    <a:pt x="2243" y="486"/>
                    <a:pt x="2189" y="512"/>
                    <a:pt x="2127" y="512"/>
                  </a:cubicBezTo>
                  <a:lnTo>
                    <a:pt x="2124" y="512"/>
                  </a:lnTo>
                  <a:cubicBezTo>
                    <a:pt x="2063" y="512"/>
                    <a:pt x="2002" y="483"/>
                    <a:pt x="1982" y="443"/>
                  </a:cubicBezTo>
                  <a:lnTo>
                    <a:pt x="1961" y="463"/>
                  </a:lnTo>
                  <a:cubicBezTo>
                    <a:pt x="1985" y="509"/>
                    <a:pt x="2053" y="541"/>
                    <a:pt x="2124" y="541"/>
                  </a:cubicBezTo>
                  <a:lnTo>
                    <a:pt x="2131" y="541"/>
                  </a:lnTo>
                  <a:cubicBezTo>
                    <a:pt x="2211" y="541"/>
                    <a:pt x="2278" y="502"/>
                    <a:pt x="2278" y="431"/>
                  </a:cubicBezTo>
                  <a:cubicBezTo>
                    <a:pt x="2278" y="346"/>
                    <a:pt x="2213" y="329"/>
                    <a:pt x="2156" y="323"/>
                  </a:cubicBezTo>
                  <a:lnTo>
                    <a:pt x="2101" y="317"/>
                  </a:lnTo>
                  <a:cubicBezTo>
                    <a:pt x="2022" y="309"/>
                    <a:pt x="2009" y="281"/>
                    <a:pt x="2009" y="250"/>
                  </a:cubicBezTo>
                  <a:cubicBezTo>
                    <a:pt x="2009" y="205"/>
                    <a:pt x="2057" y="177"/>
                    <a:pt x="2118" y="177"/>
                  </a:cubicBezTo>
                  <a:lnTo>
                    <a:pt x="2125" y="177"/>
                  </a:lnTo>
                  <a:cubicBezTo>
                    <a:pt x="2168" y="177"/>
                    <a:pt x="2223" y="201"/>
                    <a:pt x="2248" y="239"/>
                  </a:cubicBezTo>
                  <a:lnTo>
                    <a:pt x="2269" y="219"/>
                  </a:lnTo>
                  <a:cubicBezTo>
                    <a:pt x="2240" y="176"/>
                    <a:pt x="2178" y="148"/>
                    <a:pt x="2124" y="148"/>
                  </a:cubicBezTo>
                  <a:lnTo>
                    <a:pt x="2114" y="148"/>
                  </a:lnTo>
                  <a:close/>
                  <a:moveTo>
                    <a:pt x="1663" y="181"/>
                  </a:moveTo>
                  <a:lnTo>
                    <a:pt x="1663" y="181"/>
                  </a:lnTo>
                  <a:cubicBezTo>
                    <a:pt x="1751" y="181"/>
                    <a:pt x="1825" y="252"/>
                    <a:pt x="1825" y="345"/>
                  </a:cubicBezTo>
                  <a:cubicBezTo>
                    <a:pt x="1825" y="437"/>
                    <a:pt x="1751" y="508"/>
                    <a:pt x="1663" y="508"/>
                  </a:cubicBezTo>
                  <a:cubicBezTo>
                    <a:pt x="1574" y="508"/>
                    <a:pt x="1502" y="437"/>
                    <a:pt x="1502" y="345"/>
                  </a:cubicBezTo>
                  <a:cubicBezTo>
                    <a:pt x="1502" y="252"/>
                    <a:pt x="1574" y="181"/>
                    <a:pt x="1663" y="181"/>
                  </a:cubicBezTo>
                  <a:close/>
                  <a:moveTo>
                    <a:pt x="1662" y="148"/>
                  </a:moveTo>
                  <a:lnTo>
                    <a:pt x="1662" y="148"/>
                  </a:lnTo>
                  <a:cubicBezTo>
                    <a:pt x="1554" y="148"/>
                    <a:pt x="1467" y="236"/>
                    <a:pt x="1467" y="345"/>
                  </a:cubicBezTo>
                  <a:cubicBezTo>
                    <a:pt x="1467" y="453"/>
                    <a:pt x="1554" y="541"/>
                    <a:pt x="1662" y="541"/>
                  </a:cubicBezTo>
                  <a:cubicBezTo>
                    <a:pt x="1771" y="541"/>
                    <a:pt x="1859" y="453"/>
                    <a:pt x="1859" y="345"/>
                  </a:cubicBezTo>
                  <a:cubicBezTo>
                    <a:pt x="1859" y="236"/>
                    <a:pt x="1771" y="148"/>
                    <a:pt x="1662" y="148"/>
                  </a:cubicBezTo>
                  <a:close/>
                  <a:moveTo>
                    <a:pt x="1215" y="536"/>
                  </a:moveTo>
                  <a:lnTo>
                    <a:pt x="1215" y="536"/>
                  </a:lnTo>
                  <a:lnTo>
                    <a:pt x="1391" y="153"/>
                  </a:lnTo>
                  <a:lnTo>
                    <a:pt x="1354" y="153"/>
                  </a:lnTo>
                  <a:lnTo>
                    <a:pt x="1205" y="479"/>
                  </a:lnTo>
                  <a:lnTo>
                    <a:pt x="1056" y="153"/>
                  </a:lnTo>
                  <a:lnTo>
                    <a:pt x="1020" y="153"/>
                  </a:lnTo>
                  <a:lnTo>
                    <a:pt x="1196" y="536"/>
                  </a:lnTo>
                  <a:lnTo>
                    <a:pt x="1215" y="536"/>
                  </a:lnTo>
                  <a:close/>
                  <a:moveTo>
                    <a:pt x="747" y="181"/>
                  </a:moveTo>
                  <a:lnTo>
                    <a:pt x="747" y="181"/>
                  </a:lnTo>
                  <a:cubicBezTo>
                    <a:pt x="835" y="181"/>
                    <a:pt x="909" y="252"/>
                    <a:pt x="909" y="345"/>
                  </a:cubicBezTo>
                  <a:cubicBezTo>
                    <a:pt x="909" y="437"/>
                    <a:pt x="835" y="508"/>
                    <a:pt x="747" y="508"/>
                  </a:cubicBezTo>
                  <a:cubicBezTo>
                    <a:pt x="658" y="508"/>
                    <a:pt x="586" y="437"/>
                    <a:pt x="586" y="345"/>
                  </a:cubicBezTo>
                  <a:cubicBezTo>
                    <a:pt x="586" y="252"/>
                    <a:pt x="658" y="181"/>
                    <a:pt x="747" y="181"/>
                  </a:cubicBezTo>
                  <a:close/>
                  <a:moveTo>
                    <a:pt x="746" y="148"/>
                  </a:moveTo>
                  <a:lnTo>
                    <a:pt x="746" y="148"/>
                  </a:lnTo>
                  <a:cubicBezTo>
                    <a:pt x="638" y="148"/>
                    <a:pt x="551" y="236"/>
                    <a:pt x="551" y="345"/>
                  </a:cubicBezTo>
                  <a:cubicBezTo>
                    <a:pt x="551" y="453"/>
                    <a:pt x="638" y="541"/>
                    <a:pt x="746" y="541"/>
                  </a:cubicBezTo>
                  <a:cubicBezTo>
                    <a:pt x="855" y="541"/>
                    <a:pt x="943" y="453"/>
                    <a:pt x="943" y="345"/>
                  </a:cubicBezTo>
                  <a:cubicBezTo>
                    <a:pt x="943" y="236"/>
                    <a:pt x="855" y="148"/>
                    <a:pt x="746" y="148"/>
                  </a:cubicBezTo>
                  <a:close/>
                  <a:moveTo>
                    <a:pt x="418" y="536"/>
                  </a:moveTo>
                  <a:lnTo>
                    <a:pt x="418" y="536"/>
                  </a:lnTo>
                  <a:lnTo>
                    <a:pt x="418" y="0"/>
                  </a:lnTo>
                  <a:lnTo>
                    <a:pt x="381" y="0"/>
                  </a:lnTo>
                  <a:lnTo>
                    <a:pt x="381" y="460"/>
                  </a:lnTo>
                  <a:lnTo>
                    <a:pt x="39" y="0"/>
                  </a:lnTo>
                  <a:lnTo>
                    <a:pt x="20" y="0"/>
                  </a:lnTo>
                  <a:lnTo>
                    <a:pt x="20" y="536"/>
                  </a:lnTo>
                  <a:lnTo>
                    <a:pt x="57" y="536"/>
                  </a:lnTo>
                  <a:lnTo>
                    <a:pt x="57" y="77"/>
                  </a:lnTo>
                  <a:lnTo>
                    <a:pt x="400" y="536"/>
                  </a:lnTo>
                  <a:lnTo>
                    <a:pt x="418" y="536"/>
                  </a:lnTo>
                  <a:close/>
                </a:path>
              </a:pathLst>
            </a:custGeom>
            <a:solidFill>
              <a:schemeClr val="bg2"/>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schemeClr val="tx1">
                    <a:lumMod val="65000"/>
                    <a:lumOff val="35000"/>
                  </a:schemeClr>
                </a:solidFill>
                <a:effectLst/>
                <a:uLnTx/>
                <a:uFillTx/>
                <a:latin typeface="Calibri" panose="020F0502020204030204"/>
                <a:ea typeface="+mn-ea"/>
                <a:cs typeface="+mn-cs"/>
              </a:endParaRPr>
            </a:p>
          </p:txBody>
        </p:sp>
        <p:sp>
          <p:nvSpPr>
            <p:cNvPr id="18" name="AutoShape 2"/>
            <p:cNvSpPr>
              <a:spLocks noChangeAspect="1" noChangeArrowheads="1" noTextEdit="1"/>
            </p:cNvSpPr>
            <p:nvPr/>
          </p:nvSpPr>
          <p:spPr bwMode="auto">
            <a:xfrm>
              <a:off x="724267" y="636588"/>
              <a:ext cx="2649537" cy="1012825"/>
            </a:xfrm>
            <a:prstGeom prst="rect">
              <a:avLst/>
            </a:prstGeom>
            <a:noFill/>
            <a:ln w="9525">
              <a:noFill/>
              <a:miter lim="800000"/>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4"/>
            <p:cNvSpPr/>
            <p:nvPr/>
          </p:nvSpPr>
          <p:spPr bwMode="auto">
            <a:xfrm>
              <a:off x="1335088" y="650876"/>
              <a:ext cx="293687" cy="280988"/>
            </a:xfrm>
            <a:custGeom>
              <a:avLst/>
              <a:gdLst/>
              <a:ahLst/>
              <a:cxnLst>
                <a:cxn ang="0">
                  <a:pos x="0" y="342"/>
                </a:cxn>
                <a:cxn ang="0">
                  <a:pos x="256" y="425"/>
                </a:cxn>
                <a:cxn ang="0">
                  <a:pos x="102" y="636"/>
                </a:cxn>
                <a:cxn ang="0">
                  <a:pos x="242" y="738"/>
                </a:cxn>
                <a:cxn ang="0">
                  <a:pos x="392" y="532"/>
                </a:cxn>
                <a:cxn ang="0">
                  <a:pos x="536" y="732"/>
                </a:cxn>
                <a:cxn ang="0">
                  <a:pos x="676" y="630"/>
                </a:cxn>
                <a:cxn ang="0">
                  <a:pos x="525" y="422"/>
                </a:cxn>
                <a:cxn ang="0">
                  <a:pos x="770" y="342"/>
                </a:cxn>
                <a:cxn ang="0">
                  <a:pos x="716" y="178"/>
                </a:cxn>
                <a:cxn ang="0">
                  <a:pos x="471" y="257"/>
                </a:cxn>
                <a:cxn ang="0">
                  <a:pos x="471" y="0"/>
                </a:cxn>
                <a:cxn ang="0">
                  <a:pos x="299" y="0"/>
                </a:cxn>
                <a:cxn ang="0">
                  <a:pos x="299" y="257"/>
                </a:cxn>
                <a:cxn ang="0">
                  <a:pos x="54" y="178"/>
                </a:cxn>
                <a:cxn ang="0">
                  <a:pos x="0" y="342"/>
                </a:cxn>
              </a:cxnLst>
              <a:rect l="0" t="0" r="r" b="b"/>
              <a:pathLst>
                <a:path w="770" h="738">
                  <a:moveTo>
                    <a:pt x="0" y="342"/>
                  </a:moveTo>
                  <a:lnTo>
                    <a:pt x="256" y="425"/>
                  </a:lnTo>
                  <a:lnTo>
                    <a:pt x="102" y="636"/>
                  </a:lnTo>
                  <a:lnTo>
                    <a:pt x="242" y="738"/>
                  </a:lnTo>
                  <a:lnTo>
                    <a:pt x="392" y="532"/>
                  </a:lnTo>
                  <a:lnTo>
                    <a:pt x="536" y="732"/>
                  </a:lnTo>
                  <a:lnTo>
                    <a:pt x="676" y="630"/>
                  </a:lnTo>
                  <a:lnTo>
                    <a:pt x="525" y="422"/>
                  </a:lnTo>
                  <a:lnTo>
                    <a:pt x="770" y="342"/>
                  </a:lnTo>
                  <a:lnTo>
                    <a:pt x="716" y="178"/>
                  </a:lnTo>
                  <a:lnTo>
                    <a:pt x="471" y="257"/>
                  </a:lnTo>
                  <a:lnTo>
                    <a:pt x="471" y="0"/>
                  </a:lnTo>
                  <a:cubicBezTo>
                    <a:pt x="414" y="0"/>
                    <a:pt x="356" y="0"/>
                    <a:pt x="299" y="0"/>
                  </a:cubicBezTo>
                  <a:lnTo>
                    <a:pt x="299" y="257"/>
                  </a:lnTo>
                  <a:lnTo>
                    <a:pt x="54" y="178"/>
                  </a:lnTo>
                  <a:lnTo>
                    <a:pt x="0" y="342"/>
                  </a:lnTo>
                  <a:close/>
                </a:path>
              </a:pathLst>
            </a:custGeom>
            <a:solidFill>
              <a:srgbClr val="00BDE8"/>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srgbClr val="00BDE8"/>
                </a:solidFill>
                <a:effectLst/>
                <a:uLnTx/>
                <a:uFillTx/>
                <a:latin typeface="Calibri" panose="020F0502020204030204"/>
                <a:ea typeface="+mn-ea"/>
                <a:cs typeface="+mn-cs"/>
              </a:endParaRPr>
            </a:p>
          </p:txBody>
        </p:sp>
        <p:sp>
          <p:nvSpPr>
            <p:cNvPr id="20" name="Freeform 7"/>
            <p:cNvSpPr>
              <a:spLocks noEditPoints="1"/>
            </p:cNvSpPr>
            <p:nvPr/>
          </p:nvSpPr>
          <p:spPr bwMode="auto">
            <a:xfrm>
              <a:off x="895350" y="1484313"/>
              <a:ext cx="2214562" cy="161925"/>
            </a:xfrm>
            <a:custGeom>
              <a:avLst/>
              <a:gdLst/>
              <a:ahLst/>
              <a:cxnLst>
                <a:cxn ang="0">
                  <a:pos x="5812" y="4"/>
                </a:cxn>
                <a:cxn ang="0">
                  <a:pos x="5812" y="360"/>
                </a:cxn>
                <a:cxn ang="0">
                  <a:pos x="5798" y="180"/>
                </a:cxn>
                <a:cxn ang="0">
                  <a:pos x="5075" y="212"/>
                </a:cxn>
                <a:cxn ang="0">
                  <a:pos x="5287" y="364"/>
                </a:cxn>
                <a:cxn ang="0">
                  <a:pos x="5444" y="69"/>
                </a:cxn>
                <a:cxn ang="0">
                  <a:pos x="4979" y="4"/>
                </a:cxn>
                <a:cxn ang="0">
                  <a:pos x="4657" y="4"/>
                </a:cxn>
                <a:cxn ang="0">
                  <a:pos x="4941" y="420"/>
                </a:cxn>
                <a:cxn ang="0">
                  <a:pos x="4359" y="65"/>
                </a:cxn>
                <a:cxn ang="0">
                  <a:pos x="4295" y="420"/>
                </a:cxn>
                <a:cxn ang="0">
                  <a:pos x="4359" y="241"/>
                </a:cxn>
                <a:cxn ang="0">
                  <a:pos x="4123" y="360"/>
                </a:cxn>
                <a:cxn ang="0">
                  <a:pos x="4172" y="4"/>
                </a:cxn>
                <a:cxn ang="0">
                  <a:pos x="4058" y="360"/>
                </a:cxn>
                <a:cxn ang="0">
                  <a:pos x="4172" y="360"/>
                </a:cxn>
                <a:cxn ang="0">
                  <a:pos x="3542" y="212"/>
                </a:cxn>
                <a:cxn ang="0">
                  <a:pos x="3754" y="364"/>
                </a:cxn>
                <a:cxn ang="0">
                  <a:pos x="3911" y="69"/>
                </a:cxn>
                <a:cxn ang="0">
                  <a:pos x="3149" y="122"/>
                </a:cxn>
                <a:cxn ang="0">
                  <a:pos x="3315" y="365"/>
                </a:cxn>
                <a:cxn ang="0">
                  <a:pos x="3312" y="425"/>
                </a:cxn>
                <a:cxn ang="0">
                  <a:pos x="3292" y="171"/>
                </a:cxn>
                <a:cxn ang="0">
                  <a:pos x="3417" y="108"/>
                </a:cxn>
                <a:cxn ang="0">
                  <a:pos x="2885" y="420"/>
                </a:cxn>
                <a:cxn ang="0">
                  <a:pos x="2685" y="4"/>
                </a:cxn>
                <a:cxn ang="0">
                  <a:pos x="2346" y="121"/>
                </a:cxn>
                <a:cxn ang="0">
                  <a:pos x="2346" y="121"/>
                </a:cxn>
                <a:cxn ang="0">
                  <a:pos x="2465" y="420"/>
                </a:cxn>
                <a:cxn ang="0">
                  <a:pos x="2156" y="420"/>
                </a:cxn>
                <a:cxn ang="0">
                  <a:pos x="1891" y="180"/>
                </a:cxn>
                <a:cxn ang="0">
                  <a:pos x="1827" y="4"/>
                </a:cxn>
                <a:cxn ang="0">
                  <a:pos x="1891" y="360"/>
                </a:cxn>
                <a:cxn ang="0">
                  <a:pos x="1891" y="180"/>
                </a:cxn>
                <a:cxn ang="0">
                  <a:pos x="1669" y="157"/>
                </a:cxn>
                <a:cxn ang="0">
                  <a:pos x="1412" y="4"/>
                </a:cxn>
                <a:cxn ang="0">
                  <a:pos x="1476" y="311"/>
                </a:cxn>
                <a:cxn ang="0">
                  <a:pos x="1735" y="420"/>
                </a:cxn>
                <a:cxn ang="0">
                  <a:pos x="1550" y="4"/>
                </a:cxn>
                <a:cxn ang="0">
                  <a:pos x="913" y="65"/>
                </a:cxn>
                <a:cxn ang="0">
                  <a:pos x="849" y="420"/>
                </a:cxn>
                <a:cxn ang="0">
                  <a:pos x="913" y="241"/>
                </a:cxn>
                <a:cxn ang="0">
                  <a:pos x="719" y="420"/>
                </a:cxn>
                <a:cxn ang="0">
                  <a:pos x="655" y="180"/>
                </a:cxn>
                <a:cxn ang="0">
                  <a:pos x="399" y="420"/>
                </a:cxn>
                <a:cxn ang="0">
                  <a:pos x="655" y="420"/>
                </a:cxn>
                <a:cxn ang="0">
                  <a:pos x="307" y="65"/>
                </a:cxn>
                <a:cxn ang="0">
                  <a:pos x="121" y="65"/>
                </a:cxn>
              </a:cxnLst>
              <a:rect l="0" t="0" r="r" b="b"/>
              <a:pathLst>
                <a:path w="5812" h="425">
                  <a:moveTo>
                    <a:pt x="5606" y="180"/>
                  </a:moveTo>
                  <a:lnTo>
                    <a:pt x="5606" y="65"/>
                  </a:lnTo>
                  <a:lnTo>
                    <a:pt x="5812" y="65"/>
                  </a:lnTo>
                  <a:lnTo>
                    <a:pt x="5812" y="4"/>
                  </a:lnTo>
                  <a:lnTo>
                    <a:pt x="5542" y="4"/>
                  </a:lnTo>
                  <a:lnTo>
                    <a:pt x="5542" y="420"/>
                  </a:lnTo>
                  <a:lnTo>
                    <a:pt x="5812" y="420"/>
                  </a:lnTo>
                  <a:lnTo>
                    <a:pt x="5812" y="360"/>
                  </a:lnTo>
                  <a:lnTo>
                    <a:pt x="5606" y="360"/>
                  </a:lnTo>
                  <a:lnTo>
                    <a:pt x="5606" y="241"/>
                  </a:lnTo>
                  <a:lnTo>
                    <a:pt x="5798" y="241"/>
                  </a:lnTo>
                  <a:lnTo>
                    <a:pt x="5798" y="180"/>
                  </a:lnTo>
                  <a:lnTo>
                    <a:pt x="5606" y="180"/>
                  </a:lnTo>
                  <a:close/>
                  <a:moveTo>
                    <a:pt x="5287" y="0"/>
                  </a:moveTo>
                  <a:lnTo>
                    <a:pt x="5287" y="0"/>
                  </a:lnTo>
                  <a:cubicBezTo>
                    <a:pt x="5170" y="0"/>
                    <a:pt x="5075" y="95"/>
                    <a:pt x="5075" y="212"/>
                  </a:cubicBezTo>
                  <a:cubicBezTo>
                    <a:pt x="5075" y="329"/>
                    <a:pt x="5170" y="425"/>
                    <a:pt x="5287" y="425"/>
                  </a:cubicBezTo>
                  <a:cubicBezTo>
                    <a:pt x="5349" y="425"/>
                    <a:pt x="5405" y="398"/>
                    <a:pt x="5444" y="356"/>
                  </a:cubicBezTo>
                  <a:lnTo>
                    <a:pt x="5402" y="317"/>
                  </a:lnTo>
                  <a:cubicBezTo>
                    <a:pt x="5373" y="347"/>
                    <a:pt x="5332" y="364"/>
                    <a:pt x="5287" y="364"/>
                  </a:cubicBezTo>
                  <a:cubicBezTo>
                    <a:pt x="5204" y="364"/>
                    <a:pt x="5139" y="301"/>
                    <a:pt x="5139" y="212"/>
                  </a:cubicBezTo>
                  <a:cubicBezTo>
                    <a:pt x="5139" y="124"/>
                    <a:pt x="5204" y="61"/>
                    <a:pt x="5287" y="61"/>
                  </a:cubicBezTo>
                  <a:cubicBezTo>
                    <a:pt x="5332" y="61"/>
                    <a:pt x="5373" y="78"/>
                    <a:pt x="5402" y="108"/>
                  </a:cubicBezTo>
                  <a:lnTo>
                    <a:pt x="5444" y="69"/>
                  </a:lnTo>
                  <a:cubicBezTo>
                    <a:pt x="5405" y="27"/>
                    <a:pt x="5349" y="0"/>
                    <a:pt x="5287" y="0"/>
                  </a:cubicBezTo>
                  <a:close/>
                  <a:moveTo>
                    <a:pt x="4979" y="420"/>
                  </a:moveTo>
                  <a:lnTo>
                    <a:pt x="4979" y="420"/>
                  </a:lnTo>
                  <a:lnTo>
                    <a:pt x="4979" y="4"/>
                  </a:lnTo>
                  <a:lnTo>
                    <a:pt x="4914" y="4"/>
                  </a:lnTo>
                  <a:lnTo>
                    <a:pt x="4914" y="298"/>
                  </a:lnTo>
                  <a:lnTo>
                    <a:pt x="4694" y="4"/>
                  </a:lnTo>
                  <a:lnTo>
                    <a:pt x="4657" y="4"/>
                  </a:lnTo>
                  <a:lnTo>
                    <a:pt x="4657" y="420"/>
                  </a:lnTo>
                  <a:lnTo>
                    <a:pt x="4721" y="420"/>
                  </a:lnTo>
                  <a:lnTo>
                    <a:pt x="4721" y="127"/>
                  </a:lnTo>
                  <a:lnTo>
                    <a:pt x="4941" y="420"/>
                  </a:lnTo>
                  <a:lnTo>
                    <a:pt x="4979" y="420"/>
                  </a:lnTo>
                  <a:close/>
                  <a:moveTo>
                    <a:pt x="4359" y="180"/>
                  </a:moveTo>
                  <a:lnTo>
                    <a:pt x="4359" y="180"/>
                  </a:lnTo>
                  <a:lnTo>
                    <a:pt x="4359" y="65"/>
                  </a:lnTo>
                  <a:lnTo>
                    <a:pt x="4566" y="65"/>
                  </a:lnTo>
                  <a:lnTo>
                    <a:pt x="4566" y="4"/>
                  </a:lnTo>
                  <a:lnTo>
                    <a:pt x="4295" y="4"/>
                  </a:lnTo>
                  <a:lnTo>
                    <a:pt x="4295" y="420"/>
                  </a:lnTo>
                  <a:lnTo>
                    <a:pt x="4566" y="420"/>
                  </a:lnTo>
                  <a:lnTo>
                    <a:pt x="4566" y="360"/>
                  </a:lnTo>
                  <a:lnTo>
                    <a:pt x="4359" y="360"/>
                  </a:lnTo>
                  <a:lnTo>
                    <a:pt x="4359" y="241"/>
                  </a:lnTo>
                  <a:lnTo>
                    <a:pt x="4552" y="241"/>
                  </a:lnTo>
                  <a:lnTo>
                    <a:pt x="4552" y="180"/>
                  </a:lnTo>
                  <a:lnTo>
                    <a:pt x="4359" y="180"/>
                  </a:lnTo>
                  <a:close/>
                  <a:moveTo>
                    <a:pt x="4123" y="360"/>
                  </a:moveTo>
                  <a:lnTo>
                    <a:pt x="4123" y="360"/>
                  </a:lnTo>
                  <a:lnTo>
                    <a:pt x="4123" y="65"/>
                  </a:lnTo>
                  <a:lnTo>
                    <a:pt x="4172" y="65"/>
                  </a:lnTo>
                  <a:lnTo>
                    <a:pt x="4172" y="4"/>
                  </a:lnTo>
                  <a:lnTo>
                    <a:pt x="4009" y="4"/>
                  </a:lnTo>
                  <a:lnTo>
                    <a:pt x="4009" y="65"/>
                  </a:lnTo>
                  <a:lnTo>
                    <a:pt x="4058" y="65"/>
                  </a:lnTo>
                  <a:lnTo>
                    <a:pt x="4058" y="360"/>
                  </a:lnTo>
                  <a:lnTo>
                    <a:pt x="4009" y="360"/>
                  </a:lnTo>
                  <a:lnTo>
                    <a:pt x="4009" y="420"/>
                  </a:lnTo>
                  <a:lnTo>
                    <a:pt x="4172" y="420"/>
                  </a:lnTo>
                  <a:lnTo>
                    <a:pt x="4172" y="360"/>
                  </a:lnTo>
                  <a:lnTo>
                    <a:pt x="4123" y="360"/>
                  </a:lnTo>
                  <a:close/>
                  <a:moveTo>
                    <a:pt x="3754" y="0"/>
                  </a:moveTo>
                  <a:lnTo>
                    <a:pt x="3754" y="0"/>
                  </a:lnTo>
                  <a:cubicBezTo>
                    <a:pt x="3637" y="0"/>
                    <a:pt x="3542" y="95"/>
                    <a:pt x="3542" y="212"/>
                  </a:cubicBezTo>
                  <a:cubicBezTo>
                    <a:pt x="3542" y="329"/>
                    <a:pt x="3637" y="425"/>
                    <a:pt x="3754" y="425"/>
                  </a:cubicBezTo>
                  <a:cubicBezTo>
                    <a:pt x="3816" y="425"/>
                    <a:pt x="3872" y="398"/>
                    <a:pt x="3911" y="356"/>
                  </a:cubicBezTo>
                  <a:lnTo>
                    <a:pt x="3870" y="317"/>
                  </a:lnTo>
                  <a:cubicBezTo>
                    <a:pt x="3840" y="347"/>
                    <a:pt x="3799" y="364"/>
                    <a:pt x="3754" y="364"/>
                  </a:cubicBezTo>
                  <a:cubicBezTo>
                    <a:pt x="3672" y="364"/>
                    <a:pt x="3607" y="301"/>
                    <a:pt x="3607" y="212"/>
                  </a:cubicBezTo>
                  <a:cubicBezTo>
                    <a:pt x="3607" y="124"/>
                    <a:pt x="3672" y="61"/>
                    <a:pt x="3754" y="61"/>
                  </a:cubicBezTo>
                  <a:cubicBezTo>
                    <a:pt x="3799" y="61"/>
                    <a:pt x="3840" y="78"/>
                    <a:pt x="3870" y="108"/>
                  </a:cubicBezTo>
                  <a:lnTo>
                    <a:pt x="3911" y="69"/>
                  </a:lnTo>
                  <a:cubicBezTo>
                    <a:pt x="3872" y="27"/>
                    <a:pt x="3816" y="0"/>
                    <a:pt x="3754" y="0"/>
                  </a:cubicBezTo>
                  <a:close/>
                  <a:moveTo>
                    <a:pt x="3298" y="0"/>
                  </a:moveTo>
                  <a:lnTo>
                    <a:pt x="3298" y="0"/>
                  </a:lnTo>
                  <a:cubicBezTo>
                    <a:pt x="3216" y="0"/>
                    <a:pt x="3149" y="47"/>
                    <a:pt x="3149" y="122"/>
                  </a:cubicBezTo>
                  <a:cubicBezTo>
                    <a:pt x="3149" y="190"/>
                    <a:pt x="3203" y="221"/>
                    <a:pt x="3284" y="231"/>
                  </a:cubicBezTo>
                  <a:lnTo>
                    <a:pt x="3323" y="235"/>
                  </a:lnTo>
                  <a:cubicBezTo>
                    <a:pt x="3375" y="242"/>
                    <a:pt x="3408" y="257"/>
                    <a:pt x="3408" y="299"/>
                  </a:cubicBezTo>
                  <a:cubicBezTo>
                    <a:pt x="3408" y="340"/>
                    <a:pt x="3369" y="364"/>
                    <a:pt x="3315" y="365"/>
                  </a:cubicBezTo>
                  <a:lnTo>
                    <a:pt x="3312" y="365"/>
                  </a:lnTo>
                  <a:cubicBezTo>
                    <a:pt x="3245" y="365"/>
                    <a:pt x="3200" y="333"/>
                    <a:pt x="3181" y="299"/>
                  </a:cubicBezTo>
                  <a:lnTo>
                    <a:pt x="3139" y="337"/>
                  </a:lnTo>
                  <a:cubicBezTo>
                    <a:pt x="3168" y="386"/>
                    <a:pt x="3228" y="425"/>
                    <a:pt x="3312" y="425"/>
                  </a:cubicBezTo>
                  <a:lnTo>
                    <a:pt x="3315" y="425"/>
                  </a:lnTo>
                  <a:cubicBezTo>
                    <a:pt x="3403" y="424"/>
                    <a:pt x="3472" y="376"/>
                    <a:pt x="3472" y="299"/>
                  </a:cubicBezTo>
                  <a:cubicBezTo>
                    <a:pt x="3472" y="218"/>
                    <a:pt x="3416" y="186"/>
                    <a:pt x="3332" y="176"/>
                  </a:cubicBezTo>
                  <a:lnTo>
                    <a:pt x="3292" y="171"/>
                  </a:lnTo>
                  <a:cubicBezTo>
                    <a:pt x="3244" y="165"/>
                    <a:pt x="3213" y="152"/>
                    <a:pt x="3213" y="120"/>
                  </a:cubicBezTo>
                  <a:cubicBezTo>
                    <a:pt x="3213" y="77"/>
                    <a:pt x="3262" y="60"/>
                    <a:pt x="3298" y="60"/>
                  </a:cubicBezTo>
                  <a:lnTo>
                    <a:pt x="3303" y="60"/>
                  </a:lnTo>
                  <a:cubicBezTo>
                    <a:pt x="3340" y="60"/>
                    <a:pt x="3387" y="78"/>
                    <a:pt x="3417" y="108"/>
                  </a:cubicBezTo>
                  <a:lnTo>
                    <a:pt x="3459" y="69"/>
                  </a:lnTo>
                  <a:cubicBezTo>
                    <a:pt x="3420" y="27"/>
                    <a:pt x="3362" y="0"/>
                    <a:pt x="3303" y="0"/>
                  </a:cubicBezTo>
                  <a:lnTo>
                    <a:pt x="3298" y="0"/>
                  </a:lnTo>
                  <a:close/>
                  <a:moveTo>
                    <a:pt x="2885" y="420"/>
                  </a:moveTo>
                  <a:lnTo>
                    <a:pt x="2885" y="420"/>
                  </a:lnTo>
                  <a:lnTo>
                    <a:pt x="2885" y="360"/>
                  </a:lnTo>
                  <a:lnTo>
                    <a:pt x="2685" y="360"/>
                  </a:lnTo>
                  <a:lnTo>
                    <a:pt x="2685" y="4"/>
                  </a:lnTo>
                  <a:lnTo>
                    <a:pt x="2621" y="4"/>
                  </a:lnTo>
                  <a:lnTo>
                    <a:pt x="2621" y="420"/>
                  </a:lnTo>
                  <a:lnTo>
                    <a:pt x="2885" y="420"/>
                  </a:lnTo>
                  <a:close/>
                  <a:moveTo>
                    <a:pt x="2346" y="121"/>
                  </a:moveTo>
                  <a:lnTo>
                    <a:pt x="2346" y="121"/>
                  </a:lnTo>
                  <a:lnTo>
                    <a:pt x="2405" y="266"/>
                  </a:lnTo>
                  <a:lnTo>
                    <a:pt x="2288" y="266"/>
                  </a:lnTo>
                  <a:lnTo>
                    <a:pt x="2346" y="121"/>
                  </a:lnTo>
                  <a:close/>
                  <a:moveTo>
                    <a:pt x="2265" y="327"/>
                  </a:moveTo>
                  <a:lnTo>
                    <a:pt x="2265" y="327"/>
                  </a:lnTo>
                  <a:lnTo>
                    <a:pt x="2427" y="327"/>
                  </a:lnTo>
                  <a:lnTo>
                    <a:pt x="2465" y="420"/>
                  </a:lnTo>
                  <a:lnTo>
                    <a:pt x="2536" y="420"/>
                  </a:lnTo>
                  <a:lnTo>
                    <a:pt x="2365" y="4"/>
                  </a:lnTo>
                  <a:lnTo>
                    <a:pt x="2328" y="4"/>
                  </a:lnTo>
                  <a:lnTo>
                    <a:pt x="2156" y="420"/>
                  </a:lnTo>
                  <a:lnTo>
                    <a:pt x="2227" y="420"/>
                  </a:lnTo>
                  <a:lnTo>
                    <a:pt x="2265" y="327"/>
                  </a:lnTo>
                  <a:close/>
                  <a:moveTo>
                    <a:pt x="1891" y="180"/>
                  </a:moveTo>
                  <a:lnTo>
                    <a:pt x="1891" y="180"/>
                  </a:lnTo>
                  <a:lnTo>
                    <a:pt x="1891" y="65"/>
                  </a:lnTo>
                  <a:lnTo>
                    <a:pt x="2098" y="65"/>
                  </a:lnTo>
                  <a:lnTo>
                    <a:pt x="2098" y="4"/>
                  </a:lnTo>
                  <a:lnTo>
                    <a:pt x="1827" y="4"/>
                  </a:lnTo>
                  <a:lnTo>
                    <a:pt x="1827" y="420"/>
                  </a:lnTo>
                  <a:lnTo>
                    <a:pt x="2098" y="420"/>
                  </a:lnTo>
                  <a:lnTo>
                    <a:pt x="2098" y="360"/>
                  </a:lnTo>
                  <a:lnTo>
                    <a:pt x="1891" y="360"/>
                  </a:lnTo>
                  <a:lnTo>
                    <a:pt x="1891" y="241"/>
                  </a:lnTo>
                  <a:lnTo>
                    <a:pt x="2083" y="241"/>
                  </a:lnTo>
                  <a:lnTo>
                    <a:pt x="2083" y="180"/>
                  </a:lnTo>
                  <a:lnTo>
                    <a:pt x="1891" y="180"/>
                  </a:lnTo>
                  <a:close/>
                  <a:moveTo>
                    <a:pt x="1476" y="65"/>
                  </a:moveTo>
                  <a:lnTo>
                    <a:pt x="1476" y="65"/>
                  </a:lnTo>
                  <a:lnTo>
                    <a:pt x="1555" y="65"/>
                  </a:lnTo>
                  <a:cubicBezTo>
                    <a:pt x="1618" y="65"/>
                    <a:pt x="1669" y="94"/>
                    <a:pt x="1669" y="157"/>
                  </a:cubicBezTo>
                  <a:cubicBezTo>
                    <a:pt x="1669" y="223"/>
                    <a:pt x="1618" y="251"/>
                    <a:pt x="1555" y="251"/>
                  </a:cubicBezTo>
                  <a:lnTo>
                    <a:pt x="1476" y="251"/>
                  </a:lnTo>
                  <a:lnTo>
                    <a:pt x="1476" y="65"/>
                  </a:lnTo>
                  <a:close/>
                  <a:moveTo>
                    <a:pt x="1412" y="4"/>
                  </a:moveTo>
                  <a:lnTo>
                    <a:pt x="1412" y="4"/>
                  </a:lnTo>
                  <a:lnTo>
                    <a:pt x="1412" y="420"/>
                  </a:lnTo>
                  <a:lnTo>
                    <a:pt x="1476" y="420"/>
                  </a:lnTo>
                  <a:lnTo>
                    <a:pt x="1476" y="311"/>
                  </a:lnTo>
                  <a:lnTo>
                    <a:pt x="1541" y="311"/>
                  </a:lnTo>
                  <a:cubicBezTo>
                    <a:pt x="1584" y="312"/>
                    <a:pt x="1599" y="321"/>
                    <a:pt x="1632" y="373"/>
                  </a:cubicBezTo>
                  <a:lnTo>
                    <a:pt x="1663" y="420"/>
                  </a:lnTo>
                  <a:lnTo>
                    <a:pt x="1735" y="420"/>
                  </a:lnTo>
                  <a:lnTo>
                    <a:pt x="1697" y="361"/>
                  </a:lnTo>
                  <a:cubicBezTo>
                    <a:pt x="1671" y="321"/>
                    <a:pt x="1652" y="300"/>
                    <a:pt x="1631" y="290"/>
                  </a:cubicBezTo>
                  <a:cubicBezTo>
                    <a:pt x="1691" y="269"/>
                    <a:pt x="1729" y="224"/>
                    <a:pt x="1729" y="157"/>
                  </a:cubicBezTo>
                  <a:cubicBezTo>
                    <a:pt x="1729" y="67"/>
                    <a:pt x="1661" y="4"/>
                    <a:pt x="1550" y="4"/>
                  </a:cubicBezTo>
                  <a:lnTo>
                    <a:pt x="1412" y="4"/>
                  </a:lnTo>
                  <a:close/>
                  <a:moveTo>
                    <a:pt x="913" y="180"/>
                  </a:moveTo>
                  <a:lnTo>
                    <a:pt x="913" y="180"/>
                  </a:lnTo>
                  <a:lnTo>
                    <a:pt x="913" y="65"/>
                  </a:lnTo>
                  <a:lnTo>
                    <a:pt x="1119" y="65"/>
                  </a:lnTo>
                  <a:lnTo>
                    <a:pt x="1119" y="4"/>
                  </a:lnTo>
                  <a:lnTo>
                    <a:pt x="849" y="4"/>
                  </a:lnTo>
                  <a:lnTo>
                    <a:pt x="849" y="420"/>
                  </a:lnTo>
                  <a:lnTo>
                    <a:pt x="1119" y="420"/>
                  </a:lnTo>
                  <a:lnTo>
                    <a:pt x="1119" y="360"/>
                  </a:lnTo>
                  <a:lnTo>
                    <a:pt x="913" y="360"/>
                  </a:lnTo>
                  <a:lnTo>
                    <a:pt x="913" y="241"/>
                  </a:lnTo>
                  <a:lnTo>
                    <a:pt x="1105" y="241"/>
                  </a:lnTo>
                  <a:lnTo>
                    <a:pt x="1105" y="180"/>
                  </a:lnTo>
                  <a:lnTo>
                    <a:pt x="913" y="180"/>
                  </a:lnTo>
                  <a:close/>
                  <a:moveTo>
                    <a:pt x="719" y="420"/>
                  </a:moveTo>
                  <a:lnTo>
                    <a:pt x="719" y="420"/>
                  </a:lnTo>
                  <a:lnTo>
                    <a:pt x="719" y="4"/>
                  </a:lnTo>
                  <a:lnTo>
                    <a:pt x="655" y="4"/>
                  </a:lnTo>
                  <a:lnTo>
                    <a:pt x="655" y="180"/>
                  </a:lnTo>
                  <a:lnTo>
                    <a:pt x="463" y="180"/>
                  </a:lnTo>
                  <a:lnTo>
                    <a:pt x="463" y="4"/>
                  </a:lnTo>
                  <a:lnTo>
                    <a:pt x="399" y="4"/>
                  </a:lnTo>
                  <a:lnTo>
                    <a:pt x="399" y="420"/>
                  </a:lnTo>
                  <a:lnTo>
                    <a:pt x="463" y="420"/>
                  </a:lnTo>
                  <a:lnTo>
                    <a:pt x="463" y="241"/>
                  </a:lnTo>
                  <a:lnTo>
                    <a:pt x="655" y="241"/>
                  </a:lnTo>
                  <a:lnTo>
                    <a:pt x="655" y="420"/>
                  </a:lnTo>
                  <a:lnTo>
                    <a:pt x="719" y="420"/>
                  </a:lnTo>
                  <a:close/>
                  <a:moveTo>
                    <a:pt x="185" y="65"/>
                  </a:moveTo>
                  <a:lnTo>
                    <a:pt x="185" y="65"/>
                  </a:lnTo>
                  <a:lnTo>
                    <a:pt x="307" y="65"/>
                  </a:lnTo>
                  <a:lnTo>
                    <a:pt x="307" y="4"/>
                  </a:lnTo>
                  <a:lnTo>
                    <a:pt x="0" y="4"/>
                  </a:lnTo>
                  <a:lnTo>
                    <a:pt x="0" y="65"/>
                  </a:lnTo>
                  <a:lnTo>
                    <a:pt x="121" y="65"/>
                  </a:lnTo>
                  <a:lnTo>
                    <a:pt x="121" y="420"/>
                  </a:lnTo>
                  <a:lnTo>
                    <a:pt x="185" y="420"/>
                  </a:lnTo>
                  <a:lnTo>
                    <a:pt x="185" y="65"/>
                  </a:lnTo>
                  <a:close/>
                </a:path>
              </a:pathLst>
            </a:custGeom>
            <a:solidFill>
              <a:schemeClr val="bg2"/>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schemeClr val="tx1">
                    <a:lumMod val="65000"/>
                    <a:lumOff val="35000"/>
                  </a:schemeClr>
                </a:solidFill>
                <a:effectLst/>
                <a:uLnTx/>
                <a:uFillTx/>
                <a:latin typeface="Calibri" panose="020F0502020204030204"/>
                <a:ea typeface="+mn-ea"/>
                <a:cs typeface="+mn-cs"/>
              </a:endParaRPr>
            </a:p>
          </p:txBody>
        </p:sp>
        <p:sp>
          <p:nvSpPr>
            <p:cNvPr id="21" name="Freeform 8"/>
            <p:cNvSpPr/>
            <p:nvPr/>
          </p:nvSpPr>
          <p:spPr bwMode="auto">
            <a:xfrm>
              <a:off x="717550" y="1452563"/>
              <a:ext cx="146050" cy="138113"/>
            </a:xfrm>
            <a:custGeom>
              <a:avLst/>
              <a:gdLst/>
              <a:ahLst/>
              <a:cxnLst>
                <a:cxn ang="0">
                  <a:pos x="381" y="169"/>
                </a:cxn>
                <a:cxn ang="0">
                  <a:pos x="255" y="211"/>
                </a:cxn>
                <a:cxn ang="0">
                  <a:pos x="331" y="315"/>
                </a:cxn>
                <a:cxn ang="0">
                  <a:pos x="261" y="365"/>
                </a:cxn>
                <a:cxn ang="0">
                  <a:pos x="187" y="264"/>
                </a:cxn>
                <a:cxn ang="0">
                  <a:pos x="116" y="362"/>
                </a:cxn>
                <a:cxn ang="0">
                  <a:pos x="46" y="312"/>
                </a:cxn>
                <a:cxn ang="0">
                  <a:pos x="121" y="209"/>
                </a:cxn>
                <a:cxn ang="0">
                  <a:pos x="0" y="169"/>
                </a:cxn>
                <a:cxn ang="0">
                  <a:pos x="27" y="88"/>
                </a:cxn>
                <a:cxn ang="0">
                  <a:pos x="148" y="127"/>
                </a:cxn>
                <a:cxn ang="0">
                  <a:pos x="148" y="0"/>
                </a:cxn>
                <a:cxn ang="0">
                  <a:pos x="233" y="0"/>
                </a:cxn>
                <a:cxn ang="0">
                  <a:pos x="233" y="127"/>
                </a:cxn>
                <a:cxn ang="0">
                  <a:pos x="355" y="88"/>
                </a:cxn>
                <a:cxn ang="0">
                  <a:pos x="381" y="169"/>
                </a:cxn>
              </a:cxnLst>
              <a:rect l="0" t="0" r="r" b="b"/>
              <a:pathLst>
                <a:path w="381" h="365">
                  <a:moveTo>
                    <a:pt x="381" y="169"/>
                  </a:moveTo>
                  <a:lnTo>
                    <a:pt x="255" y="211"/>
                  </a:lnTo>
                  <a:lnTo>
                    <a:pt x="331" y="315"/>
                  </a:lnTo>
                  <a:lnTo>
                    <a:pt x="261" y="365"/>
                  </a:lnTo>
                  <a:lnTo>
                    <a:pt x="187" y="264"/>
                  </a:lnTo>
                  <a:lnTo>
                    <a:pt x="116" y="362"/>
                  </a:lnTo>
                  <a:lnTo>
                    <a:pt x="46" y="312"/>
                  </a:lnTo>
                  <a:lnTo>
                    <a:pt x="121" y="209"/>
                  </a:lnTo>
                  <a:lnTo>
                    <a:pt x="0" y="169"/>
                  </a:lnTo>
                  <a:lnTo>
                    <a:pt x="27" y="88"/>
                  </a:lnTo>
                  <a:lnTo>
                    <a:pt x="148" y="127"/>
                  </a:lnTo>
                  <a:lnTo>
                    <a:pt x="148" y="0"/>
                  </a:lnTo>
                  <a:cubicBezTo>
                    <a:pt x="176" y="0"/>
                    <a:pt x="205" y="0"/>
                    <a:pt x="233" y="0"/>
                  </a:cubicBezTo>
                  <a:lnTo>
                    <a:pt x="233" y="127"/>
                  </a:lnTo>
                  <a:lnTo>
                    <a:pt x="355" y="88"/>
                  </a:lnTo>
                  <a:lnTo>
                    <a:pt x="381" y="169"/>
                  </a:lnTo>
                  <a:close/>
                </a:path>
              </a:pathLst>
            </a:custGeom>
            <a:solidFill>
              <a:schemeClr val="bg2"/>
            </a:soli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schemeClr val="bg1">
                    <a:lumMod val="50000"/>
                  </a:schemeClr>
                </a:solidFill>
                <a:effectLst/>
                <a:uLnTx/>
                <a:uFillTx/>
                <a:latin typeface="Calibri" panose="020F0502020204030204"/>
                <a:ea typeface="+mn-ea"/>
                <a:cs typeface="+mn-cs"/>
              </a:endParaRPr>
            </a:p>
          </p:txBody>
        </p:sp>
        <p:sp>
          <p:nvSpPr>
            <p:cNvPr id="22" name="Freeform 5"/>
            <p:cNvSpPr/>
            <p:nvPr/>
          </p:nvSpPr>
          <p:spPr bwMode="auto">
            <a:xfrm>
              <a:off x="723900" y="696913"/>
              <a:ext cx="539750" cy="673100"/>
            </a:xfrm>
            <a:custGeom>
              <a:avLst/>
              <a:gdLst/>
              <a:ahLst/>
              <a:cxnLst>
                <a:cxn ang="0">
                  <a:pos x="1418" y="1766"/>
                </a:cxn>
                <a:cxn ang="0">
                  <a:pos x="1418" y="0"/>
                </a:cxn>
                <a:cxn ang="0">
                  <a:pos x="989" y="0"/>
                </a:cxn>
                <a:cxn ang="0">
                  <a:pos x="989" y="972"/>
                </a:cxn>
                <a:cxn ang="0">
                  <a:pos x="258" y="0"/>
                </a:cxn>
                <a:cxn ang="0">
                  <a:pos x="0" y="0"/>
                </a:cxn>
                <a:cxn ang="0">
                  <a:pos x="0" y="1766"/>
                </a:cxn>
                <a:cxn ang="0">
                  <a:pos x="429" y="1766"/>
                </a:cxn>
                <a:cxn ang="0">
                  <a:pos x="429" y="795"/>
                </a:cxn>
                <a:cxn ang="0">
                  <a:pos x="1161" y="1766"/>
                </a:cxn>
                <a:cxn ang="0">
                  <a:pos x="1418" y="1766"/>
                </a:cxn>
              </a:cxnLst>
              <a:rect l="0" t="0" r="r" b="b"/>
              <a:pathLst>
                <a:path w="1418" h="1766">
                  <a:moveTo>
                    <a:pt x="1418" y="1766"/>
                  </a:moveTo>
                  <a:lnTo>
                    <a:pt x="1418" y="0"/>
                  </a:lnTo>
                  <a:lnTo>
                    <a:pt x="989" y="0"/>
                  </a:lnTo>
                  <a:lnTo>
                    <a:pt x="989" y="972"/>
                  </a:lnTo>
                  <a:lnTo>
                    <a:pt x="258" y="0"/>
                  </a:lnTo>
                  <a:lnTo>
                    <a:pt x="0" y="0"/>
                  </a:lnTo>
                  <a:lnTo>
                    <a:pt x="0" y="1766"/>
                  </a:lnTo>
                  <a:lnTo>
                    <a:pt x="429" y="1766"/>
                  </a:lnTo>
                  <a:lnTo>
                    <a:pt x="429" y="795"/>
                  </a:lnTo>
                  <a:lnTo>
                    <a:pt x="1161" y="1766"/>
                  </a:lnTo>
                  <a:lnTo>
                    <a:pt x="1418" y="1766"/>
                  </a:lnTo>
                  <a:close/>
                </a:path>
              </a:pathLst>
            </a:custGeom>
            <a:gradFill>
              <a:gsLst>
                <a:gs pos="0">
                  <a:srgbClr val="FE4444"/>
                </a:gs>
                <a:gs pos="100000">
                  <a:srgbClr val="832B2B"/>
                </a:gs>
              </a:gsLst>
              <a:lin ang="5400000" scaled="0"/>
            </a:gradFill>
            <a:ln w="9525">
              <a:noFill/>
              <a:round/>
            </a:ln>
          </p:spPr>
          <p:txBody>
            <a:bodyPr vert="horz" wrap="square" lIns="82935" tIns="41468" rIns="82935" bIns="4146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ru-RU" sz="163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37" name="Picture 36" descr="Picture1"/>
          <p:cNvPicPr>
            <a:picLocks noChangeAspect="1"/>
          </p:cNvPicPr>
          <p:nvPr/>
        </p:nvPicPr>
        <p:blipFill>
          <a:blip r:embed="rId1"/>
          <a:stretch>
            <a:fillRect/>
          </a:stretch>
        </p:blipFill>
        <p:spPr>
          <a:xfrm>
            <a:off x="9523730" y="264795"/>
            <a:ext cx="2414270" cy="10604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107315"/>
            <a:ext cx="8757285" cy="1325880"/>
          </a:xfrm>
        </p:spPr>
        <p:txBody>
          <a:bodyPr>
            <a:normAutofit fontScale="90000"/>
          </a:bodyPr>
          <a:lstStyle/>
          <a:p>
            <a:r>
              <a:rPr lang="en-US" b="1" cap="small" dirty="0" smtClean="0">
                <a:solidFill>
                  <a:schemeClr val="accent5">
                    <a:lumMod val="75000"/>
                  </a:schemeClr>
                </a:solidFill>
                <a:latin typeface="+mn-lt"/>
                <a:sym typeface="+mn-ea"/>
              </a:rPr>
              <a:t>Appendix: Liquid Ranking for Content Recommendation</a:t>
            </a:r>
            <a:endParaRPr lang="en-US" altLang="ru-RU" b="1" cap="small" dirty="0" smtClean="0">
              <a:solidFill>
                <a:schemeClr val="accent5">
                  <a:lumMod val="75000"/>
                </a:schemeClr>
              </a:solidFill>
              <a:latin typeface="+mn-lt"/>
              <a:ea typeface="MS PGothic" panose="020B0600070205080204" pitchFamily="34" charset="-128"/>
              <a:sym typeface="+mn-ea"/>
            </a:endParaRPr>
          </a:p>
        </p:txBody>
      </p:sp>
      <p:sp>
        <p:nvSpPr>
          <p:cNvPr id="13" name="Содержимое 2"/>
          <p:cNvSpPr>
            <a:spLocks noGrp="1"/>
          </p:cNvSpPr>
          <p:nvPr>
            <p:ph sz="quarter" idx="1"/>
          </p:nvPr>
        </p:nvSpPr>
        <p:spPr>
          <a:xfrm>
            <a:off x="1169670" y="1428115"/>
            <a:ext cx="9793605" cy="5305425"/>
          </a:xfrm>
        </p:spPr>
        <p:txBody>
          <a:bodyPr>
            <a:noAutofit/>
          </a:bodyPr>
          <a:p>
            <a:pPr marL="0" indent="0">
              <a:lnSpc>
                <a:spcPct val="80000"/>
              </a:lnSpc>
              <a:spcBef>
                <a:spcPts val="600"/>
              </a:spcBef>
              <a:spcAft>
                <a:spcPts val="600"/>
              </a:spcAft>
              <a:buNone/>
              <a:defRPr/>
            </a:pPr>
            <a:r>
              <a:rPr lang="en-US" sz="3000" b="1" dirty="0" smtClean="0"/>
              <a:t>Identifying opinion leaders by liquid ranking:</a:t>
            </a:r>
            <a:endParaRPr lang="en-US" sz="3000" b="1" dirty="0" smtClean="0"/>
          </a:p>
          <a:p>
            <a:pPr marL="0" indent="0">
              <a:lnSpc>
                <a:spcPct val="80000"/>
              </a:lnSpc>
              <a:spcBef>
                <a:spcPts val="600"/>
              </a:spcBef>
              <a:spcAft>
                <a:spcPts val="600"/>
              </a:spcAft>
              <a:buNone/>
              <a:defRPr/>
            </a:pPr>
            <a:r>
              <a:rPr lang="en-US" sz="3000" b="1" dirty="0" smtClean="0"/>
              <a:t>Initial Phase Algorithm used to build the Architecture for Content Recommendation: </a:t>
            </a:r>
            <a:endParaRPr lang="en-US" sz="3000" b="1" dirty="0" smtClean="0"/>
          </a:p>
          <a:p>
            <a:pPr marL="0" indent="0">
              <a:lnSpc>
                <a:spcPct val="80000"/>
              </a:lnSpc>
              <a:spcBef>
                <a:spcPts val="600"/>
              </a:spcBef>
              <a:spcAft>
                <a:spcPts val="600"/>
              </a:spcAft>
              <a:buNone/>
              <a:defRPr/>
            </a:pPr>
            <a:endParaRPr lang="en-US" sz="3000" b="1" dirty="0" smtClean="0">
              <a:sym typeface="+mn-ea"/>
            </a:endParaRPr>
          </a:p>
          <a:p>
            <a:pPr marL="0" indent="0">
              <a:lnSpc>
                <a:spcPct val="80000"/>
              </a:lnSpc>
              <a:spcBef>
                <a:spcPts val="600"/>
              </a:spcBef>
              <a:spcAft>
                <a:spcPts val="600"/>
              </a:spcAft>
              <a:buNone/>
              <a:defRPr/>
            </a:pPr>
            <a:r>
              <a:rPr lang="en-US" sz="3000" b="1" dirty="0">
                <a:solidFill>
                  <a:schemeClr val="accent5">
                    <a:lumMod val="75000"/>
                  </a:schemeClr>
                </a:solidFill>
                <a:sym typeface="+mn-ea"/>
              </a:rPr>
              <a:t>Architecture</a:t>
            </a:r>
            <a:r>
              <a:rPr lang="en-US" sz="3000" b="1" dirty="0">
                <a:sym typeface="+mn-ea"/>
              </a:rPr>
              <a:t>: Code has been built from scratch currently, will need updation according to new features in future.</a:t>
            </a:r>
            <a:endParaRPr lang="en-US" sz="3000" b="1" dirty="0" smtClean="0"/>
          </a:p>
          <a:p>
            <a:pPr lvl="1" algn="just" fontAlgn="auto">
              <a:lnSpc>
                <a:spcPct val="90000"/>
              </a:lnSpc>
              <a:spcBef>
                <a:spcPts val="500"/>
              </a:spcBef>
              <a:buClrTx/>
              <a:buSzTx/>
            </a:pPr>
            <a:r>
              <a:rPr lang="en-US" sz="2400" b="1" dirty="0" smtClean="0"/>
              <a:t>Initially reputation score was given as 1 to everyone.</a:t>
            </a:r>
            <a:endParaRPr lang="en-US" sz="2400" b="1" dirty="0" smtClean="0"/>
          </a:p>
          <a:p>
            <a:pPr lvl="1" algn="just" fontAlgn="auto">
              <a:lnSpc>
                <a:spcPct val="90000"/>
              </a:lnSpc>
              <a:spcBef>
                <a:spcPts val="500"/>
              </a:spcBef>
              <a:buClrTx/>
              <a:buSzTx/>
            </a:pPr>
            <a:r>
              <a:rPr lang="en-US" sz="2400" b="1" dirty="0" smtClean="0"/>
              <a:t>Opinion Leaders are found on the basis of the “</a:t>
            </a:r>
            <a:r>
              <a:rPr lang="en-US" sz="2400" b="1" dirty="0" smtClean="0">
                <a:solidFill>
                  <a:srgbClr val="C00000"/>
                </a:solidFill>
              </a:rPr>
              <a:t>Mentions</a:t>
            </a:r>
            <a:r>
              <a:rPr lang="en-US" sz="2400" b="1" dirty="0" smtClean="0"/>
              <a:t>” by the selected channels, these mentions work as </a:t>
            </a:r>
            <a:r>
              <a:rPr lang="en-US" sz="2400" b="1" dirty="0" smtClean="0">
                <a:solidFill>
                  <a:srgbClr val="C00000"/>
                </a:solidFill>
              </a:rPr>
              <a:t>Weights (multiplier)</a:t>
            </a:r>
            <a:r>
              <a:rPr lang="en-US" sz="2400" b="1" dirty="0" smtClean="0"/>
              <a:t> to build </a:t>
            </a:r>
            <a:r>
              <a:rPr lang="en-US" sz="2400" b="1" dirty="0" smtClean="0">
                <a:solidFill>
                  <a:srgbClr val="C00000"/>
                </a:solidFill>
              </a:rPr>
              <a:t>new reputation score</a:t>
            </a:r>
            <a:r>
              <a:rPr lang="en-US" sz="2400" b="1" dirty="0" smtClean="0"/>
              <a:t>.</a:t>
            </a:r>
            <a:endParaRPr lang="en-US" sz="2400" b="1" dirty="0" smtClean="0"/>
          </a:p>
          <a:p>
            <a:pPr lvl="1" algn="just" fontAlgn="auto">
              <a:lnSpc>
                <a:spcPct val="90000"/>
              </a:lnSpc>
              <a:spcBef>
                <a:spcPts val="500"/>
              </a:spcBef>
              <a:buClrTx/>
              <a:buSzTx/>
            </a:pPr>
            <a:r>
              <a:rPr lang="en-US" sz="2400" b="1" dirty="0" smtClean="0"/>
              <a:t>Every </a:t>
            </a:r>
            <a:r>
              <a:rPr lang="en-US" sz="2400" b="1" dirty="0" smtClean="0">
                <a:solidFill>
                  <a:schemeClr val="accent5">
                    <a:lumMod val="75000"/>
                  </a:schemeClr>
                </a:solidFill>
              </a:rPr>
              <a:t>loop of reputation scoring</a:t>
            </a:r>
            <a:r>
              <a:rPr lang="en-US" sz="2400" b="1" dirty="0" smtClean="0"/>
              <a:t>, follows </a:t>
            </a:r>
            <a:r>
              <a:rPr lang="en-US" sz="2400" b="1" dirty="0" smtClean="0">
                <a:solidFill>
                  <a:srgbClr val="C00000"/>
                </a:solidFill>
              </a:rPr>
              <a:t>normalisation of data</a:t>
            </a:r>
            <a:r>
              <a:rPr lang="en-US" sz="2400" b="1" dirty="0" smtClean="0"/>
              <a:t> (within positive range)</a:t>
            </a:r>
            <a:endParaRPr lang="en-US" sz="2400" b="1" dirty="0" smtClean="0"/>
          </a:p>
          <a:p>
            <a:pPr lvl="1" algn="just" fontAlgn="auto">
              <a:lnSpc>
                <a:spcPct val="90000"/>
              </a:lnSpc>
              <a:spcBef>
                <a:spcPts val="500"/>
              </a:spcBef>
              <a:buClrTx/>
              <a:buSzTx/>
            </a:pPr>
            <a:r>
              <a:rPr lang="en-US" sz="2400" b="1" dirty="0" smtClean="0"/>
              <a:t>The end results are as follows.</a:t>
            </a:r>
            <a:endParaRPr lang="en-US" sz="2400" b="1" dirty="0" smtClean="0"/>
          </a:p>
          <a:p>
            <a:pPr lvl="1" algn="just" fontAlgn="auto">
              <a:lnSpc>
                <a:spcPct val="90000"/>
              </a:lnSpc>
              <a:spcBef>
                <a:spcPts val="500"/>
              </a:spcBef>
              <a:buClrTx/>
              <a:buSzTx/>
            </a:pPr>
            <a:endParaRPr lang="en-US" sz="2400" b="1" dirty="0" smtClean="0"/>
          </a:p>
          <a:p>
            <a:pPr lvl="1" algn="just" fontAlgn="auto">
              <a:lnSpc>
                <a:spcPct val="90000"/>
              </a:lnSpc>
              <a:spcBef>
                <a:spcPts val="500"/>
              </a:spcBef>
              <a:buClrTx/>
              <a:buSzTx/>
            </a:pPr>
            <a:endParaRPr lang="en-US" sz="2400" b="1" dirty="0" smtClean="0"/>
          </a:p>
          <a:p>
            <a:pPr lvl="1" algn="just" fontAlgn="auto">
              <a:lnSpc>
                <a:spcPct val="90000"/>
              </a:lnSpc>
              <a:spcBef>
                <a:spcPts val="500"/>
              </a:spcBef>
              <a:buClrTx/>
              <a:buSzTx/>
            </a:pPr>
            <a:endParaRPr lang="en-US" sz="2400" b="1" dirty="0" smtClean="0"/>
          </a:p>
        </p:txBody>
      </p:sp>
      <mc:AlternateContent xmlns:mc="http://schemas.openxmlformats.org/markup-compatibility/2006">
        <mc:Choice xmlns:a14="http://schemas.microsoft.com/office/drawing/2010/main" Requires="a14">
          <p:sp>
            <p:nvSpPr>
              <p:cNvPr id="2" name="Text Box 1"/>
              <p:cNvSpPr txBox="1"/>
              <p:nvPr/>
            </p:nvSpPr>
            <p:spPr>
              <a:xfrm>
                <a:off x="4291584" y="2637726"/>
                <a:ext cx="2778125" cy="71818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sz="2400" b="1" dirty="0">
                          <a:solidFill>
                            <a:srgbClr val="FF0000"/>
                          </a:solidFill>
                          <a:latin typeface="Cambria Math" panose="02040503050406030204" charset="0"/>
                          <a:sym typeface="+mn-ea"/>
                        </a:rPr>
                        <m:t>𝐑</m:t>
                      </m:r>
                      <m:r>
                        <a:rPr lang="en-US" sz="2400" b="1" baseline="-25000" dirty="0">
                          <a:solidFill>
                            <a:srgbClr val="FF0000"/>
                          </a:solidFill>
                          <a:uFillTx/>
                          <a:latin typeface="Cambria Math" panose="02040503050406030204" charset="0"/>
                          <a:sym typeface="+mn-ea"/>
                        </a:rPr>
                        <m:t>𝐣</m:t>
                      </m:r>
                      <m:r>
                        <a:rPr lang="en-US" sz="2400" b="1" dirty="0">
                          <a:solidFill>
                            <a:srgbClr val="FF0000"/>
                          </a:solidFill>
                          <a:latin typeface="Cambria Math" panose="02040503050406030204" charset="0"/>
                          <a:sym typeface="+mn-ea"/>
                        </a:rPr>
                        <m:t> =</m:t>
                      </m:r>
                      <m:nary>
                        <m:naryPr>
                          <m:chr m:val="∑"/>
                          <m:limLoc m:val="undOvr"/>
                          <m:subHide m:val="on"/>
                          <m:supHide m:val="on"/>
                          <m:ctrlPr>
                            <a:rPr lang="en-US" sz="2400" b="1" i="1">
                              <a:solidFill>
                                <a:srgbClr val="FF0000"/>
                              </a:solidFill>
                              <a:latin typeface="Cambria Math" panose="02040503050406030204" charset="0"/>
                              <a:cs typeface="Cambria Math" panose="02040503050406030204" charset="0"/>
                            </a:rPr>
                          </m:ctrlPr>
                        </m:naryPr>
                        <m:sub/>
                        <m:sup/>
                        <m:e>
                          <m:r>
                            <a:rPr lang="en-US" sz="2400" b="1" i="1">
                              <a:solidFill>
                                <a:srgbClr val="FF0000"/>
                              </a:solidFill>
                              <a:latin typeface="Cambria Math" panose="02040503050406030204" charset="0"/>
                              <a:cs typeface="Cambria Math" panose="02040503050406030204" charset="0"/>
                            </a:rPr>
                            <m:t>(</m:t>
                          </m:r>
                          <m:r>
                            <a:rPr lang="en-US" sz="2400" b="1" i="1">
                              <a:solidFill>
                                <a:srgbClr val="FF0000"/>
                              </a:solidFill>
                              <a:latin typeface="Cambria Math" panose="02040503050406030204" charset="0"/>
                              <a:cs typeface="Cambria Math" panose="02040503050406030204" charset="0"/>
                            </a:rPr>
                            <m:t>𝑹</m:t>
                          </m:r>
                          <m:r>
                            <a:rPr lang="en-US" sz="2400" b="1" i="1" baseline="-25000">
                              <a:solidFill>
                                <a:srgbClr val="FF0000"/>
                              </a:solidFill>
                              <a:uFillTx/>
                              <a:latin typeface="Cambria Math" panose="02040503050406030204" charset="0"/>
                              <a:cs typeface="Cambria Math" panose="02040503050406030204" charset="0"/>
                            </a:rPr>
                            <m:t>𝒊</m:t>
                          </m:r>
                          <m:r>
                            <a:rPr lang="en-US" sz="2400" b="1" i="1">
                              <a:solidFill>
                                <a:srgbClr val="FF0000"/>
                              </a:solidFill>
                              <a:latin typeface="Cambria Math" panose="02040503050406030204" charset="0"/>
                              <a:cs typeface="Cambria Math" panose="02040503050406030204" charset="0"/>
                            </a:rPr>
                            <m:t> ∗ </m:t>
                          </m:r>
                          <m:r>
                            <a:rPr lang="en-US" sz="2400" b="1" i="1">
                              <a:solidFill>
                                <a:srgbClr val="FF0000"/>
                              </a:solidFill>
                              <a:latin typeface="Cambria Math" panose="02040503050406030204" charset="0"/>
                              <a:cs typeface="Cambria Math" panose="02040503050406030204" charset="0"/>
                            </a:rPr>
                            <m:t>𝑽</m:t>
                          </m:r>
                          <m:r>
                            <a:rPr lang="en-US" sz="2400" b="1" i="1" baseline="-25000">
                              <a:solidFill>
                                <a:srgbClr val="FF0000"/>
                              </a:solidFill>
                              <a:uFillTx/>
                              <a:latin typeface="Cambria Math" panose="02040503050406030204" charset="0"/>
                              <a:cs typeface="Cambria Math" panose="02040503050406030204" charset="0"/>
                            </a:rPr>
                            <m:t>𝒊𝒋𝒕</m:t>
                          </m:r>
                          <m:r>
                            <a:rPr lang="en-US" sz="2400" b="1" i="1">
                              <a:solidFill>
                                <a:srgbClr val="FF0000"/>
                              </a:solidFill>
                              <a:latin typeface="Cambria Math" panose="02040503050406030204" charset="0"/>
                              <a:cs typeface="Cambria Math" panose="02040503050406030204" charset="0"/>
                            </a:rPr>
                            <m:t>)</m:t>
                          </m:r>
                        </m:e>
                      </m:nary>
                    </m:oMath>
                  </m:oMathPara>
                </a14:m>
                <a:endParaRPr lang="en-US" sz="2400" b="1" i="1">
                  <a:solidFill>
                    <a:srgbClr val="FF0000"/>
                  </a:solidFill>
                  <a:latin typeface="Cambria Math" panose="02040503050406030204" charset="0"/>
                  <a:cs typeface="Cambria Math" panose="02040503050406030204" charset="0"/>
                </a:endParaRPr>
              </a:p>
            </p:txBody>
          </p:sp>
        </mc:Choice>
        <mc:Fallback>
          <p:sp>
            <p:nvSpPr>
              <p:cNvPr id="2" name="Text Box 1"/>
              <p:cNvSpPr txBox="1">
                <a:spLocks noRot="1" noChangeAspect="1" noMove="1" noResize="1" noEditPoints="1" noAdjustHandles="1" noChangeArrowheads="1" noChangeShapeType="1" noTextEdit="1"/>
              </p:cNvSpPr>
              <p:nvPr/>
            </p:nvSpPr>
            <p:spPr>
              <a:xfrm>
                <a:off x="4291584" y="2637726"/>
                <a:ext cx="2778125" cy="718185"/>
              </a:xfrm>
              <a:prstGeom prst="rect">
                <a:avLst/>
              </a:prstGeom>
              <a:blipFill rotWithShape="1">
                <a:blip r:embed="rId1"/>
                <a:stretch>
                  <a:fillRect l="-9" t="-80" r="9" b="-1247"/>
                </a:stretch>
              </a:blipFill>
            </p:spPr>
            <p:txBody>
              <a:bodyPr/>
              <a:lstStyle/>
              <a:p>
                <a:r>
                  <a:rPr lang="en-US" altLang="en-US">
                    <a:noFill/>
                  </a:rPr>
                  <a:t> </a:t>
                </a:r>
              </a:p>
            </p:txBody>
          </p:sp>
        </mc:Fallback>
      </mc:AlternateContent>
      <p:pic>
        <p:nvPicPr>
          <p:cNvPr id="3" name="Picture 2" descr="Picture1"/>
          <p:cNvPicPr>
            <a:picLocks noChangeAspect="1"/>
          </p:cNvPicPr>
          <p:nvPr/>
        </p:nvPicPr>
        <p:blipFill>
          <a:blip r:embed="rId2"/>
          <a:stretch>
            <a:fillRect/>
          </a:stretch>
        </p:blipFill>
        <p:spPr>
          <a:xfrm>
            <a:off x="9595485" y="240030"/>
            <a:ext cx="2414270" cy="10604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54050" y="309880"/>
            <a:ext cx="7273290" cy="1325880"/>
          </a:xfrm>
        </p:spPr>
        <p:txBody>
          <a:bodyPr>
            <a:normAutofit/>
          </a:bodyPr>
          <a:lstStyle/>
          <a:p>
            <a:r>
              <a:rPr lang="en-US" b="1" dirty="0" smtClean="0">
                <a:latin typeface="+mn-lt"/>
                <a:ea typeface="MS PGothic" panose="020B0600070205080204" pitchFamily="34" charset="-128"/>
              </a:rPr>
              <a:t>Appendix: Qualitative Analysis</a:t>
            </a:r>
            <a:endParaRPr lang="en-US" b="1" dirty="0" smtClean="0">
              <a:latin typeface="+mn-lt"/>
              <a:ea typeface="MS PGothic" panose="020B0600070205080204" pitchFamily="34" charset="-128"/>
            </a:endParaRPr>
          </a:p>
        </p:txBody>
      </p:sp>
      <p:sp>
        <p:nvSpPr>
          <p:cNvPr id="22531" name="Content Placeholder 2"/>
          <p:cNvSpPr>
            <a:spLocks noGrp="1"/>
          </p:cNvSpPr>
          <p:nvPr>
            <p:ph sz="half" idx="1"/>
          </p:nvPr>
        </p:nvSpPr>
        <p:spPr>
          <a:xfrm>
            <a:off x="1058545" y="836930"/>
            <a:ext cx="10560050" cy="5648325"/>
          </a:xfrm>
        </p:spPr>
        <p:txBody>
          <a:bodyPr>
            <a:noAutofit/>
          </a:bodyPr>
          <a:lstStyle/>
          <a:p>
            <a:pPr marL="0" indent="0">
              <a:lnSpc>
                <a:spcPct val="120000"/>
              </a:lnSpc>
              <a:spcBef>
                <a:spcPts val="0"/>
              </a:spcBef>
              <a:buNone/>
            </a:pPr>
            <a:endParaRPr lang="en-US" b="1" dirty="0" smtClean="0"/>
          </a:p>
          <a:p>
            <a:pPr lvl="1">
              <a:lnSpc>
                <a:spcPct val="120000"/>
              </a:lnSpc>
              <a:spcBef>
                <a:spcPts val="0"/>
              </a:spcBef>
            </a:pPr>
            <a:r>
              <a:rPr lang="en-US" altLang="en-US" dirty="0"/>
              <a:t>Channels only rated 2(max) are considered to be relevant. </a:t>
            </a:r>
            <a:endParaRPr lang="en-US" altLang="en-US" dirty="0"/>
          </a:p>
          <a:p>
            <a:pPr lvl="1">
              <a:lnSpc>
                <a:spcPct val="120000"/>
              </a:lnSpc>
              <a:spcBef>
                <a:spcPts val="0"/>
              </a:spcBef>
            </a:pPr>
            <a:r>
              <a:rPr lang="en-US" altLang="en-US" dirty="0">
                <a:solidFill>
                  <a:srgbClr val="FF0000"/>
                </a:solidFill>
              </a:rPr>
              <a:t>Ratings are given considering</a:t>
            </a:r>
            <a:r>
              <a:rPr lang="en-US" altLang="en-US" dirty="0"/>
              <a:t>, the number of tweets, number of tweets everyday, retweets, likes and comments.</a:t>
            </a:r>
            <a:endParaRPr lang="en-US" altLang="en-US" dirty="0"/>
          </a:p>
          <a:p>
            <a:pPr lvl="1">
              <a:lnSpc>
                <a:spcPct val="120000"/>
              </a:lnSpc>
              <a:spcBef>
                <a:spcPts val="0"/>
              </a:spcBef>
            </a:pPr>
            <a:r>
              <a:rPr lang="en-US" altLang="en-US" dirty="0"/>
              <a:t>There are almost 8500+ channels, only top 50 of each mention based and liquid ranking were considered. </a:t>
            </a:r>
            <a:endParaRPr lang="en-US" altLang="en-US" dirty="0"/>
          </a:p>
          <a:p>
            <a:pPr lvl="1">
              <a:lnSpc>
                <a:spcPct val="120000"/>
              </a:lnSpc>
              <a:spcBef>
                <a:spcPts val="0"/>
              </a:spcBef>
            </a:pPr>
            <a:r>
              <a:rPr lang="en-US" altLang="en-US" dirty="0"/>
              <a:t>Liquid ranking feature can be added to a recommendation model as a layer, for personalise and dynamic recommendation.</a:t>
            </a:r>
            <a:endParaRPr lang="en-US" altLang="en-US" dirty="0"/>
          </a:p>
          <a:p>
            <a:pPr lvl="1">
              <a:lnSpc>
                <a:spcPct val="120000"/>
              </a:lnSpc>
              <a:spcBef>
                <a:spcPts val="0"/>
              </a:spcBef>
            </a:pPr>
            <a:r>
              <a:rPr lang="en-US" altLang="en-US" dirty="0">
                <a:solidFill>
                  <a:srgbClr val="FF0000"/>
                </a:solidFill>
              </a:rPr>
              <a:t>How Personalised</a:t>
            </a:r>
            <a:r>
              <a:rPr lang="en-US" altLang="en-US" dirty="0"/>
              <a:t>: e.g. considering Twitter data, personal connections’ following can be used as base of liquid ranking to get recommendations.</a:t>
            </a:r>
            <a:endParaRPr lang="en-US" altLang="en-US" dirty="0"/>
          </a:p>
          <a:p>
            <a:pPr lvl="1">
              <a:lnSpc>
                <a:spcPct val="120000"/>
              </a:lnSpc>
              <a:spcBef>
                <a:spcPts val="0"/>
              </a:spcBef>
            </a:pPr>
            <a:r>
              <a:rPr lang="en-US" altLang="en-US" dirty="0">
                <a:solidFill>
                  <a:srgbClr val="FF0000"/>
                </a:solidFill>
              </a:rPr>
              <a:t>How dynamic</a:t>
            </a:r>
            <a:r>
              <a:rPr lang="en-US" altLang="en-US" dirty="0"/>
              <a:t>: Each feature used as base of liquid ranking can be seen as a timestamped transaction, hence the recommendation can be dynamic.</a:t>
            </a:r>
            <a:endParaRPr lang="en-US" altLang="en-US" dirty="0"/>
          </a:p>
          <a:p>
            <a:pPr lvl="1">
              <a:lnSpc>
                <a:spcPct val="120000"/>
              </a:lnSpc>
              <a:spcBef>
                <a:spcPts val="0"/>
              </a:spcBef>
            </a:pPr>
            <a:endParaRPr lang="en-US" altLang="en-US" dirty="0"/>
          </a:p>
          <a:p>
            <a:pPr lvl="1">
              <a:lnSpc>
                <a:spcPct val="120000"/>
              </a:lnSpc>
              <a:spcBef>
                <a:spcPts val="0"/>
              </a:spcBef>
            </a:pPr>
            <a:endParaRPr lang="en-US" altLang="en-US" dirty="0"/>
          </a:p>
        </p:txBody>
      </p:sp>
      <p:pic>
        <p:nvPicPr>
          <p:cNvPr id="2" name="Picture 1" descr="Picture1"/>
          <p:cNvPicPr>
            <a:picLocks noChangeAspect="1"/>
          </p:cNvPicPr>
          <p:nvPr/>
        </p:nvPicPr>
        <p:blipFill>
          <a:blip r:embed="rId1"/>
          <a:stretch>
            <a:fillRect/>
          </a:stretch>
        </p:blipFill>
        <p:spPr>
          <a:xfrm>
            <a:off x="9483725" y="241300"/>
            <a:ext cx="2414270" cy="10604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4520" y="156210"/>
            <a:ext cx="10515600" cy="1325563"/>
          </a:xfrm>
        </p:spPr>
        <p:txBody>
          <a:bodyPr>
            <a:normAutofit/>
          </a:bodyPr>
          <a:lstStyle/>
          <a:p>
            <a:r>
              <a:rPr lang="en-US" b="1" dirty="0" smtClean="0">
                <a:latin typeface="+mn-lt"/>
                <a:ea typeface="MS PGothic" panose="020B0600070205080204" pitchFamily="34" charset="-128"/>
              </a:rPr>
              <a:t>Appendix: Results</a:t>
            </a:r>
            <a:endParaRPr lang="en-US" b="1" dirty="0" smtClean="0">
              <a:latin typeface="+mn-lt"/>
              <a:ea typeface="MS PGothic" panose="020B0600070205080204" pitchFamily="34" charset="-128"/>
            </a:endParaRPr>
          </a:p>
        </p:txBody>
      </p:sp>
      <p:pic>
        <p:nvPicPr>
          <p:cNvPr id="3" name="Content Placeholder 2" descr="Results1"/>
          <p:cNvPicPr>
            <a:picLocks noChangeAspect="1"/>
          </p:cNvPicPr>
          <p:nvPr>
            <p:ph idx="1"/>
          </p:nvPr>
        </p:nvPicPr>
        <p:blipFill>
          <a:blip r:embed="rId1"/>
          <a:stretch>
            <a:fillRect/>
          </a:stretch>
        </p:blipFill>
        <p:spPr>
          <a:xfrm>
            <a:off x="332105" y="1224280"/>
            <a:ext cx="11430000" cy="5612130"/>
          </a:xfrm>
          <a:prstGeom prst="rect">
            <a:avLst/>
          </a:prstGeom>
        </p:spPr>
      </p:pic>
      <p:pic>
        <p:nvPicPr>
          <p:cNvPr id="2" name="Picture 1" descr="Picture1"/>
          <p:cNvPicPr>
            <a:picLocks noChangeAspect="1"/>
          </p:cNvPicPr>
          <p:nvPr/>
        </p:nvPicPr>
        <p:blipFill>
          <a:blip r:embed="rId2"/>
          <a:stretch>
            <a:fillRect/>
          </a:stretch>
        </p:blipFill>
        <p:spPr>
          <a:xfrm>
            <a:off x="9453245" y="250825"/>
            <a:ext cx="2414270" cy="10604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89915" y="248285"/>
            <a:ext cx="10515600" cy="1325563"/>
          </a:xfrm>
        </p:spPr>
        <p:txBody>
          <a:bodyPr>
            <a:normAutofit/>
          </a:bodyPr>
          <a:lstStyle/>
          <a:p>
            <a:r>
              <a:rPr lang="en-US" b="1" dirty="0" smtClean="0">
                <a:latin typeface="+mn-lt"/>
                <a:ea typeface="MS PGothic" panose="020B0600070205080204" pitchFamily="34" charset="-128"/>
              </a:rPr>
              <a:t>Appendix: Results</a:t>
            </a:r>
            <a:endParaRPr lang="en-US" b="1" dirty="0" smtClean="0">
              <a:latin typeface="+mn-lt"/>
              <a:ea typeface="MS PGothic" panose="020B0600070205080204" pitchFamily="34" charset="-128"/>
            </a:endParaRPr>
          </a:p>
        </p:txBody>
      </p:sp>
      <p:pic>
        <p:nvPicPr>
          <p:cNvPr id="11" name="Content Placeholder 10" descr="Results2"/>
          <p:cNvPicPr>
            <a:picLocks noChangeAspect="1"/>
          </p:cNvPicPr>
          <p:nvPr>
            <p:ph idx="1"/>
          </p:nvPr>
        </p:nvPicPr>
        <p:blipFill>
          <a:blip r:embed="rId1"/>
          <a:stretch>
            <a:fillRect/>
          </a:stretch>
        </p:blipFill>
        <p:spPr>
          <a:xfrm>
            <a:off x="504190" y="1268095"/>
            <a:ext cx="10993755" cy="4688205"/>
          </a:xfrm>
          <a:prstGeom prst="rect">
            <a:avLst/>
          </a:prstGeom>
        </p:spPr>
      </p:pic>
      <p:pic>
        <p:nvPicPr>
          <p:cNvPr id="2" name="Picture 1" descr="Picture1"/>
          <p:cNvPicPr>
            <a:picLocks noChangeAspect="1"/>
          </p:cNvPicPr>
          <p:nvPr/>
        </p:nvPicPr>
        <p:blipFill>
          <a:blip r:embed="rId2"/>
          <a:stretch>
            <a:fillRect/>
          </a:stretch>
        </p:blipFill>
        <p:spPr>
          <a:xfrm>
            <a:off x="9503410" y="207645"/>
            <a:ext cx="2414270" cy="10604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b="1" cap="small" dirty="0" smtClean="0">
                <a:latin typeface="+mn-lt"/>
                <a:sym typeface="+mn-ea"/>
              </a:rPr>
              <a:t>Appendix: </a:t>
            </a:r>
            <a:r>
              <a:rPr lang="en-US" b="1" cap="small" dirty="0" smtClean="0">
                <a:solidFill>
                  <a:schemeClr val="accent5">
                    <a:lumMod val="75000"/>
                  </a:schemeClr>
                </a:solidFill>
                <a:latin typeface="+mn-lt"/>
                <a:sym typeface="+mn-ea"/>
              </a:rPr>
              <a:t>End Results</a:t>
            </a:r>
            <a:endParaRPr lang="en-US" altLang="ru-RU" b="1" cap="small" dirty="0" smtClean="0">
              <a:solidFill>
                <a:schemeClr val="accent5">
                  <a:lumMod val="75000"/>
                </a:schemeClr>
              </a:solidFill>
              <a:latin typeface="+mn-lt"/>
              <a:ea typeface="MS PGothic" panose="020B0600070205080204" pitchFamily="34" charset="-128"/>
              <a:sym typeface="+mn-ea"/>
            </a:endParaRPr>
          </a:p>
        </p:txBody>
      </p:sp>
      <p:sp>
        <p:nvSpPr>
          <p:cNvPr id="13" name="Содержимое 2"/>
          <p:cNvSpPr>
            <a:spLocks noGrp="1"/>
          </p:cNvSpPr>
          <p:nvPr>
            <p:ph sz="half" idx="1"/>
          </p:nvPr>
        </p:nvSpPr>
        <p:spPr>
          <a:xfrm>
            <a:off x="838200" y="1825625"/>
            <a:ext cx="10114280" cy="4351655"/>
          </a:xfrm>
        </p:spPr>
        <p:txBody>
          <a:bodyPr>
            <a:noAutofit/>
          </a:bodyPr>
          <a:p>
            <a:pPr marL="0" indent="0">
              <a:lnSpc>
                <a:spcPct val="80000"/>
              </a:lnSpc>
              <a:spcBef>
                <a:spcPts val="600"/>
              </a:spcBef>
              <a:spcAft>
                <a:spcPts val="600"/>
              </a:spcAft>
              <a:buNone/>
              <a:defRPr/>
            </a:pPr>
            <a:endParaRPr lang="en-US" sz="3000" b="1" dirty="0" smtClean="0"/>
          </a:p>
          <a:p>
            <a:pPr lvl="1" algn="just" fontAlgn="auto">
              <a:lnSpc>
                <a:spcPct val="90000"/>
              </a:lnSpc>
              <a:spcBef>
                <a:spcPts val="500"/>
              </a:spcBef>
              <a:buClrTx/>
              <a:buSzTx/>
            </a:pPr>
            <a:r>
              <a:rPr lang="en-US" sz="2400" b="1" dirty="0" smtClean="0"/>
              <a:t>LIQUID RANKING CODE: </a:t>
            </a:r>
            <a:r>
              <a:rPr lang="en-US" sz="2400" b="1" u="sng" dirty="0" smtClean="0">
                <a:solidFill>
                  <a:schemeClr val="accent5">
                    <a:lumMod val="75000"/>
                  </a:schemeClr>
                </a:solidFill>
              </a:rPr>
              <a:t>https://github.com/xenvik/Recommendation-Model/blob/main/Liquid_Ranking.py</a:t>
            </a:r>
            <a:endParaRPr lang="en-US" sz="2400" b="1" dirty="0" smtClean="0"/>
          </a:p>
          <a:p>
            <a:pPr marL="457200" lvl="1" indent="0" algn="just" fontAlgn="auto">
              <a:lnSpc>
                <a:spcPct val="90000"/>
              </a:lnSpc>
              <a:spcBef>
                <a:spcPts val="500"/>
              </a:spcBef>
              <a:buClrTx/>
              <a:buSzTx/>
              <a:buNone/>
            </a:pPr>
            <a:endParaRPr lang="en-US" sz="2400" b="1" dirty="0" smtClean="0"/>
          </a:p>
          <a:p>
            <a:pPr lvl="1" algn="just" fontAlgn="auto">
              <a:lnSpc>
                <a:spcPct val="90000"/>
              </a:lnSpc>
              <a:spcBef>
                <a:spcPts val="500"/>
              </a:spcBef>
              <a:buClrTx/>
              <a:buSzTx/>
            </a:pPr>
            <a:r>
              <a:rPr lang="en-US" sz="2400" b="1" dirty="0" smtClean="0"/>
              <a:t>RANK COMPARISON (BY MENTIONS AND LIQUID RANKING):</a:t>
            </a:r>
            <a:endParaRPr lang="en-US" sz="2400" b="1" dirty="0" smtClean="0"/>
          </a:p>
          <a:p>
            <a:pPr marL="457200" lvl="1" indent="0" algn="just" fontAlgn="auto">
              <a:lnSpc>
                <a:spcPct val="90000"/>
              </a:lnSpc>
              <a:spcBef>
                <a:spcPts val="500"/>
              </a:spcBef>
              <a:buClrTx/>
              <a:buSzTx/>
              <a:buNone/>
            </a:pPr>
            <a:endParaRPr lang="en-US" sz="2400" b="1" dirty="0" smtClean="0"/>
          </a:p>
          <a:p>
            <a:pPr marL="457200" lvl="1" indent="0" algn="just" fontAlgn="auto">
              <a:lnSpc>
                <a:spcPct val="90000"/>
              </a:lnSpc>
              <a:spcBef>
                <a:spcPts val="500"/>
              </a:spcBef>
              <a:buClrTx/>
              <a:buSzTx/>
              <a:buNone/>
            </a:pPr>
            <a:endParaRPr lang="en-US" sz="2400" b="1" dirty="0" smtClean="0"/>
          </a:p>
          <a:p>
            <a:pPr lvl="1" algn="just" fontAlgn="auto">
              <a:lnSpc>
                <a:spcPct val="90000"/>
              </a:lnSpc>
              <a:spcBef>
                <a:spcPts val="500"/>
              </a:spcBef>
              <a:buClrTx/>
              <a:buSzTx/>
            </a:pPr>
            <a:endParaRPr lang="en-US" sz="2400" b="1" dirty="0" smtClean="0"/>
          </a:p>
        </p:txBody>
      </p:sp>
      <p:graphicFrame>
        <p:nvGraphicFramePr>
          <p:cNvPr id="3" name="Content Placeholder 2">
            <a:hlinkClick r:id="" action="ppaction://ole?verb="/>
          </p:cNvPr>
          <p:cNvGraphicFramePr>
            <a:graphicFrameLocks noChangeAspect="1"/>
          </p:cNvGraphicFramePr>
          <p:nvPr>
            <p:ph sz="half" idx="2"/>
          </p:nvPr>
        </p:nvGraphicFramePr>
        <p:xfrm>
          <a:off x="9267190" y="3240564"/>
          <a:ext cx="971550" cy="800100"/>
        </p:xfrm>
        <a:graphic>
          <a:graphicData uri="http://schemas.openxmlformats.org/presentationml/2006/ole">
            <mc:AlternateContent xmlns:mc="http://schemas.openxmlformats.org/markup-compatibility/2006">
              <mc:Choice xmlns:v="urn:schemas-microsoft-com:vml" Requires="v">
                <p:oleObj spid="_x0000_s1025" name="" showAsIcon="1" r:id="rId1" imgW="971550" imgH="800100" progId="Excel.Sheet.12">
                  <p:embed/>
                </p:oleObj>
              </mc:Choice>
              <mc:Fallback>
                <p:oleObj name="" showAsIcon="1" r:id="rId1" imgW="971550" imgH="800100" progId="Excel.Sheet.12">
                  <p:embed/>
                  <p:pic>
                    <p:nvPicPr>
                      <p:cNvPr id="0" name="Picture 1024"/>
                      <p:cNvPicPr/>
                      <p:nvPr/>
                    </p:nvPicPr>
                    <p:blipFill>
                      <a:blip r:embed="rId2"/>
                      <a:stretch>
                        <a:fillRect/>
                      </a:stretch>
                    </p:blipFill>
                    <p:spPr>
                      <a:xfrm>
                        <a:off x="9267190" y="3240564"/>
                        <a:ext cx="971550" cy="800100"/>
                      </a:xfrm>
                      <a:prstGeom prst="rect">
                        <a:avLst/>
                      </a:prstGeom>
                    </p:spPr>
                  </p:pic>
                </p:oleObj>
              </mc:Fallback>
            </mc:AlternateContent>
          </a:graphicData>
        </a:graphic>
      </p:graphicFrame>
      <p:pic>
        <p:nvPicPr>
          <p:cNvPr id="11" name="Picture 10" descr="Picture1"/>
          <p:cNvPicPr>
            <a:picLocks noChangeAspect="1"/>
          </p:cNvPicPr>
          <p:nvPr/>
        </p:nvPicPr>
        <p:blipFill>
          <a:blip r:embed="rId3"/>
          <a:stretch>
            <a:fillRect/>
          </a:stretch>
        </p:blipFill>
        <p:spPr>
          <a:xfrm>
            <a:off x="9513570" y="302260"/>
            <a:ext cx="2414270" cy="10604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217805"/>
            <a:ext cx="7870190" cy="1325880"/>
          </a:xfrm>
        </p:spPr>
        <p:txBody>
          <a:bodyPr>
            <a:normAutofit/>
          </a:bodyPr>
          <a:lstStyle/>
          <a:p>
            <a:r>
              <a:rPr lang="en-US" b="1" cap="small" dirty="0" smtClean="0">
                <a:latin typeface="+mn-lt"/>
              </a:rPr>
              <a:t>What is Liquid Ranking System?</a:t>
            </a:r>
            <a:endParaRPr lang="en-US" b="1" dirty="0" smtClean="0">
              <a:latin typeface="+mn-lt"/>
              <a:ea typeface="MS PGothic" panose="020B0600070205080204" pitchFamily="34" charset="-128"/>
            </a:endParaRPr>
          </a:p>
        </p:txBody>
      </p:sp>
      <p:sp>
        <p:nvSpPr>
          <p:cNvPr id="22531" name="Content Placeholder 2"/>
          <p:cNvSpPr>
            <a:spLocks noGrp="1"/>
          </p:cNvSpPr>
          <p:nvPr>
            <p:ph sz="half" idx="1"/>
          </p:nvPr>
        </p:nvSpPr>
        <p:spPr>
          <a:xfrm>
            <a:off x="798195" y="6106795"/>
            <a:ext cx="9348470" cy="585470"/>
          </a:xfrm>
        </p:spPr>
        <p:txBody>
          <a:bodyPr>
            <a:noAutofit/>
          </a:bodyPr>
          <a:lstStyle/>
          <a:p>
            <a:pPr marL="457200" lvl="1" indent="0">
              <a:lnSpc>
                <a:spcPct val="120000"/>
              </a:lnSpc>
              <a:spcBef>
                <a:spcPts val="0"/>
              </a:spcBef>
              <a:buNone/>
            </a:pPr>
            <a:r>
              <a:rPr lang="en-US" b="1" dirty="0"/>
              <a:t>Direct Democracy   Representative Democracy   </a:t>
            </a:r>
            <a:r>
              <a:rPr lang="en-US" b="1" dirty="0">
                <a:solidFill>
                  <a:srgbClr val="C00000"/>
                </a:solidFill>
              </a:rPr>
              <a:t>Liquid Democracy</a:t>
            </a:r>
            <a:endParaRPr lang="en-US" b="1" dirty="0">
              <a:solidFill>
                <a:srgbClr val="C00000"/>
              </a:solidFill>
            </a:endParaRPr>
          </a:p>
        </p:txBody>
      </p:sp>
      <p:pic>
        <p:nvPicPr>
          <p:cNvPr id="12" name="Content Placeholder 11" descr="democracies"/>
          <p:cNvPicPr>
            <a:picLocks noChangeAspect="1"/>
          </p:cNvPicPr>
          <p:nvPr>
            <p:ph sz="half" idx="2"/>
          </p:nvPr>
        </p:nvPicPr>
        <p:blipFill>
          <a:blip r:embed="rId1"/>
          <a:stretch>
            <a:fillRect/>
          </a:stretch>
        </p:blipFill>
        <p:spPr>
          <a:xfrm>
            <a:off x="1092200" y="1228725"/>
            <a:ext cx="8869680" cy="4878070"/>
          </a:xfrm>
          <a:prstGeom prst="rect">
            <a:avLst/>
          </a:prstGeom>
        </p:spPr>
      </p:pic>
      <p:pic>
        <p:nvPicPr>
          <p:cNvPr id="2" name="Picture 1" descr="Picture1"/>
          <p:cNvPicPr>
            <a:picLocks noChangeAspect="1"/>
          </p:cNvPicPr>
          <p:nvPr/>
        </p:nvPicPr>
        <p:blipFill>
          <a:blip r:embed="rId2"/>
          <a:stretch>
            <a:fillRect/>
          </a:stretch>
        </p:blipFill>
        <p:spPr>
          <a:xfrm>
            <a:off x="9566275" y="244475"/>
            <a:ext cx="2414270" cy="10604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54050" y="309880"/>
            <a:ext cx="7273290" cy="1325880"/>
          </a:xfrm>
        </p:spPr>
        <p:txBody>
          <a:bodyPr>
            <a:normAutofit/>
          </a:bodyPr>
          <a:lstStyle/>
          <a:p>
            <a:r>
              <a:rPr lang="en-US" b="1" cap="small" dirty="0" smtClean="0">
                <a:latin typeface="+mn-lt"/>
              </a:rPr>
              <a:t>What is Liquid Ranking System?</a:t>
            </a:r>
            <a:endParaRPr lang="en-US" b="1" dirty="0" smtClean="0">
              <a:latin typeface="+mn-lt"/>
              <a:ea typeface="MS PGothic" panose="020B0600070205080204" pitchFamily="34" charset="-128"/>
            </a:endParaRPr>
          </a:p>
        </p:txBody>
      </p:sp>
      <p:sp>
        <p:nvSpPr>
          <p:cNvPr id="22531" name="Content Placeholder 2"/>
          <p:cNvSpPr>
            <a:spLocks noGrp="1"/>
          </p:cNvSpPr>
          <p:nvPr>
            <p:ph sz="half" idx="1"/>
          </p:nvPr>
        </p:nvSpPr>
        <p:spPr>
          <a:xfrm>
            <a:off x="1058545" y="1494155"/>
            <a:ext cx="9681845" cy="4351655"/>
          </a:xfrm>
        </p:spPr>
        <p:txBody>
          <a:bodyPr>
            <a:noAutofit/>
          </a:bodyPr>
          <a:lstStyle/>
          <a:p>
            <a:pPr marL="0" indent="0">
              <a:lnSpc>
                <a:spcPct val="120000"/>
              </a:lnSpc>
              <a:spcBef>
                <a:spcPts val="0"/>
              </a:spcBef>
              <a:buNone/>
            </a:pPr>
            <a:r>
              <a:rPr lang="en-US" b="1" dirty="0"/>
              <a:t>Liquid Democracy is implemented through Liquid Ranking. </a:t>
            </a:r>
            <a:endParaRPr lang="en-US" b="1" dirty="0" smtClean="0"/>
          </a:p>
          <a:p>
            <a:pPr lvl="1">
              <a:lnSpc>
                <a:spcPct val="120000"/>
              </a:lnSpc>
              <a:spcBef>
                <a:spcPts val="0"/>
              </a:spcBef>
            </a:pPr>
            <a:r>
              <a:rPr lang="en-US" dirty="0"/>
              <a:t>Liquid Ranking is nothing but earned rank in a Liquid Democracy (eg.  Decentralised Platforms)</a:t>
            </a:r>
            <a:endParaRPr lang="en-US" dirty="0"/>
          </a:p>
          <a:p>
            <a:pPr lvl="1">
              <a:lnSpc>
                <a:spcPct val="120000"/>
              </a:lnSpc>
              <a:spcBef>
                <a:spcPts val="0"/>
              </a:spcBef>
            </a:pPr>
            <a:r>
              <a:rPr lang="en-US" dirty="0"/>
              <a:t>Most of representative democracies have failed because they were overshadowed by financial powers.</a:t>
            </a:r>
            <a:endParaRPr lang="en-US" dirty="0"/>
          </a:p>
          <a:p>
            <a:pPr lvl="1">
              <a:lnSpc>
                <a:spcPct val="120000"/>
              </a:lnSpc>
              <a:spcBef>
                <a:spcPts val="0"/>
              </a:spcBef>
            </a:pPr>
            <a:r>
              <a:rPr lang="en-US" dirty="0"/>
              <a:t>So, the answers come through the reputation power of individuals for the ranking.</a:t>
            </a:r>
            <a:endParaRPr lang="en-US" dirty="0"/>
          </a:p>
          <a:p>
            <a:pPr lvl="1">
              <a:lnSpc>
                <a:spcPct val="120000"/>
              </a:lnSpc>
              <a:spcBef>
                <a:spcPts val="0"/>
              </a:spcBef>
            </a:pPr>
            <a:r>
              <a:rPr lang="en-US" dirty="0"/>
              <a:t>Each rank is calculated by the individuals on a platform, through features eg. followers, likes, comments, subscribers, etc. </a:t>
            </a:r>
            <a:endParaRPr lang="en-US" altLang="en-US" dirty="0"/>
          </a:p>
        </p:txBody>
      </p:sp>
      <p:pic>
        <p:nvPicPr>
          <p:cNvPr id="2" name="Picture 1" descr="Picture1"/>
          <p:cNvPicPr>
            <a:picLocks noChangeAspect="1"/>
          </p:cNvPicPr>
          <p:nvPr/>
        </p:nvPicPr>
        <p:blipFill>
          <a:blip r:embed="rId1"/>
          <a:stretch>
            <a:fillRect/>
          </a:stretch>
        </p:blipFill>
        <p:spPr>
          <a:xfrm>
            <a:off x="9504045" y="245110"/>
            <a:ext cx="2414270" cy="1060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7975" y="165735"/>
            <a:ext cx="7273290" cy="1325880"/>
          </a:xfrm>
        </p:spPr>
        <p:txBody>
          <a:bodyPr>
            <a:normAutofit fontScale="90000"/>
          </a:bodyPr>
          <a:lstStyle/>
          <a:p>
            <a:r>
              <a:rPr lang="en-US" b="1" cap="small" dirty="0" smtClean="0">
                <a:solidFill>
                  <a:schemeClr val="accent5">
                    <a:lumMod val="75000"/>
                  </a:schemeClr>
                </a:solidFill>
                <a:latin typeface="+mn-lt"/>
              </a:rPr>
              <a:t>Liquid Ranking Reputation System</a:t>
            </a:r>
            <a:endParaRPr lang="en-US" b="1" cap="small" dirty="0" smtClean="0">
              <a:solidFill>
                <a:schemeClr val="accent5">
                  <a:lumMod val="75000"/>
                </a:schemeClr>
              </a:solidFill>
              <a:latin typeface="+mn-lt"/>
              <a:ea typeface="MS PGothic" panose="020B0600070205080204" pitchFamily="34" charset="-128"/>
            </a:endParaRPr>
          </a:p>
        </p:txBody>
      </p:sp>
      <p:sp>
        <p:nvSpPr>
          <p:cNvPr id="22531" name="Content Placeholder 2"/>
          <p:cNvSpPr>
            <a:spLocks noGrp="1"/>
          </p:cNvSpPr>
          <p:nvPr>
            <p:ph sz="half" idx="1"/>
          </p:nvPr>
        </p:nvSpPr>
        <p:spPr>
          <a:xfrm>
            <a:off x="438785" y="1114425"/>
            <a:ext cx="11454130" cy="5650865"/>
          </a:xfrm>
        </p:spPr>
        <p:txBody>
          <a:bodyPr>
            <a:noAutofit/>
          </a:bodyPr>
          <a:lstStyle/>
          <a:p>
            <a:pPr marL="0" indent="0">
              <a:lnSpc>
                <a:spcPct val="120000"/>
              </a:lnSpc>
              <a:spcBef>
                <a:spcPts val="0"/>
              </a:spcBef>
              <a:buNone/>
            </a:pPr>
            <a:r>
              <a:rPr lang="en-US" b="1" dirty="0"/>
              <a:t>Computational model of Reputation rating is calculated as </a:t>
            </a:r>
            <a:endParaRPr lang="en-US" b="1" dirty="0"/>
          </a:p>
          <a:p>
            <a:pPr marL="0" indent="0">
              <a:lnSpc>
                <a:spcPct val="120000"/>
              </a:lnSpc>
              <a:spcBef>
                <a:spcPts val="0"/>
              </a:spcBef>
              <a:buNone/>
            </a:pPr>
            <a:endParaRPr lang="en-US" b="1" dirty="0" smtClean="0"/>
          </a:p>
          <a:p>
            <a:pPr marL="457200" lvl="1" indent="0" algn="just" fontAlgn="auto">
              <a:lnSpc>
                <a:spcPct val="90000"/>
              </a:lnSpc>
              <a:spcBef>
                <a:spcPts val="500"/>
              </a:spcBef>
              <a:buClrTx/>
              <a:buSzTx/>
              <a:buNone/>
            </a:pPr>
            <a:endParaRPr lang="en-US" b="1" dirty="0" smtClean="0">
              <a:solidFill>
                <a:schemeClr val="accent5">
                  <a:lumMod val="75000"/>
                </a:schemeClr>
              </a:solidFill>
              <a:sym typeface="+mn-ea"/>
            </a:endParaRPr>
          </a:p>
          <a:p>
            <a:pPr marL="457200" lvl="1" indent="0" algn="just" fontAlgn="auto">
              <a:lnSpc>
                <a:spcPct val="90000"/>
              </a:lnSpc>
              <a:spcBef>
                <a:spcPts val="500"/>
              </a:spcBef>
              <a:buClrTx/>
              <a:buSzTx/>
              <a:buNone/>
            </a:pPr>
            <a:r>
              <a:rPr lang="en-US" b="1" dirty="0" smtClean="0">
                <a:solidFill>
                  <a:schemeClr val="accent5">
                    <a:lumMod val="75000"/>
                  </a:schemeClr>
                </a:solidFill>
                <a:sym typeface="+mn-ea"/>
              </a:rPr>
              <a:t>Here</a:t>
            </a:r>
            <a:endParaRPr lang="en-US" b="1" dirty="0" smtClean="0">
              <a:solidFill>
                <a:schemeClr val="accent5">
                  <a:lumMod val="75000"/>
                </a:schemeClr>
              </a:solidFill>
            </a:endParaRPr>
          </a:p>
          <a:p>
            <a:pPr marL="457200" lvl="1" indent="0" algn="just" fontAlgn="auto">
              <a:lnSpc>
                <a:spcPct val="90000"/>
              </a:lnSpc>
              <a:spcBef>
                <a:spcPts val="500"/>
              </a:spcBef>
              <a:buClrTx/>
              <a:buSzTx/>
              <a:buNone/>
            </a:pPr>
            <a:r>
              <a:rPr lang="en-US" b="1" dirty="0" smtClean="0">
                <a:solidFill>
                  <a:schemeClr val="accent5">
                    <a:lumMod val="75000"/>
                  </a:schemeClr>
                </a:solidFill>
                <a:sym typeface="+mn-ea"/>
              </a:rPr>
              <a:t>V: Mentions			F: Followers			 </a:t>
            </a:r>
            <a:endParaRPr lang="en-US" b="1" dirty="0" smtClean="0">
              <a:solidFill>
                <a:schemeClr val="accent5">
                  <a:lumMod val="75000"/>
                </a:schemeClr>
              </a:solidFill>
            </a:endParaRPr>
          </a:p>
          <a:p>
            <a:pPr marL="457200" lvl="1" indent="0" algn="just" fontAlgn="auto">
              <a:lnSpc>
                <a:spcPct val="90000"/>
              </a:lnSpc>
              <a:spcBef>
                <a:spcPts val="500"/>
              </a:spcBef>
              <a:buClrTx/>
              <a:buSzTx/>
              <a:buNone/>
            </a:pPr>
            <a:r>
              <a:rPr lang="en-US" b="1" dirty="0" smtClean="0">
                <a:solidFill>
                  <a:schemeClr val="accent5">
                    <a:lumMod val="75000"/>
                  </a:schemeClr>
                </a:solidFill>
                <a:sym typeface="+mn-ea"/>
              </a:rPr>
              <a:t>O: Likes (favourites)		</a:t>
            </a:r>
            <a:r>
              <a:rPr lang="en-US" b="1" dirty="0" smtClean="0">
                <a:solidFill>
                  <a:schemeClr val="accent5">
                    <a:lumMod val="75000"/>
                  </a:schemeClr>
                </a:solidFill>
                <a:sym typeface="+mn-ea"/>
              </a:rPr>
              <a:t>D: Retweets (sharing)</a:t>
            </a:r>
            <a:r>
              <a:rPr lang="en-US" b="1" dirty="0" smtClean="0">
                <a:solidFill>
                  <a:schemeClr val="accent5">
                    <a:lumMod val="75000"/>
                  </a:schemeClr>
                </a:solidFill>
                <a:sym typeface="+mn-ea"/>
              </a:rPr>
              <a:t>  </a:t>
            </a:r>
            <a:endParaRPr lang="en-US" b="1" dirty="0" smtClean="0">
              <a:solidFill>
                <a:schemeClr val="accent5">
                  <a:lumMod val="75000"/>
                </a:schemeClr>
              </a:solidFill>
            </a:endParaRPr>
          </a:p>
          <a:p>
            <a:pPr marL="457200" lvl="1" indent="0" algn="just" fontAlgn="auto">
              <a:lnSpc>
                <a:spcPct val="90000"/>
              </a:lnSpc>
              <a:spcBef>
                <a:spcPts val="500"/>
              </a:spcBef>
              <a:buClrTx/>
              <a:buSzTx/>
              <a:buNone/>
            </a:pPr>
            <a:r>
              <a:rPr lang="en-US" b="1" dirty="0" smtClean="0">
                <a:solidFill>
                  <a:schemeClr val="accent5">
                    <a:lumMod val="75000"/>
                  </a:schemeClr>
                </a:solidFill>
                <a:sym typeface="+mn-ea"/>
              </a:rPr>
              <a:t>C: Comments (sentiments)	</a:t>
            </a:r>
            <a:r>
              <a:rPr lang="en-US" b="1" dirty="0" smtClean="0">
                <a:solidFill>
                  <a:schemeClr val="accent5">
                    <a:lumMod val="75000"/>
                  </a:schemeClr>
                </a:solidFill>
                <a:sym typeface="+mn-ea"/>
              </a:rPr>
              <a:t>S: Personal Recommendation</a:t>
            </a:r>
            <a:endParaRPr lang="en-US" b="1" dirty="0">
              <a:sym typeface="+mn-ea"/>
            </a:endParaRPr>
          </a:p>
          <a:p>
            <a:pPr lvl="1" algn="just">
              <a:lnSpc>
                <a:spcPct val="120000"/>
              </a:lnSpc>
              <a:spcBef>
                <a:spcPts val="0"/>
              </a:spcBef>
            </a:pPr>
            <a:endParaRPr lang="en-US" b="1" dirty="0">
              <a:sym typeface="+mn-ea"/>
            </a:endParaRPr>
          </a:p>
          <a:p>
            <a:pPr lvl="1" algn="just">
              <a:lnSpc>
                <a:spcPct val="120000"/>
              </a:lnSpc>
              <a:spcBef>
                <a:spcPts val="0"/>
              </a:spcBef>
            </a:pPr>
            <a:r>
              <a:rPr lang="en-US" b="1" dirty="0">
                <a:solidFill>
                  <a:srgbClr val="FF0000"/>
                </a:solidFill>
                <a:sym typeface="+mn-ea"/>
              </a:rPr>
              <a:t>R</a:t>
            </a:r>
            <a:r>
              <a:rPr lang="en-US" b="1" baseline="-25000">
                <a:solidFill>
                  <a:srgbClr val="FF0000"/>
                </a:solidFill>
                <a:uFillTx/>
                <a:latin typeface="Cambria Math" panose="02040503050406030204" charset="0"/>
                <a:cs typeface="Cambria Math" panose="02040503050406030204" charset="0"/>
                <a:sym typeface="+mn-ea"/>
              </a:rPr>
              <a:t>i</a:t>
            </a:r>
            <a:r>
              <a:rPr lang="en-US" b="1" dirty="0">
                <a:solidFill>
                  <a:srgbClr val="FF0000"/>
                </a:solidFill>
                <a:sym typeface="+mn-ea"/>
              </a:rPr>
              <a:t>:</a:t>
            </a:r>
            <a:r>
              <a:rPr lang="en-US" b="1" dirty="0">
                <a:sym typeface="+mn-ea"/>
              </a:rPr>
              <a:t> Current reputation of i</a:t>
            </a:r>
            <a:r>
              <a:rPr lang="en-US" b="1" baseline="-25000" dirty="0">
                <a:solidFill>
                  <a:schemeClr val="tx1"/>
                </a:solidFill>
                <a:uFillTx/>
                <a:sym typeface="+mn-ea"/>
              </a:rPr>
              <a:t>th</a:t>
            </a:r>
            <a:r>
              <a:rPr lang="en-US" b="1" dirty="0">
                <a:sym typeface="+mn-ea"/>
              </a:rPr>
              <a:t> node (initially considered as 1 for all, “</a:t>
            </a:r>
            <a:r>
              <a:rPr lang="en-US" b="1" dirty="0">
                <a:solidFill>
                  <a:srgbClr val="FF0000"/>
                </a:solidFill>
                <a:sym typeface="+mn-ea"/>
              </a:rPr>
              <a:t>Liquid </a:t>
            </a:r>
            <a:r>
              <a:rPr lang="en-US" b="1" dirty="0">
                <a:solidFill>
                  <a:srgbClr val="FF0000"/>
                </a:solidFill>
                <a:sym typeface="+mn-ea"/>
              </a:rPr>
              <a:t>Weight</a:t>
            </a:r>
            <a:r>
              <a:rPr lang="en-US" b="1" dirty="0">
                <a:sym typeface="+mn-ea"/>
              </a:rPr>
              <a:t>”)</a:t>
            </a:r>
            <a:endParaRPr lang="en-US" b="1" dirty="0">
              <a:sym typeface="+mn-ea"/>
            </a:endParaRPr>
          </a:p>
          <a:p>
            <a:pPr lvl="1" algn="just">
              <a:lnSpc>
                <a:spcPct val="120000"/>
              </a:lnSpc>
              <a:spcBef>
                <a:spcPts val="0"/>
              </a:spcBef>
            </a:pPr>
            <a:r>
              <a:rPr lang="en-US" b="1" dirty="0">
                <a:solidFill>
                  <a:srgbClr val="FF0000"/>
                </a:solidFill>
                <a:sym typeface="+mn-ea"/>
              </a:rPr>
              <a:t>V</a:t>
            </a:r>
            <a:r>
              <a:rPr lang="en-US" b="1" baseline="-25000">
                <a:solidFill>
                  <a:srgbClr val="FF0000"/>
                </a:solidFill>
                <a:uFillTx/>
                <a:latin typeface="Cambria Math" panose="02040503050406030204" charset="0"/>
                <a:cs typeface="Cambria Math" panose="02040503050406030204" charset="0"/>
                <a:sym typeface="+mn-ea"/>
              </a:rPr>
              <a:t>ijt</a:t>
            </a:r>
            <a:r>
              <a:rPr lang="en-US" b="1" dirty="0">
                <a:solidFill>
                  <a:srgbClr val="FF0000"/>
                </a:solidFill>
                <a:sym typeface="+mn-ea"/>
              </a:rPr>
              <a:t>:</a:t>
            </a:r>
            <a:r>
              <a:rPr lang="en-US" b="1" dirty="0">
                <a:sym typeface="+mn-ea"/>
              </a:rPr>
              <a:t> It can be implicit rating as positive or negative vote or implicit rating as wire transfer amount (“Rating Weight”), either spent or received, for node j being rated, node i supplying the rating and time t. </a:t>
            </a:r>
            <a:endParaRPr lang="en-US" dirty="0">
              <a:sym typeface="+mn-ea"/>
            </a:endParaRPr>
          </a:p>
          <a:p>
            <a:pPr marL="457200" lvl="1" indent="0" algn="just">
              <a:lnSpc>
                <a:spcPct val="120000"/>
              </a:lnSpc>
              <a:spcBef>
                <a:spcPts val="0"/>
              </a:spcBef>
              <a:buNone/>
            </a:pPr>
            <a:endParaRPr lang="en-US" b="1" dirty="0"/>
          </a:p>
        </p:txBody>
      </p:sp>
      <mc:AlternateContent xmlns:mc="http://schemas.openxmlformats.org/markup-compatibility/2006">
        <mc:Choice xmlns:a14="http://schemas.microsoft.com/office/drawing/2010/main" Requires="a14">
          <p:sp>
            <p:nvSpPr>
              <p:cNvPr id="2" name="Text Box 1"/>
              <p:cNvSpPr txBox="1"/>
              <p:nvPr/>
            </p:nvSpPr>
            <p:spPr>
              <a:xfrm>
                <a:off x="864870" y="1755775"/>
                <a:ext cx="10593705" cy="71818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sz="2400" b="1" dirty="0">
                          <a:solidFill>
                            <a:srgbClr val="FF0000"/>
                          </a:solidFill>
                          <a:latin typeface="Cambria Math" panose="02040503050406030204" charset="0"/>
                          <a:sym typeface="+mn-ea"/>
                        </a:rPr>
                        <m:t> </m:t>
                      </m:r>
                      <m:r>
                        <a:rPr lang="en-US" sz="2400" b="1" dirty="0">
                          <a:solidFill>
                            <a:srgbClr val="C00000"/>
                          </a:solidFill>
                          <a:latin typeface="Cambria Math" panose="02040503050406030204" charset="0"/>
                          <a:sym typeface="+mn-ea"/>
                        </a:rPr>
                        <m:t> </m:t>
                      </m:r>
                      <m:r>
                        <a:rPr lang="en-US" sz="2400" b="1" dirty="0">
                          <a:solidFill>
                            <a:srgbClr val="C00000"/>
                          </a:solidFill>
                          <a:latin typeface="Cambria Math" panose="02040503050406030204" charset="0"/>
                          <a:sym typeface="+mn-ea"/>
                        </a:rPr>
                        <m:t>𝐑</m:t>
                      </m:r>
                      <m:r>
                        <a:rPr lang="en-US" sz="2400" b="1" baseline="-25000">
                          <a:solidFill>
                            <a:srgbClr val="C00000"/>
                          </a:solidFill>
                          <a:uFillTx/>
                          <a:latin typeface="Cambria Math" panose="02040503050406030204" charset="0"/>
                          <a:cs typeface="Cambria Math" panose="02040503050406030204" charset="0"/>
                          <a:sym typeface="+mn-ea"/>
                        </a:rPr>
                        <m:t>𝐣</m:t>
                      </m:r>
                      <m:r>
                        <a:rPr lang="en-US" sz="2400" b="1" dirty="0">
                          <a:solidFill>
                            <a:srgbClr val="C00000"/>
                          </a:solidFill>
                          <a:latin typeface="Cambria Math" panose="02040503050406030204" charset="0"/>
                          <a:sym typeface="+mn-ea"/>
                        </a:rPr>
                        <m:t> =</m:t>
                      </m:r>
                      <m:nary>
                        <m:naryPr>
                          <m:chr m:val="∑"/>
                          <m:limLoc m:val="undOvr"/>
                          <m:subHide m:val="on"/>
                          <m:supHide m:val="on"/>
                          <m:ctrlPr>
                            <a:rPr lang="en-US" sz="2400" b="1" i="1">
                              <a:solidFill>
                                <a:srgbClr val="FF0000"/>
                              </a:solidFill>
                              <a:latin typeface="Cambria Math" panose="02040503050406030204" charset="0"/>
                              <a:cs typeface="Cambria Math" panose="02040503050406030204" charset="0"/>
                            </a:rPr>
                          </m:ctrlPr>
                        </m:naryPr>
                        <m:sub/>
                        <m:sup/>
                        <m:e>
                          <m:r>
                            <a:rPr lang="en-US" sz="2400" b="1" i="1">
                              <a:solidFill>
                                <a:srgbClr val="FF0000"/>
                              </a:solidFill>
                              <a:latin typeface="Cambria Math" panose="02040503050406030204" charset="0"/>
                              <a:cs typeface="Cambria Math" panose="02040503050406030204" charset="0"/>
                            </a:rPr>
                            <m:t>(</m:t>
                          </m:r>
                          <m:r>
                            <a:rPr lang="en-US" sz="2400" b="1" i="1">
                              <a:solidFill>
                                <a:srgbClr val="FF0000"/>
                              </a:solidFill>
                              <a:latin typeface="Cambria Math" panose="02040503050406030204" charset="0"/>
                              <a:cs typeface="Cambria Math" panose="02040503050406030204" charset="0"/>
                            </a:rPr>
                            <m:t>𝑹</m:t>
                          </m:r>
                          <m:r>
                            <a:rPr lang="en-US" sz="2400" b="1" i="1" baseline="-25000">
                              <a:solidFill>
                                <a:srgbClr val="FF0000"/>
                              </a:solidFill>
                              <a:uFillTx/>
                              <a:latin typeface="Cambria Math" panose="02040503050406030204" charset="0"/>
                              <a:cs typeface="Cambria Math" panose="02040503050406030204" charset="0"/>
                            </a:rPr>
                            <m:t>𝒊</m:t>
                          </m:r>
                          <m:r>
                            <a:rPr lang="en-US" sz="2400" b="1" i="1">
                              <a:solidFill>
                                <a:srgbClr val="FF0000"/>
                              </a:solidFill>
                              <a:latin typeface="Cambria Math" panose="02040503050406030204" charset="0"/>
                              <a:cs typeface="Cambria Math" panose="02040503050406030204" charset="0"/>
                            </a:rPr>
                            <m:t> ∗ </m:t>
                          </m:r>
                          <m:r>
                            <a:rPr lang="en-US" sz="2400" b="1" i="1">
                              <a:solidFill>
                                <a:srgbClr val="FF0000"/>
                              </a:solidFill>
                              <a:latin typeface="Cambria Math" panose="02040503050406030204" charset="0"/>
                              <a:cs typeface="Cambria Math" panose="02040503050406030204" charset="0"/>
                            </a:rPr>
                            <m:t>𝑽</m:t>
                          </m:r>
                          <m:r>
                            <a:rPr lang="en-US" sz="2400" b="1" i="1" baseline="-25000">
                              <a:solidFill>
                                <a:srgbClr val="FF0000"/>
                              </a:solidFill>
                              <a:uFillTx/>
                              <a:latin typeface="Cambria Math" panose="02040503050406030204" charset="0"/>
                              <a:cs typeface="Cambria Math" panose="02040503050406030204" charset="0"/>
                            </a:rPr>
                            <m:t>𝒊𝒋𝒕</m:t>
                          </m:r>
                          <m:r>
                            <a:rPr lang="en-US" sz="2400" b="1" i="1">
                              <a:solidFill>
                                <a:srgbClr val="FF0000"/>
                              </a:solidFill>
                              <a:latin typeface="Cambria Math" panose="02040503050406030204" charset="0"/>
                              <a:cs typeface="Cambria Math" panose="02040503050406030204" charset="0"/>
                            </a:rPr>
                            <m:t>)</m:t>
                          </m:r>
                        </m:e>
                      </m:nary>
                      <m:r>
                        <a:rPr lang="en-US" sz="2400" b="1" i="1">
                          <a:solidFill>
                            <a:srgbClr val="C00000"/>
                          </a:solidFill>
                          <a:latin typeface="Cambria Math" panose="02040503050406030204" charset="0"/>
                          <a:cs typeface="Cambria Math" panose="02040503050406030204" charset="0"/>
                          <a:sym typeface="+mn-ea"/>
                        </a:rPr>
                        <m:t> </m:t>
                      </m:r>
                      <m:r>
                        <a:rPr lang="en-US" sz="2400" b="1" i="1">
                          <a:solidFill>
                            <a:srgbClr val="C00000"/>
                          </a:solidFill>
                          <a:latin typeface="Cambria Math" panose="02040503050406030204" charset="0"/>
                          <a:cs typeface="Cambria Math" panose="02040503050406030204" charset="0"/>
                        </a:rPr>
                        <m:t>+</m:t>
                      </m:r>
                      <m:nary>
                        <m:naryPr>
                          <m:chr m:val="∑"/>
                          <m:limLoc m:val="undOvr"/>
                          <m:subHide m:val="on"/>
                          <m:supHide m:val="on"/>
                          <m:ctrlPr>
                            <a:rPr lang="en-US" sz="2400" b="1" i="1">
                              <a:solidFill>
                                <a:srgbClr val="C00000"/>
                              </a:solidFill>
                              <a:latin typeface="Cambria Math" panose="02040503050406030204" charset="0"/>
                              <a:cs typeface="Cambria Math" panose="02040503050406030204" charset="0"/>
                            </a:rPr>
                          </m:ctrlPr>
                        </m:naryPr>
                        <m:sub/>
                        <m:sup/>
                        <m:e>
                          <m:r>
                            <a:rPr lang="en-US" sz="2400" b="1" i="1">
                              <a:solidFill>
                                <a:srgbClr val="C00000"/>
                              </a:solidFill>
                              <a:latin typeface="Cambria Math" panose="02040503050406030204" charset="0"/>
                              <a:cs typeface="Cambria Math" panose="02040503050406030204" charset="0"/>
                            </a:rPr>
                            <m:t>(</m:t>
                          </m:r>
                          <m:r>
                            <a:rPr lang="en-US" sz="2400" b="1" i="1">
                              <a:solidFill>
                                <a:srgbClr val="C00000"/>
                              </a:solidFill>
                              <a:latin typeface="Cambria Math" panose="02040503050406030204" charset="0"/>
                              <a:cs typeface="Cambria Math" panose="02040503050406030204" charset="0"/>
                            </a:rPr>
                            <m:t>𝑹</m:t>
                          </m:r>
                          <m:r>
                            <a:rPr lang="en-US" sz="2400" b="1" i="1" baseline="-25000">
                              <a:solidFill>
                                <a:srgbClr val="C00000"/>
                              </a:solidFill>
                              <a:uFillTx/>
                              <a:latin typeface="Cambria Math" panose="02040503050406030204" charset="0"/>
                              <a:cs typeface="Cambria Math" panose="02040503050406030204" charset="0"/>
                            </a:rPr>
                            <m:t>𝒊</m:t>
                          </m:r>
                          <m:r>
                            <a:rPr lang="en-US" sz="2400" b="1" i="1">
                              <a:solidFill>
                                <a:srgbClr val="C00000"/>
                              </a:solidFill>
                              <a:latin typeface="Cambria Math" panose="02040503050406030204" charset="0"/>
                              <a:cs typeface="Cambria Math" panose="02040503050406030204" charset="0"/>
                            </a:rPr>
                            <m:t> ∗ </m:t>
                          </m:r>
                          <m:r>
                            <a:rPr lang="en-US" sz="2400" b="1" i="1">
                              <a:solidFill>
                                <a:srgbClr val="C00000"/>
                              </a:solidFill>
                              <a:latin typeface="Cambria Math" panose="02040503050406030204" charset="0"/>
                              <a:cs typeface="Cambria Math" panose="02040503050406030204" charset="0"/>
                            </a:rPr>
                            <m:t>𝑭</m:t>
                          </m:r>
                          <m:r>
                            <a:rPr lang="en-US" sz="2400" b="1" i="1" baseline="-25000">
                              <a:solidFill>
                                <a:srgbClr val="C00000"/>
                              </a:solidFill>
                              <a:uFillTx/>
                              <a:latin typeface="Cambria Math" panose="02040503050406030204" charset="0"/>
                              <a:cs typeface="Cambria Math" panose="02040503050406030204" charset="0"/>
                            </a:rPr>
                            <m:t>𝒊𝒋</m:t>
                          </m:r>
                          <m:r>
                            <a:rPr lang="en-US" sz="2400" b="1" i="1">
                              <a:solidFill>
                                <a:srgbClr val="C00000"/>
                              </a:solidFill>
                              <a:latin typeface="Cambria Math" panose="02040503050406030204" charset="0"/>
                              <a:cs typeface="Cambria Math" panose="02040503050406030204" charset="0"/>
                            </a:rPr>
                            <m:t>)</m:t>
                          </m:r>
                        </m:e>
                      </m:nary>
                      <m:r>
                        <a:rPr lang="en-US" sz="2400" b="1" i="1">
                          <a:solidFill>
                            <a:srgbClr val="C00000"/>
                          </a:solidFill>
                          <a:latin typeface="Cambria Math" panose="02040503050406030204" charset="0"/>
                          <a:cs typeface="Cambria Math" panose="02040503050406030204" charset="0"/>
                          <a:sym typeface="+mn-ea"/>
                        </a:rPr>
                        <m:t>+</m:t>
                      </m:r>
                      <m:nary>
                        <m:naryPr>
                          <m:chr m:val="∑"/>
                          <m:limLoc m:val="undOvr"/>
                          <m:subHide m:val="on"/>
                          <m:supHide m:val="on"/>
                          <m:ctrlPr>
                            <a:rPr lang="en-US" sz="2400" b="1" i="1">
                              <a:solidFill>
                                <a:srgbClr val="C00000"/>
                              </a:solidFill>
                              <a:latin typeface="Cambria Math" panose="02040503050406030204" charset="0"/>
                              <a:cs typeface="Cambria Math" panose="02040503050406030204" charset="0"/>
                            </a:rPr>
                          </m:ctrlPr>
                        </m:naryPr>
                        <m:sub/>
                        <m:sup/>
                        <m:e>
                          <m:r>
                            <a:rPr lang="en-US" sz="2400" b="1" i="1">
                              <a:solidFill>
                                <a:srgbClr val="C00000"/>
                              </a:solidFill>
                              <a:latin typeface="Cambria Math" panose="02040503050406030204" charset="0"/>
                              <a:cs typeface="Cambria Math" panose="02040503050406030204" charset="0"/>
                            </a:rPr>
                            <m:t>(</m:t>
                          </m:r>
                          <m:r>
                            <a:rPr lang="en-US" sz="2400" b="1" i="1">
                              <a:solidFill>
                                <a:srgbClr val="C00000"/>
                              </a:solidFill>
                              <a:latin typeface="Cambria Math" panose="02040503050406030204" charset="0"/>
                              <a:cs typeface="Cambria Math" panose="02040503050406030204" charset="0"/>
                            </a:rPr>
                            <m:t>𝑹</m:t>
                          </m:r>
                          <m:r>
                            <a:rPr lang="en-US" sz="2400" b="1" i="1" baseline="-25000">
                              <a:solidFill>
                                <a:srgbClr val="C00000"/>
                              </a:solidFill>
                              <a:uFillTx/>
                              <a:latin typeface="Cambria Math" panose="02040503050406030204" charset="0"/>
                              <a:cs typeface="Cambria Math" panose="02040503050406030204" charset="0"/>
                            </a:rPr>
                            <m:t>𝒊</m:t>
                          </m:r>
                          <m:r>
                            <a:rPr lang="en-US" sz="2400" b="1" i="1">
                              <a:solidFill>
                                <a:srgbClr val="C00000"/>
                              </a:solidFill>
                              <a:latin typeface="Cambria Math" panose="02040503050406030204" charset="0"/>
                              <a:cs typeface="Cambria Math" panose="02040503050406030204" charset="0"/>
                            </a:rPr>
                            <m:t> ∗ (</m:t>
                          </m:r>
                          <m:r>
                            <a:rPr lang="en-US" sz="2400" b="1" i="1">
                              <a:solidFill>
                                <a:srgbClr val="C00000"/>
                              </a:solidFill>
                              <a:latin typeface="Cambria Math" panose="02040503050406030204" charset="0"/>
                              <a:cs typeface="Cambria Math" panose="02040503050406030204" charset="0"/>
                            </a:rPr>
                            <m:t>𝑶</m:t>
                          </m:r>
                          <m:r>
                            <a:rPr lang="en-US" sz="2400" b="1" i="1" baseline="-25000">
                              <a:solidFill>
                                <a:srgbClr val="C00000"/>
                              </a:solidFill>
                              <a:uFillTx/>
                              <a:latin typeface="Cambria Math" panose="02040503050406030204" charset="0"/>
                              <a:cs typeface="Cambria Math" panose="02040503050406030204" charset="0"/>
                            </a:rPr>
                            <m:t>𝒊𝒋𝒕</m:t>
                          </m:r>
                          <m:r>
                            <a:rPr lang="en-US" sz="2400" b="1" i="1">
                              <a:solidFill>
                                <a:srgbClr val="C00000"/>
                              </a:solidFill>
                              <a:latin typeface="Cambria Math" panose="02040503050406030204" charset="0"/>
                              <a:cs typeface="Cambria Math" panose="02040503050406030204" charset="0"/>
                            </a:rPr>
                            <m:t>+</m:t>
                          </m:r>
                          <m:r>
                            <a:rPr lang="en-US" sz="2400" b="1" i="1">
                              <a:solidFill>
                                <a:srgbClr val="C00000"/>
                              </a:solidFill>
                              <a:latin typeface="Cambria Math" panose="02040503050406030204" charset="0"/>
                              <a:cs typeface="Cambria Math" panose="02040503050406030204" charset="0"/>
                            </a:rPr>
                            <m:t>𝑪</m:t>
                          </m:r>
                          <m:r>
                            <a:rPr lang="en-US" sz="2400" b="1" i="1" baseline="-25000">
                              <a:solidFill>
                                <a:srgbClr val="C00000"/>
                              </a:solidFill>
                              <a:uFillTx/>
                              <a:latin typeface="Cambria Math" panose="02040503050406030204" charset="0"/>
                              <a:cs typeface="Cambria Math" panose="02040503050406030204" charset="0"/>
                            </a:rPr>
                            <m:t>𝒊𝒋𝒕</m:t>
                          </m:r>
                          <m:r>
                            <a:rPr lang="en-US" sz="2400" b="1" i="1">
                              <a:solidFill>
                                <a:srgbClr val="C00000"/>
                              </a:solidFill>
                              <a:latin typeface="Cambria Math" panose="02040503050406030204" charset="0"/>
                              <a:cs typeface="Cambria Math" panose="02040503050406030204" charset="0"/>
                            </a:rPr>
                            <m:t>+</m:t>
                          </m:r>
                          <m:r>
                            <a:rPr lang="en-US" sz="2400" b="1" i="1">
                              <a:solidFill>
                                <a:srgbClr val="C00000"/>
                              </a:solidFill>
                              <a:latin typeface="Cambria Math" panose="02040503050406030204" charset="0"/>
                              <a:cs typeface="Cambria Math" panose="02040503050406030204" charset="0"/>
                            </a:rPr>
                            <m:t>𝑫</m:t>
                          </m:r>
                          <m:r>
                            <a:rPr lang="en-US" sz="2400" b="1" i="1" baseline="-25000">
                              <a:solidFill>
                                <a:srgbClr val="C00000"/>
                              </a:solidFill>
                              <a:uFillTx/>
                              <a:latin typeface="Cambria Math" panose="02040503050406030204" charset="0"/>
                              <a:cs typeface="Cambria Math" panose="02040503050406030204" charset="0"/>
                            </a:rPr>
                            <m:t>𝒊𝒋𝒕</m:t>
                          </m:r>
                          <m:r>
                            <a:rPr lang="en-US" sz="2400" b="1" i="1">
                              <a:solidFill>
                                <a:srgbClr val="C00000"/>
                              </a:solidFill>
                              <a:latin typeface="Cambria Math" panose="02040503050406030204" charset="0"/>
                              <a:cs typeface="Cambria Math" panose="02040503050406030204" charset="0"/>
                            </a:rPr>
                            <m:t>+</m:t>
                          </m:r>
                          <m:r>
                            <a:rPr lang="en-US" sz="2400" b="1" i="1">
                              <a:solidFill>
                                <a:srgbClr val="C00000"/>
                              </a:solidFill>
                              <a:latin typeface="Cambria Math" panose="02040503050406030204" charset="0"/>
                              <a:cs typeface="Cambria Math" panose="02040503050406030204" charset="0"/>
                            </a:rPr>
                            <m:t>𝑺</m:t>
                          </m:r>
                          <m:r>
                            <a:rPr lang="en-US" sz="2400" b="1" i="1" baseline="-25000">
                              <a:solidFill>
                                <a:srgbClr val="C00000"/>
                              </a:solidFill>
                              <a:uFillTx/>
                              <a:latin typeface="Cambria Math" panose="02040503050406030204" charset="0"/>
                              <a:cs typeface="Cambria Math" panose="02040503050406030204" charset="0"/>
                            </a:rPr>
                            <m:t>𝒊𝒋𝒕</m:t>
                          </m:r>
                          <m:r>
                            <a:rPr lang="en-US" sz="2400" b="1" i="1">
                              <a:solidFill>
                                <a:srgbClr val="C00000"/>
                              </a:solidFill>
                              <a:latin typeface="Cambria Math" panose="02040503050406030204" charset="0"/>
                              <a:cs typeface="Cambria Math" panose="02040503050406030204" charset="0"/>
                            </a:rPr>
                            <m:t>)</m:t>
                          </m:r>
                        </m:e>
                      </m:nary>
                      <m:r>
                        <a:rPr lang="en-US" sz="2400" b="1" i="1" baseline="30000">
                          <a:solidFill>
                            <a:srgbClr val="00B050"/>
                          </a:solidFill>
                          <a:uFillTx/>
                          <a:latin typeface="Cambria Math" panose="02040503050406030204" charset="0"/>
                          <a:cs typeface="Cambria Math" panose="02040503050406030204" charset="0"/>
                        </a:rPr>
                        <m:t>∗</m:t>
                      </m:r>
                    </m:oMath>
                  </m:oMathPara>
                </a14:m>
                <a:endParaRPr lang="en-US" sz="2400" b="1" i="1" baseline="30000">
                  <a:solidFill>
                    <a:srgbClr val="00B050"/>
                  </a:solidFill>
                  <a:uFillTx/>
                  <a:latin typeface="Cambria Math" panose="02040503050406030204" charset="0"/>
                  <a:cs typeface="Cambria Math" panose="02040503050406030204" charset="0"/>
                </a:endParaRPr>
              </a:p>
            </p:txBody>
          </p:sp>
        </mc:Choice>
        <mc:Fallback>
          <p:sp>
            <p:nvSpPr>
              <p:cNvPr id="2" name="Text Box 1"/>
              <p:cNvSpPr txBox="1">
                <a:spLocks noRot="1" noChangeAspect="1" noMove="1" noResize="1" noEditPoints="1" noAdjustHandles="1" noChangeArrowheads="1" noChangeShapeType="1" noTextEdit="1"/>
              </p:cNvSpPr>
              <p:nvPr/>
            </p:nvSpPr>
            <p:spPr>
              <a:xfrm>
                <a:off x="864870" y="1755775"/>
                <a:ext cx="10593705" cy="718185"/>
              </a:xfrm>
              <a:prstGeom prst="rect">
                <a:avLst/>
              </a:prstGeom>
              <a:blipFill rotWithShape="1">
                <a:blip r:embed="rId1"/>
                <a:stretch>
                  <a:fillRect t="-4244"/>
                </a:stretch>
              </a:blipFill>
            </p:spPr>
            <p:txBody>
              <a:bodyPr/>
              <a:lstStyle/>
              <a:p>
                <a:r>
                  <a:rPr lang="en-US" altLang="en-US">
                    <a:noFill/>
                  </a:rPr>
                  <a:t> </a:t>
                </a:r>
              </a:p>
            </p:txBody>
          </p:sp>
        </mc:Fallback>
      </mc:AlternateContent>
      <p:pic>
        <p:nvPicPr>
          <p:cNvPr id="3" name="Picture 2" descr="Picture1"/>
          <p:cNvPicPr>
            <a:picLocks noChangeAspect="1"/>
          </p:cNvPicPr>
          <p:nvPr/>
        </p:nvPicPr>
        <p:blipFill>
          <a:blip r:embed="rId2"/>
          <a:stretch>
            <a:fillRect/>
          </a:stretch>
        </p:blipFill>
        <p:spPr>
          <a:xfrm>
            <a:off x="9478645" y="298450"/>
            <a:ext cx="2414270" cy="1060450"/>
          </a:xfrm>
          <a:prstGeom prst="rect">
            <a:avLst/>
          </a:prstGeom>
        </p:spPr>
      </p:pic>
      <p:cxnSp>
        <p:nvCxnSpPr>
          <p:cNvPr id="11" name="Straight Connector 10"/>
          <p:cNvCxnSpPr/>
          <p:nvPr/>
        </p:nvCxnSpPr>
        <p:spPr>
          <a:xfrm>
            <a:off x="6409690" y="2510155"/>
            <a:ext cx="439229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90060" y="2520315"/>
            <a:ext cx="179514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217805"/>
            <a:ext cx="7870190" cy="1325880"/>
          </a:xfrm>
        </p:spPr>
        <p:txBody>
          <a:bodyPr>
            <a:normAutofit/>
          </a:bodyPr>
          <a:lstStyle/>
          <a:p>
            <a:r>
              <a:rPr lang="en-US" b="1" cap="small" dirty="0" smtClean="0">
                <a:solidFill>
                  <a:schemeClr val="accent5">
                    <a:lumMod val="75000"/>
                  </a:schemeClr>
                </a:solidFill>
                <a:latin typeface="+mn-lt"/>
                <a:sym typeface="+mn-ea"/>
              </a:rPr>
              <a:t>Liquid Ranking Reputation System</a:t>
            </a:r>
            <a:endParaRPr lang="en-US" b="1" dirty="0" smtClean="0">
              <a:latin typeface="+mn-lt"/>
              <a:ea typeface="MS PGothic" panose="020B0600070205080204" pitchFamily="34" charset="-128"/>
            </a:endParaRPr>
          </a:p>
        </p:txBody>
      </p:sp>
      <p:pic>
        <p:nvPicPr>
          <p:cNvPr id="2" name="Picture 1" descr="Picture1"/>
          <p:cNvPicPr>
            <a:picLocks noChangeAspect="1"/>
          </p:cNvPicPr>
          <p:nvPr/>
        </p:nvPicPr>
        <p:blipFill>
          <a:blip r:embed="rId1"/>
          <a:stretch>
            <a:fillRect/>
          </a:stretch>
        </p:blipFill>
        <p:spPr>
          <a:xfrm>
            <a:off x="9566275" y="244475"/>
            <a:ext cx="2414270" cy="1060450"/>
          </a:xfrm>
          <a:prstGeom prst="rect">
            <a:avLst/>
          </a:prstGeom>
        </p:spPr>
      </p:pic>
      <p:pic>
        <p:nvPicPr>
          <p:cNvPr id="56" name="Picture 56" descr="reputation power"/>
          <p:cNvPicPr>
            <a:picLocks noChangeAspect="1"/>
          </p:cNvPicPr>
          <p:nvPr>
            <p:ph sz="half" idx="2"/>
          </p:nvPr>
        </p:nvPicPr>
        <p:blipFill>
          <a:blip r:embed="rId2"/>
          <a:stretch>
            <a:fillRect/>
          </a:stretch>
        </p:blipFill>
        <p:spPr>
          <a:xfrm>
            <a:off x="763905" y="1153795"/>
            <a:ext cx="3510280" cy="5194300"/>
          </a:xfrm>
          <a:prstGeom prst="rect">
            <a:avLst/>
          </a:prstGeom>
        </p:spPr>
      </p:pic>
      <p:sp>
        <p:nvSpPr>
          <p:cNvPr id="4" name="Content Placeholder 3"/>
          <p:cNvSpPr/>
          <p:nvPr>
            <p:ph sz="half" idx="1"/>
          </p:nvPr>
        </p:nvSpPr>
        <p:spPr>
          <a:xfrm>
            <a:off x="4197985" y="1677035"/>
            <a:ext cx="7300595" cy="3693160"/>
          </a:xfrm>
        </p:spPr>
        <p:txBody>
          <a:bodyPr>
            <a:normAutofit lnSpcReduction="20000"/>
          </a:bodyPr>
          <a:p>
            <a:r>
              <a:rPr lang="en-US" sz="2000"/>
              <a:t>In all reputation system provides the distribution of </a:t>
            </a:r>
            <a:r>
              <a:rPr lang="en-US" sz="2000">
                <a:solidFill>
                  <a:srgbClr val="FF0000"/>
                </a:solidFill>
              </a:rPr>
              <a:t>liquid weights</a:t>
            </a:r>
            <a:r>
              <a:rPr lang="en-US" sz="2000"/>
              <a:t> while ranking every iteration before normalisation.</a:t>
            </a:r>
            <a:endParaRPr lang="en-US" sz="2000"/>
          </a:p>
          <a:p>
            <a:r>
              <a:rPr lang="en-US" sz="2000"/>
              <a:t>Each part of the </a:t>
            </a:r>
            <a:r>
              <a:rPr lang="en-US" sz="2000">
                <a:solidFill>
                  <a:srgbClr val="FF0000"/>
                </a:solidFill>
              </a:rPr>
              <a:t>algorithm</a:t>
            </a:r>
            <a:r>
              <a:rPr lang="en-US" sz="2000"/>
              <a:t> can also have </a:t>
            </a:r>
            <a:r>
              <a:rPr lang="en-US" sz="2000">
                <a:solidFill>
                  <a:srgbClr val="FF0000"/>
                </a:solidFill>
              </a:rPr>
              <a:t>variable weight distribution</a:t>
            </a:r>
            <a:r>
              <a:rPr lang="en-US" sz="2000"/>
              <a:t>.</a:t>
            </a:r>
            <a:endParaRPr lang="en-US" sz="2000"/>
          </a:p>
          <a:p>
            <a:r>
              <a:rPr lang="en-US" sz="2000"/>
              <a:t>The algorithm covers not only </a:t>
            </a:r>
            <a:r>
              <a:rPr lang="en-US" sz="2000">
                <a:solidFill>
                  <a:srgbClr val="FF0000"/>
                </a:solidFill>
              </a:rPr>
              <a:t>direct and time independant variable</a:t>
            </a:r>
            <a:r>
              <a:rPr lang="en-US" sz="2000"/>
              <a:t> like Followers, but </a:t>
            </a:r>
            <a:r>
              <a:rPr lang="en-US" sz="2000">
                <a:solidFill>
                  <a:srgbClr val="FF0000"/>
                </a:solidFill>
              </a:rPr>
              <a:t>also time dependant variables</a:t>
            </a:r>
            <a:r>
              <a:rPr lang="en-US" sz="2000"/>
              <a:t> i.e likes, comments, mentions.</a:t>
            </a:r>
            <a:endParaRPr lang="en-US" sz="2000"/>
          </a:p>
          <a:p>
            <a:r>
              <a:rPr lang="en-US" sz="2000"/>
              <a:t> The thesis opens up a new feature in recommendation using the reputation score, where the </a:t>
            </a:r>
            <a:r>
              <a:rPr lang="en-US" sz="2000">
                <a:solidFill>
                  <a:srgbClr val="FF0000"/>
                </a:solidFill>
              </a:rPr>
              <a:t>reputation</a:t>
            </a:r>
            <a:r>
              <a:rPr lang="en-US" sz="2000"/>
              <a:t> of the channel/person can </a:t>
            </a:r>
            <a:r>
              <a:rPr lang="en-US" sz="2000">
                <a:solidFill>
                  <a:srgbClr val="FF0000"/>
                </a:solidFill>
              </a:rPr>
              <a:t>increase/decrease</a:t>
            </a:r>
            <a:r>
              <a:rPr lang="en-US" sz="2000"/>
              <a:t> as per his/her </a:t>
            </a:r>
            <a:r>
              <a:rPr lang="en-US" sz="2000">
                <a:solidFill>
                  <a:srgbClr val="FF0000"/>
                </a:solidFill>
              </a:rPr>
              <a:t>acceptance</a:t>
            </a:r>
            <a:r>
              <a:rPr lang="en-US" sz="2000"/>
              <a:t> by other </a:t>
            </a:r>
            <a:r>
              <a:rPr lang="en-US" sz="2000">
                <a:solidFill>
                  <a:srgbClr val="FF0000"/>
                </a:solidFill>
              </a:rPr>
              <a:t>fellow members</a:t>
            </a:r>
            <a:r>
              <a:rPr lang="en-US" sz="2000"/>
              <a:t> on the platform.</a:t>
            </a:r>
            <a:endParaRPr lang="en-US" sz="2000"/>
          </a:p>
          <a:p>
            <a:r>
              <a:rPr lang="en-US" sz="2000"/>
              <a:t>In the thesis </a:t>
            </a:r>
            <a:r>
              <a:rPr lang="en-US" sz="2000">
                <a:solidFill>
                  <a:srgbClr val="FF0000"/>
                </a:solidFill>
              </a:rPr>
              <a:t>mentions</a:t>
            </a:r>
            <a:r>
              <a:rPr lang="en-US" sz="2000"/>
              <a:t> are selected to be the prime feature to consider the </a:t>
            </a:r>
            <a:r>
              <a:rPr lang="en-US" sz="2000">
                <a:solidFill>
                  <a:srgbClr val="FF0000"/>
                </a:solidFill>
              </a:rPr>
              <a:t>reputation score</a:t>
            </a:r>
            <a:r>
              <a:rPr lang="en-US" sz="2000"/>
              <a:t> for liquid ranking.</a:t>
            </a:r>
            <a:endParaRPr lang="en-US" sz="2000"/>
          </a:p>
        </p:txBody>
      </p:sp>
      <mc:AlternateContent xmlns:mc="http://schemas.openxmlformats.org/markup-compatibility/2006">
        <mc:Choice xmlns:a14="http://schemas.microsoft.com/office/drawing/2010/main" Requires="a14">
          <p:sp>
            <p:nvSpPr>
              <p:cNvPr id="5" name="Text Box 4"/>
              <p:cNvSpPr txBox="1"/>
              <p:nvPr/>
            </p:nvSpPr>
            <p:spPr>
              <a:xfrm>
                <a:off x="922020" y="6434455"/>
                <a:ext cx="5036820" cy="368300"/>
              </a:xfrm>
              <a:prstGeom prst="rect">
                <a:avLst/>
              </a:prstGeom>
              <a:noFill/>
            </p:spPr>
            <p:txBody>
              <a:bodyPr wrap="none" rtlCol="0">
                <a:spAutoFit/>
              </a:bodyPr>
              <a:p>
                <a:pPr algn="l"/>
                <a14:m>
                  <m:oMath xmlns:m="http://schemas.openxmlformats.org/officeDocument/2006/math">
                    <m:r>
                      <a:rPr lang="en-US" b="1" i="1" baseline="30000">
                        <a:solidFill>
                          <a:srgbClr val="00B050"/>
                        </a:solidFill>
                        <a:uFillTx/>
                        <a:latin typeface="Cambria Math" panose="02040503050406030204" charset="0"/>
                        <a:cs typeface="Cambria Math" panose="02040503050406030204" charset="0"/>
                      </a:rPr>
                      <m:t>∗</m:t>
                    </m:r>
                  </m:oMath>
                </a14:m>
                <a:r>
                  <a:rPr lang="en-US"/>
                  <a:t> </a:t>
                </a:r>
                <a:r>
                  <a:rPr lang="en-US" sz="1400"/>
                  <a:t>Kolonin A. et al, Aigents Group &amp; SingularityNet Foundation, 2017</a:t>
                </a:r>
                <a:endParaRPr lang="en-US" sz="1400"/>
              </a:p>
            </p:txBody>
          </p:sp>
        </mc:Choice>
        <mc:Fallback>
          <p:sp>
            <p:nvSpPr>
              <p:cNvPr id="5" name="Text Box 4"/>
              <p:cNvSpPr txBox="1">
                <a:spLocks noRot="1" noChangeAspect="1" noMove="1" noResize="1" noEditPoints="1" noAdjustHandles="1" noChangeArrowheads="1" noChangeShapeType="1" noTextEdit="1"/>
              </p:cNvSpPr>
              <p:nvPr/>
            </p:nvSpPr>
            <p:spPr>
              <a:xfrm>
                <a:off x="922020" y="6434455"/>
                <a:ext cx="5036820" cy="368300"/>
              </a:xfrm>
              <a:prstGeom prst="rect">
                <a:avLst/>
              </a:prstGeom>
              <a:blipFill rotWithShape="1">
                <a:blip r:embed="rId3"/>
                <a:stretch>
                  <a:fillRect t="-3793"/>
                </a:stretch>
              </a:blipFill>
            </p:spPr>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65760" y="178435"/>
            <a:ext cx="9166225" cy="1387475"/>
          </a:xfrm>
        </p:spPr>
        <p:txBody>
          <a:bodyPr>
            <a:normAutofit/>
          </a:bodyPr>
          <a:lstStyle/>
          <a:p>
            <a:r>
              <a:rPr lang="en-US" b="1" dirty="0" smtClean="0">
                <a:solidFill>
                  <a:srgbClr val="C00000"/>
                </a:solidFill>
                <a:latin typeface="+mn-lt"/>
                <a:ea typeface="MS PGothic" panose="020B0600070205080204" pitchFamily="34" charset="-128"/>
                <a:sym typeface="+mn-ea"/>
              </a:rPr>
              <a:t>Liquid Democracy in recommendation</a:t>
            </a:r>
            <a:r>
              <a:rPr lang="en-US" b="1" dirty="0" smtClean="0">
                <a:solidFill>
                  <a:srgbClr val="C00000"/>
                </a:solidFill>
                <a:latin typeface="+mn-lt"/>
                <a:ea typeface="MS PGothic" panose="020B0600070205080204" pitchFamily="34" charset="-128"/>
              </a:rPr>
              <a:t>:</a:t>
            </a:r>
            <a:r>
              <a:rPr lang="en-US" b="1" dirty="0" smtClean="0">
                <a:latin typeface="+mn-lt"/>
                <a:ea typeface="MS PGothic" panose="020B0600070205080204" pitchFamily="34" charset="-128"/>
              </a:rPr>
              <a:t> </a:t>
            </a:r>
            <a:r>
              <a:rPr lang="en-US" sz="3600" b="1" dirty="0" smtClean="0">
                <a:latin typeface="+mn-lt"/>
                <a:ea typeface="MS PGothic" panose="020B0600070205080204" pitchFamily="34" charset="-128"/>
              </a:rPr>
              <a:t>State of the Art</a:t>
            </a:r>
            <a:endParaRPr lang="en-US" sz="3600" b="1" dirty="0" smtClean="0">
              <a:latin typeface="+mn-lt"/>
              <a:ea typeface="MS PGothic" panose="020B0600070205080204" pitchFamily="34" charset="-128"/>
            </a:endParaRPr>
          </a:p>
        </p:txBody>
      </p:sp>
      <p:sp>
        <p:nvSpPr>
          <p:cNvPr id="22531" name="Content Placeholder 2"/>
          <p:cNvSpPr>
            <a:spLocks noGrp="1"/>
          </p:cNvSpPr>
          <p:nvPr>
            <p:ph sz="half" idx="1"/>
          </p:nvPr>
        </p:nvSpPr>
        <p:spPr>
          <a:xfrm>
            <a:off x="740410" y="939165"/>
            <a:ext cx="11308715" cy="5794375"/>
          </a:xfrm>
        </p:spPr>
        <p:txBody>
          <a:bodyPr>
            <a:noAutofit/>
          </a:bodyPr>
          <a:lstStyle/>
          <a:p>
            <a:pPr marL="0" indent="0">
              <a:lnSpc>
                <a:spcPct val="120000"/>
              </a:lnSpc>
              <a:spcBef>
                <a:spcPts val="0"/>
              </a:spcBef>
              <a:buNone/>
            </a:pPr>
            <a:r>
              <a:rPr lang="en-US" b="1" dirty="0"/>
              <a:t> </a:t>
            </a:r>
            <a:endParaRPr lang="en-US" b="1" dirty="0"/>
          </a:p>
          <a:p>
            <a:pPr marL="0" indent="0">
              <a:lnSpc>
                <a:spcPct val="120000"/>
              </a:lnSpc>
              <a:spcBef>
                <a:spcPts val="0"/>
              </a:spcBef>
              <a:buNone/>
            </a:pPr>
            <a:r>
              <a:rPr lang="en-US" b="1" dirty="0"/>
              <a:t>It can be implemented through </a:t>
            </a:r>
            <a:r>
              <a:rPr lang="en-US" b="1" dirty="0">
                <a:solidFill>
                  <a:srgbClr val="C00000"/>
                </a:solidFill>
              </a:rPr>
              <a:t>Liquid Ranking</a:t>
            </a:r>
            <a:r>
              <a:rPr lang="en-US" b="1" dirty="0"/>
              <a:t>. </a:t>
            </a:r>
            <a:endParaRPr lang="en-US" b="1" dirty="0" smtClean="0"/>
          </a:p>
          <a:p>
            <a:pPr lvl="1">
              <a:lnSpc>
                <a:spcPct val="120000"/>
              </a:lnSpc>
              <a:spcBef>
                <a:spcPts val="0"/>
              </a:spcBef>
            </a:pPr>
            <a:r>
              <a:rPr lang="en-US" sz="2000" dirty="0"/>
              <a:t>Liquid Ranking algorithm is developed to work as a hybrid feature for content recommendation (a </a:t>
            </a:r>
            <a:r>
              <a:rPr lang="en-US" sz="2000" dirty="0">
                <a:solidFill>
                  <a:srgbClr val="FF0000"/>
                </a:solidFill>
              </a:rPr>
              <a:t>dynamic </a:t>
            </a:r>
            <a:r>
              <a:rPr lang="en-US" sz="2000" dirty="0"/>
              <a:t>recommendation model)</a:t>
            </a:r>
            <a:r>
              <a:rPr lang="en-US" sz="2000" dirty="0">
                <a:sym typeface="+mn-ea"/>
              </a:rPr>
              <a:t>.</a:t>
            </a:r>
            <a:endParaRPr lang="en-US" sz="2000" dirty="0"/>
          </a:p>
          <a:p>
            <a:pPr lvl="1">
              <a:lnSpc>
                <a:spcPct val="120000"/>
              </a:lnSpc>
              <a:spcBef>
                <a:spcPts val="0"/>
              </a:spcBef>
            </a:pPr>
            <a:r>
              <a:rPr lang="en-US" sz="2000" dirty="0">
                <a:sym typeface="+mn-ea"/>
              </a:rPr>
              <a:t>Each rank can be calculated by the individuals on a platform, through features eg. followers, likes, comments, subscribers, etc (</a:t>
            </a:r>
            <a:r>
              <a:rPr lang="en-US" sz="2000" dirty="0">
                <a:solidFill>
                  <a:srgbClr val="C00000"/>
                </a:solidFill>
                <a:sym typeface="+mn-ea"/>
              </a:rPr>
              <a:t>we have used Mentions in Twitter Data</a:t>
            </a:r>
            <a:r>
              <a:rPr lang="en-US" sz="2000" dirty="0">
                <a:sym typeface="+mn-ea"/>
              </a:rPr>
              <a:t>)</a:t>
            </a:r>
            <a:endParaRPr lang="en-US" sz="2000" dirty="0"/>
          </a:p>
          <a:p>
            <a:pPr lvl="1">
              <a:lnSpc>
                <a:spcPct val="120000"/>
              </a:lnSpc>
              <a:spcBef>
                <a:spcPts val="0"/>
              </a:spcBef>
            </a:pPr>
            <a:r>
              <a:rPr lang="en-US" sz="2000" dirty="0"/>
              <a:t>Liquid Ranking algorithm is tested to get the </a:t>
            </a:r>
            <a:r>
              <a:rPr lang="en-US" sz="2000" dirty="0">
                <a:sym typeface="+mn-ea"/>
              </a:rPr>
              <a:t>opinion leaders or </a:t>
            </a:r>
            <a:r>
              <a:rPr lang="en-US" sz="2000" dirty="0">
                <a:solidFill>
                  <a:srgbClr val="FF0000"/>
                </a:solidFill>
                <a:sym typeface="+mn-ea"/>
              </a:rPr>
              <a:t>most influencial channels</a:t>
            </a:r>
            <a:r>
              <a:rPr lang="en-US" sz="2000" dirty="0">
                <a:sym typeface="+mn-ea"/>
              </a:rPr>
              <a:t> in the given time frame for crypto news</a:t>
            </a:r>
            <a:r>
              <a:rPr lang="en-US" sz="2000" dirty="0"/>
              <a:t> </a:t>
            </a:r>
            <a:r>
              <a:rPr lang="en-US" sz="2000" dirty="0">
                <a:solidFill>
                  <a:srgbClr val="FF0000"/>
                </a:solidFill>
              </a:rPr>
              <a:t>versus</a:t>
            </a:r>
            <a:r>
              <a:rPr lang="en-US" sz="2000" dirty="0"/>
              <a:t> just based on the </a:t>
            </a:r>
            <a:r>
              <a:rPr lang="en-US" sz="2000" dirty="0">
                <a:solidFill>
                  <a:srgbClr val="FF0000"/>
                </a:solidFill>
              </a:rPr>
              <a:t>mentions of channels</a:t>
            </a:r>
            <a:r>
              <a:rPr lang="en-US" sz="2000" dirty="0"/>
              <a:t>.</a:t>
            </a:r>
            <a:endParaRPr lang="en-US" sz="2000" dirty="0"/>
          </a:p>
          <a:p>
            <a:pPr lvl="1">
              <a:lnSpc>
                <a:spcPct val="120000"/>
              </a:lnSpc>
              <a:spcBef>
                <a:spcPts val="0"/>
              </a:spcBef>
            </a:pPr>
            <a:r>
              <a:rPr lang="en-US" sz="2000" dirty="0">
                <a:solidFill>
                  <a:srgbClr val="FF0000"/>
                </a:solidFill>
              </a:rPr>
              <a:t>Dataset</a:t>
            </a:r>
            <a:r>
              <a:rPr lang="en-US" sz="2000" dirty="0"/>
              <a:t> scrapped from Twitter contained</a:t>
            </a:r>
            <a:r>
              <a:rPr lang="en-US" sz="2000" dirty="0">
                <a:solidFill>
                  <a:srgbClr val="FF0000"/>
                </a:solidFill>
              </a:rPr>
              <a:t> 37605 tweets by 10000+ channels/accounts</a:t>
            </a:r>
            <a:r>
              <a:rPr lang="en-US" sz="2000" dirty="0"/>
              <a:t> on Twitter.</a:t>
            </a:r>
            <a:endParaRPr lang="en-US" altLang="en-US" sz="2000" dirty="0"/>
          </a:p>
          <a:p>
            <a:pPr lvl="1">
              <a:lnSpc>
                <a:spcPct val="120000"/>
              </a:lnSpc>
              <a:spcBef>
                <a:spcPts val="0"/>
              </a:spcBef>
            </a:pPr>
            <a:r>
              <a:rPr lang="en-US" altLang="en-US" sz="2000" dirty="0">
                <a:sym typeface="+mn-ea"/>
              </a:rPr>
              <a:t>Cold Start or “</a:t>
            </a:r>
            <a:r>
              <a:rPr lang="en-US" altLang="en-US" sz="2000" dirty="0">
                <a:solidFill>
                  <a:schemeClr val="accent1">
                    <a:lumMod val="75000"/>
                  </a:schemeClr>
                </a:solidFill>
                <a:sym typeface="+mn-ea"/>
              </a:rPr>
              <a:t>higher level friends</a:t>
            </a:r>
            <a:r>
              <a:rPr lang="en-US" altLang="en-US" sz="2000" dirty="0">
                <a:sym typeface="+mn-ea"/>
              </a:rPr>
              <a:t>” in our case were passed by selecting initial </a:t>
            </a:r>
            <a:r>
              <a:rPr lang="en-US" altLang="en-US" sz="2000" dirty="0">
                <a:solidFill>
                  <a:schemeClr val="accent1">
                    <a:lumMod val="75000"/>
                  </a:schemeClr>
                </a:solidFill>
                <a:sym typeface="+mn-ea"/>
              </a:rPr>
              <a:t>30 channels</a:t>
            </a:r>
            <a:r>
              <a:rPr lang="en-US" altLang="en-US" sz="2000" dirty="0">
                <a:sym typeface="+mn-ea"/>
              </a:rPr>
              <a:t> which are pro-active cryptocurrency related accounts.</a:t>
            </a:r>
            <a:endParaRPr lang="en-US" sz="2000" dirty="0"/>
          </a:p>
          <a:p>
            <a:pPr lvl="1">
              <a:lnSpc>
                <a:spcPct val="120000"/>
              </a:lnSpc>
              <a:spcBef>
                <a:spcPts val="0"/>
              </a:spcBef>
            </a:pPr>
            <a:r>
              <a:rPr lang="en-US" altLang="en-US" sz="2000" dirty="0"/>
              <a:t>The </a:t>
            </a:r>
            <a:r>
              <a:rPr lang="en-US" altLang="en-US" sz="2000" dirty="0">
                <a:solidFill>
                  <a:srgbClr val="FF0000"/>
                </a:solidFill>
              </a:rPr>
              <a:t>top 50 channels recommended (on both scales) </a:t>
            </a:r>
            <a:r>
              <a:rPr lang="en-US" altLang="en-US" sz="2000" dirty="0"/>
              <a:t>were rated on </a:t>
            </a:r>
            <a:r>
              <a:rPr lang="en-US" altLang="en-US" sz="2000" dirty="0">
                <a:solidFill>
                  <a:schemeClr val="accent1">
                    <a:lumMod val="75000"/>
                  </a:schemeClr>
                </a:solidFill>
                <a:hlinkClick r:id="rId1" action="ppaction://hlinksldjump"/>
              </a:rPr>
              <a:t>0-2 scale</a:t>
            </a:r>
            <a:r>
              <a:rPr lang="en-US" altLang="en-US" sz="2000" dirty="0">
                <a:solidFill>
                  <a:schemeClr val="tx2"/>
                </a:solidFill>
              </a:rPr>
              <a:t> </a:t>
            </a:r>
            <a:r>
              <a:rPr lang="en-US" altLang="en-US" sz="2000" dirty="0"/>
              <a:t>(for qualitative analysis). Crypto data. </a:t>
            </a:r>
            <a:r>
              <a:rPr lang="en-US" altLang="en-US" sz="2000" dirty="0">
                <a:solidFill>
                  <a:schemeClr val="accent1">
                    <a:lumMod val="75000"/>
                  </a:schemeClr>
                </a:solidFill>
              </a:rPr>
              <a:t>0 is given to channels which have least influence and 2 to most influent.</a:t>
            </a:r>
            <a:r>
              <a:rPr lang="en-US" altLang="en-US" sz="2000" dirty="0"/>
              <a:t> Hence “</a:t>
            </a:r>
            <a:r>
              <a:rPr lang="en-US" altLang="en-US" sz="2000" dirty="0">
                <a:solidFill>
                  <a:srgbClr val="FF0000"/>
                </a:solidFill>
              </a:rPr>
              <a:t>Relavant” Channels are those which have score of 2, and the rest are considered as “Irrevelant”</a:t>
            </a:r>
            <a:r>
              <a:rPr lang="en-US" altLang="en-US" sz="2000" dirty="0"/>
              <a:t>.</a:t>
            </a:r>
            <a:endParaRPr lang="en-US" altLang="en-US" sz="2000" dirty="0"/>
          </a:p>
        </p:txBody>
      </p:sp>
      <p:pic>
        <p:nvPicPr>
          <p:cNvPr id="2" name="Picture 1" descr="Picture1"/>
          <p:cNvPicPr>
            <a:picLocks noChangeAspect="1"/>
          </p:cNvPicPr>
          <p:nvPr/>
        </p:nvPicPr>
        <p:blipFill>
          <a:blip r:embed="rId2"/>
          <a:stretch>
            <a:fillRect/>
          </a:stretch>
        </p:blipFill>
        <p:spPr>
          <a:xfrm>
            <a:off x="9522460" y="226060"/>
            <a:ext cx="2414270" cy="10604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11"/>
          <p:cNvPicPr>
            <a:picLocks noChangeAspect="1"/>
          </p:cNvPicPr>
          <p:nvPr>
            <p:ph idx="1"/>
          </p:nvPr>
        </p:nvPicPr>
        <p:blipFill>
          <a:blip r:embed="rId1"/>
          <a:stretch>
            <a:fillRect/>
          </a:stretch>
        </p:blipFill>
        <p:spPr>
          <a:xfrm>
            <a:off x="0" y="0"/>
            <a:ext cx="8818245" cy="6803390"/>
          </a:xfrm>
          <a:prstGeom prst="rect">
            <a:avLst/>
          </a:prstGeom>
        </p:spPr>
      </p:pic>
      <p:sp>
        <p:nvSpPr>
          <p:cNvPr id="22530" name="Title 1"/>
          <p:cNvSpPr>
            <a:spLocks noGrp="1"/>
          </p:cNvSpPr>
          <p:nvPr>
            <p:ph type="title"/>
          </p:nvPr>
        </p:nvSpPr>
        <p:spPr>
          <a:xfrm>
            <a:off x="8117840" y="1275080"/>
            <a:ext cx="4074160" cy="1325880"/>
          </a:xfrm>
        </p:spPr>
        <p:txBody>
          <a:bodyPr>
            <a:normAutofit/>
          </a:bodyPr>
          <a:lstStyle/>
          <a:p>
            <a:r>
              <a:rPr lang="en-US" sz="3200" b="1" cap="small" dirty="0" smtClean="0">
                <a:solidFill>
                  <a:schemeClr val="accent5">
                    <a:lumMod val="75000"/>
                  </a:schemeClr>
                </a:solidFill>
                <a:latin typeface="+mn-lt"/>
                <a:sym typeface="+mn-ea"/>
              </a:rPr>
              <a:t>Results: Ranking Based by Mentions</a:t>
            </a:r>
            <a:endParaRPr lang="en-US" altLang="ru-RU" sz="3200" b="1" cap="small" dirty="0" smtClean="0">
              <a:solidFill>
                <a:schemeClr val="accent5">
                  <a:lumMod val="75000"/>
                </a:schemeClr>
              </a:solidFill>
              <a:latin typeface="+mn-lt"/>
              <a:ea typeface="MS PGothic" panose="020B0600070205080204" pitchFamily="34" charset="-128"/>
              <a:sym typeface="+mn-ea"/>
            </a:endParaRPr>
          </a:p>
        </p:txBody>
      </p:sp>
      <p:pic>
        <p:nvPicPr>
          <p:cNvPr id="2" name="Picture 1" descr="Picture1"/>
          <p:cNvPicPr>
            <a:picLocks noChangeAspect="1"/>
          </p:cNvPicPr>
          <p:nvPr/>
        </p:nvPicPr>
        <p:blipFill>
          <a:blip r:embed="rId2"/>
          <a:stretch>
            <a:fillRect/>
          </a:stretch>
        </p:blipFill>
        <p:spPr>
          <a:xfrm>
            <a:off x="9524365" y="214630"/>
            <a:ext cx="2414270" cy="10604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Liquid rank normalisedPNG"/>
          <p:cNvPicPr>
            <a:picLocks noChangeAspect="1"/>
          </p:cNvPicPr>
          <p:nvPr>
            <p:ph idx="1"/>
          </p:nvPr>
        </p:nvPicPr>
        <p:blipFill>
          <a:blip r:embed="rId1"/>
          <a:stretch>
            <a:fillRect/>
          </a:stretch>
        </p:blipFill>
        <p:spPr>
          <a:xfrm>
            <a:off x="76835" y="102870"/>
            <a:ext cx="9384665" cy="6648450"/>
          </a:xfrm>
          <a:prstGeom prst="rect">
            <a:avLst/>
          </a:prstGeom>
        </p:spPr>
      </p:pic>
      <p:sp>
        <p:nvSpPr>
          <p:cNvPr id="12" name="Title 1"/>
          <p:cNvSpPr>
            <a:spLocks noGrp="1"/>
          </p:cNvSpPr>
          <p:nvPr/>
        </p:nvSpPr>
        <p:spPr>
          <a:xfrm>
            <a:off x="8117840" y="1275080"/>
            <a:ext cx="407416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cap="small" dirty="0" smtClean="0">
                <a:solidFill>
                  <a:schemeClr val="accent5">
                    <a:lumMod val="75000"/>
                  </a:schemeClr>
                </a:solidFill>
                <a:latin typeface="+mn-lt"/>
                <a:sym typeface="+mn-ea"/>
              </a:rPr>
              <a:t>Results: Ranking Based by Liquid Rank Score</a:t>
            </a:r>
            <a:endParaRPr lang="en-US" altLang="ru-RU" sz="3200" b="1" cap="small" dirty="0" smtClean="0">
              <a:solidFill>
                <a:schemeClr val="accent5">
                  <a:lumMod val="75000"/>
                </a:schemeClr>
              </a:solidFill>
              <a:latin typeface="+mn-lt"/>
              <a:ea typeface="MS PGothic" panose="020B0600070205080204" pitchFamily="34" charset="-128"/>
              <a:sym typeface="+mn-ea"/>
            </a:endParaRPr>
          </a:p>
        </p:txBody>
      </p:sp>
      <p:pic>
        <p:nvPicPr>
          <p:cNvPr id="14" name="Picture 13" descr="Picture1"/>
          <p:cNvPicPr>
            <a:picLocks noChangeAspect="1"/>
          </p:cNvPicPr>
          <p:nvPr/>
        </p:nvPicPr>
        <p:blipFill>
          <a:blip r:embed="rId2"/>
          <a:stretch>
            <a:fillRect/>
          </a:stretch>
        </p:blipFill>
        <p:spPr>
          <a:xfrm>
            <a:off x="9565005" y="292100"/>
            <a:ext cx="2414270" cy="106045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ID" val="custom2020097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978"/>
  <p:tag name="KSO_WM_SLIDE_LAYOUT" val="a_b_d"/>
  <p:tag name="KSO_WM_SLIDE_LAYOUT_CNT" val="1_2_1"/>
  <p:tag name="KSO_WM_TEMPLATE_THUMBS_INDEX" val="1、6、7、8"/>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9101</Words>
  <Application>WPS Presentation</Application>
  <PresentationFormat>Широкоэкранный</PresentationFormat>
  <Paragraphs>161</Paragraphs>
  <Slides>24</Slides>
  <Notes>0</Notes>
  <HiddenSlides>0</HiddenSlides>
  <MMClips>0</MMClips>
  <ScaleCrop>false</ScaleCrop>
  <HeadingPairs>
    <vt:vector size="8" baseType="variant">
      <vt:variant>
        <vt:lpstr>已用的字体</vt:lpstr>
      </vt:variant>
      <vt:variant>
        <vt:i4>28</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55" baseType="lpstr">
      <vt:lpstr>Arial</vt:lpstr>
      <vt:lpstr>SimSun</vt:lpstr>
      <vt:lpstr>Wingdings</vt:lpstr>
      <vt:lpstr>Microsoft YaHei</vt:lpstr>
      <vt:lpstr>汉仪旗黑-85S</vt:lpstr>
      <vt:lpstr>Calibri</vt:lpstr>
      <vt:lpstr>MS PGothic</vt:lpstr>
      <vt:lpstr>Cambria Math</vt:lpstr>
      <vt:lpstr>Arial Unicode MS</vt:lpstr>
      <vt:lpstr>Calibri Light</vt:lpstr>
      <vt:lpstr>Calibri</vt:lpstr>
      <vt:lpstr>Agency FB</vt:lpstr>
      <vt:lpstr>Algerian</vt:lpstr>
      <vt:lpstr>Arial Black</vt:lpstr>
      <vt:lpstr>Arial Rounded MT Bold</vt:lpstr>
      <vt:lpstr>Bahnschrift Light</vt:lpstr>
      <vt:lpstr>Bahnschrift Light Condensed</vt:lpstr>
      <vt:lpstr>Bahnschrift Light SemiCondensed</vt:lpstr>
      <vt:lpstr>Bahnschrift SemiBold Condensed</vt:lpstr>
      <vt:lpstr>Bahnschrift SemiBold SemiCondensed</vt:lpstr>
      <vt:lpstr>Bodoni MT Condensed</vt:lpstr>
      <vt:lpstr>Bodoni MT Black</vt:lpstr>
      <vt:lpstr>Bodoni MT Poster Compressed</vt:lpstr>
      <vt:lpstr>Cascadia Code ExtraLight</vt:lpstr>
      <vt:lpstr>Cascadia Code</vt:lpstr>
      <vt:lpstr>Cascadia Code Light</vt:lpstr>
      <vt:lpstr>Cascadia Code SemiBold</vt:lpstr>
      <vt:lpstr>Times New Roman</vt:lpstr>
      <vt:lpstr>Тема Office</vt:lpstr>
      <vt:lpstr>Blue Waves</vt:lpstr>
      <vt:lpstr>Excel.Sheet.12</vt:lpstr>
      <vt:lpstr>PowerPoint 演示文稿</vt:lpstr>
      <vt:lpstr>Challenges and Value Added by Thesis Work</vt:lpstr>
      <vt:lpstr>What is Liquid Ranking System?</vt:lpstr>
      <vt:lpstr>What is Liquid Ranking System?</vt:lpstr>
      <vt:lpstr>Liquid Ranking Reputation System</vt:lpstr>
      <vt:lpstr>What is Liquid Ranking System?</vt:lpstr>
      <vt:lpstr>Liquid Democracy in recommendation: State of the Art</vt:lpstr>
      <vt:lpstr>End Results</vt:lpstr>
      <vt:lpstr>Results: Ranking Based on Mentions</vt:lpstr>
      <vt:lpstr>Results: Ranking Based on Mentions</vt:lpstr>
      <vt:lpstr>Results Analysis</vt:lpstr>
      <vt:lpstr>Results Analysis</vt:lpstr>
      <vt:lpstr>Results Analysis</vt:lpstr>
      <vt:lpstr>Future Scope of Thesis</vt:lpstr>
      <vt:lpstr>Future Scope of Thesis</vt:lpstr>
      <vt:lpstr>PowerPoint 演示文稿</vt:lpstr>
      <vt:lpstr>PowerPoint 演示文稿</vt:lpstr>
      <vt:lpstr>References</vt:lpstr>
      <vt:lpstr>Appendix: Liquid Rank Reputation System for Content Recommendation Dataset</vt:lpstr>
      <vt:lpstr>Appendix: Liquid Ranking for Content Recommendation</vt:lpstr>
      <vt:lpstr>Appendix: Qualitative Analysis</vt:lpstr>
      <vt:lpstr>Appendix: Results</vt:lpstr>
      <vt:lpstr>Appendix: Results</vt:lpstr>
      <vt:lpstr>Appendix: End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Tech Entrepreneur</dc:title>
  <dc:creator>Alexander Kvashnin</dc:creator>
  <cp:lastModifiedBy>google1595482951</cp:lastModifiedBy>
  <cp:revision>119</cp:revision>
  <dcterms:created xsi:type="dcterms:W3CDTF">2019-11-26T14:55:00Z</dcterms:created>
  <dcterms:modified xsi:type="dcterms:W3CDTF">2022-06-22T17:31:35Z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1033-11.2.0.10308</vt:lpwstr>
  </property>
  <property fmtid="{D5CDD505-2E9C-101B-9397-08002B2CF9AE}" pid="3" name="ICV">
    <vt:lpwstr>F0892E4AD45E4F3A8B6A95EBCCDA2C13</vt:lpwstr>
  </property>
</Properties>
</file>