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45300" cx="9118600"/>
  <p:notesSz cx="9118600" cy="6845300"/>
  <p:embeddedFontLst>
    <p:embeddedFont>
      <p:font typeface="Arial Narr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9" roundtripDataSignature="AMtx7mg9hqE1dPlbp1MKskepPcSSGF/E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bold.fntdata"/><Relationship Id="rId25" Type="http://schemas.openxmlformats.org/officeDocument/2006/relationships/font" Target="fonts/ArialNarrow-regular.fntdata"/><Relationship Id="rId28" Type="http://schemas.openxmlformats.org/officeDocument/2006/relationships/font" Target="fonts/ArialNarrow-boldItalic.fntdata"/><Relationship Id="rId27"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1850" y="3251500"/>
            <a:ext cx="7294875" cy="3080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6: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8: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9: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0: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1: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5: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7: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8: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0: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2aacaa702_0_309:notes"/>
          <p:cNvSpPr/>
          <p:nvPr>
            <p:ph idx="2" type="sldImg"/>
          </p:nvPr>
        </p:nvSpPr>
        <p:spPr>
          <a:xfrm>
            <a:off x="1520050" y="513375"/>
            <a:ext cx="6079200" cy="2567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2aacaa702_0_309:notes"/>
          <p:cNvSpPr txBox="1"/>
          <p:nvPr>
            <p:ph idx="1" type="body"/>
          </p:nvPr>
        </p:nvSpPr>
        <p:spPr>
          <a:xfrm>
            <a:off x="911850" y="3251500"/>
            <a:ext cx="7294800" cy="30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2: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4:notes"/>
          <p:cNvSpPr txBox="1"/>
          <p:nvPr>
            <p:ph idx="1" type="body"/>
          </p:nvPr>
        </p:nvSpPr>
        <p:spPr>
          <a:xfrm>
            <a:off x="911850" y="3251500"/>
            <a:ext cx="7294875" cy="308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notes"/>
          <p:cNvSpPr/>
          <p:nvPr>
            <p:ph idx="2" type="sldImg"/>
          </p:nvPr>
        </p:nvSpPr>
        <p:spPr>
          <a:xfrm>
            <a:off x="1520050" y="513375"/>
            <a:ext cx="6079350" cy="2566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f2aacaa702_0_257"/>
          <p:cNvSpPr txBox="1"/>
          <p:nvPr>
            <p:ph type="ctrTitle"/>
          </p:nvPr>
        </p:nvSpPr>
        <p:spPr>
          <a:xfrm>
            <a:off x="310842" y="990928"/>
            <a:ext cx="8496900" cy="2731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f2aacaa702_0_257"/>
          <p:cNvSpPr txBox="1"/>
          <p:nvPr>
            <p:ph idx="1" type="subTitle"/>
          </p:nvPr>
        </p:nvSpPr>
        <p:spPr>
          <a:xfrm>
            <a:off x="310834" y="3771835"/>
            <a:ext cx="8496900" cy="1054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f2aacaa702_0_257"/>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f2aacaa702_0_292"/>
          <p:cNvSpPr txBox="1"/>
          <p:nvPr>
            <p:ph hasCustomPrompt="1" type="title"/>
          </p:nvPr>
        </p:nvSpPr>
        <p:spPr>
          <a:xfrm>
            <a:off x="310834" y="1472102"/>
            <a:ext cx="8496900" cy="2613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f2aacaa702_0_292"/>
          <p:cNvSpPr txBox="1"/>
          <p:nvPr>
            <p:ph idx="1" type="body"/>
          </p:nvPr>
        </p:nvSpPr>
        <p:spPr>
          <a:xfrm>
            <a:off x="310834" y="4195183"/>
            <a:ext cx="8496900" cy="1731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f2aacaa702_0_292"/>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f2aacaa702_0_296"/>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f2aacaa702_0_298"/>
          <p:cNvSpPr txBox="1"/>
          <p:nvPr>
            <p:ph type="title"/>
          </p:nvPr>
        </p:nvSpPr>
        <p:spPr>
          <a:xfrm>
            <a:off x="1238129" y="568198"/>
            <a:ext cx="6642600" cy="696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400">
                <a:solidFill>
                  <a:srgbClr val="FFFF00"/>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f2aacaa702_0_298"/>
          <p:cNvSpPr txBox="1"/>
          <p:nvPr>
            <p:ph idx="1" type="body"/>
          </p:nvPr>
        </p:nvSpPr>
        <p:spPr>
          <a:xfrm>
            <a:off x="2347601" y="1039647"/>
            <a:ext cx="6669300" cy="1724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1" i="0" sz="3200">
                <a:solidFill>
                  <a:srgbClr val="FFFF00"/>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gf2aacaa702_0_298"/>
          <p:cNvSpPr txBox="1"/>
          <p:nvPr>
            <p:ph idx="11" type="ftr"/>
          </p:nvPr>
        </p:nvSpPr>
        <p:spPr>
          <a:xfrm>
            <a:off x="3100324" y="6366129"/>
            <a:ext cx="2918100" cy="3423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f2aacaa702_0_298"/>
          <p:cNvSpPr txBox="1"/>
          <p:nvPr>
            <p:ph idx="10" type="dt"/>
          </p:nvPr>
        </p:nvSpPr>
        <p:spPr>
          <a:xfrm>
            <a:off x="455930" y="6366129"/>
            <a:ext cx="2097300" cy="342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f2aacaa702_0_298"/>
          <p:cNvSpPr txBox="1"/>
          <p:nvPr>
            <p:ph idx="12" type="sldNum"/>
          </p:nvPr>
        </p:nvSpPr>
        <p:spPr>
          <a:xfrm>
            <a:off x="4219835" y="6161797"/>
            <a:ext cx="4605000" cy="277200"/>
          </a:xfrm>
          <a:prstGeom prst="rect">
            <a:avLst/>
          </a:prstGeom>
          <a:noFill/>
          <a:ln>
            <a:noFill/>
          </a:ln>
        </p:spPr>
        <p:txBody>
          <a:bodyPr anchorCtr="0" anchor="t" bIns="0" lIns="0" spcFirstLastPara="1" rIns="0" wrap="square" tIns="0">
            <a:spAutoFit/>
          </a:bodyPr>
          <a:lstStyle>
            <a:lvl1pPr indent="0" lvl="0" marL="431800" marR="0" rtl="0" algn="l">
              <a:lnSpc>
                <a:spcPct val="116111"/>
              </a:lnSpc>
              <a:spcBef>
                <a:spcPts val="0"/>
              </a:spcBef>
              <a:buNone/>
              <a:defRPr b="1" i="1" sz="1400">
                <a:solidFill>
                  <a:srgbClr val="6565FF"/>
                </a:solidFill>
                <a:latin typeface="Arial"/>
                <a:ea typeface="Arial"/>
                <a:cs typeface="Arial"/>
                <a:sym typeface="Arial"/>
              </a:defRPr>
            </a:lvl1pPr>
            <a:lvl2pPr indent="0" lvl="1" marL="431800" marR="0" rtl="0" algn="l">
              <a:lnSpc>
                <a:spcPct val="116111"/>
              </a:lnSpc>
              <a:spcBef>
                <a:spcPts val="0"/>
              </a:spcBef>
              <a:buNone/>
              <a:defRPr b="1" i="1" sz="1400">
                <a:solidFill>
                  <a:srgbClr val="6565FF"/>
                </a:solidFill>
                <a:latin typeface="Arial"/>
                <a:ea typeface="Arial"/>
                <a:cs typeface="Arial"/>
                <a:sym typeface="Arial"/>
              </a:defRPr>
            </a:lvl2pPr>
            <a:lvl3pPr indent="0" lvl="2" marL="431800" marR="0" rtl="0" algn="l">
              <a:lnSpc>
                <a:spcPct val="116111"/>
              </a:lnSpc>
              <a:spcBef>
                <a:spcPts val="0"/>
              </a:spcBef>
              <a:buNone/>
              <a:defRPr b="1" i="1" sz="1400">
                <a:solidFill>
                  <a:srgbClr val="6565FF"/>
                </a:solidFill>
                <a:latin typeface="Arial"/>
                <a:ea typeface="Arial"/>
                <a:cs typeface="Arial"/>
                <a:sym typeface="Arial"/>
              </a:defRPr>
            </a:lvl3pPr>
            <a:lvl4pPr indent="0" lvl="3" marL="431800" marR="0" rtl="0" algn="l">
              <a:lnSpc>
                <a:spcPct val="116111"/>
              </a:lnSpc>
              <a:spcBef>
                <a:spcPts val="0"/>
              </a:spcBef>
              <a:buNone/>
              <a:defRPr b="1" i="1" sz="1400">
                <a:solidFill>
                  <a:srgbClr val="6565FF"/>
                </a:solidFill>
                <a:latin typeface="Arial"/>
                <a:ea typeface="Arial"/>
                <a:cs typeface="Arial"/>
                <a:sym typeface="Arial"/>
              </a:defRPr>
            </a:lvl4pPr>
            <a:lvl5pPr indent="0" lvl="4" marL="431800" marR="0" rtl="0" algn="l">
              <a:lnSpc>
                <a:spcPct val="116111"/>
              </a:lnSpc>
              <a:spcBef>
                <a:spcPts val="0"/>
              </a:spcBef>
              <a:buNone/>
              <a:defRPr b="1" i="1" sz="1400">
                <a:solidFill>
                  <a:srgbClr val="6565FF"/>
                </a:solidFill>
                <a:latin typeface="Arial"/>
                <a:ea typeface="Arial"/>
                <a:cs typeface="Arial"/>
                <a:sym typeface="Arial"/>
              </a:defRPr>
            </a:lvl5pPr>
            <a:lvl6pPr indent="0" lvl="5" marL="431800" marR="0" rtl="0" algn="l">
              <a:lnSpc>
                <a:spcPct val="116111"/>
              </a:lnSpc>
              <a:spcBef>
                <a:spcPts val="0"/>
              </a:spcBef>
              <a:buNone/>
              <a:defRPr b="1" i="1" sz="1400">
                <a:solidFill>
                  <a:srgbClr val="6565FF"/>
                </a:solidFill>
                <a:latin typeface="Arial"/>
                <a:ea typeface="Arial"/>
                <a:cs typeface="Arial"/>
                <a:sym typeface="Arial"/>
              </a:defRPr>
            </a:lvl6pPr>
            <a:lvl7pPr indent="0" lvl="6" marL="431800" marR="0" rtl="0" algn="l">
              <a:lnSpc>
                <a:spcPct val="116111"/>
              </a:lnSpc>
              <a:spcBef>
                <a:spcPts val="0"/>
              </a:spcBef>
              <a:buNone/>
              <a:defRPr b="1" i="1" sz="1400">
                <a:solidFill>
                  <a:srgbClr val="6565FF"/>
                </a:solidFill>
                <a:latin typeface="Arial"/>
                <a:ea typeface="Arial"/>
                <a:cs typeface="Arial"/>
                <a:sym typeface="Arial"/>
              </a:defRPr>
            </a:lvl7pPr>
            <a:lvl8pPr indent="0" lvl="7" marL="431800" marR="0" rtl="0" algn="l">
              <a:lnSpc>
                <a:spcPct val="116111"/>
              </a:lnSpc>
              <a:spcBef>
                <a:spcPts val="0"/>
              </a:spcBef>
              <a:buNone/>
              <a:defRPr b="1" i="1" sz="1400">
                <a:solidFill>
                  <a:srgbClr val="6565FF"/>
                </a:solidFill>
                <a:latin typeface="Arial"/>
                <a:ea typeface="Arial"/>
                <a:cs typeface="Arial"/>
                <a:sym typeface="Arial"/>
              </a:defRPr>
            </a:lvl8pPr>
            <a:lvl9pPr indent="0" lvl="8" marL="431800" marR="0" rtl="0" algn="l">
              <a:lnSpc>
                <a:spcPct val="116111"/>
              </a:lnSpc>
              <a:spcBef>
                <a:spcPts val="0"/>
              </a:spcBef>
              <a:buNone/>
              <a:defRPr b="1" i="1" sz="1400">
                <a:solidFill>
                  <a:srgbClr val="6565FF"/>
                </a:solidFill>
                <a:latin typeface="Arial"/>
                <a:ea typeface="Arial"/>
                <a:cs typeface="Arial"/>
                <a:sym typeface="Arial"/>
              </a:defRPr>
            </a:lvl9pPr>
          </a:lstStyle>
          <a:p>
            <a:pPr indent="0" lvl="0" marL="431800" rtl="0" algn="l">
              <a:spcBef>
                <a:spcPts val="0"/>
              </a:spcBef>
              <a:spcAft>
                <a:spcPts val="0"/>
              </a:spcAft>
              <a:buNone/>
            </a:pPr>
            <a:r>
              <a:rPr lang="en-US"/>
              <a:t>Clarke, R. J. (2005) </a:t>
            </a:r>
            <a:r>
              <a:rPr i="0" lang="en-US"/>
              <a:t>Research Methodologies: </a:t>
            </a:r>
            <a:fld id="{00000000-1234-1234-1234-123412341234}" type="slidenum">
              <a:rPr i="0" lang="en-US" sz="1800">
                <a:solidFill>
                  <a:srgbClr val="FFFFFF"/>
                </a:solidFill>
              </a:rPr>
              <a:t>‹#›</a:t>
            </a:fld>
            <a:endParaRPr i="0" sz="18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6" name="Shape 56"/>
        <p:cNvGrpSpPr/>
        <p:nvPr/>
      </p:nvGrpSpPr>
      <p:grpSpPr>
        <a:xfrm>
          <a:off x="0" y="0"/>
          <a:ext cx="0" cy="0"/>
          <a:chOff x="0" y="0"/>
          <a:chExt cx="0" cy="0"/>
        </a:xfrm>
      </p:grpSpPr>
      <p:sp>
        <p:nvSpPr>
          <p:cNvPr id="57" name="Google Shape;57;gf2aacaa702_0_304"/>
          <p:cNvSpPr txBox="1"/>
          <p:nvPr>
            <p:ph idx="11" type="ftr"/>
          </p:nvPr>
        </p:nvSpPr>
        <p:spPr>
          <a:xfrm>
            <a:off x="3100324" y="6366129"/>
            <a:ext cx="2918100" cy="3423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f2aacaa702_0_304"/>
          <p:cNvSpPr txBox="1"/>
          <p:nvPr>
            <p:ph idx="10" type="dt"/>
          </p:nvPr>
        </p:nvSpPr>
        <p:spPr>
          <a:xfrm>
            <a:off x="455930" y="6366129"/>
            <a:ext cx="2097300" cy="342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f2aacaa702_0_304"/>
          <p:cNvSpPr txBox="1"/>
          <p:nvPr>
            <p:ph idx="12" type="sldNum"/>
          </p:nvPr>
        </p:nvSpPr>
        <p:spPr>
          <a:xfrm>
            <a:off x="4219835" y="6161797"/>
            <a:ext cx="4605000" cy="277200"/>
          </a:xfrm>
          <a:prstGeom prst="rect">
            <a:avLst/>
          </a:prstGeom>
          <a:noFill/>
          <a:ln>
            <a:noFill/>
          </a:ln>
        </p:spPr>
        <p:txBody>
          <a:bodyPr anchorCtr="0" anchor="t" bIns="0" lIns="0" spcFirstLastPara="1" rIns="0" wrap="square" tIns="0">
            <a:spAutoFit/>
          </a:bodyPr>
          <a:lstStyle>
            <a:lvl1pPr indent="0" lvl="0" marL="431800" marR="0" rtl="0" algn="l">
              <a:lnSpc>
                <a:spcPct val="116111"/>
              </a:lnSpc>
              <a:spcBef>
                <a:spcPts val="0"/>
              </a:spcBef>
              <a:buNone/>
              <a:defRPr b="1" i="1" sz="1400">
                <a:solidFill>
                  <a:srgbClr val="6565FF"/>
                </a:solidFill>
                <a:latin typeface="Arial"/>
                <a:ea typeface="Arial"/>
                <a:cs typeface="Arial"/>
                <a:sym typeface="Arial"/>
              </a:defRPr>
            </a:lvl1pPr>
            <a:lvl2pPr indent="0" lvl="1" marL="431800" marR="0" rtl="0" algn="l">
              <a:lnSpc>
                <a:spcPct val="116111"/>
              </a:lnSpc>
              <a:spcBef>
                <a:spcPts val="0"/>
              </a:spcBef>
              <a:buNone/>
              <a:defRPr b="1" i="1" sz="1400">
                <a:solidFill>
                  <a:srgbClr val="6565FF"/>
                </a:solidFill>
                <a:latin typeface="Arial"/>
                <a:ea typeface="Arial"/>
                <a:cs typeface="Arial"/>
                <a:sym typeface="Arial"/>
              </a:defRPr>
            </a:lvl2pPr>
            <a:lvl3pPr indent="0" lvl="2" marL="431800" marR="0" rtl="0" algn="l">
              <a:lnSpc>
                <a:spcPct val="116111"/>
              </a:lnSpc>
              <a:spcBef>
                <a:spcPts val="0"/>
              </a:spcBef>
              <a:buNone/>
              <a:defRPr b="1" i="1" sz="1400">
                <a:solidFill>
                  <a:srgbClr val="6565FF"/>
                </a:solidFill>
                <a:latin typeface="Arial"/>
                <a:ea typeface="Arial"/>
                <a:cs typeface="Arial"/>
                <a:sym typeface="Arial"/>
              </a:defRPr>
            </a:lvl3pPr>
            <a:lvl4pPr indent="0" lvl="3" marL="431800" marR="0" rtl="0" algn="l">
              <a:lnSpc>
                <a:spcPct val="116111"/>
              </a:lnSpc>
              <a:spcBef>
                <a:spcPts val="0"/>
              </a:spcBef>
              <a:buNone/>
              <a:defRPr b="1" i="1" sz="1400">
                <a:solidFill>
                  <a:srgbClr val="6565FF"/>
                </a:solidFill>
                <a:latin typeface="Arial"/>
                <a:ea typeface="Arial"/>
                <a:cs typeface="Arial"/>
                <a:sym typeface="Arial"/>
              </a:defRPr>
            </a:lvl4pPr>
            <a:lvl5pPr indent="0" lvl="4" marL="431800" marR="0" rtl="0" algn="l">
              <a:lnSpc>
                <a:spcPct val="116111"/>
              </a:lnSpc>
              <a:spcBef>
                <a:spcPts val="0"/>
              </a:spcBef>
              <a:buNone/>
              <a:defRPr b="1" i="1" sz="1400">
                <a:solidFill>
                  <a:srgbClr val="6565FF"/>
                </a:solidFill>
                <a:latin typeface="Arial"/>
                <a:ea typeface="Arial"/>
                <a:cs typeface="Arial"/>
                <a:sym typeface="Arial"/>
              </a:defRPr>
            </a:lvl5pPr>
            <a:lvl6pPr indent="0" lvl="5" marL="431800" marR="0" rtl="0" algn="l">
              <a:lnSpc>
                <a:spcPct val="116111"/>
              </a:lnSpc>
              <a:spcBef>
                <a:spcPts val="0"/>
              </a:spcBef>
              <a:buNone/>
              <a:defRPr b="1" i="1" sz="1400">
                <a:solidFill>
                  <a:srgbClr val="6565FF"/>
                </a:solidFill>
                <a:latin typeface="Arial"/>
                <a:ea typeface="Arial"/>
                <a:cs typeface="Arial"/>
                <a:sym typeface="Arial"/>
              </a:defRPr>
            </a:lvl6pPr>
            <a:lvl7pPr indent="0" lvl="6" marL="431800" marR="0" rtl="0" algn="l">
              <a:lnSpc>
                <a:spcPct val="116111"/>
              </a:lnSpc>
              <a:spcBef>
                <a:spcPts val="0"/>
              </a:spcBef>
              <a:buNone/>
              <a:defRPr b="1" i="1" sz="1400">
                <a:solidFill>
                  <a:srgbClr val="6565FF"/>
                </a:solidFill>
                <a:latin typeface="Arial"/>
                <a:ea typeface="Arial"/>
                <a:cs typeface="Arial"/>
                <a:sym typeface="Arial"/>
              </a:defRPr>
            </a:lvl7pPr>
            <a:lvl8pPr indent="0" lvl="7" marL="431800" marR="0" rtl="0" algn="l">
              <a:lnSpc>
                <a:spcPct val="116111"/>
              </a:lnSpc>
              <a:spcBef>
                <a:spcPts val="0"/>
              </a:spcBef>
              <a:buNone/>
              <a:defRPr b="1" i="1" sz="1400">
                <a:solidFill>
                  <a:srgbClr val="6565FF"/>
                </a:solidFill>
                <a:latin typeface="Arial"/>
                <a:ea typeface="Arial"/>
                <a:cs typeface="Arial"/>
                <a:sym typeface="Arial"/>
              </a:defRPr>
            </a:lvl8pPr>
            <a:lvl9pPr indent="0" lvl="8" marL="431800" marR="0" rtl="0" algn="l">
              <a:lnSpc>
                <a:spcPct val="116111"/>
              </a:lnSpc>
              <a:spcBef>
                <a:spcPts val="0"/>
              </a:spcBef>
              <a:buNone/>
              <a:defRPr b="1" i="1" sz="1400">
                <a:solidFill>
                  <a:srgbClr val="6565FF"/>
                </a:solidFill>
                <a:latin typeface="Arial"/>
                <a:ea typeface="Arial"/>
                <a:cs typeface="Arial"/>
                <a:sym typeface="Arial"/>
              </a:defRPr>
            </a:lvl9pPr>
          </a:lstStyle>
          <a:p>
            <a:pPr indent="0" lvl="0" marL="431800" rtl="0" algn="l">
              <a:spcBef>
                <a:spcPts val="0"/>
              </a:spcBef>
              <a:spcAft>
                <a:spcPts val="0"/>
              </a:spcAft>
              <a:buNone/>
            </a:pPr>
            <a:r>
              <a:rPr lang="en-US"/>
              <a:t>Clarke, R. J. (2005) </a:t>
            </a:r>
            <a:r>
              <a:rPr i="0" lang="en-US"/>
              <a:t>Research Methodologies: </a:t>
            </a:r>
            <a:fld id="{00000000-1234-1234-1234-123412341234}" type="slidenum">
              <a:rPr i="0" lang="en-US" sz="1800">
                <a:solidFill>
                  <a:srgbClr val="FFFFFF"/>
                </a:solidFill>
              </a:rPr>
              <a:t>‹#›</a:t>
            </a:fld>
            <a:endParaRPr i="0"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f2aacaa702_0_261"/>
          <p:cNvSpPr txBox="1"/>
          <p:nvPr>
            <p:ph type="title"/>
          </p:nvPr>
        </p:nvSpPr>
        <p:spPr>
          <a:xfrm>
            <a:off x="310834" y="2862489"/>
            <a:ext cx="8496900" cy="1120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f2aacaa702_0_261"/>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f2aacaa702_0_264"/>
          <p:cNvSpPr txBox="1"/>
          <p:nvPr>
            <p:ph type="title"/>
          </p:nvPr>
        </p:nvSpPr>
        <p:spPr>
          <a:xfrm>
            <a:off x="310834" y="592268"/>
            <a:ext cx="8496900" cy="76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f2aacaa702_0_264"/>
          <p:cNvSpPr txBox="1"/>
          <p:nvPr>
            <p:ph idx="1" type="body"/>
          </p:nvPr>
        </p:nvSpPr>
        <p:spPr>
          <a:xfrm>
            <a:off x="310834" y="1533788"/>
            <a:ext cx="8496900" cy="4546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f2aacaa702_0_264"/>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f2aacaa702_0_268"/>
          <p:cNvSpPr txBox="1"/>
          <p:nvPr>
            <p:ph type="title"/>
          </p:nvPr>
        </p:nvSpPr>
        <p:spPr>
          <a:xfrm>
            <a:off x="310834" y="592268"/>
            <a:ext cx="8496900" cy="76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f2aacaa702_0_268"/>
          <p:cNvSpPr txBox="1"/>
          <p:nvPr>
            <p:ph idx="1" type="body"/>
          </p:nvPr>
        </p:nvSpPr>
        <p:spPr>
          <a:xfrm>
            <a:off x="310834" y="1533788"/>
            <a:ext cx="3988800" cy="4546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f2aacaa702_0_268"/>
          <p:cNvSpPr txBox="1"/>
          <p:nvPr>
            <p:ph idx="2" type="body"/>
          </p:nvPr>
        </p:nvSpPr>
        <p:spPr>
          <a:xfrm>
            <a:off x="4818977" y="1533788"/>
            <a:ext cx="3988800" cy="4546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f2aacaa702_0_268"/>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f2aacaa702_0_273"/>
          <p:cNvSpPr txBox="1"/>
          <p:nvPr>
            <p:ph type="title"/>
          </p:nvPr>
        </p:nvSpPr>
        <p:spPr>
          <a:xfrm>
            <a:off x="310834" y="592268"/>
            <a:ext cx="8496900" cy="76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f2aacaa702_0_273"/>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f2aacaa702_0_276"/>
          <p:cNvSpPr txBox="1"/>
          <p:nvPr>
            <p:ph type="title"/>
          </p:nvPr>
        </p:nvSpPr>
        <p:spPr>
          <a:xfrm>
            <a:off x="310834" y="739428"/>
            <a:ext cx="2800200" cy="10056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f2aacaa702_0_276"/>
          <p:cNvSpPr txBox="1"/>
          <p:nvPr>
            <p:ph idx="1" type="body"/>
          </p:nvPr>
        </p:nvSpPr>
        <p:spPr>
          <a:xfrm>
            <a:off x="310834" y="1849369"/>
            <a:ext cx="2800200" cy="4231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f2aacaa702_0_276"/>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f2aacaa702_0_280"/>
          <p:cNvSpPr txBox="1"/>
          <p:nvPr>
            <p:ph type="title"/>
          </p:nvPr>
        </p:nvSpPr>
        <p:spPr>
          <a:xfrm>
            <a:off x="488888" y="599089"/>
            <a:ext cx="6350100" cy="54444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f2aacaa702_0_280"/>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f2aacaa702_0_283"/>
          <p:cNvSpPr/>
          <p:nvPr/>
        </p:nvSpPr>
        <p:spPr>
          <a:xfrm>
            <a:off x="4559300" y="-166"/>
            <a:ext cx="4559400" cy="68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f2aacaa702_0_283"/>
          <p:cNvSpPr txBox="1"/>
          <p:nvPr>
            <p:ph type="title"/>
          </p:nvPr>
        </p:nvSpPr>
        <p:spPr>
          <a:xfrm>
            <a:off x="264763" y="1641188"/>
            <a:ext cx="4034100" cy="1972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f2aacaa702_0_283"/>
          <p:cNvSpPr txBox="1"/>
          <p:nvPr>
            <p:ph idx="1" type="subTitle"/>
          </p:nvPr>
        </p:nvSpPr>
        <p:spPr>
          <a:xfrm>
            <a:off x="264763" y="3730512"/>
            <a:ext cx="4034100" cy="1643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f2aacaa702_0_283"/>
          <p:cNvSpPr txBox="1"/>
          <p:nvPr>
            <p:ph idx="2" type="body"/>
          </p:nvPr>
        </p:nvSpPr>
        <p:spPr>
          <a:xfrm>
            <a:off x="4925779" y="963645"/>
            <a:ext cx="3826200" cy="4917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f2aacaa702_0_283"/>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f2aacaa702_0_289"/>
          <p:cNvSpPr txBox="1"/>
          <p:nvPr>
            <p:ph idx="1" type="body"/>
          </p:nvPr>
        </p:nvSpPr>
        <p:spPr>
          <a:xfrm>
            <a:off x="310834" y="5630321"/>
            <a:ext cx="5982000" cy="805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f2aacaa702_0_289"/>
          <p:cNvSpPr txBox="1"/>
          <p:nvPr>
            <p:ph idx="12" type="sldNum"/>
          </p:nvPr>
        </p:nvSpPr>
        <p:spPr>
          <a:xfrm>
            <a:off x="8448923" y="6206108"/>
            <a:ext cx="547200" cy="523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f2aacaa702_0_253"/>
          <p:cNvSpPr txBox="1"/>
          <p:nvPr>
            <p:ph type="title"/>
          </p:nvPr>
        </p:nvSpPr>
        <p:spPr>
          <a:xfrm>
            <a:off x="310834" y="592268"/>
            <a:ext cx="8496900" cy="762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f2aacaa702_0_253"/>
          <p:cNvSpPr txBox="1"/>
          <p:nvPr>
            <p:ph idx="1" type="body"/>
          </p:nvPr>
        </p:nvSpPr>
        <p:spPr>
          <a:xfrm>
            <a:off x="310834" y="1533788"/>
            <a:ext cx="8496900" cy="4546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f2aacaa702_0_253"/>
          <p:cNvSpPr txBox="1"/>
          <p:nvPr>
            <p:ph idx="12" type="sldNum"/>
          </p:nvPr>
        </p:nvSpPr>
        <p:spPr>
          <a:xfrm>
            <a:off x="8448923" y="6206108"/>
            <a:ext cx="547200" cy="523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nvSpPr>
        <p:spPr>
          <a:xfrm>
            <a:off x="374171" y="979175"/>
            <a:ext cx="8258700" cy="738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800">
                <a:solidFill>
                  <a:schemeClr val="lt1"/>
                </a:solidFill>
                <a:latin typeface="Arial Narrow"/>
                <a:ea typeface="Arial Narrow"/>
                <a:cs typeface="Arial Narrow"/>
                <a:sym typeface="Arial Narrow"/>
              </a:rPr>
              <a:t> General Research Methods</a:t>
            </a:r>
            <a:endParaRPr b="1" i="0" sz="4800">
              <a:solidFill>
                <a:schemeClr val="lt1"/>
              </a:solidFill>
              <a:latin typeface="Arial"/>
              <a:ea typeface="Arial"/>
              <a:cs typeface="Arial"/>
              <a:sym typeface="Arial"/>
            </a:endParaRPr>
          </a:p>
        </p:txBody>
      </p:sp>
      <p:sp>
        <p:nvSpPr>
          <p:cNvPr id="65" name="Google Shape;65;p1"/>
          <p:cNvSpPr txBox="1"/>
          <p:nvPr/>
        </p:nvSpPr>
        <p:spPr>
          <a:xfrm>
            <a:off x="1989375" y="1063450"/>
            <a:ext cx="50283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500"/>
              <a:t>Research Methods in CS</a:t>
            </a:r>
            <a:endParaRPr sz="3500"/>
          </a:p>
          <a:p>
            <a:pPr indent="0" lvl="0" marL="0" rtl="0" algn="ctr">
              <a:spcBef>
                <a:spcPts val="0"/>
              </a:spcBef>
              <a:spcAft>
                <a:spcPts val="0"/>
              </a:spcAft>
              <a:buNone/>
            </a:pPr>
            <a:r>
              <a:rPr lang="en-US" sz="3500"/>
              <a:t>Plagiarism</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rPr lang="en-US" sz="3500"/>
              <a:t>Week 2 </a:t>
            </a:r>
            <a:endParaRPr sz="35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097921" y="568198"/>
            <a:ext cx="6922800" cy="550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500">
                <a:solidFill>
                  <a:srgbClr val="980000"/>
                </a:solidFill>
              </a:rPr>
              <a:t>Research Design Formats</a:t>
            </a:r>
            <a:endParaRPr sz="3500">
              <a:solidFill>
                <a:srgbClr val="980000"/>
              </a:solidFill>
            </a:endParaRPr>
          </a:p>
        </p:txBody>
      </p:sp>
      <p:sp>
        <p:nvSpPr>
          <p:cNvPr id="119" name="Google Shape;119;p16"/>
          <p:cNvSpPr txBox="1"/>
          <p:nvPr/>
        </p:nvSpPr>
        <p:spPr>
          <a:xfrm>
            <a:off x="155099" y="829593"/>
            <a:ext cx="8683500" cy="594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t/>
            </a:r>
            <a:endParaRPr sz="3200">
              <a:solidFill>
                <a:schemeClr val="dk1"/>
              </a:solidFill>
              <a:latin typeface="Arial"/>
              <a:ea typeface="Arial"/>
              <a:cs typeface="Arial"/>
              <a:sym typeface="Arial"/>
            </a:endParaRPr>
          </a:p>
          <a:p>
            <a:pPr indent="-355600" lvl="0" marL="890905" marR="0" rtl="0" algn="l">
              <a:lnSpc>
                <a:spcPct val="100000"/>
              </a:lnSpc>
              <a:spcBef>
                <a:spcPts val="1745"/>
              </a:spcBef>
              <a:spcAft>
                <a:spcPts val="0"/>
              </a:spcAft>
              <a:buClr>
                <a:schemeClr val="dk1"/>
              </a:buClr>
              <a:buSzPts val="2200"/>
              <a:buFont typeface="Noto Sans Symbols"/>
              <a:buChar char="■"/>
            </a:pPr>
            <a:r>
              <a:rPr b="1" lang="en-US" sz="2200">
                <a:solidFill>
                  <a:schemeClr val="dk1"/>
                </a:solidFill>
                <a:latin typeface="Arial"/>
                <a:ea typeface="Arial"/>
                <a:cs typeface="Arial"/>
                <a:sym typeface="Arial"/>
              </a:rPr>
              <a:t>Introduction</a:t>
            </a:r>
            <a:endParaRPr sz="2200">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Context (Statement of the Problem)</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Purposes of the Study</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Research Questions or Objectives or Hypotheses</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Theoretical Perspective</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Definition of Terms</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Delimitations and Limitations of the Study</a:t>
            </a:r>
            <a:endParaRPr b="0" i="0" sz="2200" u="none" cap="none" strike="noStrike">
              <a:solidFill>
                <a:schemeClr val="dk1"/>
              </a:solidFill>
              <a:latin typeface="Arial"/>
              <a:ea typeface="Arial"/>
              <a:cs typeface="Arial"/>
              <a:sym typeface="Arial"/>
            </a:endParaRPr>
          </a:p>
          <a:p>
            <a:pPr indent="-355600" lvl="0" marL="890905" marR="0" rtl="0" algn="l">
              <a:lnSpc>
                <a:spcPct val="100000"/>
              </a:lnSpc>
              <a:spcBef>
                <a:spcPts val="0"/>
              </a:spcBef>
              <a:spcAft>
                <a:spcPts val="0"/>
              </a:spcAft>
              <a:buClr>
                <a:schemeClr val="dk1"/>
              </a:buClr>
              <a:buSzPts val="2200"/>
              <a:buFont typeface="Noto Sans Symbols"/>
              <a:buChar char="■"/>
            </a:pPr>
            <a:r>
              <a:rPr b="1" lang="en-US" sz="2200">
                <a:solidFill>
                  <a:schemeClr val="dk1"/>
                </a:solidFill>
                <a:latin typeface="Arial"/>
                <a:ea typeface="Arial"/>
                <a:cs typeface="Arial"/>
                <a:sym typeface="Arial"/>
              </a:rPr>
              <a:t>Review of the Literature</a:t>
            </a:r>
            <a:endParaRPr sz="2200">
              <a:solidFill>
                <a:schemeClr val="dk1"/>
              </a:solidFill>
              <a:latin typeface="Arial"/>
              <a:ea typeface="Arial"/>
              <a:cs typeface="Arial"/>
              <a:sym typeface="Arial"/>
            </a:endParaRPr>
          </a:p>
          <a:p>
            <a:pPr indent="-355600" lvl="0" marL="890905" marR="0" rtl="0" algn="l">
              <a:lnSpc>
                <a:spcPct val="120000"/>
              </a:lnSpc>
              <a:spcBef>
                <a:spcPts val="0"/>
              </a:spcBef>
              <a:spcAft>
                <a:spcPts val="0"/>
              </a:spcAft>
              <a:buClr>
                <a:schemeClr val="dk1"/>
              </a:buClr>
              <a:buSzPts val="2200"/>
              <a:buFont typeface="Noto Sans Symbols"/>
              <a:buChar char="■"/>
            </a:pPr>
            <a:r>
              <a:rPr b="1" lang="en-US" sz="2200">
                <a:solidFill>
                  <a:schemeClr val="dk1"/>
                </a:solidFill>
                <a:latin typeface="Arial"/>
                <a:ea typeface="Arial"/>
                <a:cs typeface="Arial"/>
                <a:sym typeface="Arial"/>
              </a:rPr>
              <a:t>Methods</a:t>
            </a:r>
            <a:endParaRPr sz="2200">
              <a:solidFill>
                <a:schemeClr val="dk1"/>
              </a:solidFill>
              <a:latin typeface="Arial"/>
              <a:ea typeface="Arial"/>
              <a:cs typeface="Arial"/>
              <a:sym typeface="Arial"/>
            </a:endParaRPr>
          </a:p>
          <a:p>
            <a:pPr indent="-311150" lvl="1" marL="1290955" marR="0" rtl="0" algn="l">
              <a:lnSpc>
                <a:spcPct val="12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Research Design</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Sample, Population, or Subjects</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Instrumentation and Materials</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Variables in the Study</a:t>
            </a:r>
            <a:endParaRPr b="0" i="0" sz="2200" u="none" cap="none" strike="noStrike">
              <a:solidFill>
                <a:schemeClr val="dk1"/>
              </a:solidFill>
              <a:latin typeface="Arial"/>
              <a:ea typeface="Arial"/>
              <a:cs typeface="Arial"/>
              <a:sym typeface="Arial"/>
            </a:endParaRPr>
          </a:p>
          <a:p>
            <a:pPr indent="-311150" lvl="1" marL="1290955" marR="0" rtl="0" algn="l">
              <a:lnSpc>
                <a:spcPct val="100000"/>
              </a:lnSpc>
              <a:spcBef>
                <a:spcPts val="0"/>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Data Analysis</a:t>
            </a:r>
            <a:endParaRPr b="0" i="0" sz="2200" u="none" cap="none" strike="noStrike">
              <a:solidFill>
                <a:schemeClr val="dk1"/>
              </a:solidFill>
              <a:latin typeface="Arial"/>
              <a:ea typeface="Arial"/>
              <a:cs typeface="Arial"/>
              <a:sym typeface="Arial"/>
            </a:endParaRPr>
          </a:p>
          <a:p>
            <a:pPr indent="-355600" lvl="0" marL="890905" marR="0" rtl="0" algn="l">
              <a:lnSpc>
                <a:spcPct val="100000"/>
              </a:lnSpc>
              <a:spcBef>
                <a:spcPts val="0"/>
              </a:spcBef>
              <a:spcAft>
                <a:spcPts val="0"/>
              </a:spcAft>
              <a:buClr>
                <a:schemeClr val="dk1"/>
              </a:buClr>
              <a:buSzPts val="2200"/>
              <a:buFont typeface="Noto Sans Symbols"/>
              <a:buChar char="■"/>
            </a:pPr>
            <a:r>
              <a:rPr b="1" lang="en-US" sz="2200">
                <a:solidFill>
                  <a:schemeClr val="dk1"/>
                </a:solidFill>
                <a:latin typeface="Arial"/>
                <a:ea typeface="Arial"/>
                <a:cs typeface="Arial"/>
                <a:sym typeface="Arial"/>
              </a:rPr>
              <a:t>Appendices: Instruments</a:t>
            </a:r>
            <a:endParaRPr sz="2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41938" y="608115"/>
            <a:ext cx="7033800" cy="1215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500">
                <a:solidFill>
                  <a:srgbClr val="980000"/>
                </a:solidFill>
              </a:rPr>
              <a:t>Research objectives </a:t>
            </a:r>
            <a:br>
              <a:rPr lang="en-US"/>
            </a:br>
            <a:endParaRPr/>
          </a:p>
        </p:txBody>
      </p:sp>
      <p:sp>
        <p:nvSpPr>
          <p:cNvPr id="125" name="Google Shape;125;p18"/>
          <p:cNvSpPr txBox="1"/>
          <p:nvPr>
            <p:ph idx="1" type="body"/>
          </p:nvPr>
        </p:nvSpPr>
        <p:spPr>
          <a:xfrm>
            <a:off x="10" y="1348454"/>
            <a:ext cx="8889900" cy="4148400"/>
          </a:xfrm>
          <a:prstGeom prst="rect">
            <a:avLst/>
          </a:prstGeom>
          <a:noFill/>
          <a:ln>
            <a:noFill/>
          </a:ln>
        </p:spPr>
        <p:txBody>
          <a:bodyPr anchorCtr="0" anchor="t" bIns="0" lIns="0" spcFirstLastPara="1" rIns="0" wrap="square" tIns="0">
            <a:noAutofit/>
          </a:bodyPr>
          <a:lstStyle/>
          <a:p>
            <a:pPr indent="-285750" lvl="0" marL="285750" rtl="0" algn="l">
              <a:spcBef>
                <a:spcPts val="0"/>
              </a:spcBef>
              <a:spcAft>
                <a:spcPts val="0"/>
              </a:spcAft>
              <a:buClr>
                <a:schemeClr val="dk1"/>
              </a:buClr>
              <a:buSzPts val="2000"/>
              <a:buFont typeface="Arial"/>
              <a:buChar char="•"/>
            </a:pPr>
            <a:r>
              <a:rPr lang="en-US" sz="2000">
                <a:solidFill>
                  <a:schemeClr val="dk1"/>
                </a:solidFill>
              </a:rPr>
              <a:t>t</a:t>
            </a:r>
            <a:r>
              <a:rPr lang="en-US" sz="2200">
                <a:solidFill>
                  <a:schemeClr val="dk1"/>
                </a:solidFill>
              </a:rPr>
              <a:t>o discover answers to questions through the application of scientific procedures </a:t>
            </a:r>
            <a:endParaRPr sz="2200">
              <a:solidFill>
                <a:schemeClr val="dk1"/>
              </a:solidFill>
            </a:endParaRPr>
          </a:p>
          <a:p>
            <a:pPr indent="-298450" lvl="0" marL="285750" rtl="0" algn="l">
              <a:spcBef>
                <a:spcPts val="1200"/>
              </a:spcBef>
              <a:spcAft>
                <a:spcPts val="0"/>
              </a:spcAft>
              <a:buClr>
                <a:srgbClr val="000000"/>
              </a:buClr>
              <a:buSzPts val="2200"/>
              <a:buFont typeface="Arial"/>
              <a:buChar char="•"/>
            </a:pPr>
            <a:r>
              <a:rPr lang="en-US" sz="2200">
                <a:solidFill>
                  <a:srgbClr val="000000"/>
                </a:solidFill>
              </a:rPr>
              <a:t>to find out the truth which is hidden and which has not been discovered as yet </a:t>
            </a:r>
            <a:endParaRPr sz="2200">
              <a:solidFill>
                <a:srgbClr val="000000"/>
              </a:solidFill>
            </a:endParaRPr>
          </a:p>
          <a:p>
            <a:pPr indent="-298450" lvl="0" marL="285750" rtl="0" algn="l">
              <a:spcBef>
                <a:spcPts val="1200"/>
              </a:spcBef>
              <a:spcAft>
                <a:spcPts val="0"/>
              </a:spcAft>
              <a:buClr>
                <a:srgbClr val="000000"/>
              </a:buClr>
              <a:buSzPts val="2200"/>
              <a:buFont typeface="Arial"/>
              <a:buChar char="•"/>
            </a:pPr>
            <a:r>
              <a:rPr lang="en-US" sz="2200">
                <a:solidFill>
                  <a:srgbClr val="000000"/>
                </a:solidFill>
              </a:rPr>
              <a:t>to gain familiarity with a phenomenon or to achieve new insights into it</a:t>
            </a:r>
            <a:br>
              <a:rPr lang="en-US" sz="2200">
                <a:solidFill>
                  <a:srgbClr val="000000"/>
                </a:solidFill>
              </a:rPr>
            </a:br>
            <a:r>
              <a:rPr lang="en-US" sz="2200">
                <a:solidFill>
                  <a:srgbClr val="000000"/>
                </a:solidFill>
              </a:rPr>
              <a:t>(known as exploratory or formulative research studies</a:t>
            </a:r>
            <a:endParaRPr sz="2200">
              <a:solidFill>
                <a:srgbClr val="000000"/>
              </a:solidFill>
            </a:endParaRPr>
          </a:p>
          <a:p>
            <a:pPr indent="-298450" lvl="0" marL="285750" rtl="0" algn="l">
              <a:spcBef>
                <a:spcPts val="1200"/>
              </a:spcBef>
              <a:spcAft>
                <a:spcPts val="0"/>
              </a:spcAft>
              <a:buClr>
                <a:srgbClr val="000000"/>
              </a:buClr>
              <a:buSzPts val="2200"/>
              <a:buFont typeface="Arial"/>
              <a:buChar char="•"/>
            </a:pPr>
            <a:r>
              <a:rPr lang="en-US" sz="2200">
                <a:solidFill>
                  <a:srgbClr val="000000"/>
                </a:solidFill>
              </a:rPr>
              <a:t>to determine the frequency with which something occurs or with which it is associated with something else (known as diagnostic research studies)</a:t>
            </a:r>
            <a:endParaRPr sz="2200">
              <a:solidFill>
                <a:srgbClr val="000000"/>
              </a:solidFill>
            </a:endParaRPr>
          </a:p>
          <a:p>
            <a:pPr indent="-285750" lvl="0" marL="285750" rtl="0" algn="l">
              <a:spcBef>
                <a:spcPts val="1200"/>
              </a:spcBef>
              <a:spcAft>
                <a:spcPts val="1200"/>
              </a:spcAft>
              <a:buClr>
                <a:srgbClr val="FFFF00"/>
              </a:buClr>
              <a:buSzPts val="2000"/>
              <a:buFont typeface="Arial"/>
              <a:buChar char="•"/>
            </a:pPr>
            <a:r>
              <a:rPr lang="en-US" sz="2200">
                <a:solidFill>
                  <a:srgbClr val="000000"/>
                </a:solidFill>
              </a:rPr>
              <a:t>to test a hypothesis of a causal relationship between variables (known as hypothesis-testing research studies) </a:t>
            </a:r>
            <a:br>
              <a:rPr lang="en-US" sz="2200">
                <a:solidFill>
                  <a:srgbClr val="000000"/>
                </a:solidFill>
              </a:rPr>
            </a:br>
            <a:br>
              <a:rPr lang="en-US" sz="2000"/>
            </a:br>
            <a:br>
              <a:rPr lang="en-US" sz="2000"/>
            </a:b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03888" y="473915"/>
            <a:ext cx="7033800" cy="1215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500">
                <a:solidFill>
                  <a:srgbClr val="980000"/>
                </a:solidFill>
              </a:rPr>
              <a:t>Research motivations</a:t>
            </a:r>
            <a:br>
              <a:rPr lang="en-US"/>
            </a:br>
            <a:endParaRPr/>
          </a:p>
        </p:txBody>
      </p:sp>
      <p:sp>
        <p:nvSpPr>
          <p:cNvPr id="131" name="Google Shape;131;p19"/>
          <p:cNvSpPr txBox="1"/>
          <p:nvPr>
            <p:ph idx="1" type="body"/>
          </p:nvPr>
        </p:nvSpPr>
        <p:spPr>
          <a:xfrm>
            <a:off x="114375" y="1500849"/>
            <a:ext cx="8889900" cy="5416800"/>
          </a:xfrm>
          <a:prstGeom prst="rect">
            <a:avLst/>
          </a:prstGeom>
          <a:noFill/>
          <a:ln>
            <a:noFill/>
          </a:ln>
        </p:spPr>
        <p:txBody>
          <a:bodyPr anchorCtr="0" anchor="t" bIns="0" lIns="0" spcFirstLastPara="1" rIns="0" wrap="square" tIns="0">
            <a:noAutofit/>
          </a:bodyPr>
          <a:lstStyle/>
          <a:p>
            <a:pPr indent="-273050" lvl="0" marL="285750" rtl="0" algn="l">
              <a:spcBef>
                <a:spcPts val="0"/>
              </a:spcBef>
              <a:spcAft>
                <a:spcPts val="0"/>
              </a:spcAft>
              <a:buClr>
                <a:srgbClr val="000000"/>
              </a:buClr>
              <a:buSzPts val="2200"/>
              <a:buFont typeface="Arial"/>
              <a:buChar char="•"/>
            </a:pPr>
            <a:r>
              <a:rPr lang="en-US" sz="2200">
                <a:solidFill>
                  <a:srgbClr val="000000"/>
                </a:solidFill>
              </a:rPr>
              <a:t>Aspire to get a research degree along with career benefits</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Aspire to take up the challenge in solving the unsolved problems</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Desire to get intellectual joy of doing a creative work</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Aspire to do research to serve the society</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Seek to get recognition and respect</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Directives of government</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Employment conditions</a:t>
            </a:r>
            <a:endParaRPr sz="2200">
              <a:solidFill>
                <a:srgbClr val="000000"/>
              </a:solidFill>
            </a:endParaRPr>
          </a:p>
          <a:p>
            <a:pPr indent="-273050" lvl="0" marL="285750" rtl="0" algn="l">
              <a:spcBef>
                <a:spcPts val="1200"/>
              </a:spcBef>
              <a:spcAft>
                <a:spcPts val="0"/>
              </a:spcAft>
              <a:buClr>
                <a:srgbClr val="000000"/>
              </a:buClr>
              <a:buSzPts val="2200"/>
              <a:buFont typeface="Arial"/>
              <a:buChar char="•"/>
            </a:pPr>
            <a:r>
              <a:rPr lang="en-US" sz="2200">
                <a:solidFill>
                  <a:srgbClr val="000000"/>
                </a:solidFill>
              </a:rPr>
              <a:t>Curiosity about new things</a:t>
            </a:r>
            <a:endParaRPr sz="2200">
              <a:solidFill>
                <a:srgbClr val="000000"/>
              </a:solidFill>
            </a:endParaRPr>
          </a:p>
          <a:p>
            <a:pPr indent="-273050" lvl="0" marL="285750" rtl="0" algn="l">
              <a:spcBef>
                <a:spcPts val="1200"/>
              </a:spcBef>
              <a:spcAft>
                <a:spcPts val="1200"/>
              </a:spcAft>
              <a:buClr>
                <a:srgbClr val="000000"/>
              </a:buClr>
              <a:buSzPts val="2200"/>
              <a:buFont typeface="Arial"/>
              <a:buChar char="•"/>
            </a:pPr>
            <a:r>
              <a:rPr lang="en-US" sz="2200">
                <a:solidFill>
                  <a:srgbClr val="000000"/>
                </a:solidFill>
              </a:rPr>
              <a:t>Social thinking and awakening </a:t>
            </a:r>
            <a:br>
              <a:rPr lang="en-US" sz="2200">
                <a:solidFill>
                  <a:srgbClr val="000000"/>
                </a:solidFill>
              </a:rPr>
            </a:br>
            <a:endParaRPr sz="2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83238" y="370665"/>
            <a:ext cx="7033800" cy="1215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500">
                <a:solidFill>
                  <a:srgbClr val="980000"/>
                </a:solidFill>
              </a:rPr>
              <a:t>Research approaches</a:t>
            </a:r>
            <a:br>
              <a:rPr lang="en-US"/>
            </a:br>
            <a:endParaRPr/>
          </a:p>
        </p:txBody>
      </p:sp>
      <p:sp>
        <p:nvSpPr>
          <p:cNvPr id="137" name="Google Shape;137;p20"/>
          <p:cNvSpPr txBox="1"/>
          <p:nvPr>
            <p:ph idx="1" type="body"/>
          </p:nvPr>
        </p:nvSpPr>
        <p:spPr>
          <a:xfrm>
            <a:off x="186647" y="1022350"/>
            <a:ext cx="8889900" cy="48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200">
                <a:solidFill>
                  <a:schemeClr val="dk1"/>
                </a:solidFill>
              </a:rPr>
              <a:t>Descriptive Research vs. Analytical Research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Descriptive research includes surveys and fact-finding enquiries of different kinds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describes the state of affairs as it exists at present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suitable for social sciences and business and management studies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researcher has no control over the variables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reports what has happened or what is happening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survey methods of all kinds fall under descriptive research, including</a:t>
            </a:r>
            <a:br>
              <a:rPr lang="en-US" sz="2200">
                <a:solidFill>
                  <a:schemeClr val="dk1"/>
                </a:solidFill>
              </a:rPr>
            </a:br>
            <a:r>
              <a:rPr lang="en-US" sz="2200">
                <a:solidFill>
                  <a:schemeClr val="dk1"/>
                </a:solidFill>
              </a:rPr>
              <a:t>comparative and correlation techniques</a:t>
            </a:r>
            <a:endParaRPr sz="2200">
              <a:solidFill>
                <a:schemeClr val="dk1"/>
              </a:solidFill>
            </a:endParaRPr>
          </a:p>
          <a:p>
            <a:pPr indent="-139700" lvl="0" marL="0" rtl="0" algn="l">
              <a:spcBef>
                <a:spcPts val="1200"/>
              </a:spcBef>
              <a:spcAft>
                <a:spcPts val="1200"/>
              </a:spcAft>
              <a:buClr>
                <a:schemeClr val="dk1"/>
              </a:buClr>
              <a:buSzPts val="2200"/>
              <a:buFont typeface="Arial"/>
              <a:buChar char="•"/>
            </a:pPr>
            <a:r>
              <a:rPr lang="en-US" sz="2200">
                <a:solidFill>
                  <a:schemeClr val="dk1"/>
                </a:solidFill>
              </a:rPr>
              <a:t>Analytical research makes a critical evaluation of the material by analyzing facts and information already available </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44500" y="222250"/>
            <a:ext cx="7033800" cy="1077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500">
                <a:solidFill>
                  <a:srgbClr val="980000"/>
                </a:solidFill>
              </a:rPr>
              <a:t>Research approaches</a:t>
            </a:r>
            <a:br>
              <a:rPr lang="en-US" sz="3500">
                <a:solidFill>
                  <a:srgbClr val="980000"/>
                </a:solidFill>
              </a:rPr>
            </a:br>
            <a:endParaRPr sz="3500">
              <a:solidFill>
                <a:srgbClr val="980000"/>
              </a:solidFill>
            </a:endParaRPr>
          </a:p>
        </p:txBody>
      </p:sp>
      <p:sp>
        <p:nvSpPr>
          <p:cNvPr id="143" name="Google Shape;143;p21"/>
          <p:cNvSpPr txBox="1"/>
          <p:nvPr>
            <p:ph idx="1" type="body"/>
          </p:nvPr>
        </p:nvSpPr>
        <p:spPr>
          <a:xfrm>
            <a:off x="206500" y="811200"/>
            <a:ext cx="9118500" cy="6324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200">
                <a:solidFill>
                  <a:srgbClr val="000000"/>
                </a:solidFill>
              </a:rPr>
              <a:t>Applied Research vs. Fundamental Research</a:t>
            </a:r>
            <a:endParaRPr sz="2200">
              <a:solidFill>
                <a:srgbClr val="000000"/>
              </a:solidFill>
            </a:endParaRPr>
          </a:p>
          <a:p>
            <a:pPr indent="-139700" lvl="0" marL="0" rtl="0" algn="l">
              <a:spcBef>
                <a:spcPts val="1200"/>
              </a:spcBef>
              <a:spcAft>
                <a:spcPts val="0"/>
              </a:spcAft>
              <a:buClr>
                <a:srgbClr val="000000"/>
              </a:buClr>
              <a:buSzPts val="2200"/>
              <a:buFont typeface="Arial"/>
              <a:buChar char="•"/>
            </a:pPr>
            <a:r>
              <a:rPr lang="en-US" sz="2200">
                <a:solidFill>
                  <a:srgbClr val="000000"/>
                </a:solidFill>
              </a:rPr>
              <a:t>Applied Research is to find a solution for an immediate problem facing a society or an industrial / business organization </a:t>
            </a:r>
            <a:endParaRPr sz="2200">
              <a:solidFill>
                <a:srgbClr val="000000"/>
              </a:solidFill>
            </a:endParaRPr>
          </a:p>
          <a:p>
            <a:pPr indent="-139700" lvl="0" marL="0" rtl="0" algn="l">
              <a:spcBef>
                <a:spcPts val="1200"/>
              </a:spcBef>
              <a:spcAft>
                <a:spcPts val="0"/>
              </a:spcAft>
              <a:buClr>
                <a:srgbClr val="000000"/>
              </a:buClr>
              <a:buSzPts val="2200"/>
              <a:buFont typeface="Arial"/>
              <a:buChar char="•"/>
            </a:pPr>
            <a:r>
              <a:rPr lang="en-US" sz="2200">
                <a:solidFill>
                  <a:srgbClr val="000000"/>
                </a:solidFill>
              </a:rPr>
              <a:t>concentrates on discovering a solution for some pressing practical problem </a:t>
            </a:r>
            <a:endParaRPr sz="2200">
              <a:solidFill>
                <a:srgbClr val="000000"/>
              </a:solidFill>
            </a:endParaRPr>
          </a:p>
          <a:p>
            <a:pPr indent="-139700" lvl="0" marL="0" rtl="0" algn="l">
              <a:spcBef>
                <a:spcPts val="1200"/>
              </a:spcBef>
              <a:spcAft>
                <a:spcPts val="0"/>
              </a:spcAft>
              <a:buClr>
                <a:srgbClr val="000000"/>
              </a:buClr>
              <a:buSzPts val="2200"/>
              <a:buFont typeface="Arial"/>
              <a:buChar char="•"/>
            </a:pPr>
            <a:r>
              <a:rPr lang="en-US" sz="2200">
                <a:solidFill>
                  <a:srgbClr val="000000"/>
                </a:solidFill>
              </a:rPr>
              <a:t>Fundamental or Pure Research is mainly concerned with generalizations </a:t>
            </a:r>
            <a:endParaRPr sz="2200">
              <a:solidFill>
                <a:srgbClr val="000000"/>
              </a:solidFill>
            </a:endParaRPr>
          </a:p>
          <a:p>
            <a:pPr indent="-139700" lvl="0" marL="0" rtl="0" algn="l">
              <a:spcBef>
                <a:spcPts val="1200"/>
              </a:spcBef>
              <a:spcAft>
                <a:spcPts val="0"/>
              </a:spcAft>
              <a:buClr>
                <a:srgbClr val="000000"/>
              </a:buClr>
              <a:buSzPts val="2200"/>
              <a:buFont typeface="Arial"/>
              <a:buChar char="•"/>
            </a:pPr>
            <a:r>
              <a:rPr lang="en-US" sz="2200">
                <a:solidFill>
                  <a:srgbClr val="000000"/>
                </a:solidFill>
              </a:rPr>
              <a:t>concentrates on the formulation of a theory </a:t>
            </a:r>
            <a:endParaRPr sz="2200">
              <a:solidFill>
                <a:srgbClr val="000000"/>
              </a:solidFill>
            </a:endParaRPr>
          </a:p>
          <a:p>
            <a:pPr indent="-139700" lvl="0" marL="0" rtl="0" algn="l">
              <a:spcBef>
                <a:spcPts val="1200"/>
              </a:spcBef>
              <a:spcAft>
                <a:spcPts val="0"/>
              </a:spcAft>
              <a:buClr>
                <a:srgbClr val="000000"/>
              </a:buClr>
              <a:buSzPts val="2200"/>
              <a:buFont typeface="Arial"/>
              <a:buChar char="•"/>
            </a:pPr>
            <a:r>
              <a:rPr lang="en-US" sz="2200">
                <a:solidFill>
                  <a:srgbClr val="000000"/>
                </a:solidFill>
              </a:rPr>
              <a:t>focused towards formulation of theories that may have a broad base of applications either at present or for future which adds more materials to the already existing organized body of scientific knowledge </a:t>
            </a:r>
            <a:endParaRPr sz="2200">
              <a:solidFill>
                <a:srgbClr val="000000"/>
              </a:solidFill>
            </a:endParaRPr>
          </a:p>
          <a:p>
            <a:pPr indent="-152400" lvl="0" marL="0" rtl="0" algn="l">
              <a:spcBef>
                <a:spcPts val="1200"/>
              </a:spcBef>
              <a:spcAft>
                <a:spcPts val="0"/>
              </a:spcAft>
              <a:buClr>
                <a:srgbClr val="FFFF00"/>
              </a:buClr>
              <a:buSzPts val="2400"/>
              <a:buFont typeface="Arial"/>
              <a:buChar char="•"/>
            </a:pPr>
            <a:r>
              <a:t/>
            </a:r>
            <a:endParaRPr sz="2200">
              <a:solidFill>
                <a:srgbClr val="000000"/>
              </a:solidFill>
            </a:endParaRPr>
          </a:p>
          <a:p>
            <a:pPr indent="-152400" lvl="0" marL="0" rtl="0" algn="l">
              <a:spcBef>
                <a:spcPts val="1200"/>
              </a:spcBef>
              <a:spcAft>
                <a:spcPts val="1200"/>
              </a:spcAft>
              <a:buClr>
                <a:srgbClr val="FFFF00"/>
              </a:buClr>
              <a:buSzPts val="2400"/>
              <a:buFont typeface="Arial"/>
              <a:buChar char="•"/>
            </a:pPr>
            <a:br>
              <a:rPr lang="en-US" sz="2200">
                <a:solidFill>
                  <a:srgbClr val="000000"/>
                </a:solidFill>
              </a:rPr>
            </a:br>
            <a:br>
              <a:rPr lang="en-US" sz="2200">
                <a:solidFill>
                  <a:srgbClr val="000000"/>
                </a:solidFill>
              </a:rPr>
            </a:br>
            <a:br>
              <a:rPr lang="en-US" sz="2200">
                <a:solidFill>
                  <a:srgbClr val="000000"/>
                </a:solidFill>
              </a:rPr>
            </a:br>
            <a:br>
              <a:rPr lang="en-US" sz="2200">
                <a:solidFill>
                  <a:srgbClr val="000000"/>
                </a:solidFill>
              </a:rPr>
            </a:br>
            <a:br>
              <a:rPr lang="en-US" sz="2200">
                <a:solidFill>
                  <a:srgbClr val="000000"/>
                </a:solidFill>
              </a:rPr>
            </a:br>
            <a:br>
              <a:rPr lang="en-US" sz="2400"/>
            </a:br>
            <a:r>
              <a:rPr lang="en-US" sz="2400"/>
              <a:t> </a:t>
            </a:r>
            <a:br>
              <a:rPr lang="en-US" sz="2400"/>
            </a:br>
            <a:br>
              <a:rPr lang="en-US" sz="2400"/>
            </a:br>
            <a:br>
              <a:rPr lang="en-US" sz="2400"/>
            </a:br>
            <a:br>
              <a:rPr lang="en-US" sz="2400"/>
            </a:b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3">
            <a:alphaModFix/>
          </a:blip>
          <a:srcRect b="0" l="0" r="0" t="0"/>
          <a:stretch/>
        </p:blipFill>
        <p:spPr>
          <a:xfrm>
            <a:off x="1096524" y="-6350"/>
            <a:ext cx="7015575"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2913" y="244488"/>
            <a:ext cx="7033800" cy="92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992">
                <a:solidFill>
                  <a:srgbClr val="980000"/>
                </a:solidFill>
              </a:rPr>
              <a:t>Research Process </a:t>
            </a:r>
            <a:br>
              <a:rPr lang="en-US" sz="2992">
                <a:solidFill>
                  <a:srgbClr val="980000"/>
                </a:solidFill>
              </a:rPr>
            </a:br>
            <a:endParaRPr sz="2992">
              <a:solidFill>
                <a:srgbClr val="980000"/>
              </a:solidFill>
            </a:endParaRPr>
          </a:p>
        </p:txBody>
      </p:sp>
      <p:sp>
        <p:nvSpPr>
          <p:cNvPr id="154" name="Google Shape;154;p27"/>
          <p:cNvSpPr txBox="1"/>
          <p:nvPr>
            <p:ph idx="1" type="body"/>
          </p:nvPr>
        </p:nvSpPr>
        <p:spPr>
          <a:xfrm>
            <a:off x="114372" y="878421"/>
            <a:ext cx="8889900" cy="456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200">
                <a:solidFill>
                  <a:schemeClr val="dk1"/>
                </a:solidFill>
              </a:rPr>
              <a:t>Finding a research Advisor/Guide</a:t>
            </a:r>
            <a:endParaRPr sz="2200">
              <a:solidFill>
                <a:schemeClr val="dk1"/>
              </a:solidFill>
            </a:endParaRPr>
          </a:p>
          <a:p>
            <a:pPr indent="0" lvl="0" marL="0" rtl="0" algn="l">
              <a:spcBef>
                <a:spcPts val="1200"/>
              </a:spcBef>
              <a:spcAft>
                <a:spcPts val="0"/>
              </a:spcAft>
              <a:buNone/>
            </a:pPr>
            <a:r>
              <a:rPr lang="en-US" sz="2200">
                <a:solidFill>
                  <a:schemeClr val="dk1"/>
                </a:solidFill>
              </a:rPr>
              <a:t>The ideal advisor might have the following traits: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research interests in common with the scholar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a national or international reputation among researchers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grant support for research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successfully directed students in the past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a reputation as a fair and reasonable advisor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a high probability of staying at the university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Has an active research group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Good indicators are strong publications in major journals, some grant support, and a good teaching record </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83238" y="915588"/>
            <a:ext cx="7033800" cy="1077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3500">
                <a:solidFill>
                  <a:srgbClr val="980000"/>
                </a:solidFill>
              </a:rPr>
              <a:t>Research Process </a:t>
            </a:r>
            <a:br>
              <a:rPr lang="en-US" sz="3500">
                <a:solidFill>
                  <a:srgbClr val="980000"/>
                </a:solidFill>
              </a:rPr>
            </a:br>
            <a:endParaRPr sz="3500">
              <a:solidFill>
                <a:srgbClr val="980000"/>
              </a:solidFill>
            </a:endParaRPr>
          </a:p>
        </p:txBody>
      </p:sp>
      <p:sp>
        <p:nvSpPr>
          <p:cNvPr id="160" name="Google Shape;160;p28"/>
          <p:cNvSpPr txBox="1"/>
          <p:nvPr>
            <p:ph idx="1" type="body"/>
          </p:nvPr>
        </p:nvSpPr>
        <p:spPr>
          <a:xfrm>
            <a:off x="113185" y="1425646"/>
            <a:ext cx="8889871" cy="456161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200">
                <a:solidFill>
                  <a:schemeClr val="dk1"/>
                </a:solidFill>
              </a:rPr>
              <a:t>Finding a Topic and Beginning Research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Getting Research Ideas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Becoming an Active Reader and Listener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Exposing Yourself to Research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Directed Study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Formulating the Research Problem: Develop the Nucleus of an Idea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Extensive Literature Survey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Choosing an Idea </a:t>
            </a:r>
            <a:endParaRPr sz="2200">
              <a:solidFill>
                <a:schemeClr val="dk1"/>
              </a:solidFill>
            </a:endParaRPr>
          </a:p>
          <a:p>
            <a:pPr indent="-139700" lvl="0" marL="0" rtl="0" algn="l">
              <a:spcBef>
                <a:spcPts val="1200"/>
              </a:spcBef>
              <a:spcAft>
                <a:spcPts val="0"/>
              </a:spcAft>
              <a:buClr>
                <a:schemeClr val="dk1"/>
              </a:buClr>
              <a:buSzPts val="2200"/>
              <a:buFont typeface="Arial"/>
              <a:buChar char="•"/>
            </a:pPr>
            <a:r>
              <a:rPr lang="en-US" sz="2200">
                <a:solidFill>
                  <a:schemeClr val="dk1"/>
                </a:solidFill>
              </a:rPr>
              <a:t>Stay Active </a:t>
            </a:r>
            <a:endParaRPr sz="2200">
              <a:solidFill>
                <a:schemeClr val="dk1"/>
              </a:solidFill>
            </a:endParaRPr>
          </a:p>
          <a:p>
            <a:pPr indent="0" lvl="0" marL="0" rtl="0" algn="l">
              <a:spcBef>
                <a:spcPts val="1200"/>
              </a:spcBef>
              <a:spcAft>
                <a:spcPts val="1200"/>
              </a:spcAft>
              <a:buNone/>
            </a:pPr>
            <a:br>
              <a:rPr lang="en-US" sz="2094"/>
            </a:br>
            <a:br>
              <a:rPr lang="en-US" sz="2094"/>
            </a:br>
            <a:br>
              <a:rPr lang="en-US" sz="2094"/>
            </a:br>
            <a:br>
              <a:rPr lang="en-US" sz="2094"/>
            </a:br>
            <a:br>
              <a:rPr lang="en-US" sz="2094"/>
            </a:br>
            <a:br>
              <a:rPr lang="en-US" sz="2094"/>
            </a:br>
            <a:br>
              <a:rPr lang="en-US" sz="2094"/>
            </a:br>
            <a:br>
              <a:rPr lang="en-US" sz="2094"/>
            </a:br>
            <a:br>
              <a:rPr lang="en-US" sz="2094"/>
            </a:br>
            <a:br>
              <a:rPr lang="en-US" sz="2094"/>
            </a:br>
            <a:br>
              <a:rPr lang="en-US" sz="2094"/>
            </a:br>
            <a:br>
              <a:rPr lang="en-US" sz="2094"/>
            </a:br>
            <a:br>
              <a:rPr lang="en-US" sz="2094"/>
            </a:br>
            <a:br>
              <a:rPr lang="en-US" sz="2094"/>
            </a:br>
            <a:endParaRPr sz="2094"/>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83238" y="915588"/>
            <a:ext cx="7033800" cy="1077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3500">
                <a:solidFill>
                  <a:srgbClr val="980000"/>
                </a:solidFill>
              </a:rPr>
              <a:t>Measure of Good Research </a:t>
            </a:r>
            <a:br>
              <a:rPr lang="en-US" sz="3500">
                <a:solidFill>
                  <a:srgbClr val="980000"/>
                </a:solidFill>
              </a:rPr>
            </a:br>
            <a:endParaRPr sz="3500">
              <a:solidFill>
                <a:srgbClr val="980000"/>
              </a:solidFill>
            </a:endParaRPr>
          </a:p>
        </p:txBody>
      </p:sp>
      <p:sp>
        <p:nvSpPr>
          <p:cNvPr id="166" name="Google Shape;166;p30"/>
          <p:cNvSpPr txBox="1"/>
          <p:nvPr>
            <p:ph idx="1" type="body"/>
          </p:nvPr>
        </p:nvSpPr>
        <p:spPr>
          <a:xfrm>
            <a:off x="113185" y="1729600"/>
            <a:ext cx="8889871" cy="214898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200">
                <a:solidFill>
                  <a:srgbClr val="000000"/>
                </a:solidFill>
              </a:rPr>
              <a:t>Good research is systematic </a:t>
            </a:r>
            <a:endParaRPr sz="2200">
              <a:solidFill>
                <a:srgbClr val="000000"/>
              </a:solidFill>
            </a:endParaRPr>
          </a:p>
          <a:p>
            <a:pPr indent="0" lvl="0" marL="0" rtl="0" algn="l">
              <a:spcBef>
                <a:spcPts val="1200"/>
              </a:spcBef>
              <a:spcAft>
                <a:spcPts val="0"/>
              </a:spcAft>
              <a:buNone/>
            </a:pPr>
            <a:r>
              <a:rPr lang="en-US" sz="2200">
                <a:solidFill>
                  <a:srgbClr val="000000"/>
                </a:solidFill>
              </a:rPr>
              <a:t>Good research is logical </a:t>
            </a:r>
            <a:endParaRPr sz="2200">
              <a:solidFill>
                <a:srgbClr val="000000"/>
              </a:solidFill>
            </a:endParaRPr>
          </a:p>
          <a:p>
            <a:pPr indent="0" lvl="0" marL="0" rtl="0" algn="l">
              <a:spcBef>
                <a:spcPts val="1200"/>
              </a:spcBef>
              <a:spcAft>
                <a:spcPts val="0"/>
              </a:spcAft>
              <a:buNone/>
            </a:pPr>
            <a:r>
              <a:rPr lang="en-US" sz="2200">
                <a:solidFill>
                  <a:srgbClr val="000000"/>
                </a:solidFill>
              </a:rPr>
              <a:t>Good research is empirical </a:t>
            </a:r>
            <a:endParaRPr sz="2200">
              <a:solidFill>
                <a:srgbClr val="000000"/>
              </a:solidFill>
            </a:endParaRPr>
          </a:p>
          <a:p>
            <a:pPr indent="0" lvl="0" marL="0" rtl="0" algn="l">
              <a:spcBef>
                <a:spcPts val="1200"/>
              </a:spcBef>
              <a:spcAft>
                <a:spcPts val="1200"/>
              </a:spcAft>
              <a:buNone/>
            </a:pPr>
            <a:r>
              <a:rPr lang="en-US" sz="2200">
                <a:solidFill>
                  <a:srgbClr val="000000"/>
                </a:solidFill>
              </a:rPr>
              <a:t>Good research is replicable</a:t>
            </a:r>
            <a:r>
              <a:rPr lang="en-US" sz="2393"/>
              <a:t> </a:t>
            </a:r>
            <a:br>
              <a:rPr lang="en-US" sz="2393"/>
            </a:br>
            <a:endParaRPr sz="2393"/>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f2aacaa702_0_309"/>
          <p:cNvSpPr txBox="1"/>
          <p:nvPr>
            <p:ph type="title"/>
          </p:nvPr>
        </p:nvSpPr>
        <p:spPr>
          <a:xfrm>
            <a:off x="1238129" y="568198"/>
            <a:ext cx="6642600" cy="1354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rgbClr val="980000"/>
                </a:solidFill>
              </a:rPr>
              <a:t>Plagiarism</a:t>
            </a:r>
            <a:endParaRPr>
              <a:solidFill>
                <a:srgbClr val="980000"/>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483238" y="1196639"/>
            <a:ext cx="7033800" cy="67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solidFill>
                  <a:srgbClr val="980000"/>
                </a:solidFill>
              </a:rPr>
              <a:t>What is Research?</a:t>
            </a:r>
            <a:endParaRPr>
              <a:solidFill>
                <a:srgbClr val="980000"/>
              </a:solidFill>
            </a:endParaRPr>
          </a:p>
        </p:txBody>
      </p:sp>
      <p:sp>
        <p:nvSpPr>
          <p:cNvPr id="71" name="Google Shape;71;p4"/>
          <p:cNvSpPr txBox="1"/>
          <p:nvPr>
            <p:ph idx="1" type="body"/>
          </p:nvPr>
        </p:nvSpPr>
        <p:spPr>
          <a:xfrm>
            <a:off x="113185" y="2093667"/>
            <a:ext cx="8889871" cy="3137870"/>
          </a:xfrm>
          <a:prstGeom prst="rect">
            <a:avLst/>
          </a:prstGeom>
          <a:noFill/>
          <a:ln>
            <a:noFill/>
          </a:ln>
        </p:spPr>
        <p:txBody>
          <a:bodyPr anchorCtr="0" anchor="t" bIns="0" lIns="0" spcFirstLastPara="1" rIns="0" wrap="square" tIns="0">
            <a:normAutofit fontScale="92500" lnSpcReduction="20000"/>
          </a:bodyPr>
          <a:lstStyle/>
          <a:p>
            <a:pPr indent="-331470" lvl="0" marL="342900" rtl="0" algn="l">
              <a:lnSpc>
                <a:spcPct val="150000"/>
              </a:lnSpc>
              <a:spcBef>
                <a:spcPts val="0"/>
              </a:spcBef>
              <a:spcAft>
                <a:spcPts val="0"/>
              </a:spcAft>
              <a:buClr>
                <a:schemeClr val="dk1"/>
              </a:buClr>
              <a:buSzPct val="100000"/>
              <a:buFont typeface="Arial"/>
              <a:buChar char="•"/>
            </a:pPr>
            <a:r>
              <a:rPr lang="en-US" sz="2400">
                <a:solidFill>
                  <a:schemeClr val="dk1"/>
                </a:solidFill>
              </a:rPr>
              <a:t>A search for knowledge</a:t>
            </a:r>
            <a:endParaRPr>
              <a:solidFill>
                <a:schemeClr val="dk1"/>
              </a:solidFill>
            </a:endParaRPr>
          </a:p>
          <a:p>
            <a:pPr indent="-331470" lvl="0" marL="342900" rtl="0" algn="l">
              <a:lnSpc>
                <a:spcPct val="150000"/>
              </a:lnSpc>
              <a:spcBef>
                <a:spcPts val="1200"/>
              </a:spcBef>
              <a:spcAft>
                <a:spcPts val="0"/>
              </a:spcAft>
              <a:buClr>
                <a:schemeClr val="dk1"/>
              </a:buClr>
              <a:buSzPct val="100000"/>
              <a:buFont typeface="Arial"/>
              <a:buChar char="•"/>
            </a:pPr>
            <a:r>
              <a:rPr lang="en-US" sz="2400">
                <a:solidFill>
                  <a:schemeClr val="dk1"/>
                </a:solidFill>
              </a:rPr>
              <a:t>A scientific and systematic search for significant information on a specific topic</a:t>
            </a:r>
            <a:endParaRPr>
              <a:solidFill>
                <a:schemeClr val="dk1"/>
              </a:solidFill>
            </a:endParaRPr>
          </a:p>
          <a:p>
            <a:pPr indent="-331470" lvl="0" marL="342900" rtl="0" algn="l">
              <a:lnSpc>
                <a:spcPct val="150000"/>
              </a:lnSpc>
              <a:spcBef>
                <a:spcPts val="1200"/>
              </a:spcBef>
              <a:spcAft>
                <a:spcPts val="0"/>
              </a:spcAft>
              <a:buClr>
                <a:schemeClr val="dk1"/>
              </a:buClr>
              <a:buSzPct val="100000"/>
              <a:buFont typeface="Arial"/>
              <a:buChar char="•"/>
            </a:pPr>
            <a:r>
              <a:rPr lang="en-US" sz="2400">
                <a:solidFill>
                  <a:schemeClr val="dk1"/>
                </a:solidFill>
              </a:rPr>
              <a:t>A careful investigation through search for new facts in any branch of knowledge</a:t>
            </a:r>
            <a:endParaRPr>
              <a:solidFill>
                <a:schemeClr val="dk1"/>
              </a:solidFill>
            </a:endParaRPr>
          </a:p>
          <a:p>
            <a:pPr indent="-331470" lvl="0" marL="342900" rtl="0" algn="l">
              <a:lnSpc>
                <a:spcPct val="150000"/>
              </a:lnSpc>
              <a:spcBef>
                <a:spcPts val="1200"/>
              </a:spcBef>
              <a:spcAft>
                <a:spcPts val="1200"/>
              </a:spcAft>
              <a:buClr>
                <a:schemeClr val="dk1"/>
              </a:buClr>
              <a:buSzPct val="100000"/>
              <a:buFont typeface="Arial"/>
              <a:buChar char="•"/>
            </a:pPr>
            <a:r>
              <a:rPr lang="en-US" sz="2400">
                <a:solidFill>
                  <a:schemeClr val="dk1"/>
                </a:solidFill>
              </a:rPr>
              <a:t>A voyage of discovery</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483238" y="1196639"/>
            <a:ext cx="7033800" cy="67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solidFill>
                  <a:srgbClr val="980000"/>
                </a:solidFill>
              </a:rPr>
              <a:t>Research is…</a:t>
            </a:r>
            <a:endParaRPr>
              <a:solidFill>
                <a:srgbClr val="980000"/>
              </a:solidFill>
            </a:endParaRPr>
          </a:p>
        </p:txBody>
      </p:sp>
      <p:sp>
        <p:nvSpPr>
          <p:cNvPr id="77" name="Google Shape;77;p6"/>
          <p:cNvSpPr txBox="1"/>
          <p:nvPr>
            <p:ph idx="1" type="body"/>
          </p:nvPr>
        </p:nvSpPr>
        <p:spPr>
          <a:xfrm>
            <a:off x="113185" y="2093667"/>
            <a:ext cx="8889871" cy="3137870"/>
          </a:xfrm>
          <a:prstGeom prst="rect">
            <a:avLst/>
          </a:prstGeom>
          <a:noFill/>
          <a:ln>
            <a:noFill/>
          </a:ln>
        </p:spPr>
        <p:txBody>
          <a:bodyPr anchorCtr="0" anchor="t" bIns="0" lIns="0" spcFirstLastPara="1" rIns="0" wrap="square" tIns="0">
            <a:normAutofit fontScale="62500" lnSpcReduction="10000"/>
          </a:bodyPr>
          <a:lstStyle/>
          <a:p>
            <a:pPr indent="-367506" lvl="0" marL="457200" rtl="0" algn="l">
              <a:lnSpc>
                <a:spcPct val="150000"/>
              </a:lnSpc>
              <a:spcBef>
                <a:spcPts val="0"/>
              </a:spcBef>
              <a:spcAft>
                <a:spcPts val="0"/>
              </a:spcAft>
              <a:buClr>
                <a:schemeClr val="dk1"/>
              </a:buClr>
              <a:buSzPct val="100000"/>
              <a:buChar char="●"/>
            </a:pPr>
            <a:r>
              <a:rPr lang="en-US" sz="3500">
                <a:solidFill>
                  <a:schemeClr val="dk1"/>
                </a:solidFill>
              </a:rPr>
              <a:t>defining and redefining problems</a:t>
            </a:r>
            <a:endParaRPr sz="3500">
              <a:solidFill>
                <a:schemeClr val="dk1"/>
              </a:solidFill>
            </a:endParaRPr>
          </a:p>
          <a:p>
            <a:pPr indent="-367506" lvl="0" marL="457200" marR="0" rtl="0" algn="l">
              <a:lnSpc>
                <a:spcPct val="150000"/>
              </a:lnSpc>
              <a:spcBef>
                <a:spcPts val="0"/>
              </a:spcBef>
              <a:spcAft>
                <a:spcPts val="0"/>
              </a:spcAft>
              <a:buClr>
                <a:schemeClr val="dk1"/>
              </a:buClr>
              <a:buSzPct val="100000"/>
              <a:buChar char="●"/>
            </a:pPr>
            <a:r>
              <a:rPr lang="en-US" sz="3500">
                <a:solidFill>
                  <a:schemeClr val="dk1"/>
                </a:solidFill>
              </a:rPr>
              <a:t>formulating hypothesis or suggested solutions</a:t>
            </a:r>
            <a:endParaRPr sz="3500">
              <a:solidFill>
                <a:schemeClr val="dk1"/>
              </a:solidFill>
            </a:endParaRPr>
          </a:p>
          <a:p>
            <a:pPr indent="-367506" lvl="0" marL="457200" rtl="0" algn="l">
              <a:lnSpc>
                <a:spcPct val="150000"/>
              </a:lnSpc>
              <a:spcBef>
                <a:spcPts val="0"/>
              </a:spcBef>
              <a:spcAft>
                <a:spcPts val="0"/>
              </a:spcAft>
              <a:buClr>
                <a:schemeClr val="dk1"/>
              </a:buClr>
              <a:buSzPct val="100000"/>
              <a:buChar char="●"/>
            </a:pPr>
            <a:r>
              <a:rPr lang="en-US" sz="3500">
                <a:solidFill>
                  <a:schemeClr val="dk1"/>
                </a:solidFill>
              </a:rPr>
              <a:t>collecting, organizing and evaluating data</a:t>
            </a:r>
            <a:endParaRPr sz="3500">
              <a:solidFill>
                <a:schemeClr val="dk1"/>
              </a:solidFill>
            </a:endParaRPr>
          </a:p>
          <a:p>
            <a:pPr indent="-367506" lvl="0" marL="457200" rtl="0" algn="l">
              <a:lnSpc>
                <a:spcPct val="150000"/>
              </a:lnSpc>
              <a:spcBef>
                <a:spcPts val="0"/>
              </a:spcBef>
              <a:spcAft>
                <a:spcPts val="0"/>
              </a:spcAft>
              <a:buClr>
                <a:schemeClr val="dk1"/>
              </a:buClr>
              <a:buSzPct val="100000"/>
              <a:buChar char="●"/>
            </a:pPr>
            <a:r>
              <a:rPr lang="en-US" sz="3500">
                <a:solidFill>
                  <a:schemeClr val="dk1"/>
                </a:solidFill>
              </a:rPr>
              <a:t>making deductions and reaching conclusions</a:t>
            </a:r>
            <a:endParaRPr sz="3500">
              <a:solidFill>
                <a:schemeClr val="dk1"/>
              </a:solidFill>
            </a:endParaRPr>
          </a:p>
          <a:p>
            <a:pPr indent="-300037" lvl="0" marL="457200" rtl="0" algn="l">
              <a:lnSpc>
                <a:spcPct val="150000"/>
              </a:lnSpc>
              <a:spcBef>
                <a:spcPts val="0"/>
              </a:spcBef>
              <a:spcAft>
                <a:spcPts val="0"/>
              </a:spcAft>
              <a:buClr>
                <a:schemeClr val="dk1"/>
              </a:buClr>
              <a:buSzPct val="51428"/>
              <a:buChar char="●"/>
            </a:pPr>
            <a:r>
              <a:rPr lang="en-US" sz="3500">
                <a:solidFill>
                  <a:schemeClr val="dk1"/>
                </a:solidFill>
              </a:rPr>
              <a:t>and finally testing the conclusions carefully to determine</a:t>
            </a:r>
            <a:br>
              <a:rPr lang="en-US" sz="3500">
                <a:solidFill>
                  <a:schemeClr val="dk1"/>
                </a:solidFill>
              </a:rPr>
            </a:br>
            <a:r>
              <a:rPr lang="en-US" sz="3500">
                <a:solidFill>
                  <a:schemeClr val="dk1"/>
                </a:solidFill>
              </a:rPr>
              <a:t>whether they fit the hypothesis formulated </a:t>
            </a:r>
            <a:br>
              <a:rPr lang="en-US" sz="2400">
                <a:solidFill>
                  <a:schemeClr val="dk1"/>
                </a:solidFill>
              </a:rPr>
            </a:b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ph type="title"/>
          </p:nvPr>
        </p:nvSpPr>
        <p:spPr>
          <a:xfrm>
            <a:off x="664799" y="718350"/>
            <a:ext cx="5528400" cy="689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solidFill>
                  <a:srgbClr val="980000"/>
                </a:solidFill>
              </a:rPr>
              <a:t>Research Models</a:t>
            </a:r>
            <a:endParaRPr>
              <a:solidFill>
                <a:srgbClr val="980000"/>
              </a:solidFill>
            </a:endParaRPr>
          </a:p>
        </p:txBody>
      </p:sp>
      <p:sp>
        <p:nvSpPr>
          <p:cNvPr id="83" name="Google Shape;83;p7"/>
          <p:cNvSpPr txBox="1"/>
          <p:nvPr/>
        </p:nvSpPr>
        <p:spPr>
          <a:xfrm>
            <a:off x="752735" y="1928367"/>
            <a:ext cx="7266300" cy="3220500"/>
          </a:xfrm>
          <a:prstGeom prst="rect">
            <a:avLst/>
          </a:prstGeom>
          <a:noFill/>
          <a:ln>
            <a:noFill/>
          </a:ln>
        </p:spPr>
        <p:txBody>
          <a:bodyPr anchorCtr="0" anchor="t" bIns="0" lIns="0" spcFirstLastPara="1" rIns="0" wrap="square" tIns="97775">
            <a:spAutoFit/>
          </a:bodyPr>
          <a:lstStyle/>
          <a:p>
            <a:pPr indent="-304800" lvl="0" marL="355600" marR="568325" rtl="0" algn="just">
              <a:lnSpc>
                <a:spcPct val="80000"/>
              </a:lnSpc>
              <a:spcBef>
                <a:spcPts val="0"/>
              </a:spcBef>
              <a:spcAft>
                <a:spcPts val="0"/>
              </a:spcAft>
              <a:buClr>
                <a:schemeClr val="dk1"/>
              </a:buClr>
              <a:buSzPts val="2200"/>
              <a:buFont typeface="Noto Sans Symbols"/>
              <a:buChar char="■"/>
            </a:pPr>
            <a:r>
              <a:rPr b="1" lang="en-US" sz="2200">
                <a:solidFill>
                  <a:schemeClr val="dk1"/>
                </a:solidFill>
              </a:rPr>
              <a:t>broadly speaking there are two major  types of research models or research  paradigms:</a:t>
            </a:r>
            <a:endParaRPr b="1" sz="2200">
              <a:solidFill>
                <a:schemeClr val="dk1"/>
              </a:solidFill>
            </a:endParaRPr>
          </a:p>
          <a:p>
            <a:pPr indent="-272415" lvl="1" marL="755015" marR="5080" rtl="0" algn="l">
              <a:lnSpc>
                <a:spcPct val="79900"/>
              </a:lnSpc>
              <a:spcBef>
                <a:spcPts val="560"/>
              </a:spcBef>
              <a:spcAft>
                <a:spcPts val="0"/>
              </a:spcAft>
              <a:buClr>
                <a:schemeClr val="dk1"/>
              </a:buClr>
              <a:buSzPts val="2200"/>
              <a:buFont typeface="Noto Sans Symbols"/>
              <a:buChar char="■"/>
            </a:pPr>
            <a:r>
              <a:rPr b="1" lang="en-US" sz="2200">
                <a:solidFill>
                  <a:schemeClr val="dk1"/>
                </a:solidFill>
              </a:rPr>
              <a:t>quantitative- also known as traditional,  positivist, experimental, or empiricist as  advanced by authorities such as Comte, Mill,  Durkheim, Newton, Locke</a:t>
            </a:r>
            <a:endParaRPr b="1" sz="2200">
              <a:solidFill>
                <a:schemeClr val="dk1"/>
              </a:solidFill>
            </a:endParaRPr>
          </a:p>
          <a:p>
            <a:pPr indent="-272415" lvl="1" marL="755015" marR="460375" rtl="0" algn="l">
              <a:lnSpc>
                <a:spcPct val="79900"/>
              </a:lnSpc>
              <a:spcBef>
                <a:spcPts val="570"/>
              </a:spcBef>
              <a:spcAft>
                <a:spcPts val="0"/>
              </a:spcAft>
              <a:buClr>
                <a:schemeClr val="dk1"/>
              </a:buClr>
              <a:buSzPts val="2200"/>
              <a:buFont typeface="Noto Sans Symbols"/>
              <a:buChar char="■"/>
            </a:pPr>
            <a:r>
              <a:rPr b="1" lang="en-US" sz="2200">
                <a:solidFill>
                  <a:schemeClr val="dk1"/>
                </a:solidFill>
              </a:rPr>
              <a:t>qualitative- constructivist, naturalistic,  interpretive, postpositivist or postmodern  perspective as advanced by Dithey, Kant,  Wittgenstein (latter), Foucault, Miles and  Huberman</a:t>
            </a:r>
            <a:endParaRPr sz="2200" u="none" cap="none" strike="noStrike">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p:nvPr/>
        </p:nvSpPr>
        <p:spPr>
          <a:xfrm>
            <a:off x="0" y="0"/>
            <a:ext cx="9118600" cy="6470650"/>
          </a:xfrm>
          <a:custGeom>
            <a:rect b="b" l="l" r="r" t="t"/>
            <a:pathLst>
              <a:path extrusionOk="0" h="6470650" w="9118600">
                <a:moveTo>
                  <a:pt x="0" y="6470396"/>
                </a:moveTo>
                <a:lnTo>
                  <a:pt x="9118600" y="6470396"/>
                </a:lnTo>
                <a:lnTo>
                  <a:pt x="9118600" y="0"/>
                </a:lnTo>
                <a:lnTo>
                  <a:pt x="0" y="0"/>
                </a:lnTo>
                <a:lnTo>
                  <a:pt x="0" y="647039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0" y="0"/>
            <a:ext cx="9118600" cy="6845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ph type="title"/>
          </p:nvPr>
        </p:nvSpPr>
        <p:spPr>
          <a:xfrm>
            <a:off x="1471300" y="568201"/>
            <a:ext cx="6176700" cy="550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500">
                <a:solidFill>
                  <a:srgbClr val="980000"/>
                </a:solidFill>
              </a:rPr>
              <a:t>Research Methodology</a:t>
            </a:r>
            <a:endParaRPr sz="3500">
              <a:solidFill>
                <a:srgbClr val="980000"/>
              </a:solidFill>
            </a:endParaRPr>
          </a:p>
        </p:txBody>
      </p:sp>
      <p:sp>
        <p:nvSpPr>
          <p:cNvPr id="95" name="Google Shape;95;p9"/>
          <p:cNvSpPr txBox="1"/>
          <p:nvPr/>
        </p:nvSpPr>
        <p:spPr>
          <a:xfrm>
            <a:off x="711435" y="568205"/>
            <a:ext cx="7310700" cy="4693200"/>
          </a:xfrm>
          <a:prstGeom prst="rect">
            <a:avLst/>
          </a:prstGeom>
          <a:noFill/>
          <a:ln>
            <a:noFill/>
          </a:ln>
        </p:spPr>
        <p:txBody>
          <a:bodyPr anchorCtr="0" anchor="t" bIns="0" lIns="0" spcFirstLastPara="1" rIns="0" wrap="square" tIns="257800">
            <a:spAutoFit/>
          </a:bodyPr>
          <a:lstStyle/>
          <a:p>
            <a:pPr indent="0" lvl="0" marL="683895" marR="0" rtl="0" algn="l">
              <a:lnSpc>
                <a:spcPct val="100000"/>
              </a:lnSpc>
              <a:spcBef>
                <a:spcPts val="0"/>
              </a:spcBef>
              <a:spcAft>
                <a:spcPts val="0"/>
              </a:spcAft>
              <a:buNone/>
            </a:pPr>
            <a:r>
              <a:t/>
            </a:r>
            <a:endParaRPr b="1" sz="3200">
              <a:solidFill>
                <a:srgbClr val="FFFF00"/>
              </a:solidFill>
            </a:endParaRPr>
          </a:p>
          <a:p>
            <a:pPr indent="0" lvl="0" marL="0" marR="0" rtl="0" algn="l">
              <a:lnSpc>
                <a:spcPct val="100000"/>
              </a:lnSpc>
              <a:spcBef>
                <a:spcPts val="0"/>
              </a:spcBef>
              <a:spcAft>
                <a:spcPts val="0"/>
              </a:spcAft>
              <a:buNone/>
            </a:pPr>
            <a:r>
              <a:t/>
            </a:r>
            <a:endParaRPr sz="3200">
              <a:solidFill>
                <a:schemeClr val="dk1"/>
              </a:solidFill>
              <a:latin typeface="Arial"/>
              <a:ea typeface="Arial"/>
              <a:cs typeface="Arial"/>
              <a:sym typeface="Arial"/>
            </a:endParaRPr>
          </a:p>
          <a:p>
            <a:pPr indent="-292100" lvl="0" marL="355600" marR="0" rtl="0" algn="l">
              <a:lnSpc>
                <a:spcPct val="100000"/>
              </a:lnSpc>
              <a:spcBef>
                <a:spcPts val="1810"/>
              </a:spcBef>
              <a:spcAft>
                <a:spcPts val="0"/>
              </a:spcAft>
              <a:buSzPts val="2200"/>
              <a:buFont typeface="Noto Sans Symbols"/>
              <a:buChar char="■"/>
            </a:pPr>
            <a:r>
              <a:rPr b="1" lang="en-US" sz="2200">
                <a:latin typeface="Arial"/>
                <a:ea typeface="Arial"/>
                <a:cs typeface="Arial"/>
                <a:sym typeface="Arial"/>
              </a:rPr>
              <a:t>defines:</a:t>
            </a:r>
            <a:endParaRPr sz="2200">
              <a:latin typeface="Arial"/>
              <a:ea typeface="Arial"/>
              <a:cs typeface="Arial"/>
              <a:sym typeface="Arial"/>
            </a:endParaRPr>
          </a:p>
          <a:p>
            <a:pPr indent="-259715" lvl="1" marL="755015" marR="0" rtl="0" algn="l">
              <a:lnSpc>
                <a:spcPct val="100000"/>
              </a:lnSpc>
              <a:spcBef>
                <a:spcPts val="320"/>
              </a:spcBef>
              <a:spcAft>
                <a:spcPts val="0"/>
              </a:spcAft>
              <a:buSzPts val="2200"/>
              <a:buFont typeface="Noto Sans Symbols"/>
              <a:buChar char="■"/>
            </a:pPr>
            <a:r>
              <a:rPr b="1" i="0" lang="en-US" sz="2200" u="none" cap="none" strike="noStrike">
                <a:latin typeface="Arial"/>
                <a:ea typeface="Arial"/>
                <a:cs typeface="Arial"/>
                <a:sym typeface="Arial"/>
              </a:rPr>
              <a:t>what constitutes a research activity,</a:t>
            </a:r>
            <a:endParaRPr b="0" i="0" sz="2200" u="none" cap="none" strike="noStrike">
              <a:latin typeface="Arial"/>
              <a:ea typeface="Arial"/>
              <a:cs typeface="Arial"/>
              <a:sym typeface="Arial"/>
            </a:endParaRPr>
          </a:p>
          <a:p>
            <a:pPr indent="-259715" lvl="1" marL="755015" marR="207645" rtl="0" algn="l">
              <a:lnSpc>
                <a:spcPct val="90100"/>
              </a:lnSpc>
              <a:spcBef>
                <a:spcPts val="625"/>
              </a:spcBef>
              <a:spcAft>
                <a:spcPts val="0"/>
              </a:spcAft>
              <a:buSzPts val="2200"/>
              <a:buFont typeface="Noto Sans Symbols"/>
              <a:buChar char="■"/>
            </a:pPr>
            <a:r>
              <a:rPr b="1" i="0" lang="en-US" sz="2200" u="none" cap="none" strike="noStrike">
                <a:latin typeface="Arial"/>
                <a:ea typeface="Arial"/>
                <a:cs typeface="Arial"/>
                <a:sym typeface="Arial"/>
              </a:rPr>
              <a:t>utilises or is applicable to a </a:t>
            </a:r>
            <a:r>
              <a:rPr b="1" i="1" lang="en-US" sz="2200" u="none" cap="none" strike="noStrike">
                <a:latin typeface="Arial"/>
                <a:ea typeface="Arial"/>
                <a:cs typeface="Arial"/>
                <a:sym typeface="Arial"/>
              </a:rPr>
              <a:t>model</a:t>
            </a:r>
            <a:r>
              <a:rPr b="1" i="0" lang="en-US" sz="2200" u="none" cap="none" strike="noStrike">
                <a:latin typeface="Arial"/>
                <a:ea typeface="Arial"/>
                <a:cs typeface="Arial"/>
                <a:sym typeface="Arial"/>
              </a:rPr>
              <a:t>, and  therefore specifies </a:t>
            </a:r>
            <a:r>
              <a:rPr b="1" i="1" lang="en-US" sz="2200" u="none" cap="none" strike="noStrike">
                <a:latin typeface="Arial"/>
                <a:ea typeface="Arial"/>
                <a:cs typeface="Arial"/>
                <a:sym typeface="Arial"/>
              </a:rPr>
              <a:t>concepts </a:t>
            </a:r>
            <a:r>
              <a:rPr b="1" i="0" lang="en-US" sz="2200" u="none" cap="none" strike="noStrike">
                <a:latin typeface="Arial"/>
                <a:ea typeface="Arial"/>
                <a:cs typeface="Arial"/>
                <a:sym typeface="Arial"/>
              </a:rPr>
              <a:t>and related  </a:t>
            </a:r>
            <a:r>
              <a:rPr b="1" i="1" lang="en-US" sz="2200" u="none" cap="none" strike="noStrike">
                <a:latin typeface="Arial"/>
                <a:ea typeface="Arial"/>
                <a:cs typeface="Arial"/>
                <a:sym typeface="Arial"/>
              </a:rPr>
              <a:t>statements</a:t>
            </a:r>
            <a:endParaRPr b="0" i="0" sz="2200" u="none" cap="none" strike="noStrike">
              <a:latin typeface="Arial"/>
              <a:ea typeface="Arial"/>
              <a:cs typeface="Arial"/>
              <a:sym typeface="Arial"/>
            </a:endParaRPr>
          </a:p>
          <a:p>
            <a:pPr indent="-259715" lvl="1" marL="755015" marR="260350" rtl="0" algn="l">
              <a:lnSpc>
                <a:spcPct val="108076"/>
              </a:lnSpc>
              <a:spcBef>
                <a:spcPts val="665"/>
              </a:spcBef>
              <a:spcAft>
                <a:spcPts val="0"/>
              </a:spcAft>
              <a:buSzPts val="2200"/>
              <a:buFont typeface="Noto Sans Symbols"/>
              <a:buChar char="■"/>
            </a:pPr>
            <a:r>
              <a:rPr b="1" i="0" lang="en-US" sz="2200" u="none" cap="none" strike="noStrike">
                <a:latin typeface="Arial"/>
                <a:ea typeface="Arial"/>
                <a:cs typeface="Arial"/>
                <a:sym typeface="Arial"/>
              </a:rPr>
              <a:t>what methods to apply, how to measure  progress, and what constitutes success</a:t>
            </a:r>
            <a:endParaRPr b="0" i="0" sz="2200" u="none" cap="none" strike="noStrike">
              <a:latin typeface="Arial"/>
              <a:ea typeface="Arial"/>
              <a:cs typeface="Arial"/>
              <a:sym typeface="Arial"/>
            </a:endParaRPr>
          </a:p>
          <a:p>
            <a:pPr indent="-259715" lvl="1" marL="755015" marR="5080" rtl="0" algn="l">
              <a:lnSpc>
                <a:spcPct val="90100"/>
              </a:lnSpc>
              <a:spcBef>
                <a:spcPts val="580"/>
              </a:spcBef>
              <a:spcAft>
                <a:spcPts val="0"/>
              </a:spcAft>
              <a:buSzPts val="2200"/>
              <a:buFont typeface="Noto Sans Symbols"/>
              <a:buChar char="■"/>
            </a:pPr>
            <a:r>
              <a:rPr b="1" i="0" lang="en-US" sz="2200" u="none" cap="none" strike="noStrike">
                <a:latin typeface="Arial"/>
                <a:ea typeface="Arial"/>
                <a:cs typeface="Arial"/>
                <a:sym typeface="Arial"/>
              </a:rPr>
              <a:t>also specifies how to communicate about  an area of research activity (structure,  deliverables)</a:t>
            </a:r>
            <a:endParaRPr b="0" i="0" sz="22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type="title"/>
          </p:nvPr>
        </p:nvSpPr>
        <p:spPr>
          <a:xfrm>
            <a:off x="1238129" y="568198"/>
            <a:ext cx="6642600" cy="550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500">
                <a:solidFill>
                  <a:srgbClr val="980000"/>
                </a:solidFill>
              </a:rPr>
              <a:t>Research Methodologies</a:t>
            </a:r>
            <a:endParaRPr sz="3500">
              <a:solidFill>
                <a:srgbClr val="980000"/>
              </a:solidFill>
            </a:endParaRPr>
          </a:p>
        </p:txBody>
      </p:sp>
      <p:sp>
        <p:nvSpPr>
          <p:cNvPr id="101" name="Google Shape;101;p10"/>
          <p:cNvSpPr txBox="1"/>
          <p:nvPr/>
        </p:nvSpPr>
        <p:spPr>
          <a:xfrm>
            <a:off x="752735" y="1242568"/>
            <a:ext cx="7494300" cy="51198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t/>
            </a:r>
            <a:endParaRPr sz="3200">
              <a:solidFill>
                <a:schemeClr val="dk1"/>
              </a:solidFill>
              <a:latin typeface="Arial"/>
              <a:ea typeface="Arial"/>
              <a:cs typeface="Arial"/>
              <a:sym typeface="Arial"/>
            </a:endParaRPr>
          </a:p>
          <a:p>
            <a:pPr indent="-330200" lvl="0" marL="355600" marR="262255" rtl="0" algn="l">
              <a:lnSpc>
                <a:spcPct val="107500"/>
              </a:lnSpc>
              <a:spcBef>
                <a:spcPts val="2210"/>
              </a:spcBef>
              <a:spcAft>
                <a:spcPts val="0"/>
              </a:spcAft>
              <a:buClr>
                <a:schemeClr val="dk1"/>
              </a:buClr>
              <a:buSzPts val="2200"/>
              <a:buFont typeface="Noto Sans Symbols"/>
              <a:buChar char="■"/>
            </a:pPr>
            <a:r>
              <a:rPr b="1" lang="en-US" sz="2200">
                <a:solidFill>
                  <a:schemeClr val="dk1"/>
                </a:solidFill>
                <a:latin typeface="Arial"/>
                <a:ea typeface="Arial"/>
                <a:cs typeface="Arial"/>
                <a:sym typeface="Arial"/>
              </a:rPr>
              <a:t>different kinds of research questions require  different kinds of approaches – various  methodologies have emerged to deal with them</a:t>
            </a:r>
            <a:endParaRPr sz="2200">
              <a:solidFill>
                <a:schemeClr val="dk1"/>
              </a:solidFill>
              <a:latin typeface="Arial"/>
              <a:ea typeface="Arial"/>
              <a:cs typeface="Arial"/>
              <a:sym typeface="Arial"/>
            </a:endParaRPr>
          </a:p>
          <a:p>
            <a:pPr indent="-330200" lvl="0" marL="355600" marR="175260" rtl="0" algn="just">
              <a:lnSpc>
                <a:spcPct val="89900"/>
              </a:lnSpc>
              <a:spcBef>
                <a:spcPts val="535"/>
              </a:spcBef>
              <a:spcAft>
                <a:spcPts val="0"/>
              </a:spcAft>
              <a:buClr>
                <a:schemeClr val="dk1"/>
              </a:buClr>
              <a:buSzPts val="2200"/>
              <a:buFont typeface="Noto Sans Symbols"/>
              <a:buChar char="■"/>
            </a:pPr>
            <a:r>
              <a:rPr b="1" lang="en-US" sz="2200">
                <a:solidFill>
                  <a:schemeClr val="dk1"/>
                </a:solidFill>
                <a:latin typeface="Arial"/>
                <a:ea typeface="Arial"/>
                <a:cs typeface="Arial"/>
                <a:sym typeface="Arial"/>
              </a:rPr>
              <a:t>we will consider only those that have immediate  relevance to CS/IS interestingly you could apply  any of these approaches to CS:</a:t>
            </a:r>
            <a:endParaRPr sz="2200">
              <a:solidFill>
                <a:schemeClr val="dk1"/>
              </a:solidFill>
              <a:latin typeface="Arial"/>
              <a:ea typeface="Arial"/>
              <a:cs typeface="Arial"/>
              <a:sym typeface="Arial"/>
            </a:endParaRPr>
          </a:p>
          <a:p>
            <a:pPr indent="-297815" lvl="1" marL="755015" marR="881380" rtl="0" algn="l">
              <a:lnSpc>
                <a:spcPct val="90100"/>
              </a:lnSpc>
              <a:spcBef>
                <a:spcPts val="475"/>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mostly because of the fact that CS is an </a:t>
            </a:r>
            <a:r>
              <a:rPr b="1" i="1" lang="en-US" sz="2200" u="none" cap="none" strike="noStrike">
                <a:solidFill>
                  <a:schemeClr val="dk1"/>
                </a:solidFill>
                <a:latin typeface="Arial"/>
                <a:ea typeface="Arial"/>
                <a:cs typeface="Arial"/>
                <a:sym typeface="Arial"/>
              </a:rPr>
              <a:t>applied  discipline </a:t>
            </a:r>
            <a:r>
              <a:rPr b="1" i="0" lang="en-US" sz="2200" u="none" cap="none" strike="noStrike">
                <a:solidFill>
                  <a:schemeClr val="dk1"/>
                </a:solidFill>
                <a:latin typeface="Arial"/>
                <a:ea typeface="Arial"/>
                <a:cs typeface="Arial"/>
                <a:sym typeface="Arial"/>
              </a:rPr>
              <a:t>and therefore lends itself to a range of  different interpretations</a:t>
            </a:r>
            <a:endParaRPr b="0" i="0" sz="2200" u="none" cap="none" strike="noStrike">
              <a:solidFill>
                <a:schemeClr val="dk1"/>
              </a:solidFill>
              <a:latin typeface="Arial"/>
              <a:ea typeface="Arial"/>
              <a:cs typeface="Arial"/>
              <a:sym typeface="Arial"/>
            </a:endParaRPr>
          </a:p>
          <a:p>
            <a:pPr indent="-297815" lvl="1" marL="755015" marR="5080" rtl="0" algn="l">
              <a:lnSpc>
                <a:spcPct val="90100"/>
              </a:lnSpc>
              <a:spcBef>
                <a:spcPts val="475"/>
              </a:spcBef>
              <a:spcAft>
                <a:spcPts val="0"/>
              </a:spcAft>
              <a:buClr>
                <a:schemeClr val="dk1"/>
              </a:buClr>
              <a:buSzPts val="2200"/>
              <a:buFont typeface="Noto Sans Symbols"/>
              <a:buChar char="■"/>
            </a:pPr>
            <a:r>
              <a:rPr b="1" i="0" lang="en-US" sz="2200" u="none" cap="none" strike="noStrike">
                <a:solidFill>
                  <a:schemeClr val="dk1"/>
                </a:solidFill>
                <a:latin typeface="Arial"/>
                <a:ea typeface="Arial"/>
                <a:cs typeface="Arial"/>
                <a:sym typeface="Arial"/>
              </a:rPr>
              <a:t>also because CS is </a:t>
            </a:r>
            <a:r>
              <a:rPr b="1" i="1" lang="en-US" sz="2200" u="none" cap="none" strike="noStrike">
                <a:solidFill>
                  <a:schemeClr val="dk1"/>
                </a:solidFill>
                <a:latin typeface="Arial"/>
                <a:ea typeface="Arial"/>
                <a:cs typeface="Arial"/>
                <a:sym typeface="Arial"/>
              </a:rPr>
              <a:t>multidisciplinary </a:t>
            </a:r>
            <a:r>
              <a:rPr b="1" i="0" lang="en-US" sz="2200" u="none" cap="none" strike="noStrike">
                <a:solidFill>
                  <a:schemeClr val="dk1"/>
                </a:solidFill>
                <a:latin typeface="Arial"/>
                <a:ea typeface="Arial"/>
                <a:cs typeface="Arial"/>
                <a:sym typeface="Arial"/>
              </a:rPr>
              <a:t>and so its  theoretical and methodological basis is in many  different disciplines and therefore makes many kinds of  research project possible</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2"/>
          <p:cNvSpPr txBox="1"/>
          <p:nvPr>
            <p:ph type="title"/>
          </p:nvPr>
        </p:nvSpPr>
        <p:spPr>
          <a:xfrm>
            <a:off x="1237367" y="568198"/>
            <a:ext cx="6642600" cy="550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500">
                <a:solidFill>
                  <a:srgbClr val="980000"/>
                </a:solidFill>
              </a:rPr>
              <a:t>Research Methodologies</a:t>
            </a:r>
            <a:endParaRPr sz="3500">
              <a:solidFill>
                <a:srgbClr val="980000"/>
              </a:solidFill>
            </a:endParaRPr>
          </a:p>
        </p:txBody>
      </p:sp>
      <p:sp>
        <p:nvSpPr>
          <p:cNvPr id="107" name="Google Shape;107;p12"/>
          <p:cNvSpPr txBox="1"/>
          <p:nvPr/>
        </p:nvSpPr>
        <p:spPr>
          <a:xfrm>
            <a:off x="752751" y="1015166"/>
            <a:ext cx="7314600" cy="3744900"/>
          </a:xfrm>
          <a:prstGeom prst="rect">
            <a:avLst/>
          </a:prstGeom>
          <a:noFill/>
          <a:ln>
            <a:noFill/>
          </a:ln>
        </p:spPr>
        <p:txBody>
          <a:bodyPr anchorCtr="0" anchor="t" bIns="0" lIns="0" spcFirstLastPara="1" rIns="0" wrap="square" tIns="239375">
            <a:spAutoFit/>
          </a:bodyPr>
          <a:lstStyle/>
          <a:p>
            <a:pPr indent="0" lvl="0" marL="558165" marR="0" rtl="0" algn="l">
              <a:lnSpc>
                <a:spcPct val="100000"/>
              </a:lnSpc>
              <a:spcBef>
                <a:spcPts val="0"/>
              </a:spcBef>
              <a:spcAft>
                <a:spcPts val="0"/>
              </a:spcAft>
              <a:buNone/>
            </a:pPr>
            <a:r>
              <a:t/>
            </a:r>
            <a:endParaRPr sz="3200">
              <a:solidFill>
                <a:schemeClr val="dk1"/>
              </a:solidFill>
              <a:latin typeface="Arial"/>
              <a:ea typeface="Arial"/>
              <a:cs typeface="Arial"/>
              <a:sym typeface="Arial"/>
            </a:endParaRPr>
          </a:p>
          <a:p>
            <a:pPr indent="-278765" lvl="0" marL="354965" marR="1042669" rtl="0" algn="l">
              <a:lnSpc>
                <a:spcPct val="107812"/>
              </a:lnSpc>
              <a:spcBef>
                <a:spcPts val="2225"/>
              </a:spcBef>
              <a:spcAft>
                <a:spcPts val="0"/>
              </a:spcAft>
              <a:buSzPts val="2200"/>
              <a:buFont typeface="Noto Sans Symbols"/>
              <a:buChar char="■"/>
            </a:pPr>
            <a:r>
              <a:rPr b="1" lang="en-US" sz="2200">
                <a:latin typeface="Arial"/>
                <a:ea typeface="Arial"/>
                <a:cs typeface="Arial"/>
                <a:sym typeface="Arial"/>
              </a:rPr>
              <a:t>How do I know </a:t>
            </a:r>
            <a:r>
              <a:rPr b="1" i="1" lang="en-US" sz="2200">
                <a:latin typeface="Arial"/>
                <a:ea typeface="Arial"/>
                <a:cs typeface="Arial"/>
                <a:sym typeface="Arial"/>
              </a:rPr>
              <a:t>which research  methodology to choose</a:t>
            </a:r>
            <a:r>
              <a:rPr b="1" lang="en-US" sz="2200">
                <a:latin typeface="Arial"/>
                <a:ea typeface="Arial"/>
                <a:cs typeface="Arial"/>
                <a:sym typeface="Arial"/>
              </a:rPr>
              <a:t>?</a:t>
            </a:r>
            <a:endParaRPr sz="2200">
              <a:latin typeface="Arial"/>
              <a:ea typeface="Arial"/>
              <a:cs typeface="Arial"/>
              <a:sym typeface="Arial"/>
            </a:endParaRPr>
          </a:p>
          <a:p>
            <a:pPr indent="-247650" lvl="1" marL="755015" marR="5080" rtl="0" algn="l">
              <a:lnSpc>
                <a:spcPct val="90000"/>
              </a:lnSpc>
              <a:spcBef>
                <a:spcPts val="620"/>
              </a:spcBef>
              <a:spcAft>
                <a:spcPts val="0"/>
              </a:spcAft>
              <a:buSzPts val="2200"/>
              <a:buFont typeface="Noto Sans Symbols"/>
              <a:buChar char="■"/>
            </a:pPr>
            <a:r>
              <a:rPr b="1" i="0" lang="en-US" sz="2200" u="none" cap="none" strike="noStrike">
                <a:latin typeface="Arial"/>
                <a:ea typeface="Arial"/>
                <a:cs typeface="Arial"/>
                <a:sym typeface="Arial"/>
              </a:rPr>
              <a:t>Ask your supervisors or others who  have worked directly in the application  domain that you are interested in  studying, and/or</a:t>
            </a:r>
            <a:endParaRPr b="0" i="0" sz="2200" u="none" cap="none" strike="noStrike">
              <a:latin typeface="Arial"/>
              <a:ea typeface="Arial"/>
              <a:cs typeface="Arial"/>
              <a:sym typeface="Arial"/>
            </a:endParaRPr>
          </a:p>
          <a:p>
            <a:pPr indent="-247650" lvl="1" marL="755015" marR="24130" rtl="0" algn="l">
              <a:lnSpc>
                <a:spcPct val="90100"/>
              </a:lnSpc>
              <a:spcBef>
                <a:spcPts val="670"/>
              </a:spcBef>
              <a:spcAft>
                <a:spcPts val="0"/>
              </a:spcAft>
              <a:buSzPts val="2200"/>
              <a:buFont typeface="Noto Sans Symbols"/>
              <a:buChar char="■"/>
            </a:pPr>
            <a:r>
              <a:rPr b="1" i="0" lang="en-US" sz="2200" u="none" cap="none" strike="noStrike">
                <a:latin typeface="Arial"/>
                <a:ea typeface="Arial"/>
                <a:cs typeface="Arial"/>
                <a:sym typeface="Arial"/>
              </a:rPr>
              <a:t>Look at significant papers in your field  and attempt to determine what  methodology they are using</a:t>
            </a:r>
            <a:endParaRPr b="0" i="0" sz="22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1237367" y="568198"/>
            <a:ext cx="6642600" cy="550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500">
                <a:solidFill>
                  <a:srgbClr val="980000"/>
                </a:solidFill>
              </a:rPr>
              <a:t>Research Methodologies</a:t>
            </a:r>
            <a:endParaRPr sz="3500">
              <a:solidFill>
                <a:srgbClr val="980000"/>
              </a:solidFill>
            </a:endParaRPr>
          </a:p>
        </p:txBody>
      </p:sp>
      <p:sp>
        <p:nvSpPr>
          <p:cNvPr id="113" name="Google Shape;113;p14"/>
          <p:cNvSpPr txBox="1"/>
          <p:nvPr/>
        </p:nvSpPr>
        <p:spPr>
          <a:xfrm>
            <a:off x="752735" y="976094"/>
            <a:ext cx="7606800" cy="5042100"/>
          </a:xfrm>
          <a:prstGeom prst="rect">
            <a:avLst/>
          </a:prstGeom>
          <a:noFill/>
          <a:ln>
            <a:noFill/>
          </a:ln>
        </p:spPr>
        <p:txBody>
          <a:bodyPr anchorCtr="0" anchor="t" bIns="0" lIns="0" spcFirstLastPara="1" rIns="0" wrap="square" tIns="278750">
            <a:spAutoFit/>
          </a:bodyPr>
          <a:lstStyle/>
          <a:p>
            <a:pPr indent="0" lvl="0" marL="558165" marR="0" rtl="0" algn="l">
              <a:lnSpc>
                <a:spcPct val="100000"/>
              </a:lnSpc>
              <a:spcBef>
                <a:spcPts val="0"/>
              </a:spcBef>
              <a:spcAft>
                <a:spcPts val="0"/>
              </a:spcAft>
              <a:buNone/>
            </a:pPr>
            <a:r>
              <a:t/>
            </a:r>
            <a:endParaRPr sz="3200">
              <a:solidFill>
                <a:schemeClr val="dk1"/>
              </a:solidFill>
              <a:latin typeface="Arial"/>
              <a:ea typeface="Arial"/>
              <a:cs typeface="Arial"/>
              <a:sym typeface="Arial"/>
            </a:endParaRPr>
          </a:p>
          <a:p>
            <a:pPr indent="-304800" lvl="0" marL="355600" marR="700405" rtl="0" algn="l">
              <a:lnSpc>
                <a:spcPct val="107857"/>
              </a:lnSpc>
              <a:spcBef>
                <a:spcPts val="2220"/>
              </a:spcBef>
              <a:spcAft>
                <a:spcPts val="0"/>
              </a:spcAft>
              <a:buSzPts val="2200"/>
              <a:buFont typeface="Noto Sans Symbols"/>
              <a:buChar char="■"/>
            </a:pPr>
            <a:r>
              <a:rPr b="1" i="1" lang="en-US" sz="2200">
                <a:latin typeface="Arial"/>
                <a:ea typeface="Arial"/>
                <a:cs typeface="Arial"/>
                <a:sym typeface="Arial"/>
              </a:rPr>
              <a:t>How do I know whether my question is  worth researching</a:t>
            </a:r>
            <a:r>
              <a:rPr b="1" lang="en-US" sz="2200">
                <a:latin typeface="Arial"/>
                <a:ea typeface="Arial"/>
                <a:cs typeface="Arial"/>
                <a:sym typeface="Arial"/>
              </a:rPr>
              <a:t>?</a:t>
            </a:r>
            <a:endParaRPr sz="2200">
              <a:latin typeface="Arial"/>
              <a:ea typeface="Arial"/>
              <a:cs typeface="Arial"/>
              <a:sym typeface="Arial"/>
            </a:endParaRPr>
          </a:p>
          <a:p>
            <a:pPr indent="0" lvl="1" marL="469900" marR="0" rtl="0" algn="l">
              <a:lnSpc>
                <a:spcPct val="100000"/>
              </a:lnSpc>
              <a:spcBef>
                <a:spcPts val="229"/>
              </a:spcBef>
              <a:spcAft>
                <a:spcPts val="0"/>
              </a:spcAft>
              <a:buNone/>
            </a:pPr>
            <a:r>
              <a:t/>
            </a:r>
            <a:endParaRPr b="0" i="0" sz="2200" u="none" cap="none" strike="noStrike">
              <a:latin typeface="Arial"/>
              <a:ea typeface="Arial"/>
              <a:cs typeface="Arial"/>
              <a:sym typeface="Arial"/>
            </a:endParaRPr>
          </a:p>
          <a:p>
            <a:pPr indent="-272415" lvl="1" marL="755015" marR="5080" rtl="0" algn="l">
              <a:lnSpc>
                <a:spcPct val="89800"/>
              </a:lnSpc>
              <a:spcBef>
                <a:spcPts val="570"/>
              </a:spcBef>
              <a:spcAft>
                <a:spcPts val="0"/>
              </a:spcAft>
              <a:buSzPts val="2200"/>
              <a:buFont typeface="Noto Sans Symbols"/>
              <a:buChar char="■"/>
            </a:pPr>
            <a:r>
              <a:rPr b="1" i="0" lang="en-US" sz="2200" u="none" cap="none" strike="noStrike">
                <a:latin typeface="Arial"/>
                <a:ea typeface="Arial"/>
                <a:cs typeface="Arial"/>
                <a:sym typeface="Arial"/>
              </a:rPr>
              <a:t>Be aware that your problem will change and  evolve- in my opinion let it! The problem will  change (get more complex as your reading and  research increases). Early on if it doesn’t get  more complex then it may be that the problem  is not really appropriate.</a:t>
            </a:r>
            <a:endParaRPr b="0" i="0" sz="2200" u="none" cap="none" strike="noStrike">
              <a:latin typeface="Arial"/>
              <a:ea typeface="Arial"/>
              <a:cs typeface="Arial"/>
              <a:sym typeface="Arial"/>
            </a:endParaRPr>
          </a:p>
          <a:p>
            <a:pPr indent="-272415" lvl="1" marL="755015" marR="516255" rtl="0" algn="l">
              <a:lnSpc>
                <a:spcPct val="89900"/>
              </a:lnSpc>
              <a:spcBef>
                <a:spcPts val="575"/>
              </a:spcBef>
              <a:spcAft>
                <a:spcPts val="0"/>
              </a:spcAft>
              <a:buSzPts val="2200"/>
              <a:buFont typeface="Noto Sans Symbols"/>
              <a:buChar char="■"/>
            </a:pPr>
            <a:r>
              <a:rPr b="1" i="0" lang="en-US" sz="2200" u="none" cap="none" strike="noStrike">
                <a:latin typeface="Arial"/>
                <a:ea typeface="Arial"/>
                <a:cs typeface="Arial"/>
                <a:sym typeface="Arial"/>
              </a:rPr>
              <a:t>If your problem appear to be getting more  complex then that’s often a good sign- your  work is substantial.</a:t>
            </a:r>
            <a:endParaRPr b="0" i="0" sz="22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2018-01-28T16:28:15Z</dcterms:created>
  <dc:creator>Rodney J. Clarke (2005)</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2005-07-11T00:00:00Z</vt:filetime>
  </property>
  <property fmtid="{D5CDD505-2E9C-101B-9397-08002B2CF9AE}" pid="3" name="Creator">
    <vt:lpwstr>Acrobat PDFMaker 7.0 for PowerPoint</vt:lpwstr>
  </property>
  <property fmtid="{D5CDD505-2E9C-101B-9397-08002B2CF9AE}" pid="4" name="LastSaved">
    <vt:filetime>2018-01-28T00:00:00Z</vt:filetime>
  </property>
</Properties>
</file>