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5" autoAdjust="0"/>
    <p:restoredTop sz="94660"/>
  </p:normalViewPr>
  <p:slideViewPr>
    <p:cSldViewPr>
      <p:cViewPr varScale="1">
        <p:scale>
          <a:sx n="110" d="100"/>
          <a:sy n="110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09406B3-01C2-47F5-B489-DC52831A7E6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40338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 smtClean="0"/>
              <a:t>Click to edit Master text styles</a:t>
            </a:r>
          </a:p>
          <a:p>
            <a:pPr lvl="1"/>
            <a:r>
              <a:rPr lang="en-US" altLang="fr-FR" noProof="0" smtClean="0"/>
              <a:t>Second level</a:t>
            </a:r>
          </a:p>
          <a:p>
            <a:pPr lvl="2"/>
            <a:r>
              <a:rPr lang="en-US" altLang="fr-FR" noProof="0" smtClean="0"/>
              <a:t>Third level</a:t>
            </a:r>
          </a:p>
          <a:p>
            <a:pPr lvl="3"/>
            <a:r>
              <a:rPr lang="en-US" altLang="fr-FR" noProof="0" smtClean="0"/>
              <a:t>Fourth level</a:t>
            </a:r>
          </a:p>
          <a:p>
            <a:pPr lvl="4"/>
            <a:r>
              <a:rPr lang="en-US" altLang="fr-FR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1CEE04F-23E6-4973-A6A5-FB05875BB033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09416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fr-FR" altLang="fr-FR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fr-FR" altLang="fr-FR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fr-FR" altLang="fr-FR" smtClean="0"/>
            </a:p>
          </p:txBody>
        </p:sp>
      </p:grpSp>
      <p:sp>
        <p:nvSpPr>
          <p:cNvPr id="347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fr-CA" altLang="fr-FR" noProof="0" smtClean="0"/>
              <a:t>Cliquez pour modifier le style du titre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fr-CA" altLang="fr-FR" noProof="0" smtClean="0"/>
              <a:t>Cliquez pour modifier le style des sous-titres du masque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1987B-66CD-4815-80E1-0711A2C1E18C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0252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843F-9D8C-45B9-8BEF-3A6F4B310856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31260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8202A-42A3-48BB-97E0-0EE77271126D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412080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fr-CA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CBF25-6E02-4BDF-9811-FE3981ADEBD3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9557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361F5-6D2A-4FC9-B40C-05B3DEC0D09D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78077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44463-1A55-4528-84BA-8EEE3D7E82D9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45736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5CC2-942C-4169-9FC2-049F57B28054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64678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DC8F6-C7FD-4CD0-8FA2-DA9A1E9427BA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6823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1D81-90CD-42F4-B1E2-C4D512A2CE67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87223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A63B5-3BD2-466A-B204-5188610F6886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46030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AFC7-6E27-4C75-8829-E80351071E21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52382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8CF1E-3AC2-4EF4-B1E0-55FB72677827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91027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smtClean="0"/>
              <a:t>Cliquez pour modifier les styles du texte du masque</a:t>
            </a:r>
          </a:p>
          <a:p>
            <a:pPr lvl="1"/>
            <a:r>
              <a:rPr lang="fr-CA" altLang="fr-FR" smtClean="0"/>
              <a:t>Deuxième niveau</a:t>
            </a:r>
          </a:p>
          <a:p>
            <a:pPr lvl="2"/>
            <a:r>
              <a:rPr lang="fr-CA" altLang="fr-FR" smtClean="0"/>
              <a:t>Troisième niveau</a:t>
            </a:r>
          </a:p>
          <a:p>
            <a:pPr lvl="3"/>
            <a:r>
              <a:rPr lang="fr-CA" altLang="fr-FR" smtClean="0"/>
              <a:t>Quatrième niveau</a:t>
            </a:r>
          </a:p>
          <a:p>
            <a:pPr lvl="4"/>
            <a:r>
              <a:rPr lang="fr-CA" altLang="fr-FR" smtClean="0"/>
              <a:t>Cinquième niveau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fr-CA" altLang="fr-FR"/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C089CF5-4754-4237-BFCE-0CC2EE4D0CAC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fr-FR" altLang="fr-FR" sz="2400" smtClean="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fr-FR" altLang="fr-FR" sz="2400" smtClean="0">
              <a:latin typeface="Times New Roman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fr-FR" altLang="fr-FR" sz="2400" smtClean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orm/4.3/quickstart/en-US/html_sing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341438"/>
            <a:ext cx="8077200" cy="1336675"/>
          </a:xfrm>
        </p:spPr>
        <p:txBody>
          <a:bodyPr/>
          <a:lstStyle/>
          <a:p>
            <a:pPr eaLnBrk="1" hangingPunct="1"/>
            <a:r>
              <a:rPr lang="fr-CA" altLang="fr-FR" sz="4000" b="1" smtClean="0"/>
              <a:t/>
            </a:r>
            <a:br>
              <a:rPr lang="fr-CA" altLang="fr-FR" sz="4000" b="1" smtClean="0"/>
            </a:br>
            <a:r>
              <a:rPr lang="fr-CA" altLang="fr-FR" sz="4800" b="1" smtClean="0"/>
              <a:t>Projet de bases de données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0988" y="5732463"/>
            <a:ext cx="8597900" cy="649287"/>
          </a:xfrm>
        </p:spPr>
        <p:txBody>
          <a:bodyPr/>
          <a:lstStyle/>
          <a:p>
            <a:pPr algn="l" eaLnBrk="1" hangingPunct="1"/>
            <a:r>
              <a:rPr lang="fr-CA" altLang="fr-FR" sz="2000" smtClean="0"/>
              <a:t>Par Rassen Hammami</a:t>
            </a:r>
          </a:p>
          <a:p>
            <a:pPr algn="l" eaLnBrk="1" hangingPunct="1"/>
            <a:r>
              <a:rPr lang="fr-CA" altLang="fr-FR" sz="1400" smtClean="0"/>
              <a:t>420-P58-BB A2015 @ Collège de Bois-de-Boulogne</a:t>
            </a:r>
          </a:p>
          <a:p>
            <a:pPr eaLnBrk="1" hangingPunct="1"/>
            <a:endParaRPr lang="fr-CA" altLang="fr-FR" sz="1000" smtClean="0"/>
          </a:p>
        </p:txBody>
      </p:sp>
      <p:sp>
        <p:nvSpPr>
          <p:cNvPr id="3076" name="AutoShape 20" descr="Résultats de recherche d'images pour « coupe du monde féminine 2015 »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sp>
        <p:nvSpPr>
          <p:cNvPr id="3077" name="AutoShape 22" descr="Résultats de recherche d'images pour « coupe du monde féminine 2015 »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sp>
        <p:nvSpPr>
          <p:cNvPr id="3078" name="AutoShape 24" descr="Résultats de recherche d'images pour « coupe du monde féminine 2015 »"/>
          <p:cNvSpPr>
            <a:spLocks noChangeAspect="1" noChangeArrowheads="1"/>
          </p:cNvSpPr>
          <p:nvPr/>
        </p:nvSpPr>
        <p:spPr bwMode="auto">
          <a:xfrm>
            <a:off x="4427538" y="3284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sp>
        <p:nvSpPr>
          <p:cNvPr id="3079" name="AutoShape 26" descr="Résultats de recherche d'images pour « coupe du monde féminine 2015 »"/>
          <p:cNvSpPr>
            <a:spLocks noChangeAspect="1" noChangeArrowheads="1"/>
          </p:cNvSpPr>
          <p:nvPr/>
        </p:nvSpPr>
        <p:spPr bwMode="auto">
          <a:xfrm>
            <a:off x="4356100" y="31416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pic>
        <p:nvPicPr>
          <p:cNvPr id="3080" name="Picture 11" descr="F:\Cours\BdeB\docs\280px-Collège_de_Bois-de-Boulog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60350"/>
            <a:ext cx="3556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0825" y="3309938"/>
            <a:ext cx="85979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fr-CA" altLang="fr-FR" sz="2000" b="1" kern="0" dirty="0" smtClean="0"/>
              <a:t>Cours 8 : Hibernate et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Appeler une requête nommée </a:t>
            </a:r>
            <a:br>
              <a:rPr lang="fr-CA" altLang="fr-FR" sz="4000" b="1" dirty="0" smtClean="0"/>
            </a:br>
            <a:r>
              <a:rPr lang="fr-CA" altLang="fr-FR" sz="4000" b="1" dirty="0" smtClean="0"/>
              <a:t>(</a:t>
            </a:r>
            <a:r>
              <a:rPr lang="fr-CA" altLang="fr-FR" sz="4000" b="1" dirty="0" err="1" smtClean="0"/>
              <a:t>Named</a:t>
            </a:r>
            <a:r>
              <a:rPr lang="fr-CA" altLang="fr-FR" sz="4000" b="1" dirty="0" smtClean="0"/>
              <a:t> </a:t>
            </a:r>
            <a:r>
              <a:rPr lang="fr-CA" altLang="fr-FR" sz="4000" b="1" dirty="0" err="1" smtClean="0"/>
              <a:t>Query</a:t>
            </a:r>
            <a:r>
              <a:rPr lang="fr-CA" altLang="fr-FR" sz="4000" b="1" dirty="0" smtClean="0"/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352928" cy="42484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A" sz="2400" dirty="0" smtClean="0"/>
              <a:t>Dans Hibernate, vous pouvez appeler une requête nommée avec la méthode</a:t>
            </a:r>
            <a:r>
              <a:rPr lang="fr-CA" sz="2400" i="1" dirty="0"/>
              <a:t> </a:t>
            </a:r>
            <a:r>
              <a:rPr lang="fr-CA" sz="2400" i="1" dirty="0" err="1" smtClean="0"/>
              <a:t>getNamedQuery</a:t>
            </a:r>
            <a:r>
              <a:rPr lang="fr-CA" sz="2400" i="1" dirty="0" smtClean="0"/>
              <a:t> </a:t>
            </a:r>
            <a:r>
              <a:rPr lang="fr-CA" sz="2400" dirty="0" smtClean="0"/>
              <a:t>:</a:t>
            </a:r>
            <a:endParaRPr lang="fr-CA" altLang="fr-FR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95637"/>
            <a:ext cx="6984776" cy="7796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6984776" cy="864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Revue de littérature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352928" cy="42484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fr-CA" sz="2400" dirty="0" smtClean="0">
              <a:hlinkClick r:id="rId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fr-CA" sz="2400">
              <a:hlinkClick r:id="rId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fr-CA" sz="2400" smtClean="0">
                <a:hlinkClick r:id="rId2"/>
              </a:rPr>
              <a:t>http</a:t>
            </a:r>
            <a:r>
              <a:rPr lang="fr-CA" sz="2400" dirty="0">
                <a:hlinkClick r:id="rId2"/>
              </a:rPr>
              <a:t>://docs.jboss.org/hibernate/orm/4.3/quickstart/en-US/html_single/</a:t>
            </a:r>
            <a:endParaRPr lang="fr-CA" alt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9066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Exemple de requête Native SQL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352928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A" sz="2400" dirty="0" smtClean="0"/>
              <a:t>Hibernate fournit la méthode </a:t>
            </a:r>
            <a:r>
              <a:rPr lang="fr-CA" sz="2400" b="1" dirty="0" smtClean="0">
                <a:solidFill>
                  <a:schemeClr val="accent6"/>
                </a:solidFill>
              </a:rPr>
              <a:t>createSQLQuery</a:t>
            </a:r>
            <a:r>
              <a:rPr lang="fr-CA" sz="2400" dirty="0" smtClean="0"/>
              <a:t> pour vous permettre d’appeler une requête SQL de façon directe.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A" sz="2400" dirty="0" smtClean="0"/>
              <a:t>Dans cet exemple, vous dites à Hibernate de vous retourner </a:t>
            </a:r>
            <a:r>
              <a:rPr lang="fr-CA" sz="2400" i="1" dirty="0" err="1" smtClean="0"/>
              <a:t>Stock.class</a:t>
            </a:r>
            <a:r>
              <a:rPr lang="fr-CA" sz="2400" dirty="0" smtClean="0"/>
              <a:t>, tous vos données du Select vont être reliées à vos propriétés </a:t>
            </a:r>
            <a:r>
              <a:rPr lang="fr-CA" sz="2400" i="1" dirty="0" err="1" smtClean="0"/>
              <a:t>Stock.class</a:t>
            </a:r>
            <a:r>
              <a:rPr lang="fr-CA" sz="2400" dirty="0" smtClean="0"/>
              <a:t> de manière automatique: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CA" altLang="fr-FR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fr-CA" altLang="fr-F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077072"/>
            <a:ext cx="7063643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Retour de la méthode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352928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A" sz="2400" dirty="0" smtClean="0"/>
              <a:t>Dans cet exemple, Hibernate retourne un tableau d’objets : </a:t>
            </a:r>
            <a:r>
              <a:rPr lang="fr-CA" sz="2400" i="1" dirty="0" smtClean="0"/>
              <a:t>Object Array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CA" altLang="fr-FR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fr-CA" altLang="fr-F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2924944"/>
            <a:ext cx="6858819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Requêtes Nommées </a:t>
            </a:r>
            <a:br>
              <a:rPr lang="fr-CA" altLang="fr-FR" sz="4000" b="1" dirty="0" smtClean="0"/>
            </a:br>
            <a:r>
              <a:rPr lang="fr-CA" altLang="fr-FR" sz="4000" b="1" dirty="0" smtClean="0"/>
              <a:t>(</a:t>
            </a:r>
            <a:r>
              <a:rPr lang="fr-CA" altLang="fr-FR" sz="4000" b="1" dirty="0" err="1" smtClean="0"/>
              <a:t>Named</a:t>
            </a:r>
            <a:r>
              <a:rPr lang="fr-CA" altLang="fr-FR" sz="4000" b="1" dirty="0" smtClean="0"/>
              <a:t> </a:t>
            </a:r>
            <a:r>
              <a:rPr lang="fr-CA" altLang="fr-FR" sz="4000" b="1" dirty="0" err="1" smtClean="0"/>
              <a:t>Queries</a:t>
            </a:r>
            <a:r>
              <a:rPr lang="fr-CA" altLang="fr-FR" sz="4000" b="1" dirty="0" smtClean="0"/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352928" cy="42484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A" sz="2400" dirty="0"/>
              <a:t>Souvent , </a:t>
            </a:r>
            <a:r>
              <a:rPr lang="fr-CA" sz="2400" dirty="0" smtClean="0"/>
              <a:t>les développeurs </a:t>
            </a:r>
            <a:r>
              <a:rPr lang="fr-CA" sz="2400" dirty="0"/>
              <a:t>aiment mettre </a:t>
            </a:r>
            <a:r>
              <a:rPr lang="fr-CA" sz="2400" dirty="0" smtClean="0"/>
              <a:t>des chaînes de caractères littérales </a:t>
            </a:r>
            <a:r>
              <a:rPr lang="fr-CA" sz="2400" dirty="0"/>
              <a:t>HQL </a:t>
            </a:r>
            <a:r>
              <a:rPr lang="fr-CA" sz="2400" dirty="0" smtClean="0"/>
              <a:t>partout </a:t>
            </a:r>
            <a:r>
              <a:rPr lang="fr-CA" sz="2400" dirty="0"/>
              <a:t>dans le code Java , </a:t>
            </a:r>
            <a:endParaRPr lang="fr-CA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A" sz="2400" dirty="0"/>
              <a:t>C</a:t>
            </a:r>
            <a:r>
              <a:rPr lang="fr-CA" sz="2400" dirty="0" smtClean="0"/>
              <a:t>ette </a:t>
            </a:r>
            <a:r>
              <a:rPr lang="fr-CA" sz="2400" dirty="0"/>
              <a:t>méthode est difficile à </a:t>
            </a:r>
            <a:r>
              <a:rPr lang="fr-CA" sz="2400" dirty="0" smtClean="0"/>
              <a:t>maintenir </a:t>
            </a:r>
            <a:r>
              <a:rPr lang="fr-CA" sz="2400" dirty="0"/>
              <a:t>et </a:t>
            </a:r>
            <a:r>
              <a:rPr lang="fr-CA" sz="2400" dirty="0" smtClean="0"/>
              <a:t>ne paraît pas bien. </a:t>
            </a:r>
            <a:r>
              <a:rPr lang="fr-CA" sz="2400" dirty="0"/>
              <a:t>Heureusement , Hibernate </a:t>
            </a:r>
            <a:r>
              <a:rPr lang="fr-CA" sz="2400" dirty="0" smtClean="0"/>
              <a:t>a sorti </a:t>
            </a:r>
            <a:r>
              <a:rPr lang="fr-CA" sz="2400" dirty="0"/>
              <a:t>une technique appelée " </a:t>
            </a:r>
            <a:r>
              <a:rPr lang="fr-CA" sz="2400" dirty="0" smtClean="0"/>
              <a:t>requêtes nommées </a:t>
            </a:r>
            <a:r>
              <a:rPr lang="fr-CA" sz="2400" dirty="0"/>
              <a:t>" , </a:t>
            </a:r>
            <a:r>
              <a:rPr lang="fr-CA" sz="2400" dirty="0" smtClean="0"/>
              <a:t>elle </a:t>
            </a:r>
            <a:r>
              <a:rPr lang="fr-CA" sz="2400" dirty="0"/>
              <a:t>permet de mettre tout </a:t>
            </a:r>
            <a:r>
              <a:rPr lang="fr-CA" sz="2400" dirty="0" smtClean="0"/>
              <a:t>le HQL </a:t>
            </a:r>
            <a:r>
              <a:rPr lang="fr-CA" sz="2400" dirty="0"/>
              <a:t>dans le fichier de </a:t>
            </a:r>
            <a:r>
              <a:rPr lang="fr-CA" sz="2400" dirty="0" err="1" smtClean="0"/>
              <a:t>mapping</a:t>
            </a:r>
            <a:r>
              <a:rPr lang="fr-CA" sz="2400" dirty="0" smtClean="0"/>
              <a:t> </a:t>
            </a:r>
            <a:r>
              <a:rPr lang="fr-CA" sz="2400" dirty="0"/>
              <a:t>XML ou via des annotations .</a:t>
            </a:r>
            <a:endParaRPr lang="fr-CA" altLang="fr-FR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fr-CA" alt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0195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1- HQL dans le fichier de </a:t>
            </a:r>
            <a:r>
              <a:rPr lang="fr-CA" altLang="fr-FR" sz="4000" b="1" dirty="0" err="1" smtClean="0"/>
              <a:t>mapping</a:t>
            </a:r>
            <a:endParaRPr lang="fr-CA" altLang="fr-FR" sz="4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95463"/>
            <a:ext cx="7560840" cy="4358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/>
              <a:t>2</a:t>
            </a:r>
            <a:r>
              <a:rPr lang="fr-CA" altLang="fr-FR" sz="4000" b="1" dirty="0" smtClean="0"/>
              <a:t>- SQL natif dans le fichier de </a:t>
            </a:r>
            <a:r>
              <a:rPr lang="fr-CA" altLang="fr-FR" sz="4000" b="1" dirty="0" err="1" smtClean="0"/>
              <a:t>mapping</a:t>
            </a:r>
            <a:endParaRPr lang="fr-CA" altLang="fr-FR" sz="4000" b="1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95462"/>
            <a:ext cx="7318194" cy="4225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3- Annotations: HQL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41705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4- Annotations: </a:t>
            </a:r>
            <a:r>
              <a:rPr lang="fr-CA" altLang="fr-FR" sz="4000" b="1" dirty="0" err="1" smtClean="0"/>
              <a:t>SQl</a:t>
            </a:r>
            <a:r>
              <a:rPr lang="fr-CA" altLang="fr-FR" sz="4000" b="1" dirty="0" smtClean="0"/>
              <a:t> natif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869446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fr-FR" sz="4000" b="1" dirty="0" smtClean="0"/>
              <a:t>SQL Natif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352928" cy="42484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A" sz="2400" dirty="0"/>
              <a:t>Dans </a:t>
            </a:r>
            <a:r>
              <a:rPr lang="fr-CA" sz="2400" dirty="0" smtClean="0"/>
              <a:t>le SQL </a:t>
            </a:r>
            <a:r>
              <a:rPr lang="fr-CA" sz="2400" dirty="0"/>
              <a:t>natif , vous devez déclarer </a:t>
            </a:r>
            <a:r>
              <a:rPr lang="fr-CA" sz="2400" dirty="0" smtClean="0"/>
              <a:t>la </a:t>
            </a:r>
            <a:r>
              <a:rPr lang="fr-CA" sz="2400" i="1" dirty="0" err="1" smtClean="0"/>
              <a:t>resultClass</a:t>
            </a:r>
            <a:r>
              <a:rPr lang="fr-CA" sz="2400" dirty="0" smtClean="0"/>
              <a:t> pour </a:t>
            </a:r>
            <a:r>
              <a:rPr lang="fr-CA" sz="2400" dirty="0"/>
              <a:t>laisser Hibernate savoir quel est le type de </a:t>
            </a:r>
            <a:r>
              <a:rPr lang="fr-CA" sz="2400" dirty="0" smtClean="0"/>
              <a:t>retour.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A" sz="2400" dirty="0" smtClean="0"/>
              <a:t>Ne pas réussir </a:t>
            </a:r>
            <a:r>
              <a:rPr lang="fr-CA" sz="2400" dirty="0"/>
              <a:t>à le faire sera </a:t>
            </a:r>
            <a:r>
              <a:rPr lang="fr-CA" sz="2400" dirty="0" smtClean="0"/>
              <a:t>causera l'exception : </a:t>
            </a:r>
            <a:r>
              <a:rPr lang="fr-CA" sz="2400" dirty="0" err="1" smtClean="0"/>
              <a:t>org.hibernate.cfg.NotYetImplementedException</a:t>
            </a:r>
            <a:r>
              <a:rPr lang="fr-CA" sz="2400" dirty="0" smtClean="0"/>
              <a:t> :</a:t>
            </a:r>
            <a:endParaRPr lang="fr-CA" alt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7794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veau">
  <a:themeElements>
    <a:clrScheme name="Niveau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Niveau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iveau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2676</TotalTime>
  <Words>228</Words>
  <Application>Microsoft Office PowerPoint</Application>
  <PresentationFormat>Affichage à l'écran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Garamond</vt:lpstr>
      <vt:lpstr>Times New Roman</vt:lpstr>
      <vt:lpstr>Verdana</vt:lpstr>
      <vt:lpstr>Wingdings</vt:lpstr>
      <vt:lpstr>Niveau</vt:lpstr>
      <vt:lpstr> Projet de bases de données</vt:lpstr>
      <vt:lpstr>Exemple de requête Native SQL</vt:lpstr>
      <vt:lpstr>Retour de la méthode</vt:lpstr>
      <vt:lpstr>Requêtes Nommées  (Named Queries)</vt:lpstr>
      <vt:lpstr>1- HQL dans le fichier de mapping</vt:lpstr>
      <vt:lpstr>2- SQL natif dans le fichier de mapping</vt:lpstr>
      <vt:lpstr>3- Annotations: HQL </vt:lpstr>
      <vt:lpstr>4- Annotations: SQl natif</vt:lpstr>
      <vt:lpstr>SQL Natif</vt:lpstr>
      <vt:lpstr>Appeler une requête nommée  (Named Query)</vt:lpstr>
      <vt:lpstr>Revue de littérature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LIGUE LAVAL A 2006</dc:title>
  <dc:creator>Jean-Philippe Mayrand</dc:creator>
  <cp:lastModifiedBy>gabriel lamarre</cp:lastModifiedBy>
  <cp:revision>386</cp:revision>
  <cp:lastPrinted>1601-01-01T00:00:00Z</cp:lastPrinted>
  <dcterms:created xsi:type="dcterms:W3CDTF">2006-05-04T19:26:03Z</dcterms:created>
  <dcterms:modified xsi:type="dcterms:W3CDTF">2015-10-09T15:19:11Z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