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7FFDED63_6E9065A5.xml" ContentType="application/vnd.ms-powerpoint.comments+xml"/>
  <Override PartName="/ppt/comments/modernComment_7FFDED6C_FD6185FD.xml" ContentType="application/vnd.ms-powerpoint.comments+xml"/>
  <Override PartName="/ppt/notesSlides/notesSlide5.xml" ContentType="application/vnd.openxmlformats-officedocument.presentationml.notesSlide+xml"/>
  <Override PartName="/ppt/comments/modernComment_7FFDED69_6BBC9D31.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7FFDED5B_36FF421C.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7FFDED5A_48FF4205.xml" ContentType="application/vnd.ms-powerpoint.comments+xml"/>
  <Override PartName="/ppt/notesSlides/notesSlide16.xml" ContentType="application/vnd.openxmlformats-officedocument.presentationml.notesSlide+xml"/>
  <Override PartName="/ppt/comments/modernComment_7FFDED78_D98A8CD5.xml" ContentType="application/vnd.ms-powerpoint.comments+xml"/>
  <Override PartName="/ppt/notesSlides/notesSlide17.xml" ContentType="application/vnd.openxmlformats-officedocument.presentationml.notesSlide+xml"/>
  <Override PartName="/ppt/comments/modernComment_7FFDED79_44DA2B39.xml" ContentType="application/vnd.ms-powerpoint.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 id="2147483665" r:id="rId3"/>
  </p:sldMasterIdLst>
  <p:notesMasterIdLst>
    <p:notesMasterId r:id="rId47"/>
  </p:notesMasterIdLst>
  <p:sldIdLst>
    <p:sldId id="345" r:id="rId4"/>
    <p:sldId id="347" r:id="rId5"/>
    <p:sldId id="2147347797" r:id="rId6"/>
    <p:sldId id="383" r:id="rId7"/>
    <p:sldId id="2147347814" r:id="rId8"/>
    <p:sldId id="2147347811" r:id="rId9"/>
    <p:sldId id="2147347819" r:id="rId10"/>
    <p:sldId id="2147347821" r:id="rId11"/>
    <p:sldId id="2147347820" r:id="rId12"/>
    <p:sldId id="2147347801" r:id="rId13"/>
    <p:sldId id="2147347800" r:id="rId14"/>
    <p:sldId id="2147347793" r:id="rId15"/>
    <p:sldId id="2147347817" r:id="rId16"/>
    <p:sldId id="2147347825" r:id="rId17"/>
    <p:sldId id="2147347818" r:id="rId18"/>
    <p:sldId id="2147347816" r:id="rId19"/>
    <p:sldId id="2147347822" r:id="rId20"/>
    <p:sldId id="2147347823" r:id="rId21"/>
    <p:sldId id="2147347824" r:id="rId22"/>
    <p:sldId id="2147347826" r:id="rId23"/>
    <p:sldId id="2147347827" r:id="rId24"/>
    <p:sldId id="2147347828" r:id="rId25"/>
    <p:sldId id="2147347829" r:id="rId26"/>
    <p:sldId id="2147347830" r:id="rId27"/>
    <p:sldId id="2147347831" r:id="rId28"/>
    <p:sldId id="2147347796" r:id="rId29"/>
    <p:sldId id="2147347803" r:id="rId30"/>
    <p:sldId id="2147347805" r:id="rId31"/>
    <p:sldId id="2147347807" r:id="rId32"/>
    <p:sldId id="2147347808" r:id="rId33"/>
    <p:sldId id="2147347810" r:id="rId34"/>
    <p:sldId id="2147347804" r:id="rId35"/>
    <p:sldId id="2147347795" r:id="rId36"/>
    <p:sldId id="2147347802" r:id="rId37"/>
    <p:sldId id="2147347832" r:id="rId38"/>
    <p:sldId id="2147347833" r:id="rId39"/>
    <p:sldId id="2147347794" r:id="rId40"/>
    <p:sldId id="2147347815" r:id="rId41"/>
    <p:sldId id="2147347834" r:id="rId42"/>
    <p:sldId id="2147347798" r:id="rId43"/>
    <p:sldId id="2147347792" r:id="rId44"/>
    <p:sldId id="2147347790" r:id="rId45"/>
    <p:sldId id="2147347835" r:id="rId4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8306B1F-91BC-4B6D-0335-67F6CD787342}" name="Daniel Velerdas Sedano" initials="DVS" userId="Daniel Velerdas Sedano" providerId="None"/>
  <p188:author id="{187CC8AA-A964-4B6D-4BEA-04488A8DF5D8}" name="Alberto  Iglesias Sánchez" initials="AS" userId="S::aiglesiass@axpec.onmicrosoft.com::29aa4319-70da-409f-bd84-b44bd1cfedae" providerId="AD"/>
  <p188:author id="{494E77DA-A4BE-BA4C-376D-5F32FE90368C}" name="Alberto  Iglesias Sánchez" initials="AIS" userId="Alberto  Iglesias Sánchez"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8DEC89-D8A6-40B0-87DB-D3A410B3DB94}" v="7" dt="2022-11-10T10:32:37.23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microsoft.com/office/2015/10/relationships/revisionInfo" Target="revisionInfo.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Velerdas Sedano" userId="235ccc08-5ab3-4cc5-b308-15beb5d13692" providerId="ADAL" clId="{278DEC89-D8A6-40B0-87DB-D3A410B3DB94}"/>
    <pc:docChg chg="undo custSel delSld modSld">
      <pc:chgData name="Daniel Velerdas Sedano" userId="235ccc08-5ab3-4cc5-b308-15beb5d13692" providerId="ADAL" clId="{278DEC89-D8A6-40B0-87DB-D3A410B3DB94}" dt="2022-11-10T10:33:13.152" v="616" actId="1076"/>
      <pc:docMkLst>
        <pc:docMk/>
      </pc:docMkLst>
      <pc:sldChg chg="modSp mod">
        <pc:chgData name="Daniel Velerdas Sedano" userId="235ccc08-5ab3-4cc5-b308-15beb5d13692" providerId="ADAL" clId="{278DEC89-D8A6-40B0-87DB-D3A410B3DB94}" dt="2022-11-10T09:53:59.580" v="83" actId="20577"/>
        <pc:sldMkLst>
          <pc:docMk/>
          <pc:sldMk cId="1482675071" sldId="345"/>
        </pc:sldMkLst>
        <pc:spChg chg="mod">
          <ac:chgData name="Daniel Velerdas Sedano" userId="235ccc08-5ab3-4cc5-b308-15beb5d13692" providerId="ADAL" clId="{278DEC89-D8A6-40B0-87DB-D3A410B3DB94}" dt="2022-11-10T09:53:51.258" v="64" actId="20577"/>
          <ac:spMkLst>
            <pc:docMk/>
            <pc:sldMk cId="1482675071" sldId="345"/>
            <ac:spMk id="16" creationId="{00000000-0000-0000-0000-000000000000}"/>
          </ac:spMkLst>
        </pc:spChg>
        <pc:spChg chg="mod">
          <ac:chgData name="Daniel Velerdas Sedano" userId="235ccc08-5ab3-4cc5-b308-15beb5d13692" providerId="ADAL" clId="{278DEC89-D8A6-40B0-87DB-D3A410B3DB94}" dt="2022-11-10T09:53:59.580" v="83" actId="20577"/>
          <ac:spMkLst>
            <pc:docMk/>
            <pc:sldMk cId="1482675071" sldId="345"/>
            <ac:spMk id="17" creationId="{00000000-0000-0000-0000-000000000000}"/>
          </ac:spMkLst>
        </pc:spChg>
      </pc:sldChg>
      <pc:sldChg chg="modSp mod">
        <pc:chgData name="Daniel Velerdas Sedano" userId="235ccc08-5ab3-4cc5-b308-15beb5d13692" providerId="ADAL" clId="{278DEC89-D8A6-40B0-87DB-D3A410B3DB94}" dt="2022-11-10T10:33:13.152" v="616" actId="1076"/>
        <pc:sldMkLst>
          <pc:docMk/>
          <pc:sldMk cId="3231981423" sldId="383"/>
        </pc:sldMkLst>
        <pc:spChg chg="mod">
          <ac:chgData name="Daniel Velerdas Sedano" userId="235ccc08-5ab3-4cc5-b308-15beb5d13692" providerId="ADAL" clId="{278DEC89-D8A6-40B0-87DB-D3A410B3DB94}" dt="2022-11-10T10:28:39.512" v="507" actId="1076"/>
          <ac:spMkLst>
            <pc:docMk/>
            <pc:sldMk cId="3231981423" sldId="383"/>
            <ac:spMk id="6" creationId="{0C766735-7465-D93B-D560-FA774CB608D1}"/>
          </ac:spMkLst>
        </pc:spChg>
        <pc:picChg chg="mod modCrop">
          <ac:chgData name="Daniel Velerdas Sedano" userId="235ccc08-5ab3-4cc5-b308-15beb5d13692" providerId="ADAL" clId="{278DEC89-D8A6-40B0-87DB-D3A410B3DB94}" dt="2022-11-10T10:33:13.152" v="616" actId="1076"/>
          <ac:picMkLst>
            <pc:docMk/>
            <pc:sldMk cId="3231981423" sldId="383"/>
            <ac:picMk id="4" creationId="{C74EC75B-0080-9230-53ED-0B1C6704DAC6}"/>
          </ac:picMkLst>
        </pc:picChg>
      </pc:sldChg>
      <pc:sldChg chg="delSp modSp mod">
        <pc:chgData name="Daniel Velerdas Sedano" userId="235ccc08-5ab3-4cc5-b308-15beb5d13692" providerId="ADAL" clId="{278DEC89-D8A6-40B0-87DB-D3A410B3DB94}" dt="2022-11-10T10:32:53.069" v="611" actId="478"/>
        <pc:sldMkLst>
          <pc:docMk/>
          <pc:sldMk cId="1022641584" sldId="2147347792"/>
        </pc:sldMkLst>
        <pc:spChg chg="del mod">
          <ac:chgData name="Daniel Velerdas Sedano" userId="235ccc08-5ab3-4cc5-b308-15beb5d13692" providerId="ADAL" clId="{278DEC89-D8A6-40B0-87DB-D3A410B3DB94}" dt="2022-11-10T10:32:53.069" v="611" actId="478"/>
          <ac:spMkLst>
            <pc:docMk/>
            <pc:sldMk cId="1022641584" sldId="2147347792"/>
            <ac:spMk id="7" creationId="{D76D16D2-6A72-22A5-1EEA-DD7EF2860B77}"/>
          </ac:spMkLst>
        </pc:spChg>
        <pc:spChg chg="del mod">
          <ac:chgData name="Daniel Velerdas Sedano" userId="235ccc08-5ab3-4cc5-b308-15beb5d13692" providerId="ADAL" clId="{278DEC89-D8A6-40B0-87DB-D3A410B3DB94}" dt="2022-11-10T10:32:46.845" v="607"/>
          <ac:spMkLst>
            <pc:docMk/>
            <pc:sldMk cId="1022641584" sldId="2147347792"/>
            <ac:spMk id="8" creationId="{69867DFC-46B3-7E54-566D-E05288B6ED74}"/>
          </ac:spMkLst>
        </pc:spChg>
        <pc:spChg chg="mod">
          <ac:chgData name="Daniel Velerdas Sedano" userId="235ccc08-5ab3-4cc5-b308-15beb5d13692" providerId="ADAL" clId="{278DEC89-D8A6-40B0-87DB-D3A410B3DB94}" dt="2022-11-10T10:32:50.790" v="608" actId="1076"/>
          <ac:spMkLst>
            <pc:docMk/>
            <pc:sldMk cId="1022641584" sldId="2147347792"/>
            <ac:spMk id="11" creationId="{BD4C161A-C799-4F93-EC17-F8DA0873AC35}"/>
          </ac:spMkLst>
        </pc:spChg>
      </pc:sldChg>
      <pc:sldChg chg="addSp delSp modSp mod">
        <pc:chgData name="Daniel Velerdas Sedano" userId="235ccc08-5ab3-4cc5-b308-15beb5d13692" providerId="ADAL" clId="{278DEC89-D8A6-40B0-87DB-D3A410B3DB94}" dt="2022-11-10T10:19:48.828" v="440" actId="20577"/>
        <pc:sldMkLst>
          <pc:docMk/>
          <pc:sldMk cId="2069304538" sldId="2147347800"/>
        </pc:sldMkLst>
        <pc:spChg chg="mod">
          <ac:chgData name="Daniel Velerdas Sedano" userId="235ccc08-5ab3-4cc5-b308-15beb5d13692" providerId="ADAL" clId="{278DEC89-D8A6-40B0-87DB-D3A410B3DB94}" dt="2022-11-10T10:19:48.828" v="440" actId="20577"/>
          <ac:spMkLst>
            <pc:docMk/>
            <pc:sldMk cId="2069304538" sldId="2147347800"/>
            <ac:spMk id="3" creationId="{FEF510FF-E3FC-65D0-0A4C-311467F24654}"/>
          </ac:spMkLst>
        </pc:spChg>
        <pc:spChg chg="del mod">
          <ac:chgData name="Daniel Velerdas Sedano" userId="235ccc08-5ab3-4cc5-b308-15beb5d13692" providerId="ADAL" clId="{278DEC89-D8A6-40B0-87DB-D3A410B3DB94}" dt="2022-11-10T10:00:27.158" v="194" actId="478"/>
          <ac:spMkLst>
            <pc:docMk/>
            <pc:sldMk cId="2069304538" sldId="2147347800"/>
            <ac:spMk id="5" creationId="{B1783DC4-237E-55EC-87B5-ECC073E66E66}"/>
          </ac:spMkLst>
        </pc:spChg>
        <pc:picChg chg="add mod modCrop">
          <ac:chgData name="Daniel Velerdas Sedano" userId="235ccc08-5ab3-4cc5-b308-15beb5d13692" providerId="ADAL" clId="{278DEC89-D8A6-40B0-87DB-D3A410B3DB94}" dt="2022-11-10T10:00:35.757" v="195" actId="1076"/>
          <ac:picMkLst>
            <pc:docMk/>
            <pc:sldMk cId="2069304538" sldId="2147347800"/>
            <ac:picMk id="4" creationId="{953C1750-4FB1-1BD6-09AA-86543E3A9A9B}"/>
          </ac:picMkLst>
        </pc:picChg>
        <pc:picChg chg="mod modCrop">
          <ac:chgData name="Daniel Velerdas Sedano" userId="235ccc08-5ab3-4cc5-b308-15beb5d13692" providerId="ADAL" clId="{278DEC89-D8A6-40B0-87DB-D3A410B3DB94}" dt="2022-11-10T10:00:24.372" v="192" actId="1076"/>
          <ac:picMkLst>
            <pc:docMk/>
            <pc:sldMk cId="2069304538" sldId="2147347800"/>
            <ac:picMk id="6" creationId="{A6C11F2D-C78E-A96E-85AD-3A9A86003BBC}"/>
          </ac:picMkLst>
        </pc:picChg>
        <pc:picChg chg="add del mod">
          <ac:chgData name="Daniel Velerdas Sedano" userId="235ccc08-5ab3-4cc5-b308-15beb5d13692" providerId="ADAL" clId="{278DEC89-D8A6-40B0-87DB-D3A410B3DB94}" dt="2022-11-10T09:57:22.658" v="146" actId="21"/>
          <ac:picMkLst>
            <pc:docMk/>
            <pc:sldMk cId="2069304538" sldId="2147347800"/>
            <ac:picMk id="7" creationId="{29EAA55E-2407-3C9B-67F2-1610EDB47A22}"/>
          </ac:picMkLst>
        </pc:picChg>
        <pc:picChg chg="add mod modCrop">
          <ac:chgData name="Daniel Velerdas Sedano" userId="235ccc08-5ab3-4cc5-b308-15beb5d13692" providerId="ADAL" clId="{278DEC89-D8A6-40B0-87DB-D3A410B3DB94}" dt="2022-11-10T10:00:11.865" v="188" actId="1076"/>
          <ac:picMkLst>
            <pc:docMk/>
            <pc:sldMk cId="2069304538" sldId="2147347800"/>
            <ac:picMk id="8" creationId="{2042C32F-C510-F7FB-CF70-760999B85502}"/>
          </ac:picMkLst>
        </pc:picChg>
        <pc:picChg chg="add mod modCrop">
          <ac:chgData name="Daniel Velerdas Sedano" userId="235ccc08-5ab3-4cc5-b308-15beb5d13692" providerId="ADAL" clId="{278DEC89-D8A6-40B0-87DB-D3A410B3DB94}" dt="2022-11-10T10:00:21.910" v="191" actId="1076"/>
          <ac:picMkLst>
            <pc:docMk/>
            <pc:sldMk cId="2069304538" sldId="2147347800"/>
            <ac:picMk id="9" creationId="{37D64AAC-A8FC-13CF-9548-837E94274D10}"/>
          </ac:picMkLst>
        </pc:picChg>
      </pc:sldChg>
      <pc:sldChg chg="modSp mod">
        <pc:chgData name="Daniel Velerdas Sedano" userId="235ccc08-5ab3-4cc5-b308-15beb5d13692" providerId="ADAL" clId="{278DEC89-D8A6-40B0-87DB-D3A410B3DB94}" dt="2022-11-10T10:29:46.830" v="532" actId="1076"/>
        <pc:sldMkLst>
          <pc:docMk/>
          <pc:sldMk cId="3003479492" sldId="2147347801"/>
        </pc:sldMkLst>
        <pc:spChg chg="mod">
          <ac:chgData name="Daniel Velerdas Sedano" userId="235ccc08-5ab3-4cc5-b308-15beb5d13692" providerId="ADAL" clId="{278DEC89-D8A6-40B0-87DB-D3A410B3DB94}" dt="2022-11-10T10:29:38.718" v="531" actId="403"/>
          <ac:spMkLst>
            <pc:docMk/>
            <pc:sldMk cId="3003479492" sldId="2147347801"/>
            <ac:spMk id="4" creationId="{4D499292-F9A4-1857-EE6C-D9146397BD7B}"/>
          </ac:spMkLst>
        </pc:spChg>
        <pc:spChg chg="mod">
          <ac:chgData name="Daniel Velerdas Sedano" userId="235ccc08-5ab3-4cc5-b308-15beb5d13692" providerId="ADAL" clId="{278DEC89-D8A6-40B0-87DB-D3A410B3DB94}" dt="2022-11-10T10:29:06.325" v="519" actId="404"/>
          <ac:spMkLst>
            <pc:docMk/>
            <pc:sldMk cId="3003479492" sldId="2147347801"/>
            <ac:spMk id="6" creationId="{0C766735-7465-D93B-D560-FA774CB608D1}"/>
          </ac:spMkLst>
        </pc:spChg>
        <pc:spChg chg="mod">
          <ac:chgData name="Daniel Velerdas Sedano" userId="235ccc08-5ab3-4cc5-b308-15beb5d13692" providerId="ADAL" clId="{278DEC89-D8A6-40B0-87DB-D3A410B3DB94}" dt="2022-11-10T10:29:38.718" v="531" actId="403"/>
          <ac:spMkLst>
            <pc:docMk/>
            <pc:sldMk cId="3003479492" sldId="2147347801"/>
            <ac:spMk id="7" creationId="{2F2DECB1-A9C0-EB21-1966-073ABD146175}"/>
          </ac:spMkLst>
        </pc:spChg>
        <pc:spChg chg="mod">
          <ac:chgData name="Daniel Velerdas Sedano" userId="235ccc08-5ab3-4cc5-b308-15beb5d13692" providerId="ADAL" clId="{278DEC89-D8A6-40B0-87DB-D3A410B3DB94}" dt="2022-11-10T10:29:06.325" v="519" actId="404"/>
          <ac:spMkLst>
            <pc:docMk/>
            <pc:sldMk cId="3003479492" sldId="2147347801"/>
            <ac:spMk id="9" creationId="{1D0EBE9A-6C06-65F3-5D16-A91305911418}"/>
          </ac:spMkLst>
        </pc:spChg>
        <pc:spChg chg="mod">
          <ac:chgData name="Daniel Velerdas Sedano" userId="235ccc08-5ab3-4cc5-b308-15beb5d13692" providerId="ADAL" clId="{278DEC89-D8A6-40B0-87DB-D3A410B3DB94}" dt="2022-11-10T10:29:34.420" v="529" actId="1076"/>
          <ac:spMkLst>
            <pc:docMk/>
            <pc:sldMk cId="3003479492" sldId="2147347801"/>
            <ac:spMk id="10" creationId="{86D3941C-4526-3293-6DDF-C937CCC181D5}"/>
          </ac:spMkLst>
        </pc:spChg>
        <pc:spChg chg="mod">
          <ac:chgData name="Daniel Velerdas Sedano" userId="235ccc08-5ab3-4cc5-b308-15beb5d13692" providerId="ADAL" clId="{278DEC89-D8A6-40B0-87DB-D3A410B3DB94}" dt="2022-11-10T10:29:25.372" v="526" actId="1076"/>
          <ac:spMkLst>
            <pc:docMk/>
            <pc:sldMk cId="3003479492" sldId="2147347801"/>
            <ac:spMk id="13" creationId="{0F76F047-E6D6-585A-70FF-96D09B065561}"/>
          </ac:spMkLst>
        </pc:spChg>
        <pc:spChg chg="mod">
          <ac:chgData name="Daniel Velerdas Sedano" userId="235ccc08-5ab3-4cc5-b308-15beb5d13692" providerId="ADAL" clId="{278DEC89-D8A6-40B0-87DB-D3A410B3DB94}" dt="2022-11-10T10:29:46.830" v="532" actId="1076"/>
          <ac:spMkLst>
            <pc:docMk/>
            <pc:sldMk cId="3003479492" sldId="2147347801"/>
            <ac:spMk id="14" creationId="{774C8DB8-809A-5F5F-B2D4-B104FC986305}"/>
          </ac:spMkLst>
        </pc:spChg>
        <pc:spChg chg="mod">
          <ac:chgData name="Daniel Velerdas Sedano" userId="235ccc08-5ab3-4cc5-b308-15beb5d13692" providerId="ADAL" clId="{278DEC89-D8A6-40B0-87DB-D3A410B3DB94}" dt="2022-11-10T10:29:28.178" v="527" actId="1076"/>
          <ac:spMkLst>
            <pc:docMk/>
            <pc:sldMk cId="3003479492" sldId="2147347801"/>
            <ac:spMk id="15" creationId="{F297E8D8-1FE3-4D25-86F2-36F49A545E2D}"/>
          </ac:spMkLst>
        </pc:spChg>
        <pc:spChg chg="mod">
          <ac:chgData name="Daniel Velerdas Sedano" userId="235ccc08-5ab3-4cc5-b308-15beb5d13692" providerId="ADAL" clId="{278DEC89-D8A6-40B0-87DB-D3A410B3DB94}" dt="2022-11-10T10:19:44.259" v="435" actId="20577"/>
          <ac:spMkLst>
            <pc:docMk/>
            <pc:sldMk cId="3003479492" sldId="2147347801"/>
            <ac:spMk id="17" creationId="{690853A4-9A8D-42E5-8E81-31CC8ED3322B}"/>
          </ac:spMkLst>
        </pc:spChg>
        <pc:cxnChg chg="mod">
          <ac:chgData name="Daniel Velerdas Sedano" userId="235ccc08-5ab3-4cc5-b308-15beb5d13692" providerId="ADAL" clId="{278DEC89-D8A6-40B0-87DB-D3A410B3DB94}" dt="2022-11-10T09:56:54.671" v="140" actId="14100"/>
          <ac:cxnSpMkLst>
            <pc:docMk/>
            <pc:sldMk cId="3003479492" sldId="2147347801"/>
            <ac:cxnSpMk id="11" creationId="{11AE702E-A453-DAB2-B583-0A20BA22B937}"/>
          </ac:cxnSpMkLst>
        </pc:cxnChg>
      </pc:sldChg>
      <pc:sldChg chg="modSp mod">
        <pc:chgData name="Daniel Velerdas Sedano" userId="235ccc08-5ab3-4cc5-b308-15beb5d13692" providerId="ADAL" clId="{278DEC89-D8A6-40B0-87DB-D3A410B3DB94}" dt="2022-11-10T10:31:38.472" v="580" actId="404"/>
        <pc:sldMkLst>
          <pc:docMk/>
          <pc:sldMk cId="1224688133" sldId="2147347802"/>
        </pc:sldMkLst>
        <pc:spChg chg="mod">
          <ac:chgData name="Daniel Velerdas Sedano" userId="235ccc08-5ab3-4cc5-b308-15beb5d13692" providerId="ADAL" clId="{278DEC89-D8A6-40B0-87DB-D3A410B3DB94}" dt="2022-11-10T10:31:38.472" v="580" actId="404"/>
          <ac:spMkLst>
            <pc:docMk/>
            <pc:sldMk cId="1224688133" sldId="2147347802"/>
            <ac:spMk id="7" creationId="{88D009B4-0DC0-DA10-F2CA-892D8F6BEA1A}"/>
          </ac:spMkLst>
        </pc:spChg>
      </pc:sldChg>
      <pc:sldChg chg="modSp mod">
        <pc:chgData name="Daniel Velerdas Sedano" userId="235ccc08-5ab3-4cc5-b308-15beb5d13692" providerId="ADAL" clId="{278DEC89-D8A6-40B0-87DB-D3A410B3DB94}" dt="2022-11-10T10:31:03.291" v="564" actId="14100"/>
        <pc:sldMkLst>
          <pc:docMk/>
          <pc:sldMk cId="922698268" sldId="2147347803"/>
        </pc:sldMkLst>
        <pc:spChg chg="mod">
          <ac:chgData name="Daniel Velerdas Sedano" userId="235ccc08-5ab3-4cc5-b308-15beb5d13692" providerId="ADAL" clId="{278DEC89-D8A6-40B0-87DB-D3A410B3DB94}" dt="2022-11-10T10:15:48.584" v="371" actId="20577"/>
          <ac:spMkLst>
            <pc:docMk/>
            <pc:sldMk cId="922698268" sldId="2147347803"/>
            <ac:spMk id="3" creationId="{FEF510FF-E3FC-65D0-0A4C-311467F24654}"/>
          </ac:spMkLst>
        </pc:spChg>
        <pc:spChg chg="mod">
          <ac:chgData name="Daniel Velerdas Sedano" userId="235ccc08-5ab3-4cc5-b308-15beb5d13692" providerId="ADAL" clId="{278DEC89-D8A6-40B0-87DB-D3A410B3DB94}" dt="2022-11-10T10:31:03.291" v="564" actId="14100"/>
          <ac:spMkLst>
            <pc:docMk/>
            <pc:sldMk cId="922698268" sldId="2147347803"/>
            <ac:spMk id="10" creationId="{14470AF7-064F-C004-BAB8-21C5BAE2F64F}"/>
          </ac:spMkLst>
        </pc:spChg>
      </pc:sldChg>
      <pc:sldChg chg="modSp mod">
        <pc:chgData name="Daniel Velerdas Sedano" userId="235ccc08-5ab3-4cc5-b308-15beb5d13692" providerId="ADAL" clId="{278DEC89-D8A6-40B0-87DB-D3A410B3DB94}" dt="2022-11-10T10:16:17.682" v="382" actId="20577"/>
        <pc:sldMkLst>
          <pc:docMk/>
          <pc:sldMk cId="2326828035" sldId="2147347804"/>
        </pc:sldMkLst>
        <pc:spChg chg="mod">
          <ac:chgData name="Daniel Velerdas Sedano" userId="235ccc08-5ab3-4cc5-b308-15beb5d13692" providerId="ADAL" clId="{278DEC89-D8A6-40B0-87DB-D3A410B3DB94}" dt="2022-11-10T10:16:17.682" v="382" actId="20577"/>
          <ac:spMkLst>
            <pc:docMk/>
            <pc:sldMk cId="2326828035" sldId="2147347804"/>
            <ac:spMk id="3" creationId="{FEF510FF-E3FC-65D0-0A4C-311467F24654}"/>
          </ac:spMkLst>
        </pc:spChg>
      </pc:sldChg>
      <pc:sldChg chg="modSp mod">
        <pc:chgData name="Daniel Velerdas Sedano" userId="235ccc08-5ab3-4cc5-b308-15beb5d13692" providerId="ADAL" clId="{278DEC89-D8A6-40B0-87DB-D3A410B3DB94}" dt="2022-11-10T10:31:13.670" v="568" actId="1076"/>
        <pc:sldMkLst>
          <pc:docMk/>
          <pc:sldMk cId="2924757631" sldId="2147347805"/>
        </pc:sldMkLst>
        <pc:spChg chg="mod">
          <ac:chgData name="Daniel Velerdas Sedano" userId="235ccc08-5ab3-4cc5-b308-15beb5d13692" providerId="ADAL" clId="{278DEC89-D8A6-40B0-87DB-D3A410B3DB94}" dt="2022-11-10T10:15:53.823" v="373" actId="20577"/>
          <ac:spMkLst>
            <pc:docMk/>
            <pc:sldMk cId="2924757631" sldId="2147347805"/>
            <ac:spMk id="3" creationId="{FEF510FF-E3FC-65D0-0A4C-311467F24654}"/>
          </ac:spMkLst>
        </pc:spChg>
        <pc:spChg chg="mod">
          <ac:chgData name="Daniel Velerdas Sedano" userId="235ccc08-5ab3-4cc5-b308-15beb5d13692" providerId="ADAL" clId="{278DEC89-D8A6-40B0-87DB-D3A410B3DB94}" dt="2022-11-10T10:31:13.670" v="568" actId="1076"/>
          <ac:spMkLst>
            <pc:docMk/>
            <pc:sldMk cId="2924757631" sldId="2147347805"/>
            <ac:spMk id="5" creationId="{D5EE8532-01E8-90E7-BEF4-EFFBB12D4CBA}"/>
          </ac:spMkLst>
        </pc:spChg>
        <pc:spChg chg="mod">
          <ac:chgData name="Daniel Velerdas Sedano" userId="235ccc08-5ab3-4cc5-b308-15beb5d13692" providerId="ADAL" clId="{278DEC89-D8A6-40B0-87DB-D3A410B3DB94}" dt="2022-11-10T10:31:09.322" v="567" actId="1076"/>
          <ac:spMkLst>
            <pc:docMk/>
            <pc:sldMk cId="2924757631" sldId="2147347805"/>
            <ac:spMk id="10" creationId="{57578A48-DFB7-3479-8A00-E2A22CBE3114}"/>
          </ac:spMkLst>
        </pc:spChg>
        <pc:picChg chg="mod">
          <ac:chgData name="Daniel Velerdas Sedano" userId="235ccc08-5ab3-4cc5-b308-15beb5d13692" providerId="ADAL" clId="{278DEC89-D8A6-40B0-87DB-D3A410B3DB94}" dt="2022-11-10T10:13:20.362" v="329" actId="1076"/>
          <ac:picMkLst>
            <pc:docMk/>
            <pc:sldMk cId="2924757631" sldId="2147347805"/>
            <ac:picMk id="4" creationId="{5088A0F2-EBD9-C87C-CB96-980B688F24FC}"/>
          </ac:picMkLst>
        </pc:picChg>
        <pc:picChg chg="mod">
          <ac:chgData name="Daniel Velerdas Sedano" userId="235ccc08-5ab3-4cc5-b308-15beb5d13692" providerId="ADAL" clId="{278DEC89-D8A6-40B0-87DB-D3A410B3DB94}" dt="2022-11-10T10:13:20.362" v="329" actId="1076"/>
          <ac:picMkLst>
            <pc:docMk/>
            <pc:sldMk cId="2924757631" sldId="2147347805"/>
            <ac:picMk id="8" creationId="{B94A1C15-7C28-A111-C5FE-E5566002ABF0}"/>
          </ac:picMkLst>
        </pc:picChg>
      </pc:sldChg>
      <pc:sldChg chg="del">
        <pc:chgData name="Daniel Velerdas Sedano" userId="235ccc08-5ab3-4cc5-b308-15beb5d13692" providerId="ADAL" clId="{278DEC89-D8A6-40B0-87DB-D3A410B3DB94}" dt="2022-11-10T10:15:36.257" v="365" actId="47"/>
        <pc:sldMkLst>
          <pc:docMk/>
          <pc:sldMk cId="2913273768" sldId="2147347806"/>
        </pc:sldMkLst>
      </pc:sldChg>
      <pc:sldChg chg="modSp mod">
        <pc:chgData name="Daniel Velerdas Sedano" userId="235ccc08-5ab3-4cc5-b308-15beb5d13692" providerId="ADAL" clId="{278DEC89-D8A6-40B0-87DB-D3A410B3DB94}" dt="2022-11-10T10:31:28.620" v="576" actId="1076"/>
        <pc:sldMkLst>
          <pc:docMk/>
          <pc:sldMk cId="2993135670" sldId="2147347807"/>
        </pc:sldMkLst>
        <pc:spChg chg="mod">
          <ac:chgData name="Daniel Velerdas Sedano" userId="235ccc08-5ab3-4cc5-b308-15beb5d13692" providerId="ADAL" clId="{278DEC89-D8A6-40B0-87DB-D3A410B3DB94}" dt="2022-11-10T10:31:20.002" v="572" actId="1076"/>
          <ac:spMkLst>
            <pc:docMk/>
            <pc:sldMk cId="2993135670" sldId="2147347807"/>
            <ac:spMk id="3" creationId="{FEF510FF-E3FC-65D0-0A4C-311467F24654}"/>
          </ac:spMkLst>
        </pc:spChg>
        <pc:spChg chg="mod">
          <ac:chgData name="Daniel Velerdas Sedano" userId="235ccc08-5ab3-4cc5-b308-15beb5d13692" providerId="ADAL" clId="{278DEC89-D8A6-40B0-87DB-D3A410B3DB94}" dt="2022-11-10T10:31:28.620" v="576" actId="1076"/>
          <ac:spMkLst>
            <pc:docMk/>
            <pc:sldMk cId="2993135670" sldId="2147347807"/>
            <ac:spMk id="4" creationId="{E90156B4-45EE-45D8-6417-49DCED3F9035}"/>
          </ac:spMkLst>
        </pc:spChg>
        <pc:spChg chg="mod">
          <ac:chgData name="Daniel Velerdas Sedano" userId="235ccc08-5ab3-4cc5-b308-15beb5d13692" providerId="ADAL" clId="{278DEC89-D8A6-40B0-87DB-D3A410B3DB94}" dt="2022-11-10T10:31:22.302" v="573" actId="1076"/>
          <ac:spMkLst>
            <pc:docMk/>
            <pc:sldMk cId="2993135670" sldId="2147347807"/>
            <ac:spMk id="10" creationId="{8BFAFBA7-E6E4-B8B3-E28F-C9CF2DFB8A3A}"/>
          </ac:spMkLst>
        </pc:spChg>
        <pc:picChg chg="mod">
          <ac:chgData name="Daniel Velerdas Sedano" userId="235ccc08-5ab3-4cc5-b308-15beb5d13692" providerId="ADAL" clId="{278DEC89-D8A6-40B0-87DB-D3A410B3DB94}" dt="2022-11-10T10:14:28.501" v="346" actId="1076"/>
          <ac:picMkLst>
            <pc:docMk/>
            <pc:sldMk cId="2993135670" sldId="2147347807"/>
            <ac:picMk id="7" creationId="{956D2AA7-D11E-DECF-316F-956FF4A8C8D9}"/>
          </ac:picMkLst>
        </pc:picChg>
      </pc:sldChg>
      <pc:sldChg chg="modSp mod">
        <pc:chgData name="Daniel Velerdas Sedano" userId="235ccc08-5ab3-4cc5-b308-15beb5d13692" providerId="ADAL" clId="{278DEC89-D8A6-40B0-87DB-D3A410B3DB94}" dt="2022-11-10T10:31:32.301" v="578" actId="404"/>
        <pc:sldMkLst>
          <pc:docMk/>
          <pc:sldMk cId="1511767365" sldId="2147347808"/>
        </pc:sldMkLst>
        <pc:spChg chg="mod">
          <ac:chgData name="Daniel Velerdas Sedano" userId="235ccc08-5ab3-4cc5-b308-15beb5d13692" providerId="ADAL" clId="{278DEC89-D8A6-40B0-87DB-D3A410B3DB94}" dt="2022-11-10T10:16:04.021" v="377" actId="20577"/>
          <ac:spMkLst>
            <pc:docMk/>
            <pc:sldMk cId="1511767365" sldId="2147347808"/>
            <ac:spMk id="3" creationId="{FEF510FF-E3FC-65D0-0A4C-311467F24654}"/>
          </ac:spMkLst>
        </pc:spChg>
        <pc:spChg chg="mod">
          <ac:chgData name="Daniel Velerdas Sedano" userId="235ccc08-5ab3-4cc5-b308-15beb5d13692" providerId="ADAL" clId="{278DEC89-D8A6-40B0-87DB-D3A410B3DB94}" dt="2022-11-10T10:31:32.301" v="578" actId="404"/>
          <ac:spMkLst>
            <pc:docMk/>
            <pc:sldMk cId="1511767365" sldId="2147347808"/>
            <ac:spMk id="9" creationId="{6EAF50AF-11B7-7719-4BDB-EDBE3EC84A66}"/>
          </ac:spMkLst>
        </pc:spChg>
      </pc:sldChg>
      <pc:sldChg chg="modSp mod">
        <pc:chgData name="Daniel Velerdas Sedano" userId="235ccc08-5ab3-4cc5-b308-15beb5d13692" providerId="ADAL" clId="{278DEC89-D8A6-40B0-87DB-D3A410B3DB94}" dt="2022-11-10T10:16:10.232" v="380" actId="20577"/>
        <pc:sldMkLst>
          <pc:docMk/>
          <pc:sldMk cId="2153672082" sldId="2147347810"/>
        </pc:sldMkLst>
        <pc:spChg chg="mod">
          <ac:chgData name="Daniel Velerdas Sedano" userId="235ccc08-5ab3-4cc5-b308-15beb5d13692" providerId="ADAL" clId="{278DEC89-D8A6-40B0-87DB-D3A410B3DB94}" dt="2022-11-10T10:16:10.232" v="380" actId="20577"/>
          <ac:spMkLst>
            <pc:docMk/>
            <pc:sldMk cId="2153672082" sldId="2147347810"/>
            <ac:spMk id="3" creationId="{FEF510FF-E3FC-65D0-0A4C-311467F24654}"/>
          </ac:spMkLst>
        </pc:spChg>
      </pc:sldChg>
      <pc:sldChg chg="modSp mod">
        <pc:chgData name="Daniel Velerdas Sedano" userId="235ccc08-5ab3-4cc5-b308-15beb5d13692" providerId="ADAL" clId="{278DEC89-D8A6-40B0-87DB-D3A410B3DB94}" dt="2022-11-10T10:28:43.387" v="509" actId="404"/>
        <pc:sldMkLst>
          <pc:docMk/>
          <pc:sldMk cId="1854956965" sldId="2147347811"/>
        </pc:sldMkLst>
        <pc:spChg chg="mod">
          <ac:chgData name="Daniel Velerdas Sedano" userId="235ccc08-5ab3-4cc5-b308-15beb5d13692" providerId="ADAL" clId="{278DEC89-D8A6-40B0-87DB-D3A410B3DB94}" dt="2022-11-10T09:54:30.285" v="97" actId="20577"/>
          <ac:spMkLst>
            <pc:docMk/>
            <pc:sldMk cId="1854956965" sldId="2147347811"/>
            <ac:spMk id="3" creationId="{FEF510FF-E3FC-65D0-0A4C-311467F24654}"/>
          </ac:spMkLst>
        </pc:spChg>
        <pc:spChg chg="mod">
          <ac:chgData name="Daniel Velerdas Sedano" userId="235ccc08-5ab3-4cc5-b308-15beb5d13692" providerId="ADAL" clId="{278DEC89-D8A6-40B0-87DB-D3A410B3DB94}" dt="2022-11-10T10:28:43.387" v="509" actId="404"/>
          <ac:spMkLst>
            <pc:docMk/>
            <pc:sldMk cId="1854956965" sldId="2147347811"/>
            <ac:spMk id="7" creationId="{88D009B4-0DC0-DA10-F2CA-892D8F6BEA1A}"/>
          </ac:spMkLst>
        </pc:spChg>
        <pc:picChg chg="mod">
          <ac:chgData name="Daniel Velerdas Sedano" userId="235ccc08-5ab3-4cc5-b308-15beb5d13692" providerId="ADAL" clId="{278DEC89-D8A6-40B0-87DB-D3A410B3DB94}" dt="2022-11-10T09:55:12.364" v="108" actId="1076"/>
          <ac:picMkLst>
            <pc:docMk/>
            <pc:sldMk cId="1854956965" sldId="2147347811"/>
            <ac:picMk id="4" creationId="{F373F039-2314-21ED-3ED6-D0A3854260C5}"/>
          </ac:picMkLst>
        </pc:picChg>
        <pc:picChg chg="mod">
          <ac:chgData name="Daniel Velerdas Sedano" userId="235ccc08-5ab3-4cc5-b308-15beb5d13692" providerId="ADAL" clId="{278DEC89-D8A6-40B0-87DB-D3A410B3DB94}" dt="2022-11-10T09:55:12.364" v="108" actId="1076"/>
          <ac:picMkLst>
            <pc:docMk/>
            <pc:sldMk cId="1854956965" sldId="2147347811"/>
            <ac:picMk id="5" creationId="{C3959427-92AC-0707-B6EE-8DA5D2C7A647}"/>
          </ac:picMkLst>
        </pc:picChg>
      </pc:sldChg>
      <pc:sldChg chg="modSp mod">
        <pc:chgData name="Daniel Velerdas Sedano" userId="235ccc08-5ab3-4cc5-b308-15beb5d13692" providerId="ADAL" clId="{278DEC89-D8A6-40B0-87DB-D3A410B3DB94}" dt="2022-11-10T10:32:11.902" v="590" actId="404"/>
        <pc:sldMkLst>
          <pc:docMk/>
          <pc:sldMk cId="1127671121" sldId="2147347815"/>
        </pc:sldMkLst>
        <pc:spChg chg="mod">
          <ac:chgData name="Daniel Velerdas Sedano" userId="235ccc08-5ab3-4cc5-b308-15beb5d13692" providerId="ADAL" clId="{278DEC89-D8A6-40B0-87DB-D3A410B3DB94}" dt="2022-11-10T10:18:05.765" v="406" actId="20577"/>
          <ac:spMkLst>
            <pc:docMk/>
            <pc:sldMk cId="1127671121" sldId="2147347815"/>
            <ac:spMk id="3" creationId="{FEF510FF-E3FC-65D0-0A4C-311467F24654}"/>
          </ac:spMkLst>
        </pc:spChg>
        <pc:spChg chg="mod">
          <ac:chgData name="Daniel Velerdas Sedano" userId="235ccc08-5ab3-4cc5-b308-15beb5d13692" providerId="ADAL" clId="{278DEC89-D8A6-40B0-87DB-D3A410B3DB94}" dt="2022-11-10T10:32:11.902" v="590" actId="404"/>
          <ac:spMkLst>
            <pc:docMk/>
            <pc:sldMk cId="1127671121" sldId="2147347815"/>
            <ac:spMk id="7" creationId="{88D009B4-0DC0-DA10-F2CA-892D8F6BEA1A}"/>
          </ac:spMkLst>
        </pc:spChg>
      </pc:sldChg>
      <pc:sldChg chg="modSp mod">
        <pc:chgData name="Daniel Velerdas Sedano" userId="235ccc08-5ab3-4cc5-b308-15beb5d13692" providerId="ADAL" clId="{278DEC89-D8A6-40B0-87DB-D3A410B3DB94}" dt="2022-11-10T10:30:02.945" v="538" actId="404"/>
        <pc:sldMkLst>
          <pc:docMk/>
          <pc:sldMk cId="3859381548" sldId="2147347816"/>
        </pc:sldMkLst>
        <pc:graphicFrameChg chg="mod modGraphic">
          <ac:chgData name="Daniel Velerdas Sedano" userId="235ccc08-5ab3-4cc5-b308-15beb5d13692" providerId="ADAL" clId="{278DEC89-D8A6-40B0-87DB-D3A410B3DB94}" dt="2022-11-10T10:30:02.945" v="538" actId="404"/>
          <ac:graphicFrameMkLst>
            <pc:docMk/>
            <pc:sldMk cId="3859381548" sldId="2147347816"/>
            <ac:graphicFrameMk id="9" creationId="{E485CD65-2D0F-2AF9-24FA-FA7707995FA0}"/>
          </ac:graphicFrameMkLst>
        </pc:graphicFrameChg>
      </pc:sldChg>
      <pc:sldChg chg="addSp modSp mod">
        <pc:chgData name="Daniel Velerdas Sedano" userId="235ccc08-5ab3-4cc5-b308-15beb5d13692" providerId="ADAL" clId="{278DEC89-D8A6-40B0-87DB-D3A410B3DB94}" dt="2022-11-10T10:19:53.888" v="442" actId="20577"/>
        <pc:sldMkLst>
          <pc:docMk/>
          <pc:sldMk cId="1807523121" sldId="2147347817"/>
        </pc:sldMkLst>
        <pc:spChg chg="mod">
          <ac:chgData name="Daniel Velerdas Sedano" userId="235ccc08-5ab3-4cc5-b308-15beb5d13692" providerId="ADAL" clId="{278DEC89-D8A6-40B0-87DB-D3A410B3DB94}" dt="2022-11-10T10:19:53.888" v="442" actId="20577"/>
          <ac:spMkLst>
            <pc:docMk/>
            <pc:sldMk cId="1807523121" sldId="2147347817"/>
            <ac:spMk id="3" creationId="{FEF510FF-E3FC-65D0-0A4C-311467F24654}"/>
          </ac:spMkLst>
        </pc:spChg>
        <pc:grpChg chg="add mod">
          <ac:chgData name="Daniel Velerdas Sedano" userId="235ccc08-5ab3-4cc5-b308-15beb5d13692" providerId="ADAL" clId="{278DEC89-D8A6-40B0-87DB-D3A410B3DB94}" dt="2022-11-10T10:02:31.293" v="206" actId="1076"/>
          <ac:grpSpMkLst>
            <pc:docMk/>
            <pc:sldMk cId="1807523121" sldId="2147347817"/>
            <ac:grpSpMk id="6" creationId="{69EF0FFA-EC2F-1333-A201-E6659A4115B2}"/>
          </ac:grpSpMkLst>
        </pc:grpChg>
        <pc:picChg chg="add mod modCrop">
          <ac:chgData name="Daniel Velerdas Sedano" userId="235ccc08-5ab3-4cc5-b308-15beb5d13692" providerId="ADAL" clId="{278DEC89-D8A6-40B0-87DB-D3A410B3DB94}" dt="2022-11-10T10:02:26.736" v="205" actId="164"/>
          <ac:picMkLst>
            <pc:docMk/>
            <pc:sldMk cId="1807523121" sldId="2147347817"/>
            <ac:picMk id="4" creationId="{64DE72CB-C914-1AFC-C47D-1F496E4A612A}"/>
          </ac:picMkLst>
        </pc:picChg>
        <pc:picChg chg="mod modCrop">
          <ac:chgData name="Daniel Velerdas Sedano" userId="235ccc08-5ab3-4cc5-b308-15beb5d13692" providerId="ADAL" clId="{278DEC89-D8A6-40B0-87DB-D3A410B3DB94}" dt="2022-11-10T10:02:26.736" v="205" actId="164"/>
          <ac:picMkLst>
            <pc:docMk/>
            <pc:sldMk cId="1807523121" sldId="2147347817"/>
            <ac:picMk id="5" creationId="{3CB3D7B9-17EB-CCE8-89E8-7AB6D54D02F4}"/>
          </ac:picMkLst>
        </pc:picChg>
      </pc:sldChg>
      <pc:sldChg chg="modSp mod">
        <pc:chgData name="Daniel Velerdas Sedano" userId="235ccc08-5ab3-4cc5-b308-15beb5d13692" providerId="ADAL" clId="{278DEC89-D8A6-40B0-87DB-D3A410B3DB94}" dt="2022-11-10T10:29:58.895" v="536" actId="404"/>
        <pc:sldMkLst>
          <pc:docMk/>
          <pc:sldMk cId="2998339163" sldId="2147347818"/>
        </pc:sldMkLst>
        <pc:spChg chg="mod">
          <ac:chgData name="Daniel Velerdas Sedano" userId="235ccc08-5ab3-4cc5-b308-15beb5d13692" providerId="ADAL" clId="{278DEC89-D8A6-40B0-87DB-D3A410B3DB94}" dt="2022-11-10T10:20:06.508" v="448" actId="20577"/>
          <ac:spMkLst>
            <pc:docMk/>
            <pc:sldMk cId="2998339163" sldId="2147347818"/>
            <ac:spMk id="3" creationId="{FEF510FF-E3FC-65D0-0A4C-311467F24654}"/>
          </ac:spMkLst>
        </pc:spChg>
        <pc:graphicFrameChg chg="mod modGraphic">
          <ac:chgData name="Daniel Velerdas Sedano" userId="235ccc08-5ab3-4cc5-b308-15beb5d13692" providerId="ADAL" clId="{278DEC89-D8A6-40B0-87DB-D3A410B3DB94}" dt="2022-11-10T10:29:58.895" v="536" actId="404"/>
          <ac:graphicFrameMkLst>
            <pc:docMk/>
            <pc:sldMk cId="2998339163" sldId="2147347818"/>
            <ac:graphicFrameMk id="9" creationId="{E485CD65-2D0F-2AF9-24FA-FA7707995FA0}"/>
          </ac:graphicFrameMkLst>
        </pc:graphicFrameChg>
      </pc:sldChg>
      <pc:sldChg chg="modSp mod">
        <pc:chgData name="Daniel Velerdas Sedano" userId="235ccc08-5ab3-4cc5-b308-15beb5d13692" providerId="ADAL" clId="{278DEC89-D8A6-40B0-87DB-D3A410B3DB94}" dt="2022-11-10T10:28:54.653" v="513" actId="14100"/>
        <pc:sldMkLst>
          <pc:docMk/>
          <pc:sldMk cId="2460761637" sldId="2147347819"/>
        </pc:sldMkLst>
        <pc:spChg chg="mod">
          <ac:chgData name="Daniel Velerdas Sedano" userId="235ccc08-5ab3-4cc5-b308-15beb5d13692" providerId="ADAL" clId="{278DEC89-D8A6-40B0-87DB-D3A410B3DB94}" dt="2022-11-10T09:55:45.618" v="120" actId="20577"/>
          <ac:spMkLst>
            <pc:docMk/>
            <pc:sldMk cId="2460761637" sldId="2147347819"/>
            <ac:spMk id="3" creationId="{FEF510FF-E3FC-65D0-0A4C-311467F24654}"/>
          </ac:spMkLst>
        </pc:spChg>
        <pc:spChg chg="mod">
          <ac:chgData name="Daniel Velerdas Sedano" userId="235ccc08-5ab3-4cc5-b308-15beb5d13692" providerId="ADAL" clId="{278DEC89-D8A6-40B0-87DB-D3A410B3DB94}" dt="2022-11-10T10:28:54.653" v="513" actId="14100"/>
          <ac:spMkLst>
            <pc:docMk/>
            <pc:sldMk cId="2460761637" sldId="2147347819"/>
            <ac:spMk id="7" creationId="{88D009B4-0DC0-DA10-F2CA-892D8F6BEA1A}"/>
          </ac:spMkLst>
        </pc:spChg>
      </pc:sldChg>
      <pc:sldChg chg="modSp mod">
        <pc:chgData name="Daniel Velerdas Sedano" userId="235ccc08-5ab3-4cc5-b308-15beb5d13692" providerId="ADAL" clId="{278DEC89-D8A6-40B0-87DB-D3A410B3DB94}" dt="2022-11-10T10:29:01.405" v="517" actId="404"/>
        <pc:sldMkLst>
          <pc:docMk/>
          <pc:sldMk cId="4251026941" sldId="2147347820"/>
        </pc:sldMkLst>
        <pc:spChg chg="mod">
          <ac:chgData name="Daniel Velerdas Sedano" userId="235ccc08-5ab3-4cc5-b308-15beb5d13692" providerId="ADAL" clId="{278DEC89-D8A6-40B0-87DB-D3A410B3DB94}" dt="2022-11-10T09:56:04.759" v="128" actId="20577"/>
          <ac:spMkLst>
            <pc:docMk/>
            <pc:sldMk cId="4251026941" sldId="2147347820"/>
            <ac:spMk id="3" creationId="{FEF510FF-E3FC-65D0-0A4C-311467F24654}"/>
          </ac:spMkLst>
        </pc:spChg>
        <pc:spChg chg="mod">
          <ac:chgData name="Daniel Velerdas Sedano" userId="235ccc08-5ab3-4cc5-b308-15beb5d13692" providerId="ADAL" clId="{278DEC89-D8A6-40B0-87DB-D3A410B3DB94}" dt="2022-11-10T10:29:01.405" v="517" actId="404"/>
          <ac:spMkLst>
            <pc:docMk/>
            <pc:sldMk cId="4251026941" sldId="2147347820"/>
            <ac:spMk id="7" creationId="{88D009B4-0DC0-DA10-F2CA-892D8F6BEA1A}"/>
          </ac:spMkLst>
        </pc:spChg>
      </pc:sldChg>
      <pc:sldChg chg="modSp mod">
        <pc:chgData name="Daniel Velerdas Sedano" userId="235ccc08-5ab3-4cc5-b308-15beb5d13692" providerId="ADAL" clId="{278DEC89-D8A6-40B0-87DB-D3A410B3DB94}" dt="2022-11-10T10:28:58.589" v="515" actId="404"/>
        <pc:sldMkLst>
          <pc:docMk/>
          <pc:sldMk cId="707332772" sldId="2147347821"/>
        </pc:sldMkLst>
        <pc:spChg chg="mod">
          <ac:chgData name="Daniel Velerdas Sedano" userId="235ccc08-5ab3-4cc5-b308-15beb5d13692" providerId="ADAL" clId="{278DEC89-D8A6-40B0-87DB-D3A410B3DB94}" dt="2022-11-10T09:55:50.758" v="122" actId="20577"/>
          <ac:spMkLst>
            <pc:docMk/>
            <pc:sldMk cId="707332772" sldId="2147347821"/>
            <ac:spMk id="3" creationId="{FEF510FF-E3FC-65D0-0A4C-311467F24654}"/>
          </ac:spMkLst>
        </pc:spChg>
        <pc:spChg chg="mod">
          <ac:chgData name="Daniel Velerdas Sedano" userId="235ccc08-5ab3-4cc5-b308-15beb5d13692" providerId="ADAL" clId="{278DEC89-D8A6-40B0-87DB-D3A410B3DB94}" dt="2022-11-10T10:28:58.589" v="515" actId="404"/>
          <ac:spMkLst>
            <pc:docMk/>
            <pc:sldMk cId="707332772" sldId="2147347821"/>
            <ac:spMk id="7" creationId="{88D009B4-0DC0-DA10-F2CA-892D8F6BEA1A}"/>
          </ac:spMkLst>
        </pc:spChg>
      </pc:sldChg>
      <pc:sldChg chg="modSp mod">
        <pc:chgData name="Daniel Velerdas Sedano" userId="235ccc08-5ab3-4cc5-b308-15beb5d13692" providerId="ADAL" clId="{278DEC89-D8A6-40B0-87DB-D3A410B3DB94}" dt="2022-11-10T10:30:06.560" v="540" actId="404"/>
        <pc:sldMkLst>
          <pc:docMk/>
          <pc:sldMk cId="1744811311" sldId="2147347822"/>
        </pc:sldMkLst>
        <pc:spChg chg="mod">
          <ac:chgData name="Daniel Velerdas Sedano" userId="235ccc08-5ab3-4cc5-b308-15beb5d13692" providerId="ADAL" clId="{278DEC89-D8A6-40B0-87DB-D3A410B3DB94}" dt="2022-11-10T10:20:13.497" v="453" actId="20577"/>
          <ac:spMkLst>
            <pc:docMk/>
            <pc:sldMk cId="1744811311" sldId="2147347822"/>
            <ac:spMk id="3" creationId="{FEF510FF-E3FC-65D0-0A4C-311467F24654}"/>
          </ac:spMkLst>
        </pc:spChg>
        <pc:graphicFrameChg chg="mod modGraphic">
          <ac:chgData name="Daniel Velerdas Sedano" userId="235ccc08-5ab3-4cc5-b308-15beb5d13692" providerId="ADAL" clId="{278DEC89-D8A6-40B0-87DB-D3A410B3DB94}" dt="2022-11-10T10:30:06.560" v="540" actId="404"/>
          <ac:graphicFrameMkLst>
            <pc:docMk/>
            <pc:sldMk cId="1744811311" sldId="2147347822"/>
            <ac:graphicFrameMk id="9" creationId="{E485CD65-2D0F-2AF9-24FA-FA7707995FA0}"/>
          </ac:graphicFrameMkLst>
        </pc:graphicFrameChg>
      </pc:sldChg>
      <pc:sldChg chg="modSp mod">
        <pc:chgData name="Daniel Velerdas Sedano" userId="235ccc08-5ab3-4cc5-b308-15beb5d13692" providerId="ADAL" clId="{278DEC89-D8A6-40B0-87DB-D3A410B3DB94}" dt="2022-11-10T10:30:11.836" v="542" actId="404"/>
        <pc:sldMkLst>
          <pc:docMk/>
          <pc:sldMk cId="83369015" sldId="2147347823"/>
        </pc:sldMkLst>
        <pc:spChg chg="mod">
          <ac:chgData name="Daniel Velerdas Sedano" userId="235ccc08-5ab3-4cc5-b308-15beb5d13692" providerId="ADAL" clId="{278DEC89-D8A6-40B0-87DB-D3A410B3DB94}" dt="2022-11-10T10:20:18.882" v="461" actId="20577"/>
          <ac:spMkLst>
            <pc:docMk/>
            <pc:sldMk cId="83369015" sldId="2147347823"/>
            <ac:spMk id="3" creationId="{FEF510FF-E3FC-65D0-0A4C-311467F24654}"/>
          </ac:spMkLst>
        </pc:spChg>
        <pc:graphicFrameChg chg="mod modGraphic">
          <ac:chgData name="Daniel Velerdas Sedano" userId="235ccc08-5ab3-4cc5-b308-15beb5d13692" providerId="ADAL" clId="{278DEC89-D8A6-40B0-87DB-D3A410B3DB94}" dt="2022-11-10T10:30:11.836" v="542" actId="404"/>
          <ac:graphicFrameMkLst>
            <pc:docMk/>
            <pc:sldMk cId="83369015" sldId="2147347823"/>
            <ac:graphicFrameMk id="9" creationId="{E485CD65-2D0F-2AF9-24FA-FA7707995FA0}"/>
          </ac:graphicFrameMkLst>
        </pc:graphicFrameChg>
      </pc:sldChg>
      <pc:sldChg chg="modSp mod">
        <pc:chgData name="Daniel Velerdas Sedano" userId="235ccc08-5ab3-4cc5-b308-15beb5d13692" providerId="ADAL" clId="{278DEC89-D8A6-40B0-87DB-D3A410B3DB94}" dt="2022-11-10T10:30:15.030" v="544" actId="404"/>
        <pc:sldMkLst>
          <pc:docMk/>
          <pc:sldMk cId="2632683365" sldId="2147347824"/>
        </pc:sldMkLst>
        <pc:graphicFrameChg chg="mod modGraphic">
          <ac:chgData name="Daniel Velerdas Sedano" userId="235ccc08-5ab3-4cc5-b308-15beb5d13692" providerId="ADAL" clId="{278DEC89-D8A6-40B0-87DB-D3A410B3DB94}" dt="2022-11-10T10:30:15.030" v="544" actId="404"/>
          <ac:graphicFrameMkLst>
            <pc:docMk/>
            <pc:sldMk cId="2632683365" sldId="2147347824"/>
            <ac:graphicFrameMk id="9" creationId="{E485CD65-2D0F-2AF9-24FA-FA7707995FA0}"/>
          </ac:graphicFrameMkLst>
        </pc:graphicFrameChg>
      </pc:sldChg>
      <pc:sldChg chg="modSp mod">
        <pc:chgData name="Daniel Velerdas Sedano" userId="235ccc08-5ab3-4cc5-b308-15beb5d13692" providerId="ADAL" clId="{278DEC89-D8A6-40B0-87DB-D3A410B3DB94}" dt="2022-11-10T10:29:53.500" v="534" actId="404"/>
        <pc:sldMkLst>
          <pc:docMk/>
          <pc:sldMk cId="1939585855" sldId="2147347825"/>
        </pc:sldMkLst>
        <pc:spChg chg="mod">
          <ac:chgData name="Daniel Velerdas Sedano" userId="235ccc08-5ab3-4cc5-b308-15beb5d13692" providerId="ADAL" clId="{278DEC89-D8A6-40B0-87DB-D3A410B3DB94}" dt="2022-11-10T10:20:01.191" v="446" actId="20577"/>
          <ac:spMkLst>
            <pc:docMk/>
            <pc:sldMk cId="1939585855" sldId="2147347825"/>
            <ac:spMk id="3" creationId="{FEF510FF-E3FC-65D0-0A4C-311467F24654}"/>
          </ac:spMkLst>
        </pc:spChg>
        <pc:graphicFrameChg chg="mod modGraphic">
          <ac:chgData name="Daniel Velerdas Sedano" userId="235ccc08-5ab3-4cc5-b308-15beb5d13692" providerId="ADAL" clId="{278DEC89-D8A6-40B0-87DB-D3A410B3DB94}" dt="2022-11-10T10:29:53.500" v="534" actId="404"/>
          <ac:graphicFrameMkLst>
            <pc:docMk/>
            <pc:sldMk cId="1939585855" sldId="2147347825"/>
            <ac:graphicFrameMk id="9" creationId="{E485CD65-2D0F-2AF9-24FA-FA7707995FA0}"/>
          </ac:graphicFrameMkLst>
        </pc:graphicFrameChg>
      </pc:sldChg>
      <pc:sldChg chg="modSp mod">
        <pc:chgData name="Daniel Velerdas Sedano" userId="235ccc08-5ab3-4cc5-b308-15beb5d13692" providerId="ADAL" clId="{278DEC89-D8A6-40B0-87DB-D3A410B3DB94}" dt="2022-11-10T10:30:18.630" v="546" actId="404"/>
        <pc:sldMkLst>
          <pc:docMk/>
          <pc:sldMk cId="1181635296" sldId="2147347826"/>
        </pc:sldMkLst>
        <pc:spChg chg="mod">
          <ac:chgData name="Daniel Velerdas Sedano" userId="235ccc08-5ab3-4cc5-b308-15beb5d13692" providerId="ADAL" clId="{278DEC89-D8A6-40B0-87DB-D3A410B3DB94}" dt="2022-11-10T10:20:24.606" v="466" actId="20577"/>
          <ac:spMkLst>
            <pc:docMk/>
            <pc:sldMk cId="1181635296" sldId="2147347826"/>
            <ac:spMk id="3" creationId="{FEF510FF-E3FC-65D0-0A4C-311467F24654}"/>
          </ac:spMkLst>
        </pc:spChg>
        <pc:graphicFrameChg chg="mod modGraphic">
          <ac:chgData name="Daniel Velerdas Sedano" userId="235ccc08-5ab3-4cc5-b308-15beb5d13692" providerId="ADAL" clId="{278DEC89-D8A6-40B0-87DB-D3A410B3DB94}" dt="2022-11-10T10:30:18.630" v="546" actId="404"/>
          <ac:graphicFrameMkLst>
            <pc:docMk/>
            <pc:sldMk cId="1181635296" sldId="2147347826"/>
            <ac:graphicFrameMk id="9" creationId="{E485CD65-2D0F-2AF9-24FA-FA7707995FA0}"/>
          </ac:graphicFrameMkLst>
        </pc:graphicFrameChg>
      </pc:sldChg>
      <pc:sldChg chg="modSp mod">
        <pc:chgData name="Daniel Velerdas Sedano" userId="235ccc08-5ab3-4cc5-b308-15beb5d13692" providerId="ADAL" clId="{278DEC89-D8A6-40B0-87DB-D3A410B3DB94}" dt="2022-11-10T10:30:22.250" v="548" actId="404"/>
        <pc:sldMkLst>
          <pc:docMk/>
          <pc:sldMk cId="2358179426" sldId="2147347827"/>
        </pc:sldMkLst>
        <pc:spChg chg="mod">
          <ac:chgData name="Daniel Velerdas Sedano" userId="235ccc08-5ab3-4cc5-b308-15beb5d13692" providerId="ADAL" clId="{278DEC89-D8A6-40B0-87DB-D3A410B3DB94}" dt="2022-11-10T10:20:29.416" v="474" actId="20577"/>
          <ac:spMkLst>
            <pc:docMk/>
            <pc:sldMk cId="2358179426" sldId="2147347827"/>
            <ac:spMk id="3" creationId="{FEF510FF-E3FC-65D0-0A4C-311467F24654}"/>
          </ac:spMkLst>
        </pc:spChg>
        <pc:graphicFrameChg chg="mod modGraphic">
          <ac:chgData name="Daniel Velerdas Sedano" userId="235ccc08-5ab3-4cc5-b308-15beb5d13692" providerId="ADAL" clId="{278DEC89-D8A6-40B0-87DB-D3A410B3DB94}" dt="2022-11-10T10:30:22.250" v="548" actId="404"/>
          <ac:graphicFrameMkLst>
            <pc:docMk/>
            <pc:sldMk cId="2358179426" sldId="2147347827"/>
            <ac:graphicFrameMk id="9" creationId="{E485CD65-2D0F-2AF9-24FA-FA7707995FA0}"/>
          </ac:graphicFrameMkLst>
        </pc:graphicFrameChg>
      </pc:sldChg>
      <pc:sldChg chg="modSp mod">
        <pc:chgData name="Daniel Velerdas Sedano" userId="235ccc08-5ab3-4cc5-b308-15beb5d13692" providerId="ADAL" clId="{278DEC89-D8A6-40B0-87DB-D3A410B3DB94}" dt="2022-11-10T10:30:25.485" v="551" actId="403"/>
        <pc:sldMkLst>
          <pc:docMk/>
          <pc:sldMk cId="2529993900" sldId="2147347828"/>
        </pc:sldMkLst>
        <pc:spChg chg="mod">
          <ac:chgData name="Daniel Velerdas Sedano" userId="235ccc08-5ab3-4cc5-b308-15beb5d13692" providerId="ADAL" clId="{278DEC89-D8A6-40B0-87DB-D3A410B3DB94}" dt="2022-11-10T10:20:34.606" v="479" actId="20577"/>
          <ac:spMkLst>
            <pc:docMk/>
            <pc:sldMk cId="2529993900" sldId="2147347828"/>
            <ac:spMk id="3" creationId="{FEF510FF-E3FC-65D0-0A4C-311467F24654}"/>
          </ac:spMkLst>
        </pc:spChg>
        <pc:graphicFrameChg chg="mod modGraphic">
          <ac:chgData name="Daniel Velerdas Sedano" userId="235ccc08-5ab3-4cc5-b308-15beb5d13692" providerId="ADAL" clId="{278DEC89-D8A6-40B0-87DB-D3A410B3DB94}" dt="2022-11-10T10:30:25.485" v="551" actId="403"/>
          <ac:graphicFrameMkLst>
            <pc:docMk/>
            <pc:sldMk cId="2529993900" sldId="2147347828"/>
            <ac:graphicFrameMk id="9" creationId="{E485CD65-2D0F-2AF9-24FA-FA7707995FA0}"/>
          </ac:graphicFrameMkLst>
        </pc:graphicFrameChg>
      </pc:sldChg>
      <pc:sldChg chg="modSp mod">
        <pc:chgData name="Daniel Velerdas Sedano" userId="235ccc08-5ab3-4cc5-b308-15beb5d13692" providerId="ADAL" clId="{278DEC89-D8A6-40B0-87DB-D3A410B3DB94}" dt="2022-11-10T10:30:28.609" v="553" actId="404"/>
        <pc:sldMkLst>
          <pc:docMk/>
          <pc:sldMk cId="2696251400" sldId="2147347829"/>
        </pc:sldMkLst>
        <pc:spChg chg="mod">
          <ac:chgData name="Daniel Velerdas Sedano" userId="235ccc08-5ab3-4cc5-b308-15beb5d13692" providerId="ADAL" clId="{278DEC89-D8A6-40B0-87DB-D3A410B3DB94}" dt="2022-11-10T10:20:38.721" v="487" actId="20577"/>
          <ac:spMkLst>
            <pc:docMk/>
            <pc:sldMk cId="2696251400" sldId="2147347829"/>
            <ac:spMk id="3" creationId="{FEF510FF-E3FC-65D0-0A4C-311467F24654}"/>
          </ac:spMkLst>
        </pc:spChg>
        <pc:graphicFrameChg chg="mod modGraphic">
          <ac:chgData name="Daniel Velerdas Sedano" userId="235ccc08-5ab3-4cc5-b308-15beb5d13692" providerId="ADAL" clId="{278DEC89-D8A6-40B0-87DB-D3A410B3DB94}" dt="2022-11-10T10:30:28.609" v="553" actId="404"/>
          <ac:graphicFrameMkLst>
            <pc:docMk/>
            <pc:sldMk cId="2696251400" sldId="2147347829"/>
            <ac:graphicFrameMk id="9" creationId="{E485CD65-2D0F-2AF9-24FA-FA7707995FA0}"/>
          </ac:graphicFrameMkLst>
        </pc:graphicFrameChg>
      </pc:sldChg>
      <pc:sldChg chg="modSp mod">
        <pc:chgData name="Daniel Velerdas Sedano" userId="235ccc08-5ab3-4cc5-b308-15beb5d13692" providerId="ADAL" clId="{278DEC89-D8A6-40B0-87DB-D3A410B3DB94}" dt="2022-11-10T10:30:36.718" v="557" actId="404"/>
        <pc:sldMkLst>
          <pc:docMk/>
          <pc:sldMk cId="2589767285" sldId="2147347830"/>
        </pc:sldMkLst>
        <pc:spChg chg="mod">
          <ac:chgData name="Daniel Velerdas Sedano" userId="235ccc08-5ab3-4cc5-b308-15beb5d13692" providerId="ADAL" clId="{278DEC89-D8A6-40B0-87DB-D3A410B3DB94}" dt="2022-11-10T10:30:36.718" v="557" actId="404"/>
          <ac:spMkLst>
            <pc:docMk/>
            <pc:sldMk cId="2589767285" sldId="2147347830"/>
            <ac:spMk id="4" creationId="{62B6D39C-2955-FB4D-7FFD-6E8FA92CCFFF}"/>
          </ac:spMkLst>
        </pc:spChg>
        <pc:graphicFrameChg chg="mod modGraphic">
          <ac:chgData name="Daniel Velerdas Sedano" userId="235ccc08-5ab3-4cc5-b308-15beb5d13692" providerId="ADAL" clId="{278DEC89-D8A6-40B0-87DB-D3A410B3DB94}" dt="2022-11-10T10:30:34.098" v="555" actId="404"/>
          <ac:graphicFrameMkLst>
            <pc:docMk/>
            <pc:sldMk cId="2589767285" sldId="2147347830"/>
            <ac:graphicFrameMk id="9" creationId="{E485CD65-2D0F-2AF9-24FA-FA7707995FA0}"/>
          </ac:graphicFrameMkLst>
        </pc:graphicFrameChg>
      </pc:sldChg>
      <pc:sldChg chg="modSp mod">
        <pc:chgData name="Daniel Velerdas Sedano" userId="235ccc08-5ab3-4cc5-b308-15beb5d13692" providerId="ADAL" clId="{278DEC89-D8A6-40B0-87DB-D3A410B3DB94}" dt="2022-11-10T10:30:48.593" v="559" actId="1076"/>
        <pc:sldMkLst>
          <pc:docMk/>
          <pc:sldMk cId="3745103600" sldId="2147347831"/>
        </pc:sldMkLst>
        <pc:graphicFrameChg chg="mod modGraphic">
          <ac:chgData name="Daniel Velerdas Sedano" userId="235ccc08-5ab3-4cc5-b308-15beb5d13692" providerId="ADAL" clId="{278DEC89-D8A6-40B0-87DB-D3A410B3DB94}" dt="2022-11-10T10:30:48.593" v="559" actId="1076"/>
          <ac:graphicFrameMkLst>
            <pc:docMk/>
            <pc:sldMk cId="3745103600" sldId="2147347831"/>
            <ac:graphicFrameMk id="9" creationId="{E485CD65-2D0F-2AF9-24FA-FA7707995FA0}"/>
          </ac:graphicFrameMkLst>
        </pc:graphicFrameChg>
      </pc:sldChg>
      <pc:sldChg chg="modSp mod">
        <pc:chgData name="Daniel Velerdas Sedano" userId="235ccc08-5ab3-4cc5-b308-15beb5d13692" providerId="ADAL" clId="{278DEC89-D8A6-40B0-87DB-D3A410B3DB94}" dt="2022-11-10T10:31:51.612" v="583" actId="1076"/>
        <pc:sldMkLst>
          <pc:docMk/>
          <pc:sldMk cId="3649735893" sldId="2147347832"/>
        </pc:sldMkLst>
        <pc:spChg chg="mod">
          <ac:chgData name="Daniel Velerdas Sedano" userId="235ccc08-5ab3-4cc5-b308-15beb5d13692" providerId="ADAL" clId="{278DEC89-D8A6-40B0-87DB-D3A410B3DB94}" dt="2022-11-10T10:31:51.612" v="583" actId="1076"/>
          <ac:spMkLst>
            <pc:docMk/>
            <pc:sldMk cId="3649735893" sldId="2147347832"/>
            <ac:spMk id="7" creationId="{88D009B4-0DC0-DA10-F2CA-892D8F6BEA1A}"/>
          </ac:spMkLst>
        </pc:spChg>
      </pc:sldChg>
      <pc:sldChg chg="modSp mod">
        <pc:chgData name="Daniel Velerdas Sedano" userId="235ccc08-5ab3-4cc5-b308-15beb5d13692" providerId="ADAL" clId="{278DEC89-D8A6-40B0-87DB-D3A410B3DB94}" dt="2022-11-10T10:32:07.532" v="588" actId="1076"/>
        <pc:sldMkLst>
          <pc:docMk/>
          <pc:sldMk cId="1155148601" sldId="2147347833"/>
        </pc:sldMkLst>
        <pc:spChg chg="mod">
          <ac:chgData name="Daniel Velerdas Sedano" userId="235ccc08-5ab3-4cc5-b308-15beb5d13692" providerId="ADAL" clId="{278DEC89-D8A6-40B0-87DB-D3A410B3DB94}" dt="2022-11-10T10:31:58.323" v="585" actId="404"/>
          <ac:spMkLst>
            <pc:docMk/>
            <pc:sldMk cId="1155148601" sldId="2147347833"/>
            <ac:spMk id="7" creationId="{88D009B4-0DC0-DA10-F2CA-892D8F6BEA1A}"/>
          </ac:spMkLst>
        </pc:spChg>
        <pc:graphicFrameChg chg="mod modGraphic">
          <ac:chgData name="Daniel Velerdas Sedano" userId="235ccc08-5ab3-4cc5-b308-15beb5d13692" providerId="ADAL" clId="{278DEC89-D8A6-40B0-87DB-D3A410B3DB94}" dt="2022-11-10T10:32:07.532" v="588" actId="1076"/>
          <ac:graphicFrameMkLst>
            <pc:docMk/>
            <pc:sldMk cId="1155148601" sldId="2147347833"/>
            <ac:graphicFrameMk id="4" creationId="{3EE18092-EB54-487D-CC32-E8AFB1D0052E}"/>
          </ac:graphicFrameMkLst>
        </pc:graphicFrameChg>
      </pc:sldChg>
      <pc:sldChg chg="modSp mod">
        <pc:chgData name="Daniel Velerdas Sedano" userId="235ccc08-5ab3-4cc5-b308-15beb5d13692" providerId="ADAL" clId="{278DEC89-D8A6-40B0-87DB-D3A410B3DB94}" dt="2022-11-10T10:32:23.850" v="596" actId="404"/>
        <pc:sldMkLst>
          <pc:docMk/>
          <pc:sldMk cId="3654983558" sldId="2147347834"/>
        </pc:sldMkLst>
        <pc:spChg chg="mod">
          <ac:chgData name="Daniel Velerdas Sedano" userId="235ccc08-5ab3-4cc5-b308-15beb5d13692" providerId="ADAL" clId="{278DEC89-D8A6-40B0-87DB-D3A410B3DB94}" dt="2022-11-10T10:18:10.802" v="408" actId="20577"/>
          <ac:spMkLst>
            <pc:docMk/>
            <pc:sldMk cId="3654983558" sldId="2147347834"/>
            <ac:spMk id="3" creationId="{FEF510FF-E3FC-65D0-0A4C-311467F24654}"/>
          </ac:spMkLst>
        </pc:spChg>
        <pc:spChg chg="mod">
          <ac:chgData name="Daniel Velerdas Sedano" userId="235ccc08-5ab3-4cc5-b308-15beb5d13692" providerId="ADAL" clId="{278DEC89-D8A6-40B0-87DB-D3A410B3DB94}" dt="2022-11-10T10:32:18.165" v="592" actId="404"/>
          <ac:spMkLst>
            <pc:docMk/>
            <pc:sldMk cId="3654983558" sldId="2147347834"/>
            <ac:spMk id="7" creationId="{88D009B4-0DC0-DA10-F2CA-892D8F6BEA1A}"/>
          </ac:spMkLst>
        </pc:spChg>
        <pc:graphicFrameChg chg="mod modGraphic">
          <ac:chgData name="Daniel Velerdas Sedano" userId="235ccc08-5ab3-4cc5-b308-15beb5d13692" providerId="ADAL" clId="{278DEC89-D8A6-40B0-87DB-D3A410B3DB94}" dt="2022-11-10T10:32:21.645" v="594" actId="404"/>
          <ac:graphicFrameMkLst>
            <pc:docMk/>
            <pc:sldMk cId="3654983558" sldId="2147347834"/>
            <ac:graphicFrameMk id="4" creationId="{3F043525-92B3-A41C-268E-AFBAD15C7FCE}"/>
          </ac:graphicFrameMkLst>
        </pc:graphicFrameChg>
        <pc:graphicFrameChg chg="mod modGraphic">
          <ac:chgData name="Daniel Velerdas Sedano" userId="235ccc08-5ab3-4cc5-b308-15beb5d13692" providerId="ADAL" clId="{278DEC89-D8A6-40B0-87DB-D3A410B3DB94}" dt="2022-11-10T10:32:23.850" v="596" actId="404"/>
          <ac:graphicFrameMkLst>
            <pc:docMk/>
            <pc:sldMk cId="3654983558" sldId="2147347834"/>
            <ac:graphicFrameMk id="5" creationId="{E18DEA0F-3D11-958B-4933-593543F85351}"/>
          </ac:graphicFrameMkLst>
        </pc:graphicFrameChg>
      </pc:sldChg>
      <pc:sldChg chg="del">
        <pc:chgData name="Daniel Velerdas Sedano" userId="235ccc08-5ab3-4cc5-b308-15beb5d13692" providerId="ADAL" clId="{278DEC89-D8A6-40B0-87DB-D3A410B3DB94}" dt="2022-11-10T10:01:28.871" v="196" actId="47"/>
        <pc:sldMkLst>
          <pc:docMk/>
          <pc:sldMk cId="3491325138" sldId="2147347835"/>
        </pc:sldMkLst>
      </pc:sldChg>
    </pc:docChg>
  </pc:docChgLst>
</pc:chgInfo>
</file>

<file path=ppt/comments/modernComment_7FFDED5A_48FF4205.xml><?xml version="1.0" encoding="utf-8"?>
<p188:cmLst xmlns:a="http://schemas.openxmlformats.org/drawingml/2006/main" xmlns:r="http://schemas.openxmlformats.org/officeDocument/2006/relationships" xmlns:p188="http://schemas.microsoft.com/office/powerpoint/2018/8/main">
  <p188:cm id="{A16234E2-4B7B-421A-A936-6EB8BDB10D65}" authorId="{38306B1F-91BC-4B6D-0335-67F6CD787342}" created="2022-11-03T11:37:43.251">
    <ac:deMkLst xmlns:ac="http://schemas.microsoft.com/office/drawing/2013/main/command">
      <pc:docMk xmlns:pc="http://schemas.microsoft.com/office/powerpoint/2013/main/command"/>
      <pc:sldMk xmlns:pc="http://schemas.microsoft.com/office/powerpoint/2013/main/command" cId="1224688133" sldId="2147347802"/>
      <ac:spMk id="7" creationId="{88D009B4-0DC0-DA10-F2CA-892D8F6BEA1A}"/>
    </ac:deMkLst>
    <p188:txBody>
      <a:bodyPr/>
      <a:lstStyle/>
      <a:p>
        <a:r>
          <a:rPr lang="es-ES"/>
          <a:t>También podríamos incluir la auto generación del código de productores y consumidores en base a la definición dada. Esta información la podemos encontrar en el GitHub oficial de AsyncAPI.</a:t>
        </a:r>
      </a:p>
    </p188:txBody>
  </p188:cm>
</p188:cmLst>
</file>

<file path=ppt/comments/modernComment_7FFDED5B_36FF421C.xml><?xml version="1.0" encoding="utf-8"?>
<p188:cmLst xmlns:a="http://schemas.openxmlformats.org/drawingml/2006/main" xmlns:r="http://schemas.openxmlformats.org/officeDocument/2006/relationships" xmlns:p188="http://schemas.microsoft.com/office/powerpoint/2018/8/main">
  <p188:cm id="{F2E31CA0-9DB6-4A3A-807B-6F6DD22B8A1C}" authorId="{494E77DA-A4BE-BA4C-376D-5F32FE90368C}" created="2022-11-09T16:17:29.064">
    <ac:deMkLst xmlns:ac="http://schemas.microsoft.com/office/drawing/2013/main/command">
      <pc:docMk xmlns:pc="http://schemas.microsoft.com/office/powerpoint/2013/main/command"/>
      <pc:sldMk xmlns:pc="http://schemas.microsoft.com/office/powerpoint/2013/main/command" cId="922698268" sldId="2147347803"/>
      <ac:spMk id="3" creationId="{FEF510FF-E3FC-65D0-0A4C-311467F24654}"/>
    </ac:deMkLst>
    <p188:txBody>
      <a:bodyPr/>
      <a:lstStyle/>
      <a:p>
        <a:r>
          <a:rPr lang="es-ES"/>
          <a:t>Paginación entre parentesis</a:t>
        </a:r>
      </a:p>
    </p188:txBody>
  </p188:cm>
</p188:cmLst>
</file>

<file path=ppt/comments/modernComment_7FFDED63_6E9065A5.xml><?xml version="1.0" encoding="utf-8"?>
<p188:cmLst xmlns:a="http://schemas.openxmlformats.org/drawingml/2006/main" xmlns:r="http://schemas.openxmlformats.org/officeDocument/2006/relationships" xmlns:p188="http://schemas.microsoft.com/office/powerpoint/2018/8/main">
  <p188:cm id="{16547CFC-4C3F-4F99-9B6E-E7A9C7DA31C4}" authorId="{494E77DA-A4BE-BA4C-376D-5F32FE90368C}" created="2022-11-09T16:09:16.845">
    <ac:deMkLst xmlns:ac="http://schemas.microsoft.com/office/drawing/2013/main/command">
      <pc:docMk xmlns:pc="http://schemas.microsoft.com/office/powerpoint/2013/main/command"/>
      <pc:sldMk xmlns:pc="http://schemas.microsoft.com/office/powerpoint/2013/main/command" cId="1854956965" sldId="2147347811"/>
      <ac:picMk id="4" creationId="{F373F039-2314-21ED-3ED6-D0A3854260C5}"/>
    </ac:deMkLst>
    <p188:txBody>
      <a:bodyPr/>
      <a:lstStyle/>
      <a:p>
        <a:r>
          <a:rPr lang="es-ES"/>
          <a:t>Revisar, borroso
</a:t>
        </a:r>
      </a:p>
    </p188:txBody>
  </p188:cm>
  <p188:cm id="{0A1B659F-7537-47D9-8659-B18470F9DF10}" authorId="{494E77DA-A4BE-BA4C-376D-5F32FE90368C}" created="2022-11-09T16:09:35.468">
    <ac:deMkLst xmlns:ac="http://schemas.microsoft.com/office/drawing/2013/main/command">
      <pc:docMk xmlns:pc="http://schemas.microsoft.com/office/powerpoint/2013/main/command"/>
      <pc:sldMk xmlns:pc="http://schemas.microsoft.com/office/powerpoint/2013/main/command" cId="1854956965" sldId="2147347811"/>
      <ac:spMk id="3" creationId="{FEF510FF-E3FC-65D0-0A4C-311467F24654}"/>
    </ac:deMkLst>
    <p188:txBody>
      <a:bodyPr/>
      <a:lstStyle/>
      <a:p>
        <a:r>
          <a:rPr lang="es-ES"/>
          <a:t>revisar</a:t>
        </a:r>
      </a:p>
    </p188:txBody>
  </p188:cm>
</p188:cmLst>
</file>

<file path=ppt/comments/modernComment_7FFDED69_6BBC9D31.xml><?xml version="1.0" encoding="utf-8"?>
<p188:cmLst xmlns:a="http://schemas.openxmlformats.org/drawingml/2006/main" xmlns:r="http://schemas.openxmlformats.org/officeDocument/2006/relationships" xmlns:p188="http://schemas.microsoft.com/office/powerpoint/2018/8/main">
  <p188:cm id="{EDE53762-4CFF-444A-A118-6934898C27F2}" authorId="{494E77DA-A4BE-BA4C-376D-5F32FE90368C}" created="2022-11-09T16:13:59.939">
    <pc:sldMkLst xmlns:pc="http://schemas.microsoft.com/office/powerpoint/2013/main/command">
      <pc:docMk/>
      <pc:sldMk cId="1807523121" sldId="2147347817"/>
    </pc:sldMkLst>
    <p188:replyLst>
      <p188:reply id="{C39BF34E-1A1F-4711-81AC-8325389616B9}" authorId="{494E77DA-A4BE-BA4C-376D-5F32FE90368C}" created="2022-11-09T16:14:09.697">
        <p188:txBody>
          <a:bodyPr/>
          <a:lstStyle/>
          <a:p>
            <a:r>
              <a:rPr lang="es-ES"/>
              <a:t>separar</a:t>
            </a:r>
          </a:p>
        </p188:txBody>
      </p188:reply>
    </p188:replyLst>
    <p188:txBody>
      <a:bodyPr/>
      <a:lstStyle/>
      <a:p>
        <a:r>
          <a:rPr lang="es-ES"/>
          <a:t>Rev
</a:t>
        </a:r>
      </a:p>
    </p188:txBody>
  </p188:cm>
</p188:cmLst>
</file>

<file path=ppt/comments/modernComment_7FFDED6C_FD6185FD.xml><?xml version="1.0" encoding="utf-8"?>
<p188:cmLst xmlns:a="http://schemas.openxmlformats.org/drawingml/2006/main" xmlns:r="http://schemas.openxmlformats.org/officeDocument/2006/relationships" xmlns:p188="http://schemas.microsoft.com/office/powerpoint/2018/8/main">
  <p188:cm id="{A3031106-A5F8-480F-A3FD-9399C10FD734}" authorId="{494E77DA-A4BE-BA4C-376D-5F32FE90368C}" created="2022-11-09T16:10:54.739">
    <pc:sldMkLst xmlns:pc="http://schemas.microsoft.com/office/powerpoint/2013/main/command">
      <pc:docMk/>
      <pc:sldMk cId="4251026941" sldId="2147347820"/>
    </pc:sldMkLst>
    <p188:txBody>
      <a:bodyPr/>
      <a:lstStyle/>
      <a:p>
        <a:r>
          <a:rPr lang="es-ES"/>
          <a:t>Unificar con la diapo anterior</a:t>
        </a:r>
      </a:p>
    </p188:txBody>
  </p188:cm>
</p188:cmLst>
</file>

<file path=ppt/comments/modernComment_7FFDED78_D98A8CD5.xml><?xml version="1.0" encoding="utf-8"?>
<p188:cmLst xmlns:a="http://schemas.openxmlformats.org/drawingml/2006/main" xmlns:r="http://schemas.openxmlformats.org/officeDocument/2006/relationships" xmlns:p188="http://schemas.microsoft.com/office/powerpoint/2018/8/main">
  <p188:cm id="{F7BBA54D-ED2F-4C89-BBBE-A06675548920}" authorId="{38306B1F-91BC-4B6D-0335-67F6CD787342}" created="2022-11-03T11:37:43.251">
    <ac:deMkLst xmlns:ac="http://schemas.microsoft.com/office/drawing/2013/main/command">
      <pc:docMk xmlns:pc="http://schemas.microsoft.com/office/powerpoint/2013/main/command"/>
      <pc:sldMk xmlns:pc="http://schemas.microsoft.com/office/powerpoint/2013/main/command" cId="3649735893" sldId="2147347832"/>
      <ac:spMk id="7" creationId="{88D009B4-0DC0-DA10-F2CA-892D8F6BEA1A}"/>
    </ac:deMkLst>
    <p188:txBody>
      <a:bodyPr/>
      <a:lstStyle/>
      <a:p>
        <a:r>
          <a:rPr lang="es-ES"/>
          <a:t>También podríamos incluir la auto generación del código de productores y consumidores en base a la definición dada. Esta información la podemos encontrar en el GitHub oficial de AsyncAPI.</a:t>
        </a:r>
      </a:p>
    </p188:txBody>
  </p188:cm>
</p188:cmLst>
</file>

<file path=ppt/comments/modernComment_7FFDED79_44DA2B39.xml><?xml version="1.0" encoding="utf-8"?>
<p188:cmLst xmlns:a="http://schemas.openxmlformats.org/drawingml/2006/main" xmlns:r="http://schemas.openxmlformats.org/officeDocument/2006/relationships" xmlns:p188="http://schemas.microsoft.com/office/powerpoint/2018/8/main">
  <p188:cm id="{D4C3BEC7-CFB0-4961-8E2D-CA611A8603A7}" authorId="{38306B1F-91BC-4B6D-0335-67F6CD787342}" created="2022-11-03T11:37:43.251">
    <ac:deMkLst xmlns:ac="http://schemas.microsoft.com/office/drawing/2013/main/command">
      <pc:docMk xmlns:pc="http://schemas.microsoft.com/office/powerpoint/2013/main/command"/>
      <pc:sldMk xmlns:pc="http://schemas.microsoft.com/office/powerpoint/2013/main/command" cId="1155148601" sldId="2147347833"/>
      <ac:spMk id="7" creationId="{88D009B4-0DC0-DA10-F2CA-892D8F6BEA1A}"/>
    </ac:deMkLst>
    <p188:txBody>
      <a:bodyPr/>
      <a:lstStyle/>
      <a:p>
        <a:r>
          <a:rPr lang="es-ES"/>
          <a:t>También podríamos incluir la auto generación del código de productores y consumidores en base a la definición dada. Esta información la podemos encontrar en el GitHub oficial de AsyncAPI.</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64977-5B14-4354-94D0-4FA66AAB9532}" type="datetimeFigureOut">
              <a:rPr lang="es-ES" smtClean="0"/>
              <a:t>11/11/2022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D37F3-04A1-4094-AC2A-AFA8313B9E95}" type="slidenum">
              <a:rPr lang="es-ES" smtClean="0"/>
              <a:t>‹Nº›</a:t>
            </a:fld>
            <a:endParaRPr lang="es-ES"/>
          </a:p>
        </p:txBody>
      </p:sp>
    </p:spTree>
    <p:extLst>
      <p:ext uri="{BB962C8B-B14F-4D97-AF65-F5344CB8AC3E}">
        <p14:creationId xmlns:p14="http://schemas.microsoft.com/office/powerpoint/2010/main" val="1383917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
        <p:cNvGrpSpPr/>
        <p:nvPr/>
      </p:nvGrpSpPr>
      <p:grpSpPr>
        <a:xfrm>
          <a:off x="0" y="0"/>
          <a:ext cx="0" cy="0"/>
          <a:chOff x="0" y="0"/>
          <a:chExt cx="0" cy="0"/>
        </a:xfrm>
      </p:grpSpPr>
      <p:sp>
        <p:nvSpPr>
          <p:cNvPr id="12" name="Google Shape;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 name="Google Shape;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517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Define el conjunto de objetos reutilizables para los diferentes aspectos de la especificación.</a:t>
            </a:r>
          </a:p>
          <a:p>
            <a:endParaRPr lang="es-ES" dirty="0"/>
          </a:p>
        </p:txBody>
      </p:sp>
      <p:sp>
        <p:nvSpPr>
          <p:cNvPr id="4" name="Marcador de número de diapositiva 3"/>
          <p:cNvSpPr>
            <a:spLocks noGrp="1"/>
          </p:cNvSpPr>
          <p:nvPr>
            <p:ph type="sldNum" sz="quarter" idx="5"/>
          </p:nvPr>
        </p:nvSpPr>
        <p:spPr/>
        <p:txBody>
          <a:bodyPr/>
          <a:lstStyle/>
          <a:p>
            <a:fld id="{072D37F3-04A1-4094-AC2A-AFA8313B9E95}" type="slidenum">
              <a:rPr lang="es-ES" smtClean="0"/>
              <a:t>20</a:t>
            </a:fld>
            <a:endParaRPr lang="es-ES"/>
          </a:p>
        </p:txBody>
      </p:sp>
    </p:spTree>
    <p:extLst>
      <p:ext uri="{BB962C8B-B14F-4D97-AF65-F5344CB8AC3E}">
        <p14:creationId xmlns:p14="http://schemas.microsoft.com/office/powerpoint/2010/main" val="2339714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u="none" strike="noStrike" baseline="0" dirty="0">
                <a:latin typeface="SegoeUI"/>
              </a:rPr>
              <a:t>Representa un mensaje recibido en unos determinados canal y operación.</a:t>
            </a:r>
            <a:endParaRPr lang="es-ES" dirty="0"/>
          </a:p>
          <a:p>
            <a:endParaRPr lang="es-ES" dirty="0"/>
          </a:p>
        </p:txBody>
      </p:sp>
      <p:sp>
        <p:nvSpPr>
          <p:cNvPr id="4" name="Marcador de número de diapositiva 3"/>
          <p:cNvSpPr>
            <a:spLocks noGrp="1"/>
          </p:cNvSpPr>
          <p:nvPr>
            <p:ph type="sldNum" sz="quarter" idx="5"/>
          </p:nvPr>
        </p:nvSpPr>
        <p:spPr/>
        <p:txBody>
          <a:bodyPr/>
          <a:lstStyle/>
          <a:p>
            <a:fld id="{072D37F3-04A1-4094-AC2A-AFA8313B9E95}" type="slidenum">
              <a:rPr lang="es-ES" smtClean="0"/>
              <a:t>22</a:t>
            </a:fld>
            <a:endParaRPr lang="es-ES"/>
          </a:p>
        </p:txBody>
      </p:sp>
    </p:spTree>
    <p:extLst>
      <p:ext uri="{BB962C8B-B14F-4D97-AF65-F5344CB8AC3E}">
        <p14:creationId xmlns:p14="http://schemas.microsoft.com/office/powerpoint/2010/main" val="2537296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u="none" strike="noStrike" baseline="0" dirty="0">
                <a:latin typeface="SegoeUI"/>
              </a:rPr>
              <a:t>Define el tipo de seguridad que será usado por las operaciones.</a:t>
            </a:r>
            <a:endParaRPr lang="es-ES" dirty="0"/>
          </a:p>
          <a:p>
            <a:endParaRPr lang="es-ES" dirty="0"/>
          </a:p>
        </p:txBody>
      </p:sp>
      <p:sp>
        <p:nvSpPr>
          <p:cNvPr id="4" name="Marcador de número de diapositiva 3"/>
          <p:cNvSpPr>
            <a:spLocks noGrp="1"/>
          </p:cNvSpPr>
          <p:nvPr>
            <p:ph type="sldNum" sz="quarter" idx="5"/>
          </p:nvPr>
        </p:nvSpPr>
        <p:spPr/>
        <p:txBody>
          <a:bodyPr/>
          <a:lstStyle/>
          <a:p>
            <a:fld id="{072D37F3-04A1-4094-AC2A-AFA8313B9E95}" type="slidenum">
              <a:rPr lang="es-ES" smtClean="0"/>
              <a:t>25</a:t>
            </a:fld>
            <a:endParaRPr lang="es-ES"/>
          </a:p>
        </p:txBody>
      </p:sp>
    </p:spTree>
    <p:extLst>
      <p:ext uri="{BB962C8B-B14F-4D97-AF65-F5344CB8AC3E}">
        <p14:creationId xmlns:p14="http://schemas.microsoft.com/office/powerpoint/2010/main" val="2625267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0ff750e01d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0ff750e01d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085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0ff750e01d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0ff750e01d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67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800" b="0" i="0" u="none" strike="noStrike" baseline="0">
                <a:latin typeface="SegoeUI"/>
              </a:rPr>
              <a:t>Es el punto de partida para definir la especificación de una</a:t>
            </a:r>
          </a:p>
          <a:p>
            <a:pPr algn="l"/>
            <a:r>
              <a:rPr lang="es-ES" sz="1800" b="0" i="0" u="none" strike="noStrike" baseline="0">
                <a:latin typeface="SegoeUI"/>
              </a:rPr>
              <a:t>API, guardando gran similitud con otros editores con </a:t>
            </a:r>
            <a:r>
              <a:rPr lang="es-ES" sz="1800" b="0" i="0" u="none" strike="noStrike" baseline="0" err="1">
                <a:latin typeface="SegoeUI"/>
              </a:rPr>
              <a:t>Stoplight</a:t>
            </a:r>
            <a:r>
              <a:rPr lang="es-ES" sz="1800" b="0" i="0" u="none" strike="noStrike" baseline="0">
                <a:latin typeface="SegoeUI"/>
              </a:rPr>
              <a:t>, estando este enfocado a APIs síncronas</a:t>
            </a:r>
            <a:endParaRPr lang="es-ES"/>
          </a:p>
        </p:txBody>
      </p:sp>
      <p:sp>
        <p:nvSpPr>
          <p:cNvPr id="4" name="Marcador de número de diapositiva 3"/>
          <p:cNvSpPr>
            <a:spLocks noGrp="1"/>
          </p:cNvSpPr>
          <p:nvPr>
            <p:ph type="sldNum" sz="quarter" idx="5"/>
          </p:nvPr>
        </p:nvSpPr>
        <p:spPr/>
        <p:txBody>
          <a:bodyPr/>
          <a:lstStyle/>
          <a:p>
            <a:fld id="{072D37F3-04A1-4094-AC2A-AFA8313B9E95}" type="slidenum">
              <a:rPr lang="es-ES" smtClean="0"/>
              <a:t>34</a:t>
            </a:fld>
            <a:endParaRPr lang="es-ES"/>
          </a:p>
        </p:txBody>
      </p:sp>
    </p:spTree>
    <p:extLst>
      <p:ext uri="{BB962C8B-B14F-4D97-AF65-F5344CB8AC3E}">
        <p14:creationId xmlns:p14="http://schemas.microsoft.com/office/powerpoint/2010/main" val="1713384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800" b="0" i="0" u="none" strike="noStrike" baseline="0">
                <a:latin typeface="SegoeUI"/>
              </a:rPr>
              <a:t>Es el punto de partida para definir la especificación de una</a:t>
            </a:r>
          </a:p>
          <a:p>
            <a:pPr algn="l"/>
            <a:r>
              <a:rPr lang="es-ES" sz="1800" b="0" i="0" u="none" strike="noStrike" baseline="0">
                <a:latin typeface="SegoeUI"/>
              </a:rPr>
              <a:t>API, guardando gran similitud con otros editores con </a:t>
            </a:r>
            <a:r>
              <a:rPr lang="es-ES" sz="1800" b="0" i="0" u="none" strike="noStrike" baseline="0" err="1">
                <a:latin typeface="SegoeUI"/>
              </a:rPr>
              <a:t>Stoplight</a:t>
            </a:r>
            <a:r>
              <a:rPr lang="es-ES" sz="1800" b="0" i="0" u="none" strike="noStrike" baseline="0">
                <a:latin typeface="SegoeUI"/>
              </a:rPr>
              <a:t>, estando este enfocado a APIs síncronas</a:t>
            </a:r>
            <a:endParaRPr lang="es-ES"/>
          </a:p>
        </p:txBody>
      </p:sp>
      <p:sp>
        <p:nvSpPr>
          <p:cNvPr id="4" name="Marcador de número de diapositiva 3"/>
          <p:cNvSpPr>
            <a:spLocks noGrp="1"/>
          </p:cNvSpPr>
          <p:nvPr>
            <p:ph type="sldNum" sz="quarter" idx="5"/>
          </p:nvPr>
        </p:nvSpPr>
        <p:spPr/>
        <p:txBody>
          <a:bodyPr/>
          <a:lstStyle/>
          <a:p>
            <a:fld id="{072D37F3-04A1-4094-AC2A-AFA8313B9E95}" type="slidenum">
              <a:rPr lang="es-ES" smtClean="0"/>
              <a:t>35</a:t>
            </a:fld>
            <a:endParaRPr lang="es-ES"/>
          </a:p>
        </p:txBody>
      </p:sp>
    </p:spTree>
    <p:extLst>
      <p:ext uri="{BB962C8B-B14F-4D97-AF65-F5344CB8AC3E}">
        <p14:creationId xmlns:p14="http://schemas.microsoft.com/office/powerpoint/2010/main" val="3336096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800" b="0" i="0" u="none" strike="noStrike" baseline="0">
                <a:latin typeface="SegoeUI"/>
              </a:rPr>
              <a:t>Es el punto de partida para definir la especificación de una</a:t>
            </a:r>
          </a:p>
          <a:p>
            <a:pPr algn="l"/>
            <a:r>
              <a:rPr lang="es-ES" sz="1800" b="0" i="0" u="none" strike="noStrike" baseline="0">
                <a:latin typeface="SegoeUI"/>
              </a:rPr>
              <a:t>API, guardando gran similitud con otros editores con </a:t>
            </a:r>
            <a:r>
              <a:rPr lang="es-ES" sz="1800" b="0" i="0" u="none" strike="noStrike" baseline="0" err="1">
                <a:latin typeface="SegoeUI"/>
              </a:rPr>
              <a:t>Stoplight</a:t>
            </a:r>
            <a:r>
              <a:rPr lang="es-ES" sz="1800" b="0" i="0" u="none" strike="noStrike" baseline="0">
                <a:latin typeface="SegoeUI"/>
              </a:rPr>
              <a:t>, estando este enfocado a APIs síncronas</a:t>
            </a:r>
            <a:endParaRPr lang="es-ES"/>
          </a:p>
        </p:txBody>
      </p:sp>
      <p:sp>
        <p:nvSpPr>
          <p:cNvPr id="4" name="Marcador de número de diapositiva 3"/>
          <p:cNvSpPr>
            <a:spLocks noGrp="1"/>
          </p:cNvSpPr>
          <p:nvPr>
            <p:ph type="sldNum" sz="quarter" idx="5"/>
          </p:nvPr>
        </p:nvSpPr>
        <p:spPr/>
        <p:txBody>
          <a:bodyPr/>
          <a:lstStyle/>
          <a:p>
            <a:fld id="{072D37F3-04A1-4094-AC2A-AFA8313B9E95}" type="slidenum">
              <a:rPr lang="es-ES" smtClean="0"/>
              <a:t>36</a:t>
            </a:fld>
            <a:endParaRPr lang="es-ES"/>
          </a:p>
        </p:txBody>
      </p:sp>
    </p:spTree>
    <p:extLst>
      <p:ext uri="{BB962C8B-B14F-4D97-AF65-F5344CB8AC3E}">
        <p14:creationId xmlns:p14="http://schemas.microsoft.com/office/powerpoint/2010/main" val="3395525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0ff750e01d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0ff750e01d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065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0ff750e01d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0ff750e01d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123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11102a4fd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1102a4fd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2625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11909d5e64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11909d5e64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02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11909d5e64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11909d5e64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262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0ff750e01d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0ff750e01d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3672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0ff750e01d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0ff750e01d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5544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0ff750e01d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0ff750e01d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167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Principales partes en las que se divide una especificación </a:t>
            </a:r>
            <a:r>
              <a:rPr lang="es-ES" dirty="0" err="1"/>
              <a:t>AsyncAPI</a:t>
            </a:r>
            <a:r>
              <a:rPr lang="es-ES" dirty="0"/>
              <a:t>.</a:t>
            </a:r>
          </a:p>
          <a:p>
            <a:endParaRPr lang="es-ES" dirty="0"/>
          </a:p>
        </p:txBody>
      </p:sp>
      <p:sp>
        <p:nvSpPr>
          <p:cNvPr id="4" name="Marcador de número de diapositiva 3"/>
          <p:cNvSpPr>
            <a:spLocks noGrp="1"/>
          </p:cNvSpPr>
          <p:nvPr>
            <p:ph type="sldNum" sz="quarter" idx="5"/>
          </p:nvPr>
        </p:nvSpPr>
        <p:spPr/>
        <p:txBody>
          <a:bodyPr/>
          <a:lstStyle/>
          <a:p>
            <a:fld id="{072D37F3-04A1-4094-AC2A-AFA8313B9E95}" type="slidenum">
              <a:rPr lang="es-ES" smtClean="0"/>
              <a:t>14</a:t>
            </a:fld>
            <a:endParaRPr lang="es-ES"/>
          </a:p>
        </p:txBody>
      </p:sp>
    </p:spTree>
    <p:extLst>
      <p:ext uri="{BB962C8B-B14F-4D97-AF65-F5344CB8AC3E}">
        <p14:creationId xmlns:p14="http://schemas.microsoft.com/office/powerpoint/2010/main" val="933097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Contiene la información principal acerca de la especificación.</a:t>
            </a:r>
          </a:p>
          <a:p>
            <a:endParaRPr lang="es-ES" dirty="0"/>
          </a:p>
        </p:txBody>
      </p:sp>
      <p:sp>
        <p:nvSpPr>
          <p:cNvPr id="4" name="Marcador de número de diapositiva 3"/>
          <p:cNvSpPr>
            <a:spLocks noGrp="1"/>
          </p:cNvSpPr>
          <p:nvPr>
            <p:ph type="sldNum" sz="quarter" idx="5"/>
          </p:nvPr>
        </p:nvSpPr>
        <p:spPr/>
        <p:txBody>
          <a:bodyPr/>
          <a:lstStyle/>
          <a:p>
            <a:fld id="{072D37F3-04A1-4094-AC2A-AFA8313B9E95}" type="slidenum">
              <a:rPr lang="es-ES" smtClean="0"/>
              <a:t>16</a:t>
            </a:fld>
            <a:endParaRPr lang="es-ES"/>
          </a:p>
        </p:txBody>
      </p:sp>
    </p:spTree>
    <p:extLst>
      <p:ext uri="{BB962C8B-B14F-4D97-AF65-F5344CB8AC3E}">
        <p14:creationId xmlns:p14="http://schemas.microsoft.com/office/powerpoint/2010/main" val="3607742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Define los detalles y peculiaridades de los servidores.</a:t>
            </a:r>
          </a:p>
          <a:p>
            <a:endParaRPr lang="es-ES" dirty="0"/>
          </a:p>
        </p:txBody>
      </p:sp>
      <p:sp>
        <p:nvSpPr>
          <p:cNvPr id="4" name="Marcador de número de diapositiva 3"/>
          <p:cNvSpPr>
            <a:spLocks noGrp="1"/>
          </p:cNvSpPr>
          <p:nvPr>
            <p:ph type="sldNum" sz="quarter" idx="5"/>
          </p:nvPr>
        </p:nvSpPr>
        <p:spPr/>
        <p:txBody>
          <a:bodyPr/>
          <a:lstStyle/>
          <a:p>
            <a:fld id="{072D37F3-04A1-4094-AC2A-AFA8313B9E95}" type="slidenum">
              <a:rPr lang="es-ES" smtClean="0"/>
              <a:t>17</a:t>
            </a:fld>
            <a:endParaRPr lang="es-ES"/>
          </a:p>
        </p:txBody>
      </p:sp>
    </p:spTree>
    <p:extLst>
      <p:ext uri="{BB962C8B-B14F-4D97-AF65-F5344CB8AC3E}">
        <p14:creationId xmlns:p14="http://schemas.microsoft.com/office/powerpoint/2010/main" val="2106872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Define las operaciones disponibles en un solo canal.</a:t>
            </a:r>
          </a:p>
          <a:p>
            <a:endParaRPr lang="es-ES" dirty="0"/>
          </a:p>
          <a:p>
            <a:endParaRPr lang="es-ES" dirty="0"/>
          </a:p>
        </p:txBody>
      </p:sp>
      <p:sp>
        <p:nvSpPr>
          <p:cNvPr id="4" name="Marcador de número de diapositiva 3"/>
          <p:cNvSpPr>
            <a:spLocks noGrp="1"/>
          </p:cNvSpPr>
          <p:nvPr>
            <p:ph type="sldNum" sz="quarter" idx="5"/>
          </p:nvPr>
        </p:nvSpPr>
        <p:spPr/>
        <p:txBody>
          <a:bodyPr/>
          <a:lstStyle/>
          <a:p>
            <a:fld id="{072D37F3-04A1-4094-AC2A-AFA8313B9E95}" type="slidenum">
              <a:rPr lang="es-ES" smtClean="0"/>
              <a:t>19</a:t>
            </a:fld>
            <a:endParaRPr lang="es-ES"/>
          </a:p>
        </p:txBody>
      </p:sp>
    </p:spTree>
    <p:extLst>
      <p:ext uri="{BB962C8B-B14F-4D97-AF65-F5344CB8AC3E}">
        <p14:creationId xmlns:p14="http://schemas.microsoft.com/office/powerpoint/2010/main" val="3733064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Tree>
    <p:extLst>
      <p:ext uri="{BB962C8B-B14F-4D97-AF65-F5344CB8AC3E}">
        <p14:creationId xmlns:p14="http://schemas.microsoft.com/office/powerpoint/2010/main" val="43183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034320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hasCustomPrompt="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r>
              <a:rPr lang="es-ES"/>
              <a:t>Inditex &lt;&gt; Axpe</a:t>
            </a:r>
          </a:p>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466938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923871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r>
              <a:rPr lang="es-ES"/>
              <a:t>Axpe &lt;&lt;</a:t>
            </a:r>
          </a:p>
        </p:txBody>
      </p:sp>
    </p:spTree>
    <p:extLst>
      <p:ext uri="{BB962C8B-B14F-4D97-AF65-F5344CB8AC3E}">
        <p14:creationId xmlns:p14="http://schemas.microsoft.com/office/powerpoint/2010/main" val="6444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
        <p:cNvGrpSpPr/>
        <p:nvPr/>
      </p:nvGrpSpPr>
      <p:grpSpPr>
        <a:xfrm>
          <a:off x="0" y="0"/>
          <a:ext cx="0" cy="0"/>
          <a:chOff x="0" y="0"/>
          <a:chExt cx="0" cy="0"/>
        </a:xfrm>
      </p:grpSpPr>
    </p:spTree>
    <p:extLst>
      <p:ext uri="{BB962C8B-B14F-4D97-AF65-F5344CB8AC3E}">
        <p14:creationId xmlns:p14="http://schemas.microsoft.com/office/powerpoint/2010/main" val="46572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
        <p:cNvGrpSpPr/>
        <p:nvPr/>
      </p:nvGrpSpPr>
      <p:grpSpPr>
        <a:xfrm>
          <a:off x="0" y="0"/>
          <a:ext cx="0" cy="0"/>
          <a:chOff x="0" y="0"/>
          <a:chExt cx="0" cy="0"/>
        </a:xfrm>
      </p:grpSpPr>
    </p:spTree>
    <p:extLst>
      <p:ext uri="{BB962C8B-B14F-4D97-AF65-F5344CB8AC3E}">
        <p14:creationId xmlns:p14="http://schemas.microsoft.com/office/powerpoint/2010/main" val="281006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222366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19071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36665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875454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824022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40722130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theme" Target="../theme/theme3.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7" name="Google Shape;7;p1"/>
          <p:cNvPicPr preferRelativeResize="0"/>
          <p:nvPr userDrawn="1"/>
        </p:nvPicPr>
        <p:blipFill>
          <a:blip r:embed="rId4">
            <a:alphaModFix/>
          </a:blip>
          <a:stretch>
            <a:fillRect/>
          </a:stretch>
        </p:blipFill>
        <p:spPr>
          <a:xfrm>
            <a:off x="10224434" y="326801"/>
            <a:ext cx="1544997" cy="588967"/>
          </a:xfrm>
          <a:prstGeom prst="rect">
            <a:avLst/>
          </a:prstGeom>
          <a:noFill/>
          <a:ln>
            <a:noFill/>
          </a:ln>
        </p:spPr>
      </p:pic>
    </p:spTree>
    <p:extLst>
      <p:ext uri="{BB962C8B-B14F-4D97-AF65-F5344CB8AC3E}">
        <p14:creationId xmlns:p14="http://schemas.microsoft.com/office/powerpoint/2010/main" val="3962476487"/>
      </p:ext>
    </p:extLst>
  </p:cSld>
  <p:clrMap bg1="lt1" tx1="dk1" bg2="dk2" tx2="lt2" accent1="accent1" accent2="accent2" accent3="accent3" accent4="accent4" accent5="accent5" accent6="accent6" hlink="hlink" folHlink="folHlink"/>
  <p:sldLayoutIdLst>
    <p:sldLayoutId id="2147483661" r:id="rId1"/>
    <p:sldLayoutId id="2147483662"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3" name="Google Shape;7;p1">
            <a:extLst>
              <a:ext uri="{FF2B5EF4-FFF2-40B4-BE49-F238E27FC236}">
                <a16:creationId xmlns:a16="http://schemas.microsoft.com/office/drawing/2014/main" id="{8CD2ACAE-306C-4230-9813-F06E2E6E5BAF}"/>
              </a:ext>
            </a:extLst>
          </p:cNvPr>
          <p:cNvPicPr preferRelativeResize="0"/>
          <p:nvPr userDrawn="1"/>
        </p:nvPicPr>
        <p:blipFill>
          <a:blip r:embed="rId3">
            <a:alphaModFix/>
          </a:blip>
          <a:stretch>
            <a:fillRect/>
          </a:stretch>
        </p:blipFill>
        <p:spPr>
          <a:xfrm>
            <a:off x="10224434" y="326801"/>
            <a:ext cx="1544997" cy="588967"/>
          </a:xfrm>
          <a:prstGeom prst="rect">
            <a:avLst/>
          </a:prstGeom>
          <a:noFill/>
          <a:ln>
            <a:noFill/>
          </a:ln>
        </p:spPr>
      </p:pic>
    </p:spTree>
    <p:extLst>
      <p:ext uri="{BB962C8B-B14F-4D97-AF65-F5344CB8AC3E}">
        <p14:creationId xmlns:p14="http://schemas.microsoft.com/office/powerpoint/2010/main" val="474652664"/>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r>
              <a:rPr lang="es-ES"/>
              <a:t>Inditex </a:t>
            </a:r>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s-ES" smtClean="0"/>
              <a:pPr/>
              <a:t>‹Nº›</a:t>
            </a:fld>
            <a:endParaRPr lang="es-ES"/>
          </a:p>
        </p:txBody>
      </p:sp>
      <p:sp>
        <p:nvSpPr>
          <p:cNvPr id="2" name="Marcador de fecha 1">
            <a:extLst>
              <a:ext uri="{FF2B5EF4-FFF2-40B4-BE49-F238E27FC236}">
                <a16:creationId xmlns:a16="http://schemas.microsoft.com/office/drawing/2014/main" id="{11595ACA-1C60-4FDA-8E6C-FA56B2DCED37}"/>
              </a:ext>
            </a:extLst>
          </p:cNvPr>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45FBE635-9F5C-4340-9D5D-C6D5C93955DD}" type="datetimeFigureOut">
              <a:rPr lang="es-ES" smtClean="0"/>
              <a:t>11/11/2022</a:t>
            </a:fld>
            <a:endParaRPr lang="es-ES"/>
          </a:p>
        </p:txBody>
      </p:sp>
      <p:sp>
        <p:nvSpPr>
          <p:cNvPr id="3" name="Marcador de pie de página 2">
            <a:extLst>
              <a:ext uri="{FF2B5EF4-FFF2-40B4-BE49-F238E27FC236}">
                <a16:creationId xmlns:a16="http://schemas.microsoft.com/office/drawing/2014/main" id="{1E0BBFD2-3ECE-43BB-BFC7-BE133E47DF17}"/>
              </a:ext>
            </a:extLst>
          </p:cNvPr>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s-ES"/>
          </a:p>
        </p:txBody>
      </p:sp>
    </p:spTree>
    <p:extLst>
      <p:ext uri="{BB962C8B-B14F-4D97-AF65-F5344CB8AC3E}">
        <p14:creationId xmlns:p14="http://schemas.microsoft.com/office/powerpoint/2010/main" val="123633032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7FFDED69_6BBC9D3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image" Target="../media/image1.png"/><Relationship Id="rId7" Type="http://schemas.openxmlformats.org/officeDocument/2006/relationships/slide" Target="slide37.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slide" Target="slide33.xml"/><Relationship Id="rId5" Type="http://schemas.openxmlformats.org/officeDocument/2006/relationships/slide" Target="slide12.xml"/><Relationship Id="rId4" Type="http://schemas.openxmlformats.org/officeDocument/2006/relationships/slide" Target="slide3.xml"/><Relationship Id="rId9" Type="http://schemas.openxmlformats.org/officeDocument/2006/relationships/slide" Target="slide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7FFDED5B_36FF421C.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microsoft.com/office/2018/10/relationships/comments" Target="../comments/modernComment_7FFDED5A_48FF4205.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microsoft.com/office/2018/10/relationships/comments" Target="../comments/modernComment_7FFDED78_D98A8CD5.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microsoft.com/office/2018/10/relationships/comments" Target="../comments/modernComment_7FFDED79_44DA2B39.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s://www.rfc-editor.org/rfc/rfc3986"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hyperlink" Target="https://github.com/asyncapi/generator" TargetMode="External"/><Relationship Id="rId3" Type="http://schemas.openxmlformats.org/officeDocument/2006/relationships/hyperlink" Target="https://rapidapi.com/guides/async-api" TargetMode="External"/><Relationship Id="rId7" Type="http://schemas.openxmlformats.org/officeDocument/2006/relationships/hyperlink" Target="https://playground.asyncapi.io/" TargetMode="External"/><Relationship Id="rId2" Type="http://schemas.openxmlformats.org/officeDocument/2006/relationships/hyperlink" Target="https://www.asyncapi.com/" TargetMode="External"/><Relationship Id="rId1" Type="http://schemas.openxmlformats.org/officeDocument/2006/relationships/slideLayout" Target="../slideLayouts/slideLayout2.xml"/><Relationship Id="rId6" Type="http://schemas.openxmlformats.org/officeDocument/2006/relationships/hyperlink" Target="https://christophergs.com/tutorials/ultimate-fastapi-tutorial-pt-9-asynchronous-performance-basics/" TargetMode="External"/><Relationship Id="rId5" Type="http://schemas.openxmlformats.org/officeDocument/2006/relationships/hyperlink" Target="https://www.avenga.com/magazine/async-api/" TargetMode="External"/><Relationship Id="rId4" Type="http://schemas.openxmlformats.org/officeDocument/2006/relationships/hyperlink" Target="https://apidocs.leadsquared.com/async-api/" TargetMode="External"/><Relationship Id="rId9" Type="http://schemas.openxmlformats.org/officeDocument/2006/relationships/hyperlink" Target="https://github.com/asyncapi/java-spring-cloud-stream-template"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7FFDED63_6E9065A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7FFDED6C_FD6185FD.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
        <p:cNvGrpSpPr/>
        <p:nvPr/>
      </p:nvGrpSpPr>
      <p:grpSpPr>
        <a:xfrm>
          <a:off x="0" y="0"/>
          <a:ext cx="0" cy="0"/>
          <a:chOff x="0" y="0"/>
          <a:chExt cx="0" cy="0"/>
        </a:xfrm>
      </p:grpSpPr>
      <p:sp>
        <p:nvSpPr>
          <p:cNvPr id="15" name="Google Shape;15;p5"/>
          <p:cNvSpPr txBox="1">
            <a:spLocks noGrp="1"/>
          </p:cNvSpPr>
          <p:nvPr>
            <p:ph type="ctrTitle" idx="4294967295"/>
          </p:nvPr>
        </p:nvSpPr>
        <p:spPr>
          <a:xfrm>
            <a:off x="747067" y="667238"/>
            <a:ext cx="9273596" cy="902835"/>
          </a:xfrm>
          <a:prstGeom prst="rect">
            <a:avLst/>
          </a:prstGeom>
          <a:noFill/>
          <a:ln>
            <a:noFill/>
          </a:ln>
        </p:spPr>
        <p:txBody>
          <a:bodyPr spcFirstLastPara="1" wrap="square" lIns="121900" tIns="121900" rIns="121900" bIns="121900" anchor="ctr" anchorCtr="0">
            <a:spAutoFit/>
          </a:bodyPr>
          <a:lstStyle/>
          <a:p>
            <a:r>
              <a:rPr lang="es" sz="4267" b="1">
                <a:latin typeface="Montserrat"/>
                <a:ea typeface="Montserrat"/>
                <a:cs typeface="Montserrat"/>
                <a:sym typeface="Montserrat"/>
              </a:rPr>
              <a:t>AsyncAPI</a:t>
            </a:r>
            <a:endParaRPr sz="4267" b="1">
              <a:latin typeface="Montserrat"/>
              <a:ea typeface="Montserrat"/>
              <a:cs typeface="Montserrat"/>
              <a:sym typeface="Montserrat"/>
            </a:endParaRPr>
          </a:p>
        </p:txBody>
      </p:sp>
      <p:sp>
        <p:nvSpPr>
          <p:cNvPr id="16" name="Google Shape;16;p5"/>
          <p:cNvSpPr txBox="1"/>
          <p:nvPr/>
        </p:nvSpPr>
        <p:spPr>
          <a:xfrm>
            <a:off x="866600" y="2881178"/>
            <a:ext cx="4340667" cy="1237221"/>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buSzPts val="1100"/>
            </a:pPr>
            <a:r>
              <a:rPr lang="es-ES" sz="1400" b="1" kern="0" dirty="0">
                <a:solidFill>
                  <a:srgbClr val="000000"/>
                </a:solidFill>
                <a:latin typeface="Montserrat"/>
                <a:ea typeface="Montserrat"/>
                <a:cs typeface="Montserrat"/>
                <a:sym typeface="Montserrat"/>
              </a:rPr>
              <a:t>Documento donde se detalla el uso de buenas prácticas a realizar a la hora de diseñar APIs asíncronas mediante la tecnología AsyncAPI.</a:t>
            </a:r>
            <a:endParaRPr sz="1400" b="1" kern="0" dirty="0">
              <a:solidFill>
                <a:srgbClr val="000000"/>
              </a:solidFill>
              <a:latin typeface="Montserrat"/>
              <a:ea typeface="Montserrat"/>
              <a:cs typeface="Montserrat"/>
              <a:sym typeface="Montserrat"/>
            </a:endParaRPr>
          </a:p>
        </p:txBody>
      </p:sp>
      <p:sp>
        <p:nvSpPr>
          <p:cNvPr id="17" name="Google Shape;17;p5"/>
          <p:cNvSpPr txBox="1">
            <a:spLocks noGrp="1"/>
          </p:cNvSpPr>
          <p:nvPr>
            <p:ph type="subTitle" idx="4294967295"/>
          </p:nvPr>
        </p:nvSpPr>
        <p:spPr>
          <a:xfrm>
            <a:off x="866600" y="1908709"/>
            <a:ext cx="4781200" cy="700400"/>
          </a:xfrm>
          <a:prstGeom prst="rect">
            <a:avLst/>
          </a:prstGeom>
          <a:noFill/>
          <a:ln>
            <a:noFill/>
          </a:ln>
        </p:spPr>
        <p:txBody>
          <a:bodyPr spcFirstLastPara="1" wrap="square" lIns="121900" tIns="121900" rIns="121900" bIns="121900" anchor="ctr" anchorCtr="0">
            <a:noAutofit/>
          </a:bodyPr>
          <a:lstStyle/>
          <a:p>
            <a:r>
              <a:rPr lang="es" sz="1600" b="1" dirty="0">
                <a:latin typeface="Montserrat"/>
                <a:ea typeface="Montserrat"/>
                <a:cs typeface="Montserrat"/>
                <a:sym typeface="Montserrat"/>
              </a:rPr>
              <a:t>14 de Noviembre de 2022</a:t>
            </a:r>
            <a:endParaRPr sz="1600" b="1" dirty="0">
              <a:latin typeface="Montserrat"/>
              <a:ea typeface="Montserrat"/>
              <a:cs typeface="Montserrat"/>
              <a:sym typeface="Montserrat"/>
            </a:endParaRPr>
          </a:p>
        </p:txBody>
      </p:sp>
      <p:cxnSp>
        <p:nvCxnSpPr>
          <p:cNvPr id="18" name="Google Shape;18;p5"/>
          <p:cNvCxnSpPr/>
          <p:nvPr/>
        </p:nvCxnSpPr>
        <p:spPr>
          <a:xfrm>
            <a:off x="974521" y="1908709"/>
            <a:ext cx="2533200" cy="0"/>
          </a:xfrm>
          <a:prstGeom prst="straightConnector1">
            <a:avLst/>
          </a:prstGeom>
          <a:noFill/>
          <a:ln w="38100" cap="flat" cmpd="sng">
            <a:solidFill>
              <a:schemeClr val="dk1"/>
            </a:solidFill>
            <a:prstDash val="solid"/>
            <a:round/>
            <a:headEnd type="none" w="med" len="med"/>
            <a:tailEnd type="none" w="med" len="med"/>
          </a:ln>
        </p:spPr>
      </p:cxnSp>
      <p:sp>
        <p:nvSpPr>
          <p:cNvPr id="21" name="Google Shape;21;p5"/>
          <p:cNvSpPr txBox="1"/>
          <p:nvPr/>
        </p:nvSpPr>
        <p:spPr>
          <a:xfrm>
            <a:off x="866600" y="4559834"/>
            <a:ext cx="4781200" cy="717977"/>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pPr>
            <a:r>
              <a:rPr lang="es" sz="1333" kern="0">
                <a:solidFill>
                  <a:srgbClr val="000000"/>
                </a:solidFill>
                <a:latin typeface="Montserrat Medium"/>
                <a:ea typeface="Montserrat Medium"/>
                <a:cs typeface="Montserrat Medium"/>
                <a:sym typeface="Montserrat Medium"/>
              </a:rPr>
              <a:t>Crecemos juntos con Innovación I</a:t>
            </a:r>
          </a:p>
          <a:p>
            <a:pPr defTabSz="1219170">
              <a:lnSpc>
                <a:spcPct val="115000"/>
              </a:lnSpc>
              <a:buClr>
                <a:srgbClr val="000000"/>
              </a:buClr>
            </a:pPr>
            <a:r>
              <a:rPr lang="es" sz="1333" kern="0">
                <a:solidFill>
                  <a:srgbClr val="000000"/>
                </a:solidFill>
                <a:latin typeface="Montserrat Medium"/>
                <a:ea typeface="Montserrat Medium"/>
                <a:cs typeface="Montserrat Medium"/>
                <a:sym typeface="Montserrat Medium"/>
              </a:rPr>
              <a:t>Orientación de producto | Valor de negocio</a:t>
            </a:r>
            <a:endParaRPr sz="1333" kern="0">
              <a:solidFill>
                <a:srgbClr val="000000"/>
              </a:solidFill>
              <a:latin typeface="Montserrat Medium"/>
              <a:ea typeface="Montserrat Medium"/>
              <a:cs typeface="Montserrat Medium"/>
              <a:sym typeface="Montserrat Medium"/>
            </a:endParaRPr>
          </a:p>
        </p:txBody>
      </p:sp>
      <p:sp>
        <p:nvSpPr>
          <p:cNvPr id="3" name="CuadroTexto 2">
            <a:extLst>
              <a:ext uri="{FF2B5EF4-FFF2-40B4-BE49-F238E27FC236}">
                <a16:creationId xmlns:a16="http://schemas.microsoft.com/office/drawing/2014/main" id="{FCD525DB-D665-EB7B-4ED7-9B6149E39772}"/>
              </a:ext>
            </a:extLst>
          </p:cNvPr>
          <p:cNvSpPr txBox="1"/>
          <p:nvPr/>
        </p:nvSpPr>
        <p:spPr>
          <a:xfrm>
            <a:off x="1903255" y="5653491"/>
            <a:ext cx="2982852" cy="379656"/>
          </a:xfrm>
          <a:prstGeom prst="rect">
            <a:avLst/>
          </a:prstGeom>
          <a:noFill/>
        </p:spPr>
        <p:txBody>
          <a:bodyPr wrap="square">
            <a:spAutoFit/>
          </a:bodyPr>
          <a:lstStyle/>
          <a:p>
            <a:pPr defTabSz="1219170">
              <a:buClr>
                <a:srgbClr val="000000"/>
              </a:buClr>
            </a:pPr>
            <a:r>
              <a:rPr lang="es" sz="1867" b="1" kern="0">
                <a:solidFill>
                  <a:srgbClr val="000000"/>
                </a:solidFill>
                <a:latin typeface="Montserrat"/>
                <a:ea typeface="Montserrat"/>
                <a:cs typeface="Montserrat"/>
                <a:sym typeface="Montserrat"/>
              </a:rPr>
              <a:t>Logo CoE</a:t>
            </a:r>
            <a:endParaRPr lang="es-ES" sz="1867" kern="0">
              <a:solidFill>
                <a:srgbClr val="000000"/>
              </a:solidFill>
              <a:latin typeface="Arial"/>
              <a:cs typeface="Arial"/>
              <a:sym typeface="Arial"/>
            </a:endParaRPr>
          </a:p>
        </p:txBody>
      </p:sp>
    </p:spTree>
    <p:extLst>
      <p:ext uri="{BB962C8B-B14F-4D97-AF65-F5344CB8AC3E}">
        <p14:creationId xmlns:p14="http://schemas.microsoft.com/office/powerpoint/2010/main" val="1482675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6" name="CuadroTexto 5">
            <a:extLst>
              <a:ext uri="{FF2B5EF4-FFF2-40B4-BE49-F238E27FC236}">
                <a16:creationId xmlns:a16="http://schemas.microsoft.com/office/drawing/2014/main" id="{0C766735-7465-D93B-D560-FA774CB608D1}"/>
              </a:ext>
            </a:extLst>
          </p:cNvPr>
          <p:cNvSpPr txBox="1"/>
          <p:nvPr/>
        </p:nvSpPr>
        <p:spPr>
          <a:xfrm>
            <a:off x="747067" y="1374903"/>
            <a:ext cx="7924717" cy="307777"/>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just">
              <a:spcAft>
                <a:spcPts val="1200"/>
              </a:spcAft>
            </a:pPr>
            <a:r>
              <a:rPr lang="es-ES" sz="1200" dirty="0">
                <a:latin typeface="Montserrat" pitchFamily="2" charset="0"/>
              </a:rPr>
              <a:t>Para explicar los componentes de la especificación, los compararemos con los de OpenAPI. </a:t>
            </a:r>
          </a:p>
        </p:txBody>
      </p:sp>
      <p:sp>
        <p:nvSpPr>
          <p:cNvPr id="7" name="CuadroTexto 6">
            <a:extLst>
              <a:ext uri="{FF2B5EF4-FFF2-40B4-BE49-F238E27FC236}">
                <a16:creationId xmlns:a16="http://schemas.microsoft.com/office/drawing/2014/main" id="{2F2DECB1-A9C0-EB21-1966-073ABD146175}"/>
              </a:ext>
            </a:extLst>
          </p:cNvPr>
          <p:cNvSpPr txBox="1"/>
          <p:nvPr/>
        </p:nvSpPr>
        <p:spPr>
          <a:xfrm>
            <a:off x="2263962" y="2081781"/>
            <a:ext cx="2047874" cy="369332"/>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ctr">
              <a:spcAft>
                <a:spcPts val="800"/>
              </a:spcAft>
            </a:pPr>
            <a:r>
              <a:rPr lang="es-ES" sz="1600" dirty="0">
                <a:highlight>
                  <a:srgbClr val="C0C0C0"/>
                </a:highlight>
                <a:latin typeface="Montserrat" pitchFamily="2" charset="0"/>
              </a:rPr>
              <a:t>AsyncAPI</a:t>
            </a:r>
          </a:p>
        </p:txBody>
      </p:sp>
      <p:sp>
        <p:nvSpPr>
          <p:cNvPr id="9" name="CuadroTexto 8">
            <a:extLst>
              <a:ext uri="{FF2B5EF4-FFF2-40B4-BE49-F238E27FC236}">
                <a16:creationId xmlns:a16="http://schemas.microsoft.com/office/drawing/2014/main" id="{1D0EBE9A-6C06-65F3-5D16-A91305911418}"/>
              </a:ext>
            </a:extLst>
          </p:cNvPr>
          <p:cNvSpPr txBox="1"/>
          <p:nvPr/>
        </p:nvSpPr>
        <p:spPr>
          <a:xfrm>
            <a:off x="649989" y="2668936"/>
            <a:ext cx="5275819" cy="861774"/>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marL="285750" indent="-285750" algn="just">
              <a:spcAft>
                <a:spcPts val="1200"/>
              </a:spcAft>
              <a:buFont typeface="Arial" panose="020B0604020202020204" pitchFamily="34" charset="0"/>
              <a:buChar char="•"/>
            </a:pPr>
            <a:r>
              <a:rPr lang="es-ES" sz="1200" dirty="0">
                <a:latin typeface="Montserrat" pitchFamily="2" charset="0"/>
              </a:rPr>
              <a:t>Definiremos canales de comunicación, que podrán equipararse a las colas de mensajería, en los que podremos especificar tanto operaciones de publicación como de consumo o suscripción a dichos canales.</a:t>
            </a:r>
          </a:p>
        </p:txBody>
      </p:sp>
      <p:cxnSp>
        <p:nvCxnSpPr>
          <p:cNvPr id="11" name="Conector recto 10">
            <a:extLst>
              <a:ext uri="{FF2B5EF4-FFF2-40B4-BE49-F238E27FC236}">
                <a16:creationId xmlns:a16="http://schemas.microsoft.com/office/drawing/2014/main" id="{11AE702E-A453-DAB2-B583-0A20BA22B937}"/>
              </a:ext>
            </a:extLst>
          </p:cNvPr>
          <p:cNvCxnSpPr>
            <a:cxnSpLocks/>
          </p:cNvCxnSpPr>
          <p:nvPr/>
        </p:nvCxnSpPr>
        <p:spPr>
          <a:xfrm>
            <a:off x="5925808" y="2257425"/>
            <a:ext cx="0" cy="4537784"/>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0F76F047-E6D6-585A-70FF-96D09B065561}"/>
              </a:ext>
            </a:extLst>
          </p:cNvPr>
          <p:cNvSpPr txBox="1"/>
          <p:nvPr/>
        </p:nvSpPr>
        <p:spPr>
          <a:xfrm>
            <a:off x="649989" y="3810088"/>
            <a:ext cx="5275819" cy="492443"/>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marL="285750" indent="-285750" algn="just">
              <a:spcAft>
                <a:spcPts val="1200"/>
              </a:spcAft>
              <a:buFont typeface="Arial" panose="020B0604020202020204" pitchFamily="34" charset="0"/>
              <a:buChar char="•"/>
            </a:pPr>
            <a:r>
              <a:rPr lang="es-ES" sz="1200" dirty="0">
                <a:latin typeface="Montserrat" pitchFamily="2" charset="0"/>
              </a:rPr>
              <a:t>Definiremos el esquema de publicación o suscripción de mensajes.</a:t>
            </a:r>
          </a:p>
        </p:txBody>
      </p:sp>
      <p:sp>
        <p:nvSpPr>
          <p:cNvPr id="15" name="CuadroTexto 14">
            <a:extLst>
              <a:ext uri="{FF2B5EF4-FFF2-40B4-BE49-F238E27FC236}">
                <a16:creationId xmlns:a16="http://schemas.microsoft.com/office/drawing/2014/main" id="{F297E8D8-1FE3-4D25-86F2-36F49A545E2D}"/>
              </a:ext>
            </a:extLst>
          </p:cNvPr>
          <p:cNvSpPr txBox="1"/>
          <p:nvPr/>
        </p:nvSpPr>
        <p:spPr>
          <a:xfrm>
            <a:off x="649988" y="4640076"/>
            <a:ext cx="5275819" cy="1046440"/>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marL="285750" indent="-285750" algn="just">
              <a:spcAft>
                <a:spcPts val="1200"/>
              </a:spcAft>
              <a:buFont typeface="Arial" panose="020B0604020202020204" pitchFamily="34" charset="0"/>
              <a:buChar char="•"/>
            </a:pPr>
            <a:r>
              <a:rPr lang="es-ES" sz="1200" dirty="0">
                <a:latin typeface="Montserrat" pitchFamily="2" charset="0"/>
              </a:rPr>
              <a:t>Posibilidad de incluir un atributo en la cabecera de los mensajes para propagar un </a:t>
            </a:r>
            <a:r>
              <a:rPr lang="es-ES" sz="1200" b="1" dirty="0" err="1">
                <a:latin typeface="Montserrat" pitchFamily="2" charset="0"/>
              </a:rPr>
              <a:t>correlationId</a:t>
            </a:r>
            <a:r>
              <a:rPr lang="es-ES" sz="1200" dirty="0">
                <a:latin typeface="Montserrat" pitchFamily="2" charset="0"/>
              </a:rPr>
              <a:t> que permita gestionar la trazabilidad distribuida, no solo en las llamadas síncronas entre microservicios, sino también en la producción de los mensajes.</a:t>
            </a:r>
          </a:p>
        </p:txBody>
      </p:sp>
      <p:sp>
        <p:nvSpPr>
          <p:cNvPr id="4" name="CuadroTexto 1">
            <a:extLst>
              <a:ext uri="{FF2B5EF4-FFF2-40B4-BE49-F238E27FC236}">
                <a16:creationId xmlns:a16="http://schemas.microsoft.com/office/drawing/2014/main" id="{4D499292-F9A4-1857-EE6C-D9146397BD7B}"/>
              </a:ext>
            </a:extLst>
          </p:cNvPr>
          <p:cNvSpPr txBox="1"/>
          <p:nvPr/>
        </p:nvSpPr>
        <p:spPr>
          <a:xfrm>
            <a:off x="7720864" y="2023145"/>
            <a:ext cx="2047874" cy="369332"/>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800"/>
              </a:spcAft>
            </a:pPr>
            <a:r>
              <a:rPr lang="es-ES" sz="1600" dirty="0">
                <a:highlight>
                  <a:srgbClr val="C0C0C0"/>
                </a:highlight>
                <a:latin typeface="Montserrat" pitchFamily="2" charset="0"/>
              </a:rPr>
              <a:t>OpenAPI</a:t>
            </a:r>
          </a:p>
        </p:txBody>
      </p:sp>
      <p:sp>
        <p:nvSpPr>
          <p:cNvPr id="10" name="CuadroTexto 2">
            <a:extLst>
              <a:ext uri="{FF2B5EF4-FFF2-40B4-BE49-F238E27FC236}">
                <a16:creationId xmlns:a16="http://schemas.microsoft.com/office/drawing/2014/main" id="{86D3941C-4526-3293-6DDF-C937CCC181D5}"/>
              </a:ext>
            </a:extLst>
          </p:cNvPr>
          <p:cNvSpPr txBox="1"/>
          <p:nvPr/>
        </p:nvSpPr>
        <p:spPr>
          <a:xfrm>
            <a:off x="6444555" y="2668936"/>
            <a:ext cx="4600492" cy="307777"/>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spcAft>
                <a:spcPts val="1200"/>
              </a:spcAft>
              <a:buFont typeface="Arial" panose="020B0604020202020204" pitchFamily="34" charset="0"/>
              <a:buChar char="•"/>
            </a:pPr>
            <a:r>
              <a:rPr lang="es-ES" sz="1200" dirty="0">
                <a:latin typeface="Montserrat" pitchFamily="2" charset="0"/>
              </a:rPr>
              <a:t>Los </a:t>
            </a:r>
            <a:r>
              <a:rPr lang="es-ES" sz="1200" dirty="0" err="1">
                <a:latin typeface="Montserrat" pitchFamily="2" charset="0"/>
              </a:rPr>
              <a:t>endpoints</a:t>
            </a:r>
            <a:r>
              <a:rPr lang="es-ES" sz="1200" dirty="0">
                <a:latin typeface="Montserrat" pitchFamily="2" charset="0"/>
              </a:rPr>
              <a:t> HTTP se definen en </a:t>
            </a:r>
            <a:r>
              <a:rPr lang="es-ES" sz="1200" dirty="0" err="1">
                <a:latin typeface="Montserrat" pitchFamily="2" charset="0"/>
              </a:rPr>
              <a:t>paths</a:t>
            </a:r>
            <a:r>
              <a:rPr lang="es-ES" sz="1200" dirty="0">
                <a:latin typeface="Montserrat" pitchFamily="2" charset="0"/>
              </a:rPr>
              <a:t>.</a:t>
            </a:r>
          </a:p>
        </p:txBody>
      </p:sp>
      <p:sp>
        <p:nvSpPr>
          <p:cNvPr id="14" name="CuadroTexto 3">
            <a:extLst>
              <a:ext uri="{FF2B5EF4-FFF2-40B4-BE49-F238E27FC236}">
                <a16:creationId xmlns:a16="http://schemas.microsoft.com/office/drawing/2014/main" id="{774C8DB8-809A-5F5F-B2D4-B104FC986305}"/>
              </a:ext>
            </a:extLst>
          </p:cNvPr>
          <p:cNvSpPr txBox="1"/>
          <p:nvPr/>
        </p:nvSpPr>
        <p:spPr>
          <a:xfrm>
            <a:off x="6371538" y="3810088"/>
            <a:ext cx="4600492" cy="677108"/>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spcAft>
                <a:spcPts val="1200"/>
              </a:spcAft>
              <a:buFont typeface="Arial" panose="020B0604020202020204" pitchFamily="34" charset="0"/>
              <a:buChar char="•"/>
            </a:pPr>
            <a:r>
              <a:rPr lang="es-ES" sz="1200" dirty="0">
                <a:latin typeface="Montserrat" pitchFamily="2" charset="0"/>
                <a:cs typeface="Arial"/>
              </a:rPr>
              <a:t>Se podrán definir métodos HTTP como GET, PUT, POST y DELETE. Son esquemas de petición/respuesta.</a:t>
            </a:r>
          </a:p>
        </p:txBody>
      </p:sp>
      <p:sp>
        <p:nvSpPr>
          <p:cNvPr id="17" name="Google Shape;741;p33">
            <a:extLst>
              <a:ext uri="{FF2B5EF4-FFF2-40B4-BE49-F238E27FC236}">
                <a16:creationId xmlns:a16="http://schemas.microsoft.com/office/drawing/2014/main" id="{690853A4-9A8D-42E5-8E81-31CC8ED3322B}"/>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800" b="1" dirty="0">
                <a:latin typeface="Montserrat"/>
                <a:ea typeface="Montserrat"/>
                <a:cs typeface="Montserrat"/>
                <a:sym typeface="Montserrat"/>
              </a:rPr>
              <a:t>OpenAPI 3.0  vs  AsyncAPI 2.0 (I)</a:t>
            </a:r>
          </a:p>
        </p:txBody>
      </p:sp>
    </p:spTree>
    <p:extLst>
      <p:ext uri="{BB962C8B-B14F-4D97-AF65-F5344CB8AC3E}">
        <p14:creationId xmlns:p14="http://schemas.microsoft.com/office/powerpoint/2010/main" val="3003479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800" b="1" dirty="0">
                <a:latin typeface="Montserrat"/>
                <a:ea typeface="Montserrat"/>
                <a:cs typeface="Montserrat"/>
                <a:sym typeface="Montserrat"/>
              </a:rPr>
              <a:t>OpenAPI 3.0  vs  AsyncAPI 2.0 (II)</a:t>
            </a:r>
          </a:p>
        </p:txBody>
      </p:sp>
      <p:pic>
        <p:nvPicPr>
          <p:cNvPr id="6" name="Imagen 6" descr="Diagrama&#10;&#10;Descripción generada automáticamente">
            <a:extLst>
              <a:ext uri="{FF2B5EF4-FFF2-40B4-BE49-F238E27FC236}">
                <a16:creationId xmlns:a16="http://schemas.microsoft.com/office/drawing/2014/main" id="{A6C11F2D-C78E-A96E-85AD-3A9A86003BBC}"/>
              </a:ext>
            </a:extLst>
          </p:cNvPr>
          <p:cNvPicPr>
            <a:picLocks noChangeAspect="1"/>
          </p:cNvPicPr>
          <p:nvPr/>
        </p:nvPicPr>
        <p:blipFill rotWithShape="1">
          <a:blip r:embed="rId2"/>
          <a:srcRect l="51402" t="1092" r="3165" b="42080"/>
          <a:stretch/>
        </p:blipFill>
        <p:spPr>
          <a:xfrm>
            <a:off x="6715943" y="1119940"/>
            <a:ext cx="2206140" cy="5330505"/>
          </a:xfrm>
          <a:prstGeom prst="rect">
            <a:avLst/>
          </a:prstGeom>
        </p:spPr>
      </p:pic>
      <p:pic>
        <p:nvPicPr>
          <p:cNvPr id="4" name="Imagen 6" descr="Diagrama&#10;&#10;Descripción generada automáticamente">
            <a:extLst>
              <a:ext uri="{FF2B5EF4-FFF2-40B4-BE49-F238E27FC236}">
                <a16:creationId xmlns:a16="http://schemas.microsoft.com/office/drawing/2014/main" id="{953C1750-4FB1-1BD6-09AA-86543E3A9A9B}"/>
              </a:ext>
            </a:extLst>
          </p:cNvPr>
          <p:cNvPicPr>
            <a:picLocks noChangeAspect="1"/>
          </p:cNvPicPr>
          <p:nvPr/>
        </p:nvPicPr>
        <p:blipFill rotWithShape="1">
          <a:blip r:embed="rId2"/>
          <a:srcRect l="3311" t="46121" r="52340" b="28453"/>
          <a:stretch/>
        </p:blipFill>
        <p:spPr>
          <a:xfrm>
            <a:off x="3436697" y="2592683"/>
            <a:ext cx="2153513" cy="2385018"/>
          </a:xfrm>
          <a:prstGeom prst="rect">
            <a:avLst/>
          </a:prstGeom>
        </p:spPr>
      </p:pic>
      <p:pic>
        <p:nvPicPr>
          <p:cNvPr id="8" name="Imagen 7" descr="Diagrama&#10;&#10;Descripción generada automáticamente">
            <a:extLst>
              <a:ext uri="{FF2B5EF4-FFF2-40B4-BE49-F238E27FC236}">
                <a16:creationId xmlns:a16="http://schemas.microsoft.com/office/drawing/2014/main" id="{2042C32F-C510-F7FB-CF70-760999B85502}"/>
              </a:ext>
            </a:extLst>
          </p:cNvPr>
          <p:cNvPicPr>
            <a:picLocks noChangeAspect="1"/>
          </p:cNvPicPr>
          <p:nvPr/>
        </p:nvPicPr>
        <p:blipFill rotWithShape="1">
          <a:blip r:embed="rId2"/>
          <a:srcRect l="2440" t="1331" r="52128" b="54093"/>
          <a:stretch/>
        </p:blipFill>
        <p:spPr>
          <a:xfrm>
            <a:off x="1067027" y="1694579"/>
            <a:ext cx="2206140" cy="4181229"/>
          </a:xfrm>
          <a:prstGeom prst="rect">
            <a:avLst/>
          </a:prstGeom>
        </p:spPr>
      </p:pic>
      <p:pic>
        <p:nvPicPr>
          <p:cNvPr id="9" name="Imagen 6" descr="Diagrama&#10;&#10;Descripción generada automáticamente">
            <a:extLst>
              <a:ext uri="{FF2B5EF4-FFF2-40B4-BE49-F238E27FC236}">
                <a16:creationId xmlns:a16="http://schemas.microsoft.com/office/drawing/2014/main" id="{37D64AAC-A8FC-13CF-9548-837E94274D10}"/>
              </a:ext>
            </a:extLst>
          </p:cNvPr>
          <p:cNvPicPr>
            <a:picLocks noChangeAspect="1"/>
          </p:cNvPicPr>
          <p:nvPr/>
        </p:nvPicPr>
        <p:blipFill rotWithShape="1">
          <a:blip r:embed="rId2"/>
          <a:srcRect l="52628" t="57844" r="3904" b="1856"/>
          <a:stretch/>
        </p:blipFill>
        <p:spPr>
          <a:xfrm>
            <a:off x="9247206" y="2170218"/>
            <a:ext cx="2110741" cy="3780250"/>
          </a:xfrm>
          <a:prstGeom prst="rect">
            <a:avLst/>
          </a:prstGeom>
        </p:spPr>
      </p:pic>
    </p:spTree>
    <p:extLst>
      <p:ext uri="{BB962C8B-B14F-4D97-AF65-F5344CB8AC3E}">
        <p14:creationId xmlns:p14="http://schemas.microsoft.com/office/powerpoint/2010/main" val="206930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424242"/>
            </a:gs>
            <a:gs pos="100000">
              <a:srgbClr val="010101"/>
            </a:gs>
          </a:gsLst>
          <a:path path="circle">
            <a:fillToRect l="50000" t="50000" r="50000" b="50000"/>
          </a:path>
          <a:tileRect/>
        </a:gradFill>
        <a:effectLst/>
      </p:bgPr>
    </p:bg>
    <p:spTree>
      <p:nvGrpSpPr>
        <p:cNvPr id="1" name="Shape 856"/>
        <p:cNvGrpSpPr/>
        <p:nvPr/>
      </p:nvGrpSpPr>
      <p:grpSpPr>
        <a:xfrm>
          <a:off x="0" y="0"/>
          <a:ext cx="0" cy="0"/>
          <a:chOff x="0" y="0"/>
          <a:chExt cx="0" cy="0"/>
        </a:xfrm>
      </p:grpSpPr>
      <p:sp>
        <p:nvSpPr>
          <p:cNvPr id="857" name="Google Shape;857;p38"/>
          <p:cNvSpPr txBox="1"/>
          <p:nvPr/>
        </p:nvSpPr>
        <p:spPr>
          <a:xfrm>
            <a:off x="986133" y="707167"/>
            <a:ext cx="1497200" cy="906811"/>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pPr>
            <a:r>
              <a:rPr lang="es" sz="3733" kern="0">
                <a:solidFill>
                  <a:srgbClr val="FFFFFF"/>
                </a:solidFill>
                <a:latin typeface="Montserrat"/>
                <a:ea typeface="Montserrat"/>
                <a:cs typeface="Montserrat"/>
                <a:sym typeface="Montserrat"/>
              </a:rPr>
              <a:t>03</a:t>
            </a:r>
            <a:r>
              <a:rPr lang="es" sz="3200" kern="0">
                <a:solidFill>
                  <a:srgbClr val="FFFFFF"/>
                </a:solidFill>
                <a:latin typeface="Montserrat"/>
                <a:ea typeface="Montserrat"/>
                <a:cs typeface="Montserrat"/>
                <a:sym typeface="Montserrat"/>
              </a:rPr>
              <a:t>.      </a:t>
            </a:r>
            <a:endParaRPr sz="3200" kern="0">
              <a:solidFill>
                <a:srgbClr val="FFFFFF"/>
              </a:solidFill>
              <a:latin typeface="Montserrat"/>
              <a:ea typeface="Montserrat"/>
              <a:cs typeface="Montserrat"/>
              <a:sym typeface="Montserrat"/>
            </a:endParaRPr>
          </a:p>
        </p:txBody>
      </p:sp>
      <p:cxnSp>
        <p:nvCxnSpPr>
          <p:cNvPr id="858" name="Google Shape;858;p38"/>
          <p:cNvCxnSpPr/>
          <p:nvPr/>
        </p:nvCxnSpPr>
        <p:spPr>
          <a:xfrm>
            <a:off x="986133" y="1723823"/>
            <a:ext cx="2500400" cy="0"/>
          </a:xfrm>
          <a:prstGeom prst="straightConnector1">
            <a:avLst/>
          </a:prstGeom>
          <a:noFill/>
          <a:ln w="38100" cap="flat" cmpd="sng">
            <a:solidFill>
              <a:schemeClr val="lt1"/>
            </a:solidFill>
            <a:prstDash val="solid"/>
            <a:round/>
            <a:headEnd type="none" w="med" len="med"/>
            <a:tailEnd type="none" w="med" len="med"/>
          </a:ln>
        </p:spPr>
      </p:cxnSp>
      <p:sp>
        <p:nvSpPr>
          <p:cNvPr id="859" name="Google Shape;859;p38"/>
          <p:cNvSpPr txBox="1"/>
          <p:nvPr/>
        </p:nvSpPr>
        <p:spPr>
          <a:xfrm>
            <a:off x="879332" y="2647800"/>
            <a:ext cx="9251640" cy="1066855"/>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s" sz="5333" kern="0">
                <a:solidFill>
                  <a:srgbClr val="FFFFFF"/>
                </a:solidFill>
                <a:latin typeface="Montserrat Medium"/>
                <a:ea typeface="Montserrat Medium"/>
                <a:cs typeface="Montserrat Medium"/>
                <a:sym typeface="Montserrat Medium"/>
              </a:rPr>
              <a:t>Estructura</a:t>
            </a:r>
            <a:endParaRPr sz="2400" kern="0">
              <a:solidFill>
                <a:srgbClr val="FFFFFF"/>
              </a:solidFill>
              <a:latin typeface="Montserrat Medium"/>
              <a:ea typeface="Montserrat Medium"/>
              <a:cs typeface="Montserrat Medium"/>
              <a:sym typeface="Montserrat Medium"/>
            </a:endParaRPr>
          </a:p>
        </p:txBody>
      </p:sp>
      <p:pic>
        <p:nvPicPr>
          <p:cNvPr id="860" name="Google Shape;860;p38"/>
          <p:cNvPicPr preferRelativeResize="0"/>
          <p:nvPr/>
        </p:nvPicPr>
        <p:blipFill>
          <a:blip r:embed="rId3">
            <a:alphaModFix/>
          </a:blip>
          <a:stretch>
            <a:fillRect/>
          </a:stretch>
        </p:blipFill>
        <p:spPr>
          <a:xfrm>
            <a:off x="10393852" y="308226"/>
            <a:ext cx="1402555" cy="651767"/>
          </a:xfrm>
          <a:prstGeom prst="rect">
            <a:avLst/>
          </a:prstGeom>
          <a:noFill/>
          <a:ln>
            <a:noFill/>
          </a:ln>
        </p:spPr>
      </p:pic>
    </p:spTree>
    <p:extLst>
      <p:ext uri="{BB962C8B-B14F-4D97-AF65-F5344CB8AC3E}">
        <p14:creationId xmlns:p14="http://schemas.microsoft.com/office/powerpoint/2010/main" val="3987135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dirty="0">
                <a:latin typeface="Montserrat"/>
                <a:sym typeface="Montserrat"/>
              </a:rPr>
              <a:t>Estructura general (I) </a:t>
            </a:r>
            <a:endParaRPr lang="es-ES" dirty="0"/>
          </a:p>
        </p:txBody>
      </p:sp>
      <p:grpSp>
        <p:nvGrpSpPr>
          <p:cNvPr id="6" name="Grupo 5">
            <a:extLst>
              <a:ext uri="{FF2B5EF4-FFF2-40B4-BE49-F238E27FC236}">
                <a16:creationId xmlns:a16="http://schemas.microsoft.com/office/drawing/2014/main" id="{69EF0FFA-EC2F-1333-A201-E6659A4115B2}"/>
              </a:ext>
            </a:extLst>
          </p:cNvPr>
          <p:cNvGrpSpPr/>
          <p:nvPr/>
        </p:nvGrpSpPr>
        <p:grpSpPr>
          <a:xfrm>
            <a:off x="1149843" y="1739900"/>
            <a:ext cx="9892313" cy="4290051"/>
            <a:chOff x="1263797" y="1803400"/>
            <a:chExt cx="9892313" cy="4290051"/>
          </a:xfrm>
        </p:grpSpPr>
        <p:pic>
          <p:nvPicPr>
            <p:cNvPr id="5" name="Imagen 5" descr="Interfaz de usuario gráfica&#10;&#10;Descripción generada automáticamente">
              <a:extLst>
                <a:ext uri="{FF2B5EF4-FFF2-40B4-BE49-F238E27FC236}">
                  <a16:creationId xmlns:a16="http://schemas.microsoft.com/office/drawing/2014/main" id="{3CB3D7B9-17EB-CCE8-89E8-7AB6D54D02F4}"/>
                </a:ext>
              </a:extLst>
            </p:cNvPr>
            <p:cNvPicPr>
              <a:picLocks noChangeAspect="1"/>
            </p:cNvPicPr>
            <p:nvPr/>
          </p:nvPicPr>
          <p:blipFill rotWithShape="1">
            <a:blip r:embed="rId3"/>
            <a:srcRect t="22138"/>
            <a:stretch/>
          </p:blipFill>
          <p:spPr>
            <a:xfrm>
              <a:off x="4631666" y="1803400"/>
              <a:ext cx="6524444" cy="4290051"/>
            </a:xfrm>
            <a:prstGeom prst="rect">
              <a:avLst/>
            </a:prstGeom>
          </p:spPr>
        </p:pic>
        <p:pic>
          <p:nvPicPr>
            <p:cNvPr id="4" name="Imagen 5" descr="Interfaz de usuario gráfica&#10;&#10;Descripción generada automáticamente">
              <a:extLst>
                <a:ext uri="{FF2B5EF4-FFF2-40B4-BE49-F238E27FC236}">
                  <a16:creationId xmlns:a16="http://schemas.microsoft.com/office/drawing/2014/main" id="{64DE72CB-C914-1AFC-C47D-1F496E4A612A}"/>
                </a:ext>
              </a:extLst>
            </p:cNvPr>
            <p:cNvPicPr>
              <a:picLocks noChangeAspect="1"/>
            </p:cNvPicPr>
            <p:nvPr/>
          </p:nvPicPr>
          <p:blipFill rotWithShape="1">
            <a:blip r:embed="rId3"/>
            <a:srcRect r="52446" b="79660"/>
            <a:stretch/>
          </p:blipFill>
          <p:spPr>
            <a:xfrm>
              <a:off x="1263797" y="1879600"/>
              <a:ext cx="3102634" cy="1120669"/>
            </a:xfrm>
            <a:prstGeom prst="rect">
              <a:avLst/>
            </a:prstGeom>
          </p:spPr>
        </p:pic>
      </p:grpSp>
    </p:spTree>
    <p:extLst>
      <p:ext uri="{BB962C8B-B14F-4D97-AF65-F5344CB8AC3E}">
        <p14:creationId xmlns:p14="http://schemas.microsoft.com/office/powerpoint/2010/main" val="1807523121"/>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dirty="0">
                <a:latin typeface="Montserrat"/>
                <a:sym typeface="Montserrat"/>
              </a:rPr>
              <a:t>Estructura general (II)</a:t>
            </a:r>
            <a:endParaRPr lang="es-ES" dirty="0"/>
          </a:p>
        </p:txBody>
      </p:sp>
      <p:graphicFrame>
        <p:nvGraphicFramePr>
          <p:cNvPr id="9" name="Tabla 5">
            <a:extLst>
              <a:ext uri="{FF2B5EF4-FFF2-40B4-BE49-F238E27FC236}">
                <a16:creationId xmlns:a16="http://schemas.microsoft.com/office/drawing/2014/main" id="{E485CD65-2D0F-2AF9-24FA-FA7707995FA0}"/>
              </a:ext>
            </a:extLst>
          </p:cNvPr>
          <p:cNvGraphicFramePr>
            <a:graphicFrameLocks noGrp="1"/>
          </p:cNvGraphicFramePr>
          <p:nvPr>
            <p:extLst>
              <p:ext uri="{D42A27DB-BD31-4B8C-83A1-F6EECF244321}">
                <p14:modId xmlns:p14="http://schemas.microsoft.com/office/powerpoint/2010/main" val="1288384045"/>
              </p:ext>
            </p:extLst>
          </p:nvPr>
        </p:nvGraphicFramePr>
        <p:xfrm>
          <a:off x="1575956" y="1670332"/>
          <a:ext cx="9040087" cy="3700951"/>
        </p:xfrm>
        <a:graphic>
          <a:graphicData uri="http://schemas.openxmlformats.org/drawingml/2006/table">
            <a:tbl>
              <a:tblPr firstRow="1" bandRow="1">
                <a:tableStyleId>{5940675A-B579-460E-94D1-54222C63F5DA}</a:tableStyleId>
              </a:tblPr>
              <a:tblGrid>
                <a:gridCol w="2291194">
                  <a:extLst>
                    <a:ext uri="{9D8B030D-6E8A-4147-A177-3AD203B41FA5}">
                      <a16:colId xmlns:a16="http://schemas.microsoft.com/office/drawing/2014/main" val="1860101253"/>
                    </a:ext>
                  </a:extLst>
                </a:gridCol>
                <a:gridCol w="1752600">
                  <a:extLst>
                    <a:ext uri="{9D8B030D-6E8A-4147-A177-3AD203B41FA5}">
                      <a16:colId xmlns:a16="http://schemas.microsoft.com/office/drawing/2014/main" val="3932306418"/>
                    </a:ext>
                  </a:extLst>
                </a:gridCol>
                <a:gridCol w="4996293">
                  <a:extLst>
                    <a:ext uri="{9D8B030D-6E8A-4147-A177-3AD203B41FA5}">
                      <a16:colId xmlns:a16="http://schemas.microsoft.com/office/drawing/2014/main" val="11962764"/>
                    </a:ext>
                  </a:extLst>
                </a:gridCol>
              </a:tblGrid>
              <a:tr h="628311">
                <a:tc>
                  <a:txBody>
                    <a:bodyPr/>
                    <a:lstStyle/>
                    <a:p>
                      <a:pPr algn="ctr" fontAlgn="b"/>
                      <a:r>
                        <a:rPr lang="es-ES" sz="1200" b="1" u="none" strike="noStrike" dirty="0">
                          <a:solidFill>
                            <a:schemeClr val="tx1"/>
                          </a:solidFill>
                          <a:effectLst/>
                          <a:latin typeface="Montserrat" pitchFamily="2" charset="0"/>
                        </a:rPr>
                        <a:t>Nombre del campo</a:t>
                      </a:r>
                      <a:endParaRPr lang="es-ES" sz="1200" b="1" i="0" u="none" strike="noStrike" dirty="0">
                        <a:solidFill>
                          <a:schemeClr val="tx1"/>
                        </a:solidFill>
                        <a:effectLst/>
                        <a:latin typeface="Montserrat" pitchFamily="2" charset="0"/>
                      </a:endParaRPr>
                    </a:p>
                  </a:txBody>
                  <a:tcPr marL="137160" marR="137160" marT="137160" marB="137160" anchor="ctr">
                    <a:solidFill>
                      <a:schemeClr val="bg1">
                        <a:lumMod val="85000"/>
                      </a:schemeClr>
                    </a:solidFill>
                  </a:tcPr>
                </a:tc>
                <a:tc>
                  <a:txBody>
                    <a:bodyPr/>
                    <a:lstStyle/>
                    <a:p>
                      <a:pPr algn="ctr" fontAlgn="b"/>
                      <a:r>
                        <a:rPr lang="es-ES" sz="1200" b="1" u="none" strike="noStrike" dirty="0">
                          <a:solidFill>
                            <a:schemeClr val="tx1"/>
                          </a:solidFill>
                          <a:effectLst/>
                          <a:latin typeface="Montserrat" pitchFamily="2" charset="0"/>
                        </a:rPr>
                        <a:t>Tipo de dato</a:t>
                      </a:r>
                      <a:endParaRPr lang="es-ES" sz="1200" b="1" i="0" u="none" strike="noStrike" dirty="0">
                        <a:solidFill>
                          <a:schemeClr val="tx1"/>
                        </a:solidFill>
                        <a:effectLst/>
                        <a:latin typeface="Montserrat" pitchFamily="2" charset="0"/>
                      </a:endParaRPr>
                    </a:p>
                  </a:txBody>
                  <a:tcPr marL="137160" marR="137160" marT="137160" marB="137160" anchor="ctr">
                    <a:solidFill>
                      <a:schemeClr val="bg1">
                        <a:lumMod val="85000"/>
                      </a:schemeClr>
                    </a:solidFill>
                  </a:tcPr>
                </a:tc>
                <a:tc>
                  <a:txBody>
                    <a:bodyPr/>
                    <a:lstStyle/>
                    <a:p>
                      <a:pPr algn="ctr" fontAlgn="ctr"/>
                      <a:r>
                        <a:rPr lang="es-ES" sz="1200" b="1" u="none" strike="noStrike" dirty="0">
                          <a:solidFill>
                            <a:schemeClr val="tx1"/>
                          </a:solidFill>
                          <a:effectLst/>
                          <a:latin typeface="Montserrat" pitchFamily="2" charset="0"/>
                        </a:rPr>
                        <a:t>Descripción</a:t>
                      </a:r>
                      <a:endParaRPr lang="es-ES" sz="1200" b="1" i="0" u="none" strike="noStrike" dirty="0">
                        <a:solidFill>
                          <a:schemeClr val="tx1"/>
                        </a:solidFill>
                        <a:effectLst/>
                        <a:latin typeface="Montserrat" pitchFamily="2" charset="0"/>
                      </a:endParaRPr>
                    </a:p>
                  </a:txBody>
                  <a:tcPr marL="137160" marR="137160" marT="137160" marB="137160" anchor="ctr">
                    <a:solidFill>
                      <a:schemeClr val="bg1">
                        <a:lumMod val="85000"/>
                      </a:schemeClr>
                    </a:solidFill>
                  </a:tcPr>
                </a:tc>
                <a:extLst>
                  <a:ext uri="{0D108BD9-81ED-4DB2-BD59-A6C34878D82A}">
                    <a16:rowId xmlns:a16="http://schemas.microsoft.com/office/drawing/2014/main" val="3855375312"/>
                  </a:ext>
                </a:extLst>
              </a:tr>
              <a:tr h="606429">
                <a:tc>
                  <a:txBody>
                    <a:bodyPr/>
                    <a:lstStyle/>
                    <a:p>
                      <a:pPr marR="0" algn="ctr" rtl="0" fontAlgn="b">
                        <a:lnSpc>
                          <a:spcPct val="100000"/>
                        </a:lnSpc>
                        <a:spcBef>
                          <a:spcPts val="0"/>
                        </a:spcBef>
                        <a:spcAft>
                          <a:spcPts val="0"/>
                        </a:spcAft>
                        <a:buClr>
                          <a:srgbClr val="000000"/>
                        </a:buClr>
                        <a:buFont typeface="Arial"/>
                      </a:pPr>
                      <a:r>
                        <a:rPr lang="es-ES" sz="1200" b="1" i="0" u="none" strike="noStrike" cap="none" dirty="0" err="1">
                          <a:solidFill>
                            <a:schemeClr val="tx1"/>
                          </a:solidFill>
                          <a:effectLst/>
                          <a:latin typeface="Consolas" panose="020B0609020204030204" pitchFamily="49" charset="0"/>
                          <a:ea typeface="+mn-ea"/>
                          <a:cs typeface="+mn-cs"/>
                          <a:sym typeface="Arial"/>
                        </a:rPr>
                        <a:t>asyncapi</a:t>
                      </a:r>
                      <a:endParaRPr lang="es-ES" sz="1200" b="1" i="0" u="none" strike="noStrike" cap="none" dirty="0">
                        <a:solidFill>
                          <a:schemeClr val="tx1"/>
                        </a:solidFill>
                        <a:effectLst/>
                        <a:latin typeface="Consolas" panose="020B0609020204030204" pitchFamily="49" charset="0"/>
                        <a:ea typeface="+mn-ea"/>
                        <a:cs typeface="+mn-cs"/>
                        <a:sym typeface="Arial"/>
                      </a:endParaRPr>
                    </a:p>
                  </a:txBody>
                  <a:tcPr marL="137160" marR="137160" marT="137160" marB="137160" anchor="ctr"/>
                </a:tc>
                <a:tc>
                  <a:txBody>
                    <a:bodyPr/>
                    <a:lstStyle/>
                    <a:p>
                      <a:pPr marR="0" algn="ctr" rtl="0" fontAlgn="b">
                        <a:lnSpc>
                          <a:spcPct val="100000"/>
                        </a:lnSpc>
                        <a:spcBef>
                          <a:spcPts val="0"/>
                        </a:spcBef>
                        <a:spcAft>
                          <a:spcPts val="0"/>
                        </a:spcAft>
                        <a:buClr>
                          <a:srgbClr val="000000"/>
                        </a:buClr>
                        <a:buFont typeface="Arial"/>
                      </a:pPr>
                      <a:r>
                        <a:rPr lang="es-ES" sz="1200" b="0" i="0" u="none" strike="noStrike" cap="none" dirty="0">
                          <a:solidFill>
                            <a:schemeClr val="tx1"/>
                          </a:solidFill>
                          <a:effectLst/>
                          <a:latin typeface="Montserrat" pitchFamily="2" charset="0"/>
                          <a:ea typeface="+mn-ea"/>
                          <a:cs typeface="+mn-cs"/>
                          <a:sym typeface="Arial"/>
                        </a:rPr>
                        <a:t>AsyncAPI </a:t>
                      </a:r>
                      <a:r>
                        <a:rPr lang="es-ES" sz="1200" b="0" i="0" u="none" strike="noStrike" cap="none" dirty="0" err="1">
                          <a:solidFill>
                            <a:schemeClr val="tx1"/>
                          </a:solidFill>
                          <a:effectLst/>
                          <a:latin typeface="Montserrat" pitchFamily="2" charset="0"/>
                          <a:ea typeface="+mn-ea"/>
                          <a:cs typeface="+mn-cs"/>
                          <a:sym typeface="Arial"/>
                        </a:rPr>
                        <a:t>Version</a:t>
                      </a:r>
                      <a:r>
                        <a:rPr lang="es-ES" sz="1200" b="0" i="0" u="none" strike="noStrike" cap="none" dirty="0">
                          <a:solidFill>
                            <a:schemeClr val="tx1"/>
                          </a:solidFill>
                          <a:effectLst/>
                          <a:latin typeface="Montserrat" pitchFamily="2" charset="0"/>
                          <a:ea typeface="+mn-ea"/>
                          <a:cs typeface="+mn-cs"/>
                          <a:sym typeface="Arial"/>
                        </a:rPr>
                        <a:t> </a:t>
                      </a:r>
                      <a:r>
                        <a:rPr lang="es-ES" sz="1200" b="0" i="0" u="none" strike="noStrike" cap="none" dirty="0" err="1">
                          <a:solidFill>
                            <a:schemeClr val="tx1"/>
                          </a:solidFill>
                          <a:effectLst/>
                          <a:latin typeface="Montserrat" pitchFamily="2" charset="0"/>
                          <a:ea typeface="+mn-ea"/>
                          <a:cs typeface="+mn-cs"/>
                          <a:sym typeface="Arial"/>
                        </a:rPr>
                        <a:t>String</a:t>
                      </a:r>
                      <a:endParaRPr lang="es-ES" sz="1200" b="0" i="0" u="none" strike="noStrike" cap="none" dirty="0">
                        <a:solidFill>
                          <a:schemeClr val="tx1"/>
                        </a:solidFill>
                        <a:effectLst/>
                        <a:latin typeface="Montserrat" pitchFamily="2" charset="0"/>
                        <a:ea typeface="+mn-ea"/>
                        <a:cs typeface="+mn-cs"/>
                        <a:sym typeface="Arial"/>
                      </a:endParaRPr>
                    </a:p>
                  </a:txBody>
                  <a:tcPr marL="137160" marR="137160" marT="137160" marB="137160" anchor="ctr"/>
                </a:tc>
                <a:tc>
                  <a:txBody>
                    <a:bodyPr/>
                    <a:lstStyle/>
                    <a:p>
                      <a:pPr marR="0" algn="just" rtl="0" fontAlgn="b">
                        <a:lnSpc>
                          <a:spcPct val="100000"/>
                        </a:lnSpc>
                        <a:spcBef>
                          <a:spcPts val="0"/>
                        </a:spcBef>
                        <a:spcAft>
                          <a:spcPts val="0"/>
                        </a:spcAft>
                        <a:buClr>
                          <a:srgbClr val="000000"/>
                        </a:buClr>
                        <a:buFont typeface="Arial"/>
                      </a:pPr>
                      <a:r>
                        <a:rPr lang="es-ES" sz="1200" b="0" i="0" u="none" strike="noStrike" cap="none" dirty="0">
                          <a:solidFill>
                            <a:schemeClr val="tx1"/>
                          </a:solidFill>
                          <a:effectLst/>
                          <a:latin typeface="Montserrat" pitchFamily="2" charset="0"/>
                          <a:ea typeface="+mn-ea"/>
                          <a:cs typeface="+mn-cs"/>
                          <a:sym typeface="Arial"/>
                        </a:rPr>
                        <a:t>Especifica la versión de la especificación AsyncAPI que se emplea. La estructura será </a:t>
                      </a:r>
                      <a:r>
                        <a:rPr lang="es-ES" sz="1200" b="0" i="0" u="none" strike="noStrike" cap="none" dirty="0" err="1">
                          <a:solidFill>
                            <a:schemeClr val="accent4">
                              <a:lumMod val="75000"/>
                            </a:schemeClr>
                          </a:solidFill>
                          <a:effectLst/>
                          <a:latin typeface="Consolas" panose="020B0609020204030204" pitchFamily="49" charset="0"/>
                          <a:ea typeface="+mn-ea"/>
                          <a:cs typeface="+mn-cs"/>
                          <a:sym typeface="Arial"/>
                        </a:rPr>
                        <a:t>major.minor.patch</a:t>
                      </a:r>
                      <a:r>
                        <a:rPr lang="es-ES" sz="1200" b="0" i="0" u="none" strike="noStrike" cap="none" dirty="0">
                          <a:solidFill>
                            <a:schemeClr val="tx1"/>
                          </a:solidFill>
                          <a:effectLst/>
                          <a:latin typeface="Montserrat" pitchFamily="2" charset="0"/>
                          <a:ea typeface="+mn-ea"/>
                          <a:cs typeface="+mn-cs"/>
                          <a:sym typeface="Arial"/>
                        </a:rPr>
                        <a:t>.</a:t>
                      </a:r>
                    </a:p>
                  </a:txBody>
                  <a:tcPr marL="137160" marR="137160" marT="137160" marB="137160" anchor="ctr"/>
                </a:tc>
                <a:extLst>
                  <a:ext uri="{0D108BD9-81ED-4DB2-BD59-A6C34878D82A}">
                    <a16:rowId xmlns:a16="http://schemas.microsoft.com/office/drawing/2014/main" val="764227741"/>
                  </a:ext>
                </a:extLst>
              </a:tr>
              <a:tr h="606429">
                <a:tc>
                  <a:txBody>
                    <a:bodyPr/>
                    <a:lstStyle/>
                    <a:p>
                      <a:pPr marR="0" algn="ctr" rtl="0" fontAlgn="b">
                        <a:lnSpc>
                          <a:spcPct val="100000"/>
                        </a:lnSpc>
                        <a:spcBef>
                          <a:spcPts val="0"/>
                        </a:spcBef>
                        <a:spcAft>
                          <a:spcPts val="0"/>
                        </a:spcAft>
                        <a:buClr>
                          <a:srgbClr val="000000"/>
                        </a:buClr>
                        <a:buFont typeface="Arial"/>
                      </a:pPr>
                      <a:r>
                        <a:rPr lang="es-ES" sz="1200" b="1" i="0" u="none" strike="noStrike" cap="none" dirty="0">
                          <a:solidFill>
                            <a:schemeClr val="tx1"/>
                          </a:solidFill>
                          <a:effectLst/>
                          <a:latin typeface="Consolas" panose="020B0609020204030204" pitchFamily="49" charset="0"/>
                          <a:ea typeface="+mn-ea"/>
                          <a:cs typeface="+mn-cs"/>
                          <a:sym typeface="Arial"/>
                        </a:rPr>
                        <a:t>id</a:t>
                      </a:r>
                    </a:p>
                  </a:txBody>
                  <a:tcPr marL="137160" marR="137160" marT="137160" marB="137160" anchor="ctr"/>
                </a:tc>
                <a:tc>
                  <a:txBody>
                    <a:bodyPr/>
                    <a:lstStyle/>
                    <a:p>
                      <a:pPr marR="0" algn="ctr" rtl="0" fontAlgn="b">
                        <a:lnSpc>
                          <a:spcPct val="100000"/>
                        </a:lnSpc>
                        <a:spcBef>
                          <a:spcPts val="0"/>
                        </a:spcBef>
                        <a:spcAft>
                          <a:spcPts val="0"/>
                        </a:spcAft>
                        <a:buClr>
                          <a:srgbClr val="000000"/>
                        </a:buClr>
                        <a:buFont typeface="Arial"/>
                      </a:pPr>
                      <a:r>
                        <a:rPr lang="es-ES" sz="1200" b="0" i="0" u="none" strike="noStrike" cap="none" dirty="0" err="1">
                          <a:solidFill>
                            <a:schemeClr val="tx1"/>
                          </a:solidFill>
                          <a:effectLst/>
                          <a:latin typeface="Montserrat" pitchFamily="2" charset="0"/>
                          <a:ea typeface="+mn-ea"/>
                          <a:cs typeface="+mn-cs"/>
                          <a:sym typeface="Arial"/>
                        </a:rPr>
                        <a:t>Identifier</a:t>
                      </a:r>
                      <a:endParaRPr lang="es-ES" sz="1200" b="0" i="0" u="none" strike="noStrike" cap="none" dirty="0">
                        <a:solidFill>
                          <a:schemeClr val="tx1"/>
                        </a:solidFill>
                        <a:effectLst/>
                        <a:latin typeface="Montserrat" pitchFamily="2" charset="0"/>
                        <a:ea typeface="+mn-ea"/>
                        <a:cs typeface="+mn-cs"/>
                        <a:sym typeface="Arial"/>
                      </a:endParaRPr>
                    </a:p>
                  </a:txBody>
                  <a:tcPr marL="137160" marR="137160" marT="137160" marB="137160" anchor="ctr"/>
                </a:tc>
                <a:tc>
                  <a:txBody>
                    <a:bodyPr/>
                    <a:lstStyle/>
                    <a:p>
                      <a:pPr marR="0" algn="just" rtl="0" fontAlgn="b">
                        <a:lnSpc>
                          <a:spcPct val="100000"/>
                        </a:lnSpc>
                        <a:spcBef>
                          <a:spcPts val="0"/>
                        </a:spcBef>
                        <a:spcAft>
                          <a:spcPts val="0"/>
                        </a:spcAft>
                        <a:buClr>
                          <a:srgbClr val="000000"/>
                        </a:buClr>
                        <a:buFont typeface="Arial"/>
                      </a:pPr>
                      <a:r>
                        <a:rPr lang="es-ES" sz="1200" b="0" i="0" u="none" strike="noStrike" cap="none" dirty="0">
                          <a:solidFill>
                            <a:schemeClr val="tx1"/>
                          </a:solidFill>
                          <a:effectLst/>
                          <a:latin typeface="Montserrat" pitchFamily="2" charset="0"/>
                          <a:ea typeface="+mn-ea"/>
                          <a:cs typeface="+mn-cs"/>
                          <a:sym typeface="Arial"/>
                        </a:rPr>
                        <a:t>Identificador de la aplicación que define el documento AsyncAPI.</a:t>
                      </a:r>
                    </a:p>
                  </a:txBody>
                  <a:tcPr marL="137160" marR="137160" marT="137160" marB="137160" anchor="ctr"/>
                </a:tc>
                <a:extLst>
                  <a:ext uri="{0D108BD9-81ED-4DB2-BD59-A6C34878D82A}">
                    <a16:rowId xmlns:a16="http://schemas.microsoft.com/office/drawing/2014/main" val="1997590503"/>
                  </a:ext>
                </a:extLst>
              </a:tr>
              <a:tr h="576200">
                <a:tc>
                  <a:txBody>
                    <a:bodyPr/>
                    <a:lstStyle/>
                    <a:p>
                      <a:pPr marR="0" algn="ctr" rtl="0" fontAlgn="b">
                        <a:lnSpc>
                          <a:spcPct val="100000"/>
                        </a:lnSpc>
                        <a:spcBef>
                          <a:spcPts val="0"/>
                        </a:spcBef>
                        <a:spcAft>
                          <a:spcPts val="0"/>
                        </a:spcAft>
                        <a:buClr>
                          <a:srgbClr val="000000"/>
                        </a:buClr>
                        <a:buFont typeface="Arial"/>
                      </a:pPr>
                      <a:r>
                        <a:rPr lang="es-ES" sz="1200" b="1" i="0" u="none" strike="noStrike" cap="none">
                          <a:solidFill>
                            <a:schemeClr val="tx1"/>
                          </a:solidFill>
                          <a:effectLst/>
                          <a:latin typeface="Consolas" panose="020B0609020204030204" pitchFamily="49" charset="0"/>
                          <a:ea typeface="+mn-ea"/>
                          <a:cs typeface="+mn-cs"/>
                          <a:sym typeface="Arial"/>
                        </a:rPr>
                        <a:t>info</a:t>
                      </a:r>
                    </a:p>
                  </a:txBody>
                  <a:tcPr marL="137160" marR="137160" marT="137160" marB="137160" anchor="ctr"/>
                </a:tc>
                <a:tc>
                  <a:txBody>
                    <a:bodyPr/>
                    <a:lstStyle/>
                    <a:p>
                      <a:pPr marR="0" algn="ctr" rtl="0" fontAlgn="b">
                        <a:lnSpc>
                          <a:spcPct val="100000"/>
                        </a:lnSpc>
                        <a:spcBef>
                          <a:spcPts val="0"/>
                        </a:spcBef>
                        <a:spcAft>
                          <a:spcPts val="0"/>
                        </a:spcAft>
                        <a:buClr>
                          <a:srgbClr val="000000"/>
                        </a:buClr>
                        <a:buFont typeface="Arial"/>
                      </a:pPr>
                      <a:r>
                        <a:rPr lang="es-ES" sz="1200" b="0" i="0" u="none" strike="noStrike" cap="none">
                          <a:solidFill>
                            <a:schemeClr val="tx1"/>
                          </a:solidFill>
                          <a:effectLst/>
                          <a:latin typeface="Montserrat" pitchFamily="2" charset="0"/>
                          <a:ea typeface="+mn-ea"/>
                          <a:cs typeface="+mn-cs"/>
                          <a:sym typeface="Arial"/>
                        </a:rPr>
                        <a:t>Info </a:t>
                      </a:r>
                      <a:r>
                        <a:rPr lang="es-ES" sz="1200" b="0" i="0" u="none" strike="noStrike" cap="none" err="1">
                          <a:solidFill>
                            <a:schemeClr val="tx1"/>
                          </a:solidFill>
                          <a:effectLst/>
                          <a:latin typeface="Montserrat" pitchFamily="2" charset="0"/>
                          <a:ea typeface="+mn-ea"/>
                          <a:cs typeface="+mn-cs"/>
                          <a:sym typeface="Arial"/>
                        </a:rPr>
                        <a:t>Object</a:t>
                      </a:r>
                      <a:endParaRPr lang="es-ES" sz="1200" b="0" i="0" u="none" strike="noStrike" cap="none">
                        <a:solidFill>
                          <a:schemeClr val="tx1"/>
                        </a:solidFill>
                        <a:effectLst/>
                        <a:latin typeface="Montserrat" pitchFamily="2" charset="0"/>
                        <a:ea typeface="+mn-ea"/>
                        <a:cs typeface="+mn-cs"/>
                        <a:sym typeface="Arial"/>
                      </a:endParaRPr>
                    </a:p>
                  </a:txBody>
                  <a:tcPr marL="137160" marR="137160" marT="137160" marB="137160" anchor="ctr"/>
                </a:tc>
                <a:tc>
                  <a:txBody>
                    <a:bodyPr/>
                    <a:lstStyle/>
                    <a:p>
                      <a:pPr marR="0" algn="just" rtl="0" fontAlgn="b">
                        <a:lnSpc>
                          <a:spcPct val="100000"/>
                        </a:lnSpc>
                        <a:spcBef>
                          <a:spcPts val="0"/>
                        </a:spcBef>
                        <a:spcAft>
                          <a:spcPts val="0"/>
                        </a:spcAft>
                        <a:buClr>
                          <a:srgbClr val="000000"/>
                        </a:buClr>
                        <a:buFont typeface="Arial"/>
                      </a:pPr>
                      <a:r>
                        <a:rPr lang="es-ES" sz="1200" b="0" i="0" u="none" strike="noStrike" cap="none" dirty="0">
                          <a:solidFill>
                            <a:schemeClr val="tx1"/>
                          </a:solidFill>
                          <a:effectLst/>
                          <a:latin typeface="Montserrat" pitchFamily="2" charset="0"/>
                          <a:ea typeface="+mn-ea"/>
                          <a:cs typeface="+mn-cs"/>
                          <a:sym typeface="Arial"/>
                        </a:rPr>
                        <a:t>Metadatos de la API.</a:t>
                      </a:r>
                    </a:p>
                  </a:txBody>
                  <a:tcPr marL="137160" marR="137160" marT="137160" marB="137160" anchor="ctr"/>
                </a:tc>
                <a:extLst>
                  <a:ext uri="{0D108BD9-81ED-4DB2-BD59-A6C34878D82A}">
                    <a16:rowId xmlns:a16="http://schemas.microsoft.com/office/drawing/2014/main" val="3354914026"/>
                  </a:ext>
                </a:extLst>
              </a:tr>
              <a:tr h="576200">
                <a:tc>
                  <a:txBody>
                    <a:bodyPr/>
                    <a:lstStyle/>
                    <a:p>
                      <a:pPr marR="0" algn="ctr" rtl="0" fontAlgn="b">
                        <a:lnSpc>
                          <a:spcPct val="100000"/>
                        </a:lnSpc>
                        <a:spcBef>
                          <a:spcPts val="0"/>
                        </a:spcBef>
                        <a:spcAft>
                          <a:spcPts val="0"/>
                        </a:spcAft>
                        <a:buClr>
                          <a:srgbClr val="000000"/>
                        </a:buClr>
                        <a:buFont typeface="Arial"/>
                      </a:pPr>
                      <a:r>
                        <a:rPr lang="es-ES" sz="1200" b="1" i="0" u="none" strike="noStrike" cap="none">
                          <a:solidFill>
                            <a:schemeClr val="tx1"/>
                          </a:solidFill>
                          <a:effectLst/>
                          <a:latin typeface="Consolas" panose="020B0609020204030204" pitchFamily="49" charset="0"/>
                          <a:ea typeface="+mn-ea"/>
                          <a:cs typeface="+mn-cs"/>
                          <a:sym typeface="Arial"/>
                        </a:rPr>
                        <a:t>servers</a:t>
                      </a:r>
                    </a:p>
                  </a:txBody>
                  <a:tcPr marL="137160" marR="137160" marT="137160" marB="137160" anchor="ctr"/>
                </a:tc>
                <a:tc>
                  <a:txBody>
                    <a:bodyPr/>
                    <a:lstStyle/>
                    <a:p>
                      <a:pPr marR="0" algn="ctr" rtl="0" fontAlgn="b">
                        <a:lnSpc>
                          <a:spcPct val="100000"/>
                        </a:lnSpc>
                        <a:spcBef>
                          <a:spcPts val="0"/>
                        </a:spcBef>
                        <a:spcAft>
                          <a:spcPts val="0"/>
                        </a:spcAft>
                        <a:buClr>
                          <a:srgbClr val="000000"/>
                        </a:buClr>
                        <a:buFont typeface="Arial"/>
                      </a:pPr>
                      <a:r>
                        <a:rPr lang="es-ES" sz="1200" b="0" i="0" u="none" strike="noStrike" cap="none">
                          <a:solidFill>
                            <a:schemeClr val="tx1"/>
                          </a:solidFill>
                          <a:effectLst/>
                          <a:latin typeface="Montserrat" pitchFamily="2" charset="0"/>
                          <a:ea typeface="+mn-ea"/>
                          <a:cs typeface="+mn-cs"/>
                          <a:sym typeface="Arial"/>
                        </a:rPr>
                        <a:t>Servers </a:t>
                      </a:r>
                      <a:r>
                        <a:rPr lang="es-ES" sz="1200" b="0" i="0" u="none" strike="noStrike" cap="none" err="1">
                          <a:solidFill>
                            <a:schemeClr val="tx1"/>
                          </a:solidFill>
                          <a:effectLst/>
                          <a:latin typeface="Montserrat" pitchFamily="2" charset="0"/>
                          <a:ea typeface="+mn-ea"/>
                          <a:cs typeface="+mn-cs"/>
                          <a:sym typeface="Arial"/>
                        </a:rPr>
                        <a:t>Object</a:t>
                      </a:r>
                      <a:endParaRPr lang="es-ES" sz="1200" b="0" i="0" u="none" strike="noStrike" cap="none">
                        <a:solidFill>
                          <a:schemeClr val="tx1"/>
                        </a:solidFill>
                        <a:effectLst/>
                        <a:latin typeface="Montserrat" pitchFamily="2" charset="0"/>
                        <a:ea typeface="+mn-ea"/>
                        <a:cs typeface="+mn-cs"/>
                        <a:sym typeface="Arial"/>
                      </a:endParaRPr>
                    </a:p>
                  </a:txBody>
                  <a:tcPr marL="137160" marR="137160" marT="137160" marB="137160" anchor="ctr"/>
                </a:tc>
                <a:tc>
                  <a:txBody>
                    <a:bodyPr/>
                    <a:lstStyle/>
                    <a:p>
                      <a:pPr marR="0" algn="just" rtl="0" fontAlgn="b">
                        <a:lnSpc>
                          <a:spcPct val="100000"/>
                        </a:lnSpc>
                        <a:spcBef>
                          <a:spcPts val="0"/>
                        </a:spcBef>
                        <a:spcAft>
                          <a:spcPts val="0"/>
                        </a:spcAft>
                        <a:buClr>
                          <a:srgbClr val="000000"/>
                        </a:buClr>
                        <a:buFont typeface="Arial"/>
                      </a:pPr>
                      <a:r>
                        <a:rPr lang="es-ES" sz="1200" b="0" i="0" u="none" strike="noStrike" cap="none" dirty="0">
                          <a:solidFill>
                            <a:schemeClr val="tx1"/>
                          </a:solidFill>
                          <a:effectLst/>
                          <a:latin typeface="Montserrat" pitchFamily="2" charset="0"/>
                          <a:ea typeface="+mn-ea"/>
                          <a:cs typeface="+mn-cs"/>
                          <a:sym typeface="Arial"/>
                        </a:rPr>
                        <a:t>Detalles de conexión de los servidores.</a:t>
                      </a:r>
                    </a:p>
                  </a:txBody>
                  <a:tcPr marL="137160" marR="137160" marT="137160" marB="137160" anchor="ctr"/>
                </a:tc>
                <a:extLst>
                  <a:ext uri="{0D108BD9-81ED-4DB2-BD59-A6C34878D82A}">
                    <a16:rowId xmlns:a16="http://schemas.microsoft.com/office/drawing/2014/main" val="4058777069"/>
                  </a:ext>
                </a:extLst>
              </a:tr>
              <a:tr h="606429">
                <a:tc>
                  <a:txBody>
                    <a:bodyPr/>
                    <a:lstStyle/>
                    <a:p>
                      <a:pPr marR="0" algn="ctr" rtl="0" fontAlgn="b">
                        <a:lnSpc>
                          <a:spcPct val="100000"/>
                        </a:lnSpc>
                        <a:spcBef>
                          <a:spcPts val="0"/>
                        </a:spcBef>
                        <a:spcAft>
                          <a:spcPts val="0"/>
                        </a:spcAft>
                        <a:buClr>
                          <a:srgbClr val="000000"/>
                        </a:buClr>
                        <a:buFont typeface="Arial"/>
                      </a:pPr>
                      <a:r>
                        <a:rPr lang="es-ES" sz="1200" b="1" i="0" u="none" strike="noStrike" cap="none" dirty="0" err="1">
                          <a:solidFill>
                            <a:schemeClr val="tx1"/>
                          </a:solidFill>
                          <a:effectLst/>
                          <a:latin typeface="Consolas" panose="020B0609020204030204" pitchFamily="49" charset="0"/>
                          <a:ea typeface="+mn-ea"/>
                          <a:cs typeface="+mn-cs"/>
                          <a:sym typeface="Arial"/>
                        </a:rPr>
                        <a:t>defaultContentType</a:t>
                      </a:r>
                      <a:endParaRPr lang="es-ES" sz="1200" b="1" i="0" u="none" strike="noStrike" cap="none" dirty="0">
                        <a:solidFill>
                          <a:schemeClr val="tx1"/>
                        </a:solidFill>
                        <a:effectLst/>
                        <a:latin typeface="Consolas" panose="020B0609020204030204" pitchFamily="49" charset="0"/>
                        <a:ea typeface="+mn-ea"/>
                        <a:cs typeface="+mn-cs"/>
                        <a:sym typeface="Arial"/>
                      </a:endParaRPr>
                    </a:p>
                  </a:txBody>
                  <a:tcPr marL="137160" marR="137160" marT="137160" marB="137160" anchor="ctr"/>
                </a:tc>
                <a:tc>
                  <a:txBody>
                    <a:bodyPr/>
                    <a:lstStyle/>
                    <a:p>
                      <a:pPr marR="0" algn="ctr" rtl="0" fontAlgn="b">
                        <a:lnSpc>
                          <a:spcPct val="100000"/>
                        </a:lnSpc>
                        <a:spcBef>
                          <a:spcPts val="0"/>
                        </a:spcBef>
                        <a:spcAft>
                          <a:spcPts val="0"/>
                        </a:spcAft>
                        <a:buClr>
                          <a:srgbClr val="000000"/>
                        </a:buClr>
                        <a:buFont typeface="Arial"/>
                      </a:pPr>
                      <a:r>
                        <a:rPr lang="es-ES" sz="1200" b="0" i="0" u="none" strike="noStrike" cap="none">
                          <a:solidFill>
                            <a:schemeClr val="tx1"/>
                          </a:solidFill>
                          <a:effectLst/>
                          <a:latin typeface="Montserrat" pitchFamily="2" charset="0"/>
                          <a:ea typeface="+mn-ea"/>
                          <a:cs typeface="+mn-cs"/>
                          <a:sym typeface="Arial"/>
                        </a:rPr>
                        <a:t>Default Content </a:t>
                      </a:r>
                      <a:r>
                        <a:rPr lang="es-ES" sz="1200" b="0" i="0" u="none" strike="noStrike" cap="none" err="1">
                          <a:solidFill>
                            <a:schemeClr val="tx1"/>
                          </a:solidFill>
                          <a:effectLst/>
                          <a:latin typeface="Montserrat" pitchFamily="2" charset="0"/>
                          <a:ea typeface="+mn-ea"/>
                          <a:cs typeface="+mn-cs"/>
                          <a:sym typeface="Arial"/>
                        </a:rPr>
                        <a:t>Type</a:t>
                      </a:r>
                      <a:endParaRPr lang="es-ES" sz="1200" b="0" i="0" u="none" strike="noStrike" cap="none">
                        <a:solidFill>
                          <a:schemeClr val="tx1"/>
                        </a:solidFill>
                        <a:effectLst/>
                        <a:latin typeface="Montserrat" pitchFamily="2" charset="0"/>
                        <a:ea typeface="+mn-ea"/>
                        <a:cs typeface="+mn-cs"/>
                        <a:sym typeface="Arial"/>
                      </a:endParaRPr>
                    </a:p>
                  </a:txBody>
                  <a:tcPr marL="137160" marR="137160" marT="137160" marB="137160" anchor="ctr"/>
                </a:tc>
                <a:tc>
                  <a:txBody>
                    <a:bodyPr/>
                    <a:lstStyle/>
                    <a:p>
                      <a:pPr marR="0" algn="just" rtl="0" fontAlgn="b">
                        <a:lnSpc>
                          <a:spcPct val="100000"/>
                        </a:lnSpc>
                        <a:spcBef>
                          <a:spcPts val="0"/>
                        </a:spcBef>
                        <a:spcAft>
                          <a:spcPts val="0"/>
                        </a:spcAft>
                        <a:buClr>
                          <a:srgbClr val="000000"/>
                        </a:buClr>
                        <a:buFont typeface="Arial"/>
                      </a:pPr>
                      <a:r>
                        <a:rPr lang="es-ES" sz="1200" b="0" i="0" u="none" strike="noStrike" cap="none" dirty="0">
                          <a:solidFill>
                            <a:schemeClr val="tx1"/>
                          </a:solidFill>
                          <a:effectLst/>
                          <a:latin typeface="Montserrat" pitchFamily="2" charset="0"/>
                          <a:ea typeface="+mn-ea"/>
                          <a:cs typeface="+mn-cs"/>
                          <a:sym typeface="Arial"/>
                        </a:rPr>
                        <a:t>Tipo de contenido predeterminado para usar al codificar/descodificar la carga útil de los mensajes.</a:t>
                      </a:r>
                    </a:p>
                  </a:txBody>
                  <a:tcPr marL="137160" marR="137160" marT="137160" marB="137160" anchor="ctr"/>
                </a:tc>
                <a:extLst>
                  <a:ext uri="{0D108BD9-81ED-4DB2-BD59-A6C34878D82A}">
                    <a16:rowId xmlns:a16="http://schemas.microsoft.com/office/drawing/2014/main" val="1455992548"/>
                  </a:ext>
                </a:extLst>
              </a:tr>
            </a:tbl>
          </a:graphicData>
        </a:graphic>
      </p:graphicFrame>
    </p:spTree>
    <p:extLst>
      <p:ext uri="{BB962C8B-B14F-4D97-AF65-F5344CB8AC3E}">
        <p14:creationId xmlns:p14="http://schemas.microsoft.com/office/powerpoint/2010/main" val="1939585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dirty="0">
                <a:latin typeface="Montserrat"/>
                <a:sym typeface="Montserrat"/>
              </a:rPr>
              <a:t>Estructura general (III)</a:t>
            </a:r>
            <a:endParaRPr lang="es-ES" dirty="0"/>
          </a:p>
        </p:txBody>
      </p:sp>
      <p:graphicFrame>
        <p:nvGraphicFramePr>
          <p:cNvPr id="9" name="Tabla 5">
            <a:extLst>
              <a:ext uri="{FF2B5EF4-FFF2-40B4-BE49-F238E27FC236}">
                <a16:creationId xmlns:a16="http://schemas.microsoft.com/office/drawing/2014/main" id="{E485CD65-2D0F-2AF9-24FA-FA7707995FA0}"/>
              </a:ext>
            </a:extLst>
          </p:cNvPr>
          <p:cNvGraphicFramePr>
            <a:graphicFrameLocks noGrp="1"/>
          </p:cNvGraphicFramePr>
          <p:nvPr>
            <p:extLst>
              <p:ext uri="{D42A27DB-BD31-4B8C-83A1-F6EECF244321}">
                <p14:modId xmlns:p14="http://schemas.microsoft.com/office/powerpoint/2010/main" val="1433886059"/>
              </p:ext>
            </p:extLst>
          </p:nvPr>
        </p:nvGraphicFramePr>
        <p:xfrm>
          <a:off x="1575956" y="1708794"/>
          <a:ext cx="9040087" cy="3855701"/>
        </p:xfrm>
        <a:graphic>
          <a:graphicData uri="http://schemas.openxmlformats.org/drawingml/2006/table">
            <a:tbl>
              <a:tblPr firstRow="1" bandRow="1">
                <a:tableStyleId>{5940675A-B579-460E-94D1-54222C63F5DA}</a:tableStyleId>
              </a:tblPr>
              <a:tblGrid>
                <a:gridCol w="1695450">
                  <a:extLst>
                    <a:ext uri="{9D8B030D-6E8A-4147-A177-3AD203B41FA5}">
                      <a16:colId xmlns:a16="http://schemas.microsoft.com/office/drawing/2014/main" val="1860101253"/>
                    </a:ext>
                  </a:extLst>
                </a:gridCol>
                <a:gridCol w="1995919">
                  <a:extLst>
                    <a:ext uri="{9D8B030D-6E8A-4147-A177-3AD203B41FA5}">
                      <a16:colId xmlns:a16="http://schemas.microsoft.com/office/drawing/2014/main" val="3932306418"/>
                    </a:ext>
                  </a:extLst>
                </a:gridCol>
                <a:gridCol w="5348718">
                  <a:extLst>
                    <a:ext uri="{9D8B030D-6E8A-4147-A177-3AD203B41FA5}">
                      <a16:colId xmlns:a16="http://schemas.microsoft.com/office/drawing/2014/main" val="11962764"/>
                    </a:ext>
                  </a:extLst>
                </a:gridCol>
              </a:tblGrid>
              <a:tr h="515148">
                <a:tc>
                  <a:txBody>
                    <a:bodyPr/>
                    <a:lstStyle/>
                    <a:p>
                      <a:pPr algn="ctr" fontAlgn="b"/>
                      <a:r>
                        <a:rPr lang="es-ES" sz="1200" b="1" u="none" strike="noStrike" dirty="0">
                          <a:solidFill>
                            <a:schemeClr val="tx1"/>
                          </a:solidFill>
                          <a:effectLst/>
                          <a:latin typeface="Montserrat" pitchFamily="2" charset="0"/>
                        </a:rPr>
                        <a:t>Nombre del campo</a:t>
                      </a:r>
                      <a:endParaRPr lang="es-ES" sz="1200" b="1" i="0" u="none" strike="noStrike" dirty="0">
                        <a:solidFill>
                          <a:schemeClr val="tx1"/>
                        </a:solidFill>
                        <a:effectLst/>
                        <a:latin typeface="Montserrat" pitchFamily="2" charset="0"/>
                      </a:endParaRPr>
                    </a:p>
                  </a:txBody>
                  <a:tcPr marL="137160" marR="137160" marT="137160" marB="137160" anchor="ctr">
                    <a:solidFill>
                      <a:schemeClr val="bg1">
                        <a:lumMod val="85000"/>
                      </a:schemeClr>
                    </a:solidFill>
                  </a:tcPr>
                </a:tc>
                <a:tc>
                  <a:txBody>
                    <a:bodyPr/>
                    <a:lstStyle/>
                    <a:p>
                      <a:pPr algn="ctr" fontAlgn="b"/>
                      <a:r>
                        <a:rPr lang="es-ES" sz="1200" b="1" u="none" strike="noStrike" dirty="0">
                          <a:solidFill>
                            <a:schemeClr val="tx1"/>
                          </a:solidFill>
                          <a:effectLst/>
                          <a:latin typeface="Montserrat" pitchFamily="2" charset="0"/>
                        </a:rPr>
                        <a:t>Tipo de dato</a:t>
                      </a:r>
                      <a:endParaRPr lang="es-ES" sz="1200" b="1" i="0" u="none" strike="noStrike" dirty="0">
                        <a:solidFill>
                          <a:schemeClr val="tx1"/>
                        </a:solidFill>
                        <a:effectLst/>
                        <a:latin typeface="Montserrat" pitchFamily="2" charset="0"/>
                      </a:endParaRPr>
                    </a:p>
                  </a:txBody>
                  <a:tcPr marL="137160" marR="137160" marT="137160" marB="137160" anchor="ctr">
                    <a:solidFill>
                      <a:schemeClr val="bg1">
                        <a:lumMod val="85000"/>
                      </a:schemeClr>
                    </a:solidFill>
                  </a:tcPr>
                </a:tc>
                <a:tc>
                  <a:txBody>
                    <a:bodyPr/>
                    <a:lstStyle/>
                    <a:p>
                      <a:pPr algn="ctr" fontAlgn="ctr"/>
                      <a:r>
                        <a:rPr lang="es-ES" sz="1200" b="1" u="none" strike="noStrike" dirty="0">
                          <a:solidFill>
                            <a:schemeClr val="tx1"/>
                          </a:solidFill>
                          <a:effectLst/>
                          <a:latin typeface="Montserrat" pitchFamily="2" charset="0"/>
                        </a:rPr>
                        <a:t>Descripción</a:t>
                      </a:r>
                      <a:endParaRPr lang="es-ES" sz="1200" b="1" i="0" u="none" strike="noStrike" dirty="0">
                        <a:solidFill>
                          <a:schemeClr val="tx1"/>
                        </a:solidFill>
                        <a:effectLst/>
                        <a:latin typeface="Montserrat" pitchFamily="2" charset="0"/>
                      </a:endParaRPr>
                    </a:p>
                  </a:txBody>
                  <a:tcPr marL="137160" marR="137160" marT="137160" marB="137160" anchor="ctr">
                    <a:solidFill>
                      <a:schemeClr val="bg1">
                        <a:lumMod val="85000"/>
                      </a:schemeClr>
                    </a:solidFill>
                  </a:tcPr>
                </a:tc>
                <a:extLst>
                  <a:ext uri="{0D108BD9-81ED-4DB2-BD59-A6C34878D82A}">
                    <a16:rowId xmlns:a16="http://schemas.microsoft.com/office/drawing/2014/main" val="3855375312"/>
                  </a:ext>
                </a:extLst>
              </a:tr>
              <a:tr h="472421">
                <a:tc>
                  <a:txBody>
                    <a:bodyPr/>
                    <a:lstStyle/>
                    <a:p>
                      <a:pPr algn="ctr" fontAlgn="b"/>
                      <a:r>
                        <a:rPr lang="es-ES" sz="1200" b="1" u="none" strike="noStrike" err="1">
                          <a:solidFill>
                            <a:srgbClr val="000000"/>
                          </a:solidFill>
                          <a:effectLst/>
                          <a:latin typeface="Consolas" panose="020B0609020204030204" pitchFamily="49" charset="0"/>
                        </a:rPr>
                        <a:t>channels</a:t>
                      </a:r>
                      <a:endParaRPr lang="es-ES" sz="1200" b="1" i="0" u="none" strike="noStrike">
                        <a:solidFill>
                          <a:srgbClr val="000000"/>
                        </a:solidFill>
                        <a:effectLst/>
                        <a:latin typeface="Consolas" panose="020B0609020204030204" pitchFamily="49" charset="0"/>
                      </a:endParaRPr>
                    </a:p>
                  </a:txBody>
                  <a:tcPr marL="137160" marR="137160" marT="137160" marB="137160" anchor="ctr"/>
                </a:tc>
                <a:tc>
                  <a:txBody>
                    <a:bodyPr/>
                    <a:lstStyle/>
                    <a:p>
                      <a:pPr algn="ctr" fontAlgn="b"/>
                      <a:r>
                        <a:rPr lang="es-ES" sz="1200" b="0" u="none" strike="noStrike" dirty="0" err="1">
                          <a:solidFill>
                            <a:srgbClr val="000000"/>
                          </a:solidFill>
                          <a:effectLst/>
                          <a:latin typeface="Montserrat" pitchFamily="2" charset="0"/>
                        </a:rPr>
                        <a:t>Channels</a:t>
                      </a:r>
                      <a:r>
                        <a:rPr lang="es-ES" sz="1200" b="0" u="none" strike="noStrike" dirty="0">
                          <a:solidFill>
                            <a:srgbClr val="000000"/>
                          </a:solidFill>
                          <a:effectLst/>
                          <a:latin typeface="Montserrat" pitchFamily="2" charset="0"/>
                        </a:rPr>
                        <a:t> </a:t>
                      </a:r>
                      <a:r>
                        <a:rPr lang="es-ES" sz="1200" b="0" u="none" strike="noStrike" dirty="0" err="1">
                          <a:solidFill>
                            <a:srgbClr val="000000"/>
                          </a:solidFill>
                          <a:effectLst/>
                          <a:latin typeface="Montserrat" pitchFamily="2" charset="0"/>
                        </a:rPr>
                        <a:t>Object</a:t>
                      </a:r>
                      <a:endParaRPr lang="es-ES" sz="1200" b="0" i="0" u="none" strike="noStrike" dirty="0">
                        <a:solidFill>
                          <a:srgbClr val="000000"/>
                        </a:solidFill>
                        <a:effectLst/>
                        <a:latin typeface="Montserrat" pitchFamily="2" charset="0"/>
                      </a:endParaRPr>
                    </a:p>
                  </a:txBody>
                  <a:tcPr marL="137160" marR="137160" marT="137160" marB="137160" anchor="ctr"/>
                </a:tc>
                <a:tc>
                  <a:txBody>
                    <a:bodyPr/>
                    <a:lstStyle/>
                    <a:p>
                      <a:pPr algn="just" fontAlgn="ctr"/>
                      <a:r>
                        <a:rPr lang="es-ES" sz="1200" b="0" u="none" strike="noStrike">
                          <a:solidFill>
                            <a:srgbClr val="000000"/>
                          </a:solidFill>
                          <a:effectLst/>
                          <a:latin typeface="Montserrat" pitchFamily="2" charset="0"/>
                        </a:rPr>
                        <a:t>Los canales y mensajes disponibles para la API.</a:t>
                      </a:r>
                      <a:endParaRPr lang="es-ES" sz="1200" b="0" i="0" u="none" strike="noStrike">
                        <a:solidFill>
                          <a:srgbClr val="000000"/>
                        </a:solidFill>
                        <a:effectLst/>
                        <a:latin typeface="Montserrat" pitchFamily="2" charset="0"/>
                      </a:endParaRPr>
                    </a:p>
                  </a:txBody>
                  <a:tcPr marL="137160" marR="137160" marT="137160" marB="137160" anchor="ctr"/>
                </a:tc>
                <a:extLst>
                  <a:ext uri="{0D108BD9-81ED-4DB2-BD59-A6C34878D82A}">
                    <a16:rowId xmlns:a16="http://schemas.microsoft.com/office/drawing/2014/main" val="2509146216"/>
                  </a:ext>
                </a:extLst>
              </a:tr>
              <a:tr h="472421">
                <a:tc>
                  <a:txBody>
                    <a:bodyPr/>
                    <a:lstStyle/>
                    <a:p>
                      <a:pPr algn="ctr" fontAlgn="b"/>
                      <a:r>
                        <a:rPr lang="es-ES" sz="1200" b="1" u="none" strike="noStrike" err="1">
                          <a:solidFill>
                            <a:srgbClr val="000000"/>
                          </a:solidFill>
                          <a:effectLst/>
                          <a:latin typeface="Consolas" panose="020B0609020204030204" pitchFamily="49" charset="0"/>
                        </a:rPr>
                        <a:t>components</a:t>
                      </a:r>
                      <a:endParaRPr lang="es-ES" sz="1200" b="1" i="0" u="none" strike="noStrike">
                        <a:solidFill>
                          <a:srgbClr val="000000"/>
                        </a:solidFill>
                        <a:effectLst/>
                        <a:latin typeface="Consolas" panose="020B0609020204030204" pitchFamily="49" charset="0"/>
                      </a:endParaRPr>
                    </a:p>
                  </a:txBody>
                  <a:tcPr marL="137160" marR="137160" marT="137160" marB="137160" anchor="ctr"/>
                </a:tc>
                <a:tc>
                  <a:txBody>
                    <a:bodyPr/>
                    <a:lstStyle/>
                    <a:p>
                      <a:pPr algn="ctr" fontAlgn="b"/>
                      <a:r>
                        <a:rPr lang="es-ES" sz="1200" b="0" u="none" strike="noStrike" dirty="0" err="1">
                          <a:solidFill>
                            <a:srgbClr val="000000"/>
                          </a:solidFill>
                          <a:effectLst/>
                          <a:latin typeface="Montserrat" pitchFamily="2" charset="0"/>
                        </a:rPr>
                        <a:t>Components</a:t>
                      </a:r>
                      <a:r>
                        <a:rPr lang="es-ES" sz="1200" b="0" u="none" strike="noStrike" dirty="0">
                          <a:solidFill>
                            <a:srgbClr val="000000"/>
                          </a:solidFill>
                          <a:effectLst/>
                          <a:latin typeface="Montserrat" pitchFamily="2" charset="0"/>
                        </a:rPr>
                        <a:t> </a:t>
                      </a:r>
                      <a:r>
                        <a:rPr lang="es-ES" sz="1200" b="0" u="none" strike="noStrike" dirty="0" err="1">
                          <a:solidFill>
                            <a:srgbClr val="000000"/>
                          </a:solidFill>
                          <a:effectLst/>
                          <a:latin typeface="Montserrat" pitchFamily="2" charset="0"/>
                        </a:rPr>
                        <a:t>Object</a:t>
                      </a:r>
                      <a:endParaRPr lang="es-ES" sz="1200" b="0" i="0" u="none" strike="noStrike" dirty="0">
                        <a:solidFill>
                          <a:srgbClr val="000000"/>
                        </a:solidFill>
                        <a:effectLst/>
                        <a:latin typeface="Montserrat" pitchFamily="2" charset="0"/>
                      </a:endParaRPr>
                    </a:p>
                  </a:txBody>
                  <a:tcPr marL="137160" marR="137160" marT="137160" marB="137160" anchor="ctr"/>
                </a:tc>
                <a:tc>
                  <a:txBody>
                    <a:bodyPr/>
                    <a:lstStyle/>
                    <a:p>
                      <a:pPr algn="just" fontAlgn="ctr"/>
                      <a:r>
                        <a:rPr lang="es-ES" sz="1200" b="0" u="none" strike="noStrike">
                          <a:solidFill>
                            <a:srgbClr val="000000"/>
                          </a:solidFill>
                          <a:effectLst/>
                          <a:latin typeface="Montserrat" pitchFamily="2" charset="0"/>
                        </a:rPr>
                        <a:t>Elemento para contener varios esquemas de objetos para la especificación.</a:t>
                      </a:r>
                      <a:endParaRPr lang="es-ES" sz="1200" b="0" i="0" u="none" strike="noStrike">
                        <a:solidFill>
                          <a:srgbClr val="000000"/>
                        </a:solidFill>
                        <a:effectLst/>
                        <a:latin typeface="Montserrat" pitchFamily="2" charset="0"/>
                      </a:endParaRPr>
                    </a:p>
                  </a:txBody>
                  <a:tcPr marL="137160" marR="137160" marT="137160" marB="137160" anchor="ctr"/>
                </a:tc>
                <a:extLst>
                  <a:ext uri="{0D108BD9-81ED-4DB2-BD59-A6C34878D82A}">
                    <a16:rowId xmlns:a16="http://schemas.microsoft.com/office/drawing/2014/main" val="3990171038"/>
                  </a:ext>
                </a:extLst>
              </a:tr>
              <a:tr h="472421">
                <a:tc>
                  <a:txBody>
                    <a:bodyPr/>
                    <a:lstStyle/>
                    <a:p>
                      <a:pPr algn="ctr" fontAlgn="b"/>
                      <a:r>
                        <a:rPr lang="es-ES" sz="1200" b="1" u="none" strike="noStrike" err="1">
                          <a:solidFill>
                            <a:srgbClr val="000000"/>
                          </a:solidFill>
                          <a:effectLst/>
                          <a:latin typeface="Consolas" panose="020B0609020204030204" pitchFamily="49" charset="0"/>
                        </a:rPr>
                        <a:t>components</a:t>
                      </a:r>
                      <a:endParaRPr lang="es-ES" sz="1200" b="1" i="0" u="none" strike="noStrike">
                        <a:solidFill>
                          <a:srgbClr val="000000"/>
                        </a:solidFill>
                        <a:effectLst/>
                        <a:latin typeface="Consolas" panose="020B0609020204030204" pitchFamily="49" charset="0"/>
                      </a:endParaRPr>
                    </a:p>
                  </a:txBody>
                  <a:tcPr marL="137160" marR="137160" marT="137160" marB="137160" anchor="ctr"/>
                </a:tc>
                <a:tc>
                  <a:txBody>
                    <a:bodyPr/>
                    <a:lstStyle/>
                    <a:p>
                      <a:pPr algn="ctr" fontAlgn="b"/>
                      <a:r>
                        <a:rPr lang="es-ES" sz="1200" b="0" u="none" strike="noStrike" err="1">
                          <a:solidFill>
                            <a:srgbClr val="000000"/>
                          </a:solidFill>
                          <a:effectLst/>
                          <a:latin typeface="Montserrat" pitchFamily="2" charset="0"/>
                        </a:rPr>
                        <a:t>Components</a:t>
                      </a:r>
                      <a:r>
                        <a:rPr lang="es-ES" sz="1200" b="0" u="none" strike="noStrike">
                          <a:solidFill>
                            <a:srgbClr val="000000"/>
                          </a:solidFill>
                          <a:effectLst/>
                          <a:latin typeface="Montserrat" pitchFamily="2" charset="0"/>
                        </a:rPr>
                        <a:t> </a:t>
                      </a:r>
                      <a:r>
                        <a:rPr lang="es-ES" sz="1200" b="0" u="none" strike="noStrike" err="1">
                          <a:solidFill>
                            <a:srgbClr val="000000"/>
                          </a:solidFill>
                          <a:effectLst/>
                          <a:latin typeface="Montserrat" pitchFamily="2" charset="0"/>
                        </a:rPr>
                        <a:t>Object</a:t>
                      </a:r>
                      <a:endParaRPr lang="es-ES" sz="1200" b="0" i="0" u="none" strike="noStrike">
                        <a:solidFill>
                          <a:srgbClr val="000000"/>
                        </a:solidFill>
                        <a:effectLst/>
                        <a:latin typeface="Montserrat" pitchFamily="2" charset="0"/>
                      </a:endParaRPr>
                    </a:p>
                  </a:txBody>
                  <a:tcPr marL="137160" marR="137160" marT="137160" marB="137160" anchor="ctr"/>
                </a:tc>
                <a:tc>
                  <a:txBody>
                    <a:bodyPr/>
                    <a:lstStyle/>
                    <a:p>
                      <a:pPr algn="just" fontAlgn="ctr"/>
                      <a:r>
                        <a:rPr lang="es-ES" sz="1200" b="0" u="none" strike="noStrike" dirty="0">
                          <a:solidFill>
                            <a:srgbClr val="000000"/>
                          </a:solidFill>
                          <a:effectLst/>
                          <a:latin typeface="Montserrat" pitchFamily="2" charset="0"/>
                        </a:rPr>
                        <a:t>Elemento para contener varios esquemas de objetos para la especificación.</a:t>
                      </a:r>
                      <a:endParaRPr lang="es-ES" sz="1200" b="0" i="0" u="none" strike="noStrike" dirty="0">
                        <a:solidFill>
                          <a:srgbClr val="000000"/>
                        </a:solidFill>
                        <a:effectLst/>
                        <a:latin typeface="Montserrat" pitchFamily="2" charset="0"/>
                      </a:endParaRPr>
                    </a:p>
                  </a:txBody>
                  <a:tcPr marL="137160" marR="137160" marT="137160" marB="137160" anchor="ctr"/>
                </a:tc>
                <a:extLst>
                  <a:ext uri="{0D108BD9-81ED-4DB2-BD59-A6C34878D82A}">
                    <a16:rowId xmlns:a16="http://schemas.microsoft.com/office/drawing/2014/main" val="2686997105"/>
                  </a:ext>
                </a:extLst>
              </a:tr>
              <a:tr h="472421">
                <a:tc>
                  <a:txBody>
                    <a:bodyPr/>
                    <a:lstStyle/>
                    <a:p>
                      <a:pPr algn="ctr" fontAlgn="b"/>
                      <a:r>
                        <a:rPr lang="es-ES" sz="1200" b="1" u="none" strike="noStrike">
                          <a:solidFill>
                            <a:srgbClr val="000000"/>
                          </a:solidFill>
                          <a:effectLst/>
                          <a:latin typeface="Consolas" panose="020B0609020204030204" pitchFamily="49" charset="0"/>
                        </a:rPr>
                        <a:t>tags</a:t>
                      </a:r>
                      <a:endParaRPr lang="es-ES" sz="1200" b="1" i="0" u="none" strike="noStrike">
                        <a:solidFill>
                          <a:srgbClr val="000000"/>
                        </a:solidFill>
                        <a:effectLst/>
                        <a:latin typeface="Consolas" panose="020B0609020204030204" pitchFamily="49" charset="0"/>
                      </a:endParaRPr>
                    </a:p>
                  </a:txBody>
                  <a:tcPr marL="137160" marR="137160" marT="137160" marB="137160" anchor="ctr"/>
                </a:tc>
                <a:tc>
                  <a:txBody>
                    <a:bodyPr/>
                    <a:lstStyle/>
                    <a:p>
                      <a:pPr algn="ctr" fontAlgn="b"/>
                      <a:r>
                        <a:rPr lang="es-ES" sz="1200" b="0" u="none" strike="noStrike">
                          <a:solidFill>
                            <a:srgbClr val="000000"/>
                          </a:solidFill>
                          <a:effectLst/>
                          <a:latin typeface="Montserrat" pitchFamily="2" charset="0"/>
                        </a:rPr>
                        <a:t>Tags </a:t>
                      </a:r>
                      <a:r>
                        <a:rPr lang="es-ES" sz="1200" b="0" u="none" strike="noStrike" err="1">
                          <a:solidFill>
                            <a:srgbClr val="000000"/>
                          </a:solidFill>
                          <a:effectLst/>
                          <a:latin typeface="Montserrat" pitchFamily="2" charset="0"/>
                        </a:rPr>
                        <a:t>Object</a:t>
                      </a:r>
                      <a:endParaRPr lang="es-ES" sz="1200" b="0" i="0" u="none" strike="noStrike">
                        <a:solidFill>
                          <a:srgbClr val="000000"/>
                        </a:solidFill>
                        <a:effectLst/>
                        <a:latin typeface="Montserrat" pitchFamily="2" charset="0"/>
                      </a:endParaRPr>
                    </a:p>
                  </a:txBody>
                  <a:tcPr marL="137160" marR="137160" marT="137160" marB="137160" anchor="ctr"/>
                </a:tc>
                <a:tc>
                  <a:txBody>
                    <a:bodyPr/>
                    <a:lstStyle/>
                    <a:p>
                      <a:pPr algn="just" fontAlgn="ctr"/>
                      <a:r>
                        <a:rPr lang="es-ES" sz="1200" b="0" u="none" strike="noStrike" dirty="0">
                          <a:solidFill>
                            <a:srgbClr val="000000"/>
                          </a:solidFill>
                          <a:effectLst/>
                          <a:latin typeface="Montserrat" pitchFamily="2" charset="0"/>
                        </a:rPr>
                        <a:t>Lista de etiquetas empleadas por la especificación con sus metadatos.</a:t>
                      </a:r>
                      <a:endParaRPr lang="es-ES" sz="1200" b="0" i="0" u="none" strike="noStrike" dirty="0">
                        <a:solidFill>
                          <a:srgbClr val="000000"/>
                        </a:solidFill>
                        <a:effectLst/>
                        <a:latin typeface="Montserrat" pitchFamily="2" charset="0"/>
                      </a:endParaRPr>
                    </a:p>
                  </a:txBody>
                  <a:tcPr marL="137160" marR="137160" marT="137160" marB="137160" anchor="ctr"/>
                </a:tc>
                <a:extLst>
                  <a:ext uri="{0D108BD9-81ED-4DB2-BD59-A6C34878D82A}">
                    <a16:rowId xmlns:a16="http://schemas.microsoft.com/office/drawing/2014/main" val="1356313132"/>
                  </a:ext>
                </a:extLst>
              </a:tr>
              <a:tr h="472421">
                <a:tc>
                  <a:txBody>
                    <a:bodyPr/>
                    <a:lstStyle/>
                    <a:p>
                      <a:pPr algn="ctr" fontAlgn="b"/>
                      <a:r>
                        <a:rPr lang="es-ES" sz="1200" b="1" u="none" strike="noStrike" err="1">
                          <a:solidFill>
                            <a:srgbClr val="000000"/>
                          </a:solidFill>
                          <a:effectLst/>
                          <a:latin typeface="Consolas" panose="020B0609020204030204" pitchFamily="49" charset="0"/>
                        </a:rPr>
                        <a:t>externalDocs</a:t>
                      </a:r>
                      <a:endParaRPr lang="es-ES" sz="1200" b="1" i="0" u="none" strike="noStrike">
                        <a:solidFill>
                          <a:srgbClr val="000000"/>
                        </a:solidFill>
                        <a:effectLst/>
                        <a:latin typeface="Consolas" panose="020B0609020204030204" pitchFamily="49" charset="0"/>
                      </a:endParaRPr>
                    </a:p>
                  </a:txBody>
                  <a:tcPr marL="137160" marR="137160" marT="137160" marB="137160" anchor="ctr"/>
                </a:tc>
                <a:tc>
                  <a:txBody>
                    <a:bodyPr/>
                    <a:lstStyle/>
                    <a:p>
                      <a:pPr algn="ctr" fontAlgn="b"/>
                      <a:r>
                        <a:rPr lang="es-ES" sz="1200" b="0" u="none" strike="noStrike">
                          <a:solidFill>
                            <a:srgbClr val="000000"/>
                          </a:solidFill>
                          <a:effectLst/>
                          <a:latin typeface="Montserrat" pitchFamily="2" charset="0"/>
                        </a:rPr>
                        <a:t>External Documentation Object</a:t>
                      </a:r>
                      <a:endParaRPr lang="es-ES" sz="1200" b="0" i="0" u="none" strike="noStrike" err="1">
                        <a:solidFill>
                          <a:srgbClr val="000000"/>
                        </a:solidFill>
                        <a:effectLst/>
                        <a:latin typeface="Montserrat" pitchFamily="2" charset="0"/>
                      </a:endParaRPr>
                    </a:p>
                  </a:txBody>
                  <a:tcPr marL="137160" marR="137160" marT="137160" marB="137160" anchor="ctr"/>
                </a:tc>
                <a:tc>
                  <a:txBody>
                    <a:bodyPr/>
                    <a:lstStyle/>
                    <a:p>
                      <a:pPr algn="just" fontAlgn="ctr"/>
                      <a:r>
                        <a:rPr lang="es-ES" sz="1200" b="0" u="none" strike="noStrike" dirty="0">
                          <a:solidFill>
                            <a:srgbClr val="000000"/>
                          </a:solidFill>
                          <a:effectLst/>
                          <a:latin typeface="Montserrat" pitchFamily="2" charset="0"/>
                        </a:rPr>
                        <a:t>Documentación externa adicional.</a:t>
                      </a:r>
                      <a:endParaRPr lang="es-ES" sz="1200" b="0" i="0" u="none" strike="noStrike" dirty="0">
                        <a:solidFill>
                          <a:srgbClr val="000000"/>
                        </a:solidFill>
                        <a:effectLst/>
                        <a:latin typeface="Montserrat" pitchFamily="2" charset="0"/>
                      </a:endParaRPr>
                    </a:p>
                  </a:txBody>
                  <a:tcPr marL="137160" marR="137160" marT="137160" marB="137160" anchor="ctr"/>
                </a:tc>
                <a:extLst>
                  <a:ext uri="{0D108BD9-81ED-4DB2-BD59-A6C34878D82A}">
                    <a16:rowId xmlns:a16="http://schemas.microsoft.com/office/drawing/2014/main" val="790017194"/>
                  </a:ext>
                </a:extLst>
              </a:tr>
            </a:tbl>
          </a:graphicData>
        </a:graphic>
      </p:graphicFrame>
    </p:spTree>
    <p:extLst>
      <p:ext uri="{BB962C8B-B14F-4D97-AF65-F5344CB8AC3E}">
        <p14:creationId xmlns:p14="http://schemas.microsoft.com/office/powerpoint/2010/main" val="2998339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a:latin typeface="Montserrat"/>
                <a:sym typeface="Montserrat"/>
              </a:rPr>
              <a:t>Estructura - Info</a:t>
            </a:r>
            <a:endParaRPr lang="es-ES"/>
          </a:p>
        </p:txBody>
      </p:sp>
      <p:graphicFrame>
        <p:nvGraphicFramePr>
          <p:cNvPr id="9" name="Tabla 5">
            <a:extLst>
              <a:ext uri="{FF2B5EF4-FFF2-40B4-BE49-F238E27FC236}">
                <a16:creationId xmlns:a16="http://schemas.microsoft.com/office/drawing/2014/main" id="{E485CD65-2D0F-2AF9-24FA-FA7707995FA0}"/>
              </a:ext>
            </a:extLst>
          </p:cNvPr>
          <p:cNvGraphicFramePr>
            <a:graphicFrameLocks noGrp="1"/>
          </p:cNvGraphicFramePr>
          <p:nvPr>
            <p:extLst>
              <p:ext uri="{D42A27DB-BD31-4B8C-83A1-F6EECF244321}">
                <p14:modId xmlns:p14="http://schemas.microsoft.com/office/powerpoint/2010/main" val="3722453584"/>
              </p:ext>
            </p:extLst>
          </p:nvPr>
        </p:nvGraphicFramePr>
        <p:xfrm>
          <a:off x="1462111" y="1629358"/>
          <a:ext cx="9267778" cy="4322160"/>
        </p:xfrm>
        <a:graphic>
          <a:graphicData uri="http://schemas.openxmlformats.org/drawingml/2006/table">
            <a:tbl>
              <a:tblPr firstRow="1" bandRow="1">
                <a:tableStyleId>{5940675A-B579-460E-94D1-54222C63F5DA}</a:tableStyleId>
              </a:tblPr>
              <a:tblGrid>
                <a:gridCol w="1923142">
                  <a:extLst>
                    <a:ext uri="{9D8B030D-6E8A-4147-A177-3AD203B41FA5}">
                      <a16:colId xmlns:a16="http://schemas.microsoft.com/office/drawing/2014/main" val="1860101253"/>
                    </a:ext>
                  </a:extLst>
                </a:gridCol>
                <a:gridCol w="1348218">
                  <a:extLst>
                    <a:ext uri="{9D8B030D-6E8A-4147-A177-3AD203B41FA5}">
                      <a16:colId xmlns:a16="http://schemas.microsoft.com/office/drawing/2014/main" val="3932306418"/>
                    </a:ext>
                  </a:extLst>
                </a:gridCol>
                <a:gridCol w="5996418">
                  <a:extLst>
                    <a:ext uri="{9D8B030D-6E8A-4147-A177-3AD203B41FA5}">
                      <a16:colId xmlns:a16="http://schemas.microsoft.com/office/drawing/2014/main" val="11962764"/>
                    </a:ext>
                  </a:extLst>
                </a:gridCol>
              </a:tblGrid>
              <a:tr h="608400">
                <a:tc>
                  <a:txBody>
                    <a:bodyPr/>
                    <a:lstStyle/>
                    <a:p>
                      <a:pPr algn="ctr" fontAlgn="b"/>
                      <a:r>
                        <a:rPr lang="es-ES" sz="1200" b="1" i="0" u="none" strike="noStrike" dirty="0">
                          <a:solidFill>
                            <a:schemeClr val="tx1"/>
                          </a:solidFill>
                          <a:effectLst/>
                          <a:latin typeface="Montserrat" pitchFamily="2" charset="0"/>
                        </a:rPr>
                        <a:t>Nombre del campo</a:t>
                      </a:r>
                    </a:p>
                  </a:txBody>
                  <a:tcPr marL="137160" marR="137160" marT="137160" marB="137160" anchor="ctr">
                    <a:solidFill>
                      <a:schemeClr val="bg1">
                        <a:lumMod val="85000"/>
                      </a:schemeClr>
                    </a:solidFill>
                  </a:tcPr>
                </a:tc>
                <a:tc>
                  <a:txBody>
                    <a:bodyPr/>
                    <a:lstStyle/>
                    <a:p>
                      <a:pPr algn="ctr" fontAlgn="b"/>
                      <a:r>
                        <a:rPr lang="es-ES" sz="1200" b="1" i="0" u="none" strike="noStrike" dirty="0">
                          <a:solidFill>
                            <a:schemeClr val="tx1"/>
                          </a:solidFill>
                          <a:effectLst/>
                          <a:latin typeface="Montserrat" pitchFamily="2" charset="0"/>
                        </a:rPr>
                        <a:t>Tipo de dato</a:t>
                      </a:r>
                    </a:p>
                  </a:txBody>
                  <a:tcPr marL="137160" marR="137160" marT="137160" marB="137160" anchor="ctr">
                    <a:solidFill>
                      <a:schemeClr val="bg1">
                        <a:lumMod val="85000"/>
                      </a:schemeClr>
                    </a:solidFill>
                  </a:tcPr>
                </a:tc>
                <a:tc>
                  <a:txBody>
                    <a:bodyPr/>
                    <a:lstStyle/>
                    <a:p>
                      <a:pPr algn="ctr" fontAlgn="ctr"/>
                      <a:r>
                        <a:rPr lang="es-ES" sz="1200" b="1" i="0" u="none" strike="noStrike" dirty="0">
                          <a:solidFill>
                            <a:schemeClr val="tx1"/>
                          </a:solidFill>
                          <a:effectLst/>
                          <a:latin typeface="Montserrat" pitchFamily="2" charset="0"/>
                        </a:rPr>
                        <a:t>Descripción</a:t>
                      </a:r>
                    </a:p>
                  </a:txBody>
                  <a:tcPr marL="137160" marR="137160" marT="137160" marB="137160" anchor="ctr">
                    <a:solidFill>
                      <a:schemeClr val="bg1">
                        <a:lumMod val="85000"/>
                      </a:schemeClr>
                    </a:solidFill>
                  </a:tcPr>
                </a:tc>
                <a:extLst>
                  <a:ext uri="{0D108BD9-81ED-4DB2-BD59-A6C34878D82A}">
                    <a16:rowId xmlns:a16="http://schemas.microsoft.com/office/drawing/2014/main" val="3855375312"/>
                  </a:ext>
                </a:extLst>
              </a:tr>
              <a:tr h="608400">
                <a:tc>
                  <a:txBody>
                    <a:bodyPr/>
                    <a:lstStyle/>
                    <a:p>
                      <a:pPr algn="ctr" fontAlgn="b"/>
                      <a:r>
                        <a:rPr lang="es-ES" sz="1200" b="1" i="0" u="none" strike="noStrike" dirty="0" err="1">
                          <a:solidFill>
                            <a:srgbClr val="000000"/>
                          </a:solidFill>
                          <a:effectLst/>
                          <a:latin typeface="Consolas" panose="020B0609020204030204" pitchFamily="49" charset="0"/>
                        </a:rPr>
                        <a:t>title</a:t>
                      </a:r>
                      <a:endParaRPr lang="es-ES" sz="1200" b="1" i="0" u="none" strike="noStrike" dirty="0">
                        <a:solidFill>
                          <a:srgbClr val="000000"/>
                        </a:solidFill>
                        <a:effectLst/>
                        <a:latin typeface="Consolas" panose="020B0609020204030204" pitchFamily="49" charset="0"/>
                      </a:endParaRPr>
                    </a:p>
                  </a:txBody>
                  <a:tcPr marL="137160" marR="137160" marT="137160" marB="137160" anchor="ctr"/>
                </a:tc>
                <a:tc>
                  <a:txBody>
                    <a:bodyPr/>
                    <a:lstStyle/>
                    <a:p>
                      <a:pPr algn="ctr" fontAlgn="b"/>
                      <a:r>
                        <a:rPr lang="es-ES" sz="1200" b="0" i="0" u="none" strike="noStrike" dirty="0" err="1">
                          <a:solidFill>
                            <a:srgbClr val="000000"/>
                          </a:solidFill>
                          <a:effectLst/>
                          <a:latin typeface="Montserrat" pitchFamily="2" charset="0"/>
                        </a:rPr>
                        <a:t>string</a:t>
                      </a:r>
                      <a:endParaRPr lang="es-ES" sz="1200" b="0" i="0" u="none" strike="noStrike" dirty="0">
                        <a:solidFill>
                          <a:srgbClr val="000000"/>
                        </a:solidFill>
                        <a:effectLst/>
                        <a:latin typeface="Montserrat" pitchFamily="2" charset="0"/>
                      </a:endParaRPr>
                    </a:p>
                  </a:txBody>
                  <a:tcPr marL="137160" marR="137160" marT="137160" marB="137160" anchor="ctr"/>
                </a:tc>
                <a:tc>
                  <a:txBody>
                    <a:bodyPr/>
                    <a:lstStyle/>
                    <a:p>
                      <a:pPr algn="just" fontAlgn="ctr"/>
                      <a:r>
                        <a:rPr lang="es-ES" sz="1200" b="1" i="0" u="none" strike="noStrike">
                          <a:solidFill>
                            <a:srgbClr val="000000"/>
                          </a:solidFill>
                          <a:effectLst/>
                          <a:latin typeface="Montserrat" pitchFamily="2" charset="0"/>
                        </a:rPr>
                        <a:t>REQUERIDO</a:t>
                      </a:r>
                      <a:r>
                        <a:rPr lang="es-ES" sz="1200" b="0" i="0" u="none" strike="noStrike">
                          <a:solidFill>
                            <a:srgbClr val="000000"/>
                          </a:solidFill>
                          <a:effectLst/>
                          <a:latin typeface="Montserrat" pitchFamily="2" charset="0"/>
                        </a:rPr>
                        <a:t>. Título de la aplicación.</a:t>
                      </a:r>
                    </a:p>
                  </a:txBody>
                  <a:tcPr marL="137160" marR="137160" marT="137160" marB="137160" anchor="ctr"/>
                </a:tc>
                <a:extLst>
                  <a:ext uri="{0D108BD9-81ED-4DB2-BD59-A6C34878D82A}">
                    <a16:rowId xmlns:a16="http://schemas.microsoft.com/office/drawing/2014/main" val="3990171038"/>
                  </a:ext>
                </a:extLst>
              </a:tr>
              <a:tr h="608400">
                <a:tc>
                  <a:txBody>
                    <a:bodyPr/>
                    <a:lstStyle/>
                    <a:p>
                      <a:pPr algn="ctr" fontAlgn="b"/>
                      <a:r>
                        <a:rPr lang="es-ES" sz="1200" b="1" i="0" u="none" strike="noStrike" dirty="0" err="1">
                          <a:solidFill>
                            <a:srgbClr val="000000"/>
                          </a:solidFill>
                          <a:effectLst/>
                          <a:latin typeface="Consolas" panose="020B0609020204030204" pitchFamily="49" charset="0"/>
                        </a:rPr>
                        <a:t>version</a:t>
                      </a:r>
                      <a:endParaRPr lang="es-ES" sz="1200" b="1" i="0" u="none" strike="noStrike" dirty="0">
                        <a:solidFill>
                          <a:srgbClr val="000000"/>
                        </a:solidFill>
                        <a:effectLst/>
                        <a:latin typeface="Consolas" panose="020B0609020204030204" pitchFamily="49" charset="0"/>
                      </a:endParaRPr>
                    </a:p>
                  </a:txBody>
                  <a:tcPr marL="137160" marR="137160" marT="137160" marB="137160" anchor="ctr"/>
                </a:tc>
                <a:tc>
                  <a:txBody>
                    <a:bodyPr/>
                    <a:lstStyle/>
                    <a:p>
                      <a:pPr algn="ctr" fontAlgn="b"/>
                      <a:r>
                        <a:rPr lang="es-ES" sz="1200" b="0" i="0" u="none" strike="noStrike" dirty="0" err="1">
                          <a:solidFill>
                            <a:srgbClr val="000000"/>
                          </a:solidFill>
                          <a:effectLst/>
                          <a:latin typeface="Montserrat" pitchFamily="2" charset="0"/>
                        </a:rPr>
                        <a:t>string</a:t>
                      </a:r>
                      <a:endParaRPr lang="es-ES" sz="1200" b="0" i="0" u="none" strike="noStrike" dirty="0">
                        <a:solidFill>
                          <a:srgbClr val="000000"/>
                        </a:solidFill>
                        <a:effectLst/>
                        <a:latin typeface="Montserrat" pitchFamily="2" charset="0"/>
                      </a:endParaRPr>
                    </a:p>
                  </a:txBody>
                  <a:tcPr marL="137160" marR="137160" marT="137160" marB="137160" anchor="ctr"/>
                </a:tc>
                <a:tc>
                  <a:txBody>
                    <a:bodyPr/>
                    <a:lstStyle/>
                    <a:p>
                      <a:pPr algn="just" fontAlgn="ctr"/>
                      <a:r>
                        <a:rPr lang="es-ES" sz="1200" b="1" i="0" u="none" strike="noStrike" dirty="0">
                          <a:solidFill>
                            <a:srgbClr val="000000"/>
                          </a:solidFill>
                          <a:effectLst/>
                          <a:latin typeface="Montserrat" pitchFamily="2" charset="0"/>
                        </a:rPr>
                        <a:t>REQUERIDO</a:t>
                      </a:r>
                      <a:r>
                        <a:rPr lang="es-ES" sz="1200" b="0" i="0" u="none" strike="noStrike" dirty="0">
                          <a:solidFill>
                            <a:srgbClr val="000000"/>
                          </a:solidFill>
                          <a:effectLst/>
                          <a:latin typeface="Montserrat" pitchFamily="2" charset="0"/>
                        </a:rPr>
                        <a:t>. Proporciona la versión de la API.</a:t>
                      </a:r>
                    </a:p>
                  </a:txBody>
                  <a:tcPr marL="137160" marR="137160" marT="137160" marB="137160" anchor="ctr"/>
                </a:tc>
                <a:extLst>
                  <a:ext uri="{0D108BD9-81ED-4DB2-BD59-A6C34878D82A}">
                    <a16:rowId xmlns:a16="http://schemas.microsoft.com/office/drawing/2014/main" val="2686997105"/>
                  </a:ext>
                </a:extLst>
              </a:tr>
              <a:tr h="608400">
                <a:tc>
                  <a:txBody>
                    <a:bodyPr/>
                    <a:lstStyle/>
                    <a:p>
                      <a:pPr algn="ctr" fontAlgn="b"/>
                      <a:r>
                        <a:rPr lang="es-ES" sz="1200" b="1" i="0" u="none" strike="noStrike" dirty="0" err="1">
                          <a:solidFill>
                            <a:srgbClr val="000000"/>
                          </a:solidFill>
                          <a:effectLst/>
                          <a:latin typeface="Consolas" panose="020B0609020204030204" pitchFamily="49" charset="0"/>
                        </a:rPr>
                        <a:t>description</a:t>
                      </a:r>
                      <a:endParaRPr lang="es-ES" sz="1200" b="1" i="0" u="none" strike="noStrike" dirty="0">
                        <a:solidFill>
                          <a:srgbClr val="000000"/>
                        </a:solidFill>
                        <a:effectLst/>
                        <a:latin typeface="Consolas" panose="020B0609020204030204" pitchFamily="49" charset="0"/>
                      </a:endParaRPr>
                    </a:p>
                  </a:txBody>
                  <a:tcPr marL="137160" marR="137160" marT="137160" marB="137160" anchor="ctr"/>
                </a:tc>
                <a:tc>
                  <a:txBody>
                    <a:bodyPr/>
                    <a:lstStyle/>
                    <a:p>
                      <a:pPr algn="ctr" fontAlgn="b"/>
                      <a:r>
                        <a:rPr lang="es-ES" sz="1200" b="0" i="0" u="none" strike="noStrike">
                          <a:solidFill>
                            <a:srgbClr val="000000"/>
                          </a:solidFill>
                          <a:effectLst/>
                          <a:latin typeface="Montserrat" pitchFamily="2" charset="0"/>
                        </a:rPr>
                        <a:t>string</a:t>
                      </a:r>
                    </a:p>
                  </a:txBody>
                  <a:tcPr marL="137160" marR="137160" marT="137160" marB="137160" anchor="ctr"/>
                </a:tc>
                <a:tc>
                  <a:txBody>
                    <a:bodyPr/>
                    <a:lstStyle/>
                    <a:p>
                      <a:pPr algn="just" fontAlgn="ctr"/>
                      <a:r>
                        <a:rPr lang="es-ES" sz="1200" b="0" i="0" u="none" strike="noStrike" dirty="0">
                          <a:solidFill>
                            <a:srgbClr val="000000"/>
                          </a:solidFill>
                          <a:effectLst/>
                          <a:latin typeface="Montserrat" pitchFamily="2" charset="0"/>
                        </a:rPr>
                        <a:t>Breve descripción de la API.</a:t>
                      </a:r>
                    </a:p>
                  </a:txBody>
                  <a:tcPr marL="137160" marR="137160" marT="137160" marB="137160" anchor="ctr"/>
                </a:tc>
                <a:extLst>
                  <a:ext uri="{0D108BD9-81ED-4DB2-BD59-A6C34878D82A}">
                    <a16:rowId xmlns:a16="http://schemas.microsoft.com/office/drawing/2014/main" val="1356313132"/>
                  </a:ext>
                </a:extLst>
              </a:tr>
              <a:tr h="608400">
                <a:tc>
                  <a:txBody>
                    <a:bodyPr/>
                    <a:lstStyle/>
                    <a:p>
                      <a:pPr algn="ctr" fontAlgn="b"/>
                      <a:r>
                        <a:rPr lang="es-ES" sz="1200" b="1" i="0" u="none" strike="noStrike" dirty="0" err="1">
                          <a:solidFill>
                            <a:srgbClr val="000000"/>
                          </a:solidFill>
                          <a:effectLst/>
                          <a:latin typeface="Consolas" panose="020B0609020204030204" pitchFamily="49" charset="0"/>
                        </a:rPr>
                        <a:t>termsOfService</a:t>
                      </a:r>
                      <a:endParaRPr lang="es-ES" sz="1200" b="1" i="0" u="none" strike="noStrike" dirty="0">
                        <a:solidFill>
                          <a:srgbClr val="000000"/>
                        </a:solidFill>
                        <a:effectLst/>
                        <a:latin typeface="Consolas" panose="020B0609020204030204" pitchFamily="49" charset="0"/>
                      </a:endParaRPr>
                    </a:p>
                  </a:txBody>
                  <a:tcPr marL="137160" marR="137160" marT="137160" marB="137160" anchor="ctr"/>
                </a:tc>
                <a:tc>
                  <a:txBody>
                    <a:bodyPr/>
                    <a:lstStyle/>
                    <a:p>
                      <a:pPr algn="ctr" fontAlgn="b"/>
                      <a:r>
                        <a:rPr lang="es-ES" sz="1200" b="0" i="0" u="none" strike="noStrike">
                          <a:solidFill>
                            <a:srgbClr val="000000"/>
                          </a:solidFill>
                          <a:effectLst/>
                          <a:latin typeface="Montserrat" pitchFamily="2" charset="0"/>
                        </a:rPr>
                        <a:t>string</a:t>
                      </a:r>
                    </a:p>
                  </a:txBody>
                  <a:tcPr marL="137160" marR="137160" marT="137160" marB="137160" anchor="ctr"/>
                </a:tc>
                <a:tc>
                  <a:txBody>
                    <a:bodyPr/>
                    <a:lstStyle/>
                    <a:p>
                      <a:pPr algn="just" fontAlgn="ctr"/>
                      <a:r>
                        <a:rPr lang="es-ES" sz="1200" b="0" i="0" u="none" strike="noStrike" dirty="0">
                          <a:solidFill>
                            <a:srgbClr val="000000"/>
                          </a:solidFill>
                          <a:effectLst/>
                          <a:latin typeface="Montserrat" pitchFamily="2" charset="0"/>
                        </a:rPr>
                        <a:t>URL absoluta a los términos de servicio.</a:t>
                      </a:r>
                    </a:p>
                  </a:txBody>
                  <a:tcPr marL="137160" marR="137160" marT="137160" marB="137160" anchor="ctr"/>
                </a:tc>
                <a:extLst>
                  <a:ext uri="{0D108BD9-81ED-4DB2-BD59-A6C34878D82A}">
                    <a16:rowId xmlns:a16="http://schemas.microsoft.com/office/drawing/2014/main" val="790017194"/>
                  </a:ext>
                </a:extLst>
              </a:tr>
              <a:tr h="608400">
                <a:tc>
                  <a:txBody>
                    <a:bodyPr/>
                    <a:lstStyle/>
                    <a:p>
                      <a:pPr algn="ctr" fontAlgn="b"/>
                      <a:r>
                        <a:rPr lang="es-ES" sz="1200" b="1" i="0" u="none" strike="noStrike" dirty="0" err="1">
                          <a:solidFill>
                            <a:srgbClr val="000000"/>
                          </a:solidFill>
                          <a:effectLst/>
                          <a:latin typeface="Consolas" panose="020B0609020204030204" pitchFamily="49" charset="0"/>
                        </a:rPr>
                        <a:t>contact</a:t>
                      </a:r>
                      <a:endParaRPr lang="es-ES" sz="1200" b="1" i="0" u="none" strike="noStrike" dirty="0">
                        <a:solidFill>
                          <a:srgbClr val="000000"/>
                        </a:solidFill>
                        <a:effectLst/>
                        <a:latin typeface="Consolas" panose="020B0609020204030204" pitchFamily="49" charset="0"/>
                      </a:endParaRPr>
                    </a:p>
                  </a:txBody>
                  <a:tcPr marL="137160" marR="137160" marT="137160" marB="137160" anchor="ctr"/>
                </a:tc>
                <a:tc>
                  <a:txBody>
                    <a:bodyPr/>
                    <a:lstStyle/>
                    <a:p>
                      <a:pPr algn="ctr" fontAlgn="b"/>
                      <a:r>
                        <a:rPr lang="es-ES" sz="1200" b="0" i="0" u="none" strike="noStrike">
                          <a:solidFill>
                            <a:srgbClr val="000000"/>
                          </a:solidFill>
                          <a:effectLst/>
                          <a:latin typeface="Montserrat" pitchFamily="2" charset="0"/>
                        </a:rPr>
                        <a:t>Contact Object</a:t>
                      </a:r>
                    </a:p>
                  </a:txBody>
                  <a:tcPr marL="137160" marR="137160" marT="137160" marB="137160" anchor="ctr"/>
                </a:tc>
                <a:tc>
                  <a:txBody>
                    <a:bodyPr/>
                    <a:lstStyle/>
                    <a:p>
                      <a:pPr algn="just" fontAlgn="ctr"/>
                      <a:r>
                        <a:rPr lang="es-ES" sz="1200" b="0" i="0" u="none" strike="noStrike" dirty="0">
                          <a:solidFill>
                            <a:srgbClr val="000000"/>
                          </a:solidFill>
                          <a:effectLst/>
                          <a:latin typeface="Montserrat" pitchFamily="2" charset="0"/>
                        </a:rPr>
                        <a:t>Información de contacto de la API expuesta.</a:t>
                      </a:r>
                    </a:p>
                  </a:txBody>
                  <a:tcPr marL="137160" marR="137160" marT="137160" marB="137160" anchor="ctr"/>
                </a:tc>
                <a:extLst>
                  <a:ext uri="{0D108BD9-81ED-4DB2-BD59-A6C34878D82A}">
                    <a16:rowId xmlns:a16="http://schemas.microsoft.com/office/drawing/2014/main" val="478969804"/>
                  </a:ext>
                </a:extLst>
              </a:tr>
              <a:tr h="608400">
                <a:tc>
                  <a:txBody>
                    <a:bodyPr/>
                    <a:lstStyle/>
                    <a:p>
                      <a:pPr algn="ctr" fontAlgn="b"/>
                      <a:r>
                        <a:rPr lang="es-ES" sz="1200" b="1" i="0" u="none" strike="noStrike" dirty="0" err="1">
                          <a:solidFill>
                            <a:srgbClr val="000000"/>
                          </a:solidFill>
                          <a:effectLst/>
                          <a:latin typeface="Consolas" panose="020B0609020204030204" pitchFamily="49" charset="0"/>
                        </a:rPr>
                        <a:t>license</a:t>
                      </a:r>
                      <a:endParaRPr lang="es-ES" sz="1200" b="1" i="0" u="none" strike="noStrike" dirty="0">
                        <a:solidFill>
                          <a:srgbClr val="000000"/>
                        </a:solidFill>
                        <a:effectLst/>
                        <a:latin typeface="Consolas" panose="020B0609020204030204" pitchFamily="49" charset="0"/>
                      </a:endParaRPr>
                    </a:p>
                  </a:txBody>
                  <a:tcPr marL="137160" marR="137160" marT="137160" marB="137160" anchor="ctr"/>
                </a:tc>
                <a:tc>
                  <a:txBody>
                    <a:bodyPr/>
                    <a:lstStyle/>
                    <a:p>
                      <a:pPr algn="ctr" fontAlgn="b"/>
                      <a:r>
                        <a:rPr lang="es-ES" sz="1200" b="0" i="0" u="none" strike="noStrike">
                          <a:solidFill>
                            <a:srgbClr val="000000"/>
                          </a:solidFill>
                          <a:effectLst/>
                          <a:latin typeface="Montserrat" pitchFamily="2" charset="0"/>
                        </a:rPr>
                        <a:t>License Object</a:t>
                      </a:r>
                    </a:p>
                  </a:txBody>
                  <a:tcPr marL="137160" marR="137160" marT="137160" marB="137160" anchor="ctr"/>
                </a:tc>
                <a:tc>
                  <a:txBody>
                    <a:bodyPr/>
                    <a:lstStyle/>
                    <a:p>
                      <a:pPr algn="just" fontAlgn="ctr"/>
                      <a:r>
                        <a:rPr lang="es-ES" sz="1200" b="0" i="0" u="none" strike="noStrike" dirty="0">
                          <a:solidFill>
                            <a:srgbClr val="000000"/>
                          </a:solidFill>
                          <a:effectLst/>
                          <a:latin typeface="Montserrat" pitchFamily="2" charset="0"/>
                        </a:rPr>
                        <a:t>Información de licencia para la API expuesta</a:t>
                      </a:r>
                    </a:p>
                  </a:txBody>
                  <a:tcPr marL="137160" marR="137160" marT="137160" marB="137160" anchor="ctr"/>
                </a:tc>
                <a:extLst>
                  <a:ext uri="{0D108BD9-81ED-4DB2-BD59-A6C34878D82A}">
                    <a16:rowId xmlns:a16="http://schemas.microsoft.com/office/drawing/2014/main" val="995898919"/>
                  </a:ext>
                </a:extLst>
              </a:tr>
            </a:tbl>
          </a:graphicData>
        </a:graphic>
      </p:graphicFrame>
    </p:spTree>
    <p:extLst>
      <p:ext uri="{BB962C8B-B14F-4D97-AF65-F5344CB8AC3E}">
        <p14:creationId xmlns:p14="http://schemas.microsoft.com/office/powerpoint/2010/main" val="3859381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dirty="0">
                <a:latin typeface="Montserrat"/>
                <a:sym typeface="Montserrat"/>
              </a:rPr>
              <a:t>Estructura – Servers (I)</a:t>
            </a:r>
            <a:endParaRPr lang="es-ES" dirty="0"/>
          </a:p>
        </p:txBody>
      </p:sp>
      <p:graphicFrame>
        <p:nvGraphicFramePr>
          <p:cNvPr id="9" name="Tabla 5">
            <a:extLst>
              <a:ext uri="{FF2B5EF4-FFF2-40B4-BE49-F238E27FC236}">
                <a16:creationId xmlns:a16="http://schemas.microsoft.com/office/drawing/2014/main" id="{E485CD65-2D0F-2AF9-24FA-FA7707995FA0}"/>
              </a:ext>
            </a:extLst>
          </p:cNvPr>
          <p:cNvGraphicFramePr>
            <a:graphicFrameLocks noGrp="1"/>
          </p:cNvGraphicFramePr>
          <p:nvPr>
            <p:extLst>
              <p:ext uri="{D42A27DB-BD31-4B8C-83A1-F6EECF244321}">
                <p14:modId xmlns:p14="http://schemas.microsoft.com/office/powerpoint/2010/main" val="3127181816"/>
              </p:ext>
            </p:extLst>
          </p:nvPr>
        </p:nvGraphicFramePr>
        <p:xfrm>
          <a:off x="1575956" y="1891037"/>
          <a:ext cx="9040087" cy="3025517"/>
        </p:xfrm>
        <a:graphic>
          <a:graphicData uri="http://schemas.openxmlformats.org/drawingml/2006/table">
            <a:tbl>
              <a:tblPr firstRow="1" bandRow="1">
                <a:tableStyleId>{5940675A-B579-460E-94D1-54222C63F5DA}</a:tableStyleId>
              </a:tblPr>
              <a:tblGrid>
                <a:gridCol w="2129269">
                  <a:extLst>
                    <a:ext uri="{9D8B030D-6E8A-4147-A177-3AD203B41FA5}">
                      <a16:colId xmlns:a16="http://schemas.microsoft.com/office/drawing/2014/main" val="1860101253"/>
                    </a:ext>
                  </a:extLst>
                </a:gridCol>
                <a:gridCol w="1323975">
                  <a:extLst>
                    <a:ext uri="{9D8B030D-6E8A-4147-A177-3AD203B41FA5}">
                      <a16:colId xmlns:a16="http://schemas.microsoft.com/office/drawing/2014/main" val="3932306418"/>
                    </a:ext>
                  </a:extLst>
                </a:gridCol>
                <a:gridCol w="5586843">
                  <a:extLst>
                    <a:ext uri="{9D8B030D-6E8A-4147-A177-3AD203B41FA5}">
                      <a16:colId xmlns:a16="http://schemas.microsoft.com/office/drawing/2014/main" val="11962764"/>
                    </a:ext>
                  </a:extLst>
                </a:gridCol>
              </a:tblGrid>
              <a:tr h="560237">
                <a:tc>
                  <a:txBody>
                    <a:bodyPr/>
                    <a:lstStyle/>
                    <a:p>
                      <a:pPr algn="ctr" fontAlgn="b"/>
                      <a:r>
                        <a:rPr lang="es-ES" sz="1200" b="1" i="0" u="none" strike="noStrike" dirty="0">
                          <a:solidFill>
                            <a:schemeClr val="tx1"/>
                          </a:solidFill>
                          <a:effectLst/>
                          <a:latin typeface="Montserrat" pitchFamily="2" charset="0"/>
                        </a:rPr>
                        <a:t>Nombre del campo</a:t>
                      </a:r>
                    </a:p>
                  </a:txBody>
                  <a:tcPr marL="137160" marR="137160" marT="137160" marB="137160" anchor="ctr">
                    <a:solidFill>
                      <a:schemeClr val="bg1">
                        <a:lumMod val="85000"/>
                      </a:schemeClr>
                    </a:solidFill>
                  </a:tcPr>
                </a:tc>
                <a:tc>
                  <a:txBody>
                    <a:bodyPr/>
                    <a:lstStyle/>
                    <a:p>
                      <a:pPr algn="ctr" fontAlgn="b"/>
                      <a:r>
                        <a:rPr lang="es-ES" sz="1200" b="1" i="0" u="none" strike="noStrike" dirty="0">
                          <a:solidFill>
                            <a:schemeClr val="tx1"/>
                          </a:solidFill>
                          <a:effectLst/>
                          <a:latin typeface="Montserrat" pitchFamily="2" charset="0"/>
                        </a:rPr>
                        <a:t>Tipo de dato</a:t>
                      </a:r>
                    </a:p>
                  </a:txBody>
                  <a:tcPr marL="137160" marR="137160" marT="137160" marB="137160" anchor="ctr">
                    <a:solidFill>
                      <a:schemeClr val="bg1">
                        <a:lumMod val="85000"/>
                      </a:schemeClr>
                    </a:solidFill>
                  </a:tcPr>
                </a:tc>
                <a:tc>
                  <a:txBody>
                    <a:bodyPr/>
                    <a:lstStyle/>
                    <a:p>
                      <a:pPr algn="ctr" fontAlgn="ctr"/>
                      <a:r>
                        <a:rPr lang="es-ES" sz="1200" b="1" i="0" u="none" strike="noStrike" dirty="0">
                          <a:solidFill>
                            <a:schemeClr val="tx1"/>
                          </a:solidFill>
                          <a:effectLst/>
                          <a:latin typeface="Montserrat" pitchFamily="2" charset="0"/>
                        </a:rPr>
                        <a:t>Descripción</a:t>
                      </a:r>
                    </a:p>
                  </a:txBody>
                  <a:tcPr marL="137160" marR="137160" marT="137160" marB="137160" anchor="ctr">
                    <a:solidFill>
                      <a:schemeClr val="bg1">
                        <a:lumMod val="85000"/>
                      </a:schemeClr>
                    </a:solidFill>
                  </a:tcPr>
                </a:tc>
                <a:extLst>
                  <a:ext uri="{0D108BD9-81ED-4DB2-BD59-A6C34878D82A}">
                    <a16:rowId xmlns:a16="http://schemas.microsoft.com/office/drawing/2014/main" val="3855375312"/>
                  </a:ext>
                </a:extLst>
              </a:tr>
              <a:tr h="608400">
                <a:tc>
                  <a:txBody>
                    <a:bodyPr/>
                    <a:lstStyle/>
                    <a:p>
                      <a:pPr algn="ctr" fontAlgn="b"/>
                      <a:r>
                        <a:rPr lang="es-ES" sz="1200" b="1" i="0" u="none" strike="noStrike" err="1">
                          <a:solidFill>
                            <a:srgbClr val="000000"/>
                          </a:solidFill>
                          <a:effectLst/>
                          <a:latin typeface="Consolas" panose="020B0609020204030204" pitchFamily="49" charset="0"/>
                        </a:rPr>
                        <a:t>url</a:t>
                      </a:r>
                      <a:endParaRPr lang="es-ES" sz="1200" b="1" i="0" u="none" strike="noStrike">
                        <a:solidFill>
                          <a:srgbClr val="000000"/>
                        </a:solidFill>
                        <a:effectLst/>
                        <a:latin typeface="Consolas" panose="020B0609020204030204" pitchFamily="49" charset="0"/>
                      </a:endParaRPr>
                    </a:p>
                  </a:txBody>
                  <a:tcPr marL="137160" marR="137160" marT="137160" marB="137160" anchor="ctr"/>
                </a:tc>
                <a:tc>
                  <a:txBody>
                    <a:bodyPr/>
                    <a:lstStyle/>
                    <a:p>
                      <a:pPr algn="ctr" fontAlgn="b"/>
                      <a:r>
                        <a:rPr lang="es-ES" sz="1200" b="0" i="0" u="none" strike="noStrike" dirty="0" err="1">
                          <a:solidFill>
                            <a:srgbClr val="000000"/>
                          </a:solidFill>
                          <a:effectLst/>
                          <a:latin typeface="Montserrat" pitchFamily="2" charset="0"/>
                        </a:rPr>
                        <a:t>string</a:t>
                      </a:r>
                      <a:endParaRPr lang="es-ES" sz="1200" b="0" i="0" u="none" strike="noStrike" dirty="0">
                        <a:solidFill>
                          <a:srgbClr val="000000"/>
                        </a:solidFill>
                        <a:effectLst/>
                        <a:latin typeface="Montserrat" pitchFamily="2" charset="0"/>
                      </a:endParaRPr>
                    </a:p>
                  </a:txBody>
                  <a:tcPr marL="137160" marR="137160" marT="137160" marB="137160" anchor="ctr"/>
                </a:tc>
                <a:tc>
                  <a:txBody>
                    <a:bodyPr/>
                    <a:lstStyle/>
                    <a:p>
                      <a:pPr algn="just" fontAlgn="ctr"/>
                      <a:r>
                        <a:rPr lang="es-ES" sz="1200" b="1" i="0" u="none" strike="noStrike">
                          <a:solidFill>
                            <a:srgbClr val="000000"/>
                          </a:solidFill>
                          <a:effectLst/>
                          <a:latin typeface="Montserrat" pitchFamily="2" charset="0"/>
                        </a:rPr>
                        <a:t>REQUERIDO</a:t>
                      </a:r>
                      <a:r>
                        <a:rPr lang="es-ES" sz="1200" b="0" i="0" u="none" strike="noStrike">
                          <a:solidFill>
                            <a:srgbClr val="000000"/>
                          </a:solidFill>
                          <a:effectLst/>
                          <a:latin typeface="Montserrat" pitchFamily="2" charset="0"/>
                        </a:rPr>
                        <a:t>. URL, absoluta o relativa, al host de destino. Admite variables de servidor, colocando su nombre entre {nombre}.</a:t>
                      </a:r>
                    </a:p>
                  </a:txBody>
                  <a:tcPr marL="137160" marR="137160" marT="137160" marB="137160" anchor="ctr"/>
                </a:tc>
                <a:extLst>
                  <a:ext uri="{0D108BD9-81ED-4DB2-BD59-A6C34878D82A}">
                    <a16:rowId xmlns:a16="http://schemas.microsoft.com/office/drawing/2014/main" val="3990171038"/>
                  </a:ext>
                </a:extLst>
              </a:tr>
              <a:tr h="608400">
                <a:tc>
                  <a:txBody>
                    <a:bodyPr/>
                    <a:lstStyle/>
                    <a:p>
                      <a:pPr algn="ctr" fontAlgn="b"/>
                      <a:r>
                        <a:rPr lang="es-ES" sz="1200" b="1" i="0" u="none" strike="noStrike" err="1">
                          <a:solidFill>
                            <a:srgbClr val="000000"/>
                          </a:solidFill>
                          <a:effectLst/>
                          <a:latin typeface="Consolas" panose="020B0609020204030204" pitchFamily="49" charset="0"/>
                        </a:rPr>
                        <a:t>protocol</a:t>
                      </a:r>
                      <a:endParaRPr lang="es-ES" sz="1200" b="1" i="0" u="none" strike="noStrike">
                        <a:solidFill>
                          <a:srgbClr val="000000"/>
                        </a:solidFill>
                        <a:effectLst/>
                        <a:latin typeface="Consolas" panose="020B0609020204030204" pitchFamily="49" charset="0"/>
                      </a:endParaRPr>
                    </a:p>
                  </a:txBody>
                  <a:tcPr marL="137160" marR="137160" marT="137160" marB="137160" anchor="ctr"/>
                </a:tc>
                <a:tc>
                  <a:txBody>
                    <a:bodyPr/>
                    <a:lstStyle/>
                    <a:p>
                      <a:pPr algn="ctr" fontAlgn="b"/>
                      <a:r>
                        <a:rPr lang="es-ES" sz="1200" b="0" i="0" u="none" strike="noStrike" err="1">
                          <a:solidFill>
                            <a:srgbClr val="000000"/>
                          </a:solidFill>
                          <a:effectLst/>
                          <a:latin typeface="Montserrat" pitchFamily="2" charset="0"/>
                        </a:rPr>
                        <a:t>string</a:t>
                      </a:r>
                      <a:endParaRPr lang="es-ES" sz="1200" b="0" i="0" u="none" strike="noStrike">
                        <a:solidFill>
                          <a:srgbClr val="000000"/>
                        </a:solidFill>
                        <a:effectLst/>
                        <a:latin typeface="Montserrat" pitchFamily="2" charset="0"/>
                      </a:endParaRPr>
                    </a:p>
                  </a:txBody>
                  <a:tcPr marL="137160" marR="137160" marT="137160" marB="137160" anchor="ctr"/>
                </a:tc>
                <a:tc>
                  <a:txBody>
                    <a:bodyPr/>
                    <a:lstStyle/>
                    <a:p>
                      <a:pPr algn="just" fontAlgn="ctr"/>
                      <a:r>
                        <a:rPr lang="es-ES" sz="1200" b="1" i="0" u="none" strike="noStrike" dirty="0">
                          <a:solidFill>
                            <a:srgbClr val="000000"/>
                          </a:solidFill>
                          <a:effectLst/>
                          <a:latin typeface="Montserrat" pitchFamily="2" charset="0"/>
                        </a:rPr>
                        <a:t>REQUERIDO</a:t>
                      </a:r>
                      <a:r>
                        <a:rPr lang="es-ES" sz="1200" b="0" i="0" u="none" strike="noStrike" dirty="0">
                          <a:solidFill>
                            <a:srgbClr val="000000"/>
                          </a:solidFill>
                          <a:effectLst/>
                          <a:latin typeface="Montserrat" pitchFamily="2" charset="0"/>
                        </a:rPr>
                        <a:t>. Protocolo que admite esta URL para la conexión.</a:t>
                      </a:r>
                    </a:p>
                  </a:txBody>
                  <a:tcPr marL="137160" marR="137160" marT="137160" marB="137160" anchor="ctr"/>
                </a:tc>
                <a:extLst>
                  <a:ext uri="{0D108BD9-81ED-4DB2-BD59-A6C34878D82A}">
                    <a16:rowId xmlns:a16="http://schemas.microsoft.com/office/drawing/2014/main" val="2686997105"/>
                  </a:ext>
                </a:extLst>
              </a:tr>
              <a:tr h="608400">
                <a:tc>
                  <a:txBody>
                    <a:bodyPr/>
                    <a:lstStyle/>
                    <a:p>
                      <a:pPr algn="ctr" fontAlgn="b"/>
                      <a:r>
                        <a:rPr lang="es-ES" sz="1200" b="1" i="0" u="none" strike="noStrike" err="1">
                          <a:solidFill>
                            <a:srgbClr val="000000"/>
                          </a:solidFill>
                          <a:effectLst/>
                          <a:latin typeface="Consolas" panose="020B0609020204030204" pitchFamily="49" charset="0"/>
                        </a:rPr>
                        <a:t>protocolVersion</a:t>
                      </a:r>
                      <a:endParaRPr lang="es-ES" sz="1200" b="1" i="0" u="none" strike="noStrike">
                        <a:solidFill>
                          <a:srgbClr val="000000"/>
                        </a:solidFill>
                        <a:effectLst/>
                        <a:latin typeface="Consolas" panose="020B0609020204030204" pitchFamily="49" charset="0"/>
                      </a:endParaRPr>
                    </a:p>
                  </a:txBody>
                  <a:tcPr marL="137160" marR="137160" marT="137160" marB="137160" anchor="ctr"/>
                </a:tc>
                <a:tc>
                  <a:txBody>
                    <a:bodyPr/>
                    <a:lstStyle/>
                    <a:p>
                      <a:pPr algn="ctr" fontAlgn="b"/>
                      <a:r>
                        <a:rPr lang="es-ES" sz="1200" b="0" i="0" u="none" strike="noStrike">
                          <a:solidFill>
                            <a:srgbClr val="000000"/>
                          </a:solidFill>
                          <a:effectLst/>
                          <a:latin typeface="Montserrat" pitchFamily="2" charset="0"/>
                        </a:rPr>
                        <a:t>string</a:t>
                      </a:r>
                    </a:p>
                  </a:txBody>
                  <a:tcPr marL="137160" marR="137160" marT="137160" marB="137160" anchor="ctr"/>
                </a:tc>
                <a:tc>
                  <a:txBody>
                    <a:bodyPr/>
                    <a:lstStyle/>
                    <a:p>
                      <a:pPr algn="just" fontAlgn="ctr"/>
                      <a:r>
                        <a:rPr lang="es-ES" sz="1200" b="0" i="0" u="none" strike="noStrike" dirty="0">
                          <a:solidFill>
                            <a:srgbClr val="000000"/>
                          </a:solidFill>
                          <a:effectLst/>
                          <a:latin typeface="Montserrat" pitchFamily="2" charset="0"/>
                        </a:rPr>
                        <a:t>Versión del protocolo utilizado para la conexión.</a:t>
                      </a:r>
                    </a:p>
                  </a:txBody>
                  <a:tcPr marL="137160" marR="137160" marT="137160" marB="137160" anchor="ctr"/>
                </a:tc>
                <a:extLst>
                  <a:ext uri="{0D108BD9-81ED-4DB2-BD59-A6C34878D82A}">
                    <a16:rowId xmlns:a16="http://schemas.microsoft.com/office/drawing/2014/main" val="1356313132"/>
                  </a:ext>
                </a:extLst>
              </a:tr>
              <a:tr h="608400">
                <a:tc>
                  <a:txBody>
                    <a:bodyPr/>
                    <a:lstStyle/>
                    <a:p>
                      <a:pPr algn="ctr" fontAlgn="b"/>
                      <a:r>
                        <a:rPr lang="es-ES" sz="1200" b="1" i="0" u="none" strike="noStrike" err="1">
                          <a:solidFill>
                            <a:srgbClr val="000000"/>
                          </a:solidFill>
                          <a:effectLst/>
                          <a:latin typeface="Consolas" panose="020B0609020204030204" pitchFamily="49" charset="0"/>
                        </a:rPr>
                        <a:t>description</a:t>
                      </a:r>
                      <a:endParaRPr lang="es-ES" sz="1200" b="1" i="0" u="none" strike="noStrike">
                        <a:solidFill>
                          <a:srgbClr val="000000"/>
                        </a:solidFill>
                        <a:effectLst/>
                        <a:latin typeface="Consolas" panose="020B0609020204030204" pitchFamily="49" charset="0"/>
                      </a:endParaRPr>
                    </a:p>
                  </a:txBody>
                  <a:tcPr marL="137160" marR="137160" marT="137160" marB="137160" anchor="ctr"/>
                </a:tc>
                <a:tc>
                  <a:txBody>
                    <a:bodyPr/>
                    <a:lstStyle/>
                    <a:p>
                      <a:pPr algn="ctr" fontAlgn="b"/>
                      <a:r>
                        <a:rPr lang="es-ES" sz="1200" b="0" i="0" u="none" strike="noStrike">
                          <a:solidFill>
                            <a:srgbClr val="000000"/>
                          </a:solidFill>
                          <a:effectLst/>
                          <a:latin typeface="Montserrat" pitchFamily="2" charset="0"/>
                        </a:rPr>
                        <a:t>string</a:t>
                      </a:r>
                    </a:p>
                  </a:txBody>
                  <a:tcPr marL="137160" marR="137160" marT="137160" marB="137160" anchor="ctr"/>
                </a:tc>
                <a:tc>
                  <a:txBody>
                    <a:bodyPr/>
                    <a:lstStyle/>
                    <a:p>
                      <a:pPr algn="just" fontAlgn="ctr"/>
                      <a:r>
                        <a:rPr lang="es-ES" sz="1200" b="0" i="0" u="none" strike="noStrike" dirty="0">
                          <a:solidFill>
                            <a:srgbClr val="000000"/>
                          </a:solidFill>
                          <a:effectLst/>
                          <a:latin typeface="Montserrat" pitchFamily="2" charset="0"/>
                        </a:rPr>
                        <a:t>Descripción del protocolo utilizado para la conexión.</a:t>
                      </a:r>
                    </a:p>
                  </a:txBody>
                  <a:tcPr marL="137160" marR="137160" marT="137160" marB="137160" anchor="ctr"/>
                </a:tc>
                <a:extLst>
                  <a:ext uri="{0D108BD9-81ED-4DB2-BD59-A6C34878D82A}">
                    <a16:rowId xmlns:a16="http://schemas.microsoft.com/office/drawing/2014/main" val="790017194"/>
                  </a:ext>
                </a:extLst>
              </a:tr>
            </a:tbl>
          </a:graphicData>
        </a:graphic>
      </p:graphicFrame>
    </p:spTree>
    <p:extLst>
      <p:ext uri="{BB962C8B-B14F-4D97-AF65-F5344CB8AC3E}">
        <p14:creationId xmlns:p14="http://schemas.microsoft.com/office/powerpoint/2010/main" val="1744811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dirty="0">
                <a:latin typeface="Montserrat"/>
                <a:sym typeface="Montserrat"/>
              </a:rPr>
              <a:t>Estructura – Servers (II)</a:t>
            </a:r>
            <a:endParaRPr lang="es-ES" dirty="0"/>
          </a:p>
        </p:txBody>
      </p:sp>
      <p:graphicFrame>
        <p:nvGraphicFramePr>
          <p:cNvPr id="9" name="Tabla 5">
            <a:extLst>
              <a:ext uri="{FF2B5EF4-FFF2-40B4-BE49-F238E27FC236}">
                <a16:creationId xmlns:a16="http://schemas.microsoft.com/office/drawing/2014/main" id="{E485CD65-2D0F-2AF9-24FA-FA7707995FA0}"/>
              </a:ext>
            </a:extLst>
          </p:cNvPr>
          <p:cNvGraphicFramePr>
            <a:graphicFrameLocks noGrp="1"/>
          </p:cNvGraphicFramePr>
          <p:nvPr>
            <p:extLst>
              <p:ext uri="{D42A27DB-BD31-4B8C-83A1-F6EECF244321}">
                <p14:modId xmlns:p14="http://schemas.microsoft.com/office/powerpoint/2010/main" val="2682213041"/>
              </p:ext>
            </p:extLst>
          </p:nvPr>
        </p:nvGraphicFramePr>
        <p:xfrm>
          <a:off x="1575956" y="1694160"/>
          <a:ext cx="9040087" cy="3271757"/>
        </p:xfrm>
        <a:graphic>
          <a:graphicData uri="http://schemas.openxmlformats.org/drawingml/2006/table">
            <a:tbl>
              <a:tblPr firstRow="1" bandRow="1">
                <a:tableStyleId>{5940675A-B579-460E-94D1-54222C63F5DA}</a:tableStyleId>
              </a:tblPr>
              <a:tblGrid>
                <a:gridCol w="2129269">
                  <a:extLst>
                    <a:ext uri="{9D8B030D-6E8A-4147-A177-3AD203B41FA5}">
                      <a16:colId xmlns:a16="http://schemas.microsoft.com/office/drawing/2014/main" val="1860101253"/>
                    </a:ext>
                  </a:extLst>
                </a:gridCol>
                <a:gridCol w="2209800">
                  <a:extLst>
                    <a:ext uri="{9D8B030D-6E8A-4147-A177-3AD203B41FA5}">
                      <a16:colId xmlns:a16="http://schemas.microsoft.com/office/drawing/2014/main" val="3932306418"/>
                    </a:ext>
                  </a:extLst>
                </a:gridCol>
                <a:gridCol w="4701018">
                  <a:extLst>
                    <a:ext uri="{9D8B030D-6E8A-4147-A177-3AD203B41FA5}">
                      <a16:colId xmlns:a16="http://schemas.microsoft.com/office/drawing/2014/main" val="11962764"/>
                    </a:ext>
                  </a:extLst>
                </a:gridCol>
              </a:tblGrid>
              <a:tr h="560237">
                <a:tc>
                  <a:txBody>
                    <a:bodyPr/>
                    <a:lstStyle/>
                    <a:p>
                      <a:pPr algn="ctr" fontAlgn="b"/>
                      <a:r>
                        <a:rPr lang="es-ES" sz="1200" b="1" i="0" u="none" strike="noStrike" dirty="0">
                          <a:solidFill>
                            <a:schemeClr val="tx1"/>
                          </a:solidFill>
                          <a:effectLst/>
                          <a:latin typeface="Montserrat" pitchFamily="2" charset="0"/>
                        </a:rPr>
                        <a:t>Nombre del campo</a:t>
                      </a:r>
                    </a:p>
                  </a:txBody>
                  <a:tcPr marL="137160" marR="137160" marT="137160" marB="137160" anchor="ctr">
                    <a:solidFill>
                      <a:schemeClr val="bg1">
                        <a:lumMod val="85000"/>
                      </a:schemeClr>
                    </a:solidFill>
                  </a:tcPr>
                </a:tc>
                <a:tc>
                  <a:txBody>
                    <a:bodyPr/>
                    <a:lstStyle/>
                    <a:p>
                      <a:pPr algn="ctr" fontAlgn="b"/>
                      <a:r>
                        <a:rPr lang="es-ES" sz="1200" b="1" i="0" u="none" strike="noStrike" dirty="0">
                          <a:solidFill>
                            <a:schemeClr val="tx1"/>
                          </a:solidFill>
                          <a:effectLst/>
                          <a:latin typeface="Montserrat" pitchFamily="2" charset="0"/>
                        </a:rPr>
                        <a:t>Tipo de dato</a:t>
                      </a:r>
                    </a:p>
                  </a:txBody>
                  <a:tcPr marL="137160" marR="137160" marT="137160" marB="137160" anchor="ctr">
                    <a:solidFill>
                      <a:schemeClr val="bg1">
                        <a:lumMod val="85000"/>
                      </a:schemeClr>
                    </a:solidFill>
                  </a:tcPr>
                </a:tc>
                <a:tc>
                  <a:txBody>
                    <a:bodyPr/>
                    <a:lstStyle/>
                    <a:p>
                      <a:pPr algn="ctr" fontAlgn="ctr"/>
                      <a:r>
                        <a:rPr lang="es-ES" sz="1200" b="1" i="0" u="none" strike="noStrike" dirty="0">
                          <a:solidFill>
                            <a:schemeClr val="tx1"/>
                          </a:solidFill>
                          <a:effectLst/>
                          <a:latin typeface="Montserrat" pitchFamily="2" charset="0"/>
                        </a:rPr>
                        <a:t>Descripción</a:t>
                      </a:r>
                    </a:p>
                  </a:txBody>
                  <a:tcPr marL="137160" marR="137160" marT="137160" marB="137160" anchor="ctr">
                    <a:solidFill>
                      <a:schemeClr val="bg1">
                        <a:lumMod val="85000"/>
                      </a:schemeClr>
                    </a:solidFill>
                  </a:tcPr>
                </a:tc>
                <a:extLst>
                  <a:ext uri="{0D108BD9-81ED-4DB2-BD59-A6C34878D82A}">
                    <a16:rowId xmlns:a16="http://schemas.microsoft.com/office/drawing/2014/main" val="3855375312"/>
                  </a:ext>
                </a:extLst>
              </a:tr>
              <a:tr h="608400">
                <a:tc>
                  <a:txBody>
                    <a:bodyPr/>
                    <a:lstStyle/>
                    <a:p>
                      <a:pPr algn="ctr" fontAlgn="b"/>
                      <a:r>
                        <a:rPr lang="es-ES" sz="1200" b="1" i="0" u="none" strike="noStrike">
                          <a:solidFill>
                            <a:srgbClr val="000000"/>
                          </a:solidFill>
                          <a:effectLst/>
                          <a:latin typeface="Consolas" panose="020B0609020204030204" pitchFamily="49" charset="0"/>
                        </a:rPr>
                        <a:t>variables</a:t>
                      </a:r>
                    </a:p>
                  </a:txBody>
                  <a:tcPr marL="137160" marR="137160" marT="137160" marB="137160" anchor="ctr"/>
                </a:tc>
                <a:tc>
                  <a:txBody>
                    <a:bodyPr/>
                    <a:lstStyle/>
                    <a:p>
                      <a:pPr algn="ctr" fontAlgn="b"/>
                      <a:r>
                        <a:rPr lang="en-US" sz="1200" b="0" i="0" u="none" strike="noStrike" dirty="0">
                          <a:solidFill>
                            <a:srgbClr val="000000"/>
                          </a:solidFill>
                          <a:effectLst/>
                          <a:latin typeface="Montserrat" pitchFamily="2" charset="0"/>
                        </a:rPr>
                        <a:t>Map [string, Server Variable Object \| Reference Object]</a:t>
                      </a:r>
                    </a:p>
                  </a:txBody>
                  <a:tcPr marL="137160" marR="137160" marT="137160" marB="137160" anchor="ctr"/>
                </a:tc>
                <a:tc>
                  <a:txBody>
                    <a:bodyPr/>
                    <a:lstStyle/>
                    <a:p>
                      <a:pPr algn="just" fontAlgn="ctr"/>
                      <a:r>
                        <a:rPr lang="es-ES" sz="1200" b="0" i="0" u="none" strike="noStrike">
                          <a:solidFill>
                            <a:srgbClr val="000000"/>
                          </a:solidFill>
                          <a:effectLst/>
                          <a:latin typeface="Montserrat" pitchFamily="2" charset="0"/>
                        </a:rPr>
                        <a:t>Mapa </a:t>
                      </a:r>
                      <a:r>
                        <a:rPr lang="es-ES" sz="1200" b="0" i="0" u="none" strike="noStrike" err="1">
                          <a:solidFill>
                            <a:srgbClr val="000000"/>
                          </a:solidFill>
                          <a:effectLst/>
                          <a:latin typeface="Montserrat" pitchFamily="2" charset="0"/>
                        </a:rPr>
                        <a:t>nombreDeVariable</a:t>
                      </a:r>
                      <a:r>
                        <a:rPr lang="es-ES" sz="1200" b="0" i="0" u="none" strike="noStrike">
                          <a:solidFill>
                            <a:srgbClr val="000000"/>
                          </a:solidFill>
                          <a:effectLst/>
                          <a:latin typeface="Montserrat" pitchFamily="2" charset="0"/>
                        </a:rPr>
                        <a:t>-valor. El valor se emplea para la sustitución en la URL del servidor.</a:t>
                      </a:r>
                    </a:p>
                  </a:txBody>
                  <a:tcPr marL="137160" marR="137160" marT="137160" marB="137160" anchor="ctr"/>
                </a:tc>
                <a:extLst>
                  <a:ext uri="{0D108BD9-81ED-4DB2-BD59-A6C34878D82A}">
                    <a16:rowId xmlns:a16="http://schemas.microsoft.com/office/drawing/2014/main" val="3990171038"/>
                  </a:ext>
                </a:extLst>
              </a:tr>
              <a:tr h="608400">
                <a:tc>
                  <a:txBody>
                    <a:bodyPr/>
                    <a:lstStyle/>
                    <a:p>
                      <a:pPr algn="ctr" fontAlgn="b"/>
                      <a:r>
                        <a:rPr lang="es-ES" sz="1200" b="1" i="0" u="none" strike="noStrike" err="1">
                          <a:solidFill>
                            <a:srgbClr val="000000"/>
                          </a:solidFill>
                          <a:effectLst/>
                          <a:latin typeface="Consolas" panose="020B0609020204030204" pitchFamily="49" charset="0"/>
                        </a:rPr>
                        <a:t>security</a:t>
                      </a:r>
                      <a:endParaRPr lang="es-ES" sz="1200" b="1" i="0" u="none" strike="noStrike">
                        <a:solidFill>
                          <a:srgbClr val="000000"/>
                        </a:solidFill>
                        <a:effectLst/>
                        <a:latin typeface="Consolas" panose="020B0609020204030204" pitchFamily="49" charset="0"/>
                      </a:endParaRPr>
                    </a:p>
                  </a:txBody>
                  <a:tcPr marL="137160" marR="137160" marT="137160" marB="137160" anchor="ctr"/>
                </a:tc>
                <a:tc>
                  <a:txBody>
                    <a:bodyPr/>
                    <a:lstStyle/>
                    <a:p>
                      <a:pPr algn="ctr" fontAlgn="b"/>
                      <a:r>
                        <a:rPr lang="es-ES" sz="1200" b="0" i="0" u="none" strike="noStrike">
                          <a:solidFill>
                            <a:srgbClr val="000000"/>
                          </a:solidFill>
                          <a:effectLst/>
                          <a:latin typeface="Montserrat" pitchFamily="2" charset="0"/>
                        </a:rPr>
                        <a:t>[Security </a:t>
                      </a:r>
                      <a:r>
                        <a:rPr lang="es-ES" sz="1200" b="0" i="0" u="none" strike="noStrike" err="1">
                          <a:solidFill>
                            <a:srgbClr val="000000"/>
                          </a:solidFill>
                          <a:effectLst/>
                          <a:latin typeface="Montserrat" pitchFamily="2" charset="0"/>
                        </a:rPr>
                        <a:t>Requirement</a:t>
                      </a:r>
                      <a:r>
                        <a:rPr lang="es-ES" sz="1200" b="0" i="0" u="none" strike="noStrike">
                          <a:solidFill>
                            <a:srgbClr val="000000"/>
                          </a:solidFill>
                          <a:effectLst/>
                          <a:latin typeface="Montserrat" pitchFamily="2" charset="0"/>
                        </a:rPr>
                        <a:t> </a:t>
                      </a:r>
                      <a:r>
                        <a:rPr lang="es-ES" sz="1200" b="0" i="0" u="none" strike="noStrike" err="1">
                          <a:solidFill>
                            <a:srgbClr val="000000"/>
                          </a:solidFill>
                          <a:effectLst/>
                          <a:latin typeface="Montserrat" pitchFamily="2" charset="0"/>
                        </a:rPr>
                        <a:t>Object</a:t>
                      </a:r>
                      <a:r>
                        <a:rPr lang="es-ES" sz="1200" b="0" i="0" u="none" strike="noStrike">
                          <a:solidFill>
                            <a:srgbClr val="000000"/>
                          </a:solidFill>
                          <a:effectLst/>
                          <a:latin typeface="Montserrat" pitchFamily="2" charset="0"/>
                        </a:rPr>
                        <a:t>]</a:t>
                      </a:r>
                    </a:p>
                  </a:txBody>
                  <a:tcPr marL="137160" marR="137160" marT="137160" marB="137160" anchor="ctr"/>
                </a:tc>
                <a:tc>
                  <a:txBody>
                    <a:bodyPr/>
                    <a:lstStyle/>
                    <a:p>
                      <a:pPr algn="just" fontAlgn="ctr"/>
                      <a:r>
                        <a:rPr lang="es-ES" sz="1200" b="0" i="0" u="none" strike="noStrike" dirty="0">
                          <a:solidFill>
                            <a:srgbClr val="000000"/>
                          </a:solidFill>
                          <a:effectLst/>
                          <a:latin typeface="Montserrat" pitchFamily="2" charset="0"/>
                        </a:rPr>
                        <a:t>Declaración de los mecanismos de seguridad que se pueden emplear con este servidor.</a:t>
                      </a:r>
                    </a:p>
                  </a:txBody>
                  <a:tcPr marL="137160" marR="137160" marT="137160" marB="137160" anchor="ctr"/>
                </a:tc>
                <a:extLst>
                  <a:ext uri="{0D108BD9-81ED-4DB2-BD59-A6C34878D82A}">
                    <a16:rowId xmlns:a16="http://schemas.microsoft.com/office/drawing/2014/main" val="2686997105"/>
                  </a:ext>
                </a:extLst>
              </a:tr>
              <a:tr h="608400">
                <a:tc>
                  <a:txBody>
                    <a:bodyPr/>
                    <a:lstStyle/>
                    <a:p>
                      <a:pPr algn="ctr" fontAlgn="b"/>
                      <a:r>
                        <a:rPr lang="es-ES" sz="1200" b="1" i="0" u="none" strike="noStrike">
                          <a:solidFill>
                            <a:srgbClr val="000000"/>
                          </a:solidFill>
                          <a:effectLst/>
                          <a:latin typeface="Consolas" panose="020B0609020204030204" pitchFamily="49" charset="0"/>
                        </a:rPr>
                        <a:t>tags</a:t>
                      </a:r>
                    </a:p>
                  </a:txBody>
                  <a:tcPr marL="137160" marR="137160" marT="137160" marB="137160" anchor="ctr"/>
                </a:tc>
                <a:tc>
                  <a:txBody>
                    <a:bodyPr/>
                    <a:lstStyle/>
                    <a:p>
                      <a:pPr algn="ctr" fontAlgn="b"/>
                      <a:r>
                        <a:rPr lang="es-ES" sz="1200" b="0" i="0" u="none" strike="noStrike">
                          <a:solidFill>
                            <a:srgbClr val="000000"/>
                          </a:solidFill>
                          <a:effectLst/>
                          <a:latin typeface="Montserrat" pitchFamily="2" charset="0"/>
                        </a:rPr>
                        <a:t>Tags Object</a:t>
                      </a:r>
                    </a:p>
                  </a:txBody>
                  <a:tcPr marL="137160" marR="137160" marT="137160" marB="137160" anchor="ctr"/>
                </a:tc>
                <a:tc>
                  <a:txBody>
                    <a:bodyPr/>
                    <a:lstStyle/>
                    <a:p>
                      <a:pPr algn="just" fontAlgn="ctr"/>
                      <a:r>
                        <a:rPr lang="es-ES" sz="1200" b="0" i="0" u="none" strike="noStrike" dirty="0">
                          <a:solidFill>
                            <a:srgbClr val="000000"/>
                          </a:solidFill>
                          <a:effectLst/>
                          <a:latin typeface="Montserrat" pitchFamily="2" charset="0"/>
                        </a:rPr>
                        <a:t>Lista de etiquetas para la agrupación lógica de servidores.</a:t>
                      </a:r>
                    </a:p>
                  </a:txBody>
                  <a:tcPr marL="137160" marR="137160" marT="137160" marB="137160" anchor="ctr"/>
                </a:tc>
                <a:extLst>
                  <a:ext uri="{0D108BD9-81ED-4DB2-BD59-A6C34878D82A}">
                    <a16:rowId xmlns:a16="http://schemas.microsoft.com/office/drawing/2014/main" val="1356313132"/>
                  </a:ext>
                </a:extLst>
              </a:tr>
              <a:tr h="608400">
                <a:tc>
                  <a:txBody>
                    <a:bodyPr/>
                    <a:lstStyle/>
                    <a:p>
                      <a:pPr algn="ctr" fontAlgn="b"/>
                      <a:r>
                        <a:rPr lang="es-ES" sz="1200" b="1" i="0" u="none" strike="noStrike" err="1">
                          <a:solidFill>
                            <a:srgbClr val="000000"/>
                          </a:solidFill>
                          <a:effectLst/>
                          <a:latin typeface="Consolas" panose="020B0609020204030204" pitchFamily="49" charset="0"/>
                        </a:rPr>
                        <a:t>bindings</a:t>
                      </a:r>
                      <a:endParaRPr lang="es-ES" sz="1200" b="1" i="0" u="none" strike="noStrike">
                        <a:solidFill>
                          <a:srgbClr val="000000"/>
                        </a:solidFill>
                        <a:effectLst/>
                        <a:latin typeface="Consolas" panose="020B0609020204030204" pitchFamily="49" charset="0"/>
                      </a:endParaRPr>
                    </a:p>
                  </a:txBody>
                  <a:tcPr marL="137160" marR="137160" marT="137160" marB="137160" anchor="ctr"/>
                </a:tc>
                <a:tc>
                  <a:txBody>
                    <a:bodyPr/>
                    <a:lstStyle/>
                    <a:p>
                      <a:pPr algn="ctr" fontAlgn="b"/>
                      <a:r>
                        <a:rPr lang="en-US" sz="1200" b="0" i="0" u="none" strike="noStrike" dirty="0">
                          <a:solidFill>
                            <a:srgbClr val="000000"/>
                          </a:solidFill>
                          <a:effectLst/>
                          <a:latin typeface="Montserrat" pitchFamily="2" charset="0"/>
                        </a:rPr>
                        <a:t>Server Bindings Object \| Reference Object</a:t>
                      </a:r>
                    </a:p>
                  </a:txBody>
                  <a:tcPr marL="137160" marR="137160" marT="137160" marB="137160" anchor="ctr"/>
                </a:tc>
                <a:tc>
                  <a:txBody>
                    <a:bodyPr/>
                    <a:lstStyle/>
                    <a:p>
                      <a:pPr algn="just" fontAlgn="ctr"/>
                      <a:r>
                        <a:rPr lang="es-ES" sz="1200" b="0" i="0" u="none" strike="noStrike" dirty="0">
                          <a:solidFill>
                            <a:srgbClr val="000000"/>
                          </a:solidFill>
                          <a:effectLst/>
                          <a:latin typeface="Montserrat" pitchFamily="2" charset="0"/>
                        </a:rPr>
                        <a:t>Mapa </a:t>
                      </a:r>
                      <a:r>
                        <a:rPr lang="es-ES" sz="1200" b="0" i="0" u="none" strike="noStrike" dirty="0" err="1">
                          <a:solidFill>
                            <a:srgbClr val="000000"/>
                          </a:solidFill>
                          <a:effectLst/>
                          <a:latin typeface="Montserrat" pitchFamily="2" charset="0"/>
                        </a:rPr>
                        <a:t>nombreDeVariable</a:t>
                      </a:r>
                      <a:r>
                        <a:rPr lang="es-ES" sz="1200" b="0" i="0" u="none" strike="noStrike" dirty="0">
                          <a:solidFill>
                            <a:srgbClr val="000000"/>
                          </a:solidFill>
                          <a:effectLst/>
                          <a:latin typeface="Montserrat" pitchFamily="2" charset="0"/>
                        </a:rPr>
                        <a:t>-valor. Describen definiciones específicas del protocolo.</a:t>
                      </a:r>
                    </a:p>
                  </a:txBody>
                  <a:tcPr marL="137160" marR="137160" marT="137160" marB="137160" anchor="ctr"/>
                </a:tc>
                <a:extLst>
                  <a:ext uri="{0D108BD9-81ED-4DB2-BD59-A6C34878D82A}">
                    <a16:rowId xmlns:a16="http://schemas.microsoft.com/office/drawing/2014/main" val="790017194"/>
                  </a:ext>
                </a:extLst>
              </a:tr>
            </a:tbl>
          </a:graphicData>
        </a:graphic>
      </p:graphicFrame>
    </p:spTree>
    <p:extLst>
      <p:ext uri="{BB962C8B-B14F-4D97-AF65-F5344CB8AC3E}">
        <p14:creationId xmlns:p14="http://schemas.microsoft.com/office/powerpoint/2010/main" val="83369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a:latin typeface="Montserrat"/>
                <a:sym typeface="Montserrat"/>
              </a:rPr>
              <a:t>Estructura - </a:t>
            </a:r>
            <a:r>
              <a:rPr lang="es-ES" sz="2800" b="1" err="1">
                <a:latin typeface="Montserrat"/>
                <a:sym typeface="Montserrat"/>
              </a:rPr>
              <a:t>Channels</a:t>
            </a:r>
            <a:endParaRPr lang="es-ES"/>
          </a:p>
        </p:txBody>
      </p:sp>
      <p:graphicFrame>
        <p:nvGraphicFramePr>
          <p:cNvPr id="9" name="Tabla 5">
            <a:extLst>
              <a:ext uri="{FF2B5EF4-FFF2-40B4-BE49-F238E27FC236}">
                <a16:creationId xmlns:a16="http://schemas.microsoft.com/office/drawing/2014/main" id="{E485CD65-2D0F-2AF9-24FA-FA7707995FA0}"/>
              </a:ext>
            </a:extLst>
          </p:cNvPr>
          <p:cNvGraphicFramePr>
            <a:graphicFrameLocks noGrp="1"/>
          </p:cNvGraphicFramePr>
          <p:nvPr>
            <p:extLst>
              <p:ext uri="{D42A27DB-BD31-4B8C-83A1-F6EECF244321}">
                <p14:modId xmlns:p14="http://schemas.microsoft.com/office/powerpoint/2010/main" val="634085453"/>
              </p:ext>
            </p:extLst>
          </p:nvPr>
        </p:nvGraphicFramePr>
        <p:xfrm>
          <a:off x="1575956" y="1510871"/>
          <a:ext cx="9040087" cy="4819037"/>
        </p:xfrm>
        <a:graphic>
          <a:graphicData uri="http://schemas.openxmlformats.org/drawingml/2006/table">
            <a:tbl>
              <a:tblPr firstRow="1" bandRow="1">
                <a:tableStyleId>{5940675A-B579-460E-94D1-54222C63F5DA}</a:tableStyleId>
              </a:tblPr>
              <a:tblGrid>
                <a:gridCol w="2129269">
                  <a:extLst>
                    <a:ext uri="{9D8B030D-6E8A-4147-A177-3AD203B41FA5}">
                      <a16:colId xmlns:a16="http://schemas.microsoft.com/office/drawing/2014/main" val="1860101253"/>
                    </a:ext>
                  </a:extLst>
                </a:gridCol>
                <a:gridCol w="2200275">
                  <a:extLst>
                    <a:ext uri="{9D8B030D-6E8A-4147-A177-3AD203B41FA5}">
                      <a16:colId xmlns:a16="http://schemas.microsoft.com/office/drawing/2014/main" val="3932306418"/>
                    </a:ext>
                  </a:extLst>
                </a:gridCol>
                <a:gridCol w="4710543">
                  <a:extLst>
                    <a:ext uri="{9D8B030D-6E8A-4147-A177-3AD203B41FA5}">
                      <a16:colId xmlns:a16="http://schemas.microsoft.com/office/drawing/2014/main" val="11962764"/>
                    </a:ext>
                  </a:extLst>
                </a:gridCol>
              </a:tblGrid>
              <a:tr h="560237">
                <a:tc>
                  <a:txBody>
                    <a:bodyPr/>
                    <a:lstStyle/>
                    <a:p>
                      <a:pPr algn="ctr" fontAlgn="b"/>
                      <a:r>
                        <a:rPr lang="es-ES" sz="1200" b="1" i="0" u="none" strike="noStrike" dirty="0">
                          <a:solidFill>
                            <a:schemeClr val="tx1"/>
                          </a:solidFill>
                          <a:effectLst/>
                          <a:latin typeface="Montserrat" pitchFamily="2" charset="0"/>
                        </a:rPr>
                        <a:t>Nombre del campo</a:t>
                      </a:r>
                    </a:p>
                  </a:txBody>
                  <a:tcPr marL="45720" marR="45720" anchor="ctr">
                    <a:solidFill>
                      <a:schemeClr val="bg1">
                        <a:lumMod val="85000"/>
                      </a:schemeClr>
                    </a:solidFill>
                  </a:tcPr>
                </a:tc>
                <a:tc>
                  <a:txBody>
                    <a:bodyPr/>
                    <a:lstStyle/>
                    <a:p>
                      <a:pPr algn="ctr" fontAlgn="b"/>
                      <a:r>
                        <a:rPr lang="es-ES" sz="1200" b="1" i="0" u="none" strike="noStrike" dirty="0">
                          <a:solidFill>
                            <a:schemeClr val="tx1"/>
                          </a:solidFill>
                          <a:effectLst/>
                          <a:latin typeface="Montserrat" pitchFamily="2" charset="0"/>
                        </a:rPr>
                        <a:t>Tipo de dato</a:t>
                      </a:r>
                    </a:p>
                  </a:txBody>
                  <a:tcPr marL="45720" marR="45720" anchor="ctr">
                    <a:solidFill>
                      <a:schemeClr val="bg1">
                        <a:lumMod val="85000"/>
                      </a:schemeClr>
                    </a:solidFill>
                  </a:tcPr>
                </a:tc>
                <a:tc>
                  <a:txBody>
                    <a:bodyPr/>
                    <a:lstStyle/>
                    <a:p>
                      <a:pPr algn="ctr" fontAlgn="ctr"/>
                      <a:r>
                        <a:rPr lang="es-ES" sz="1200" b="1" i="0" u="none" strike="noStrike" dirty="0">
                          <a:solidFill>
                            <a:schemeClr val="tx1"/>
                          </a:solidFill>
                          <a:effectLst/>
                          <a:latin typeface="Montserrat" pitchFamily="2" charset="0"/>
                        </a:rPr>
                        <a:t>Descripción</a:t>
                      </a:r>
                    </a:p>
                  </a:txBody>
                  <a:tcPr marL="45720" marR="45720" anchor="ctr">
                    <a:solidFill>
                      <a:schemeClr val="bg1">
                        <a:lumMod val="85000"/>
                      </a:schemeClr>
                    </a:solidFill>
                  </a:tcPr>
                </a:tc>
                <a:extLst>
                  <a:ext uri="{0D108BD9-81ED-4DB2-BD59-A6C34878D82A}">
                    <a16:rowId xmlns:a16="http://schemas.microsoft.com/office/drawing/2014/main" val="3855375312"/>
                  </a:ext>
                </a:extLst>
              </a:tr>
              <a:tr h="608400">
                <a:tc>
                  <a:txBody>
                    <a:bodyPr/>
                    <a:lstStyle/>
                    <a:p>
                      <a:pPr algn="ctr" fontAlgn="b"/>
                      <a:r>
                        <a:rPr lang="es-ES" sz="1200" b="1" i="0" u="none" strike="noStrike">
                          <a:solidFill>
                            <a:srgbClr val="000000"/>
                          </a:solidFill>
                          <a:effectLst/>
                          <a:latin typeface="Consolas"/>
                        </a:rPr>
                        <a:t>$ref</a:t>
                      </a:r>
                    </a:p>
                  </a:txBody>
                  <a:tcPr marL="45720" marR="45720" anchor="ctr"/>
                </a:tc>
                <a:tc>
                  <a:txBody>
                    <a:bodyPr/>
                    <a:lstStyle/>
                    <a:p>
                      <a:pPr algn="ctr" fontAlgn="b"/>
                      <a:r>
                        <a:rPr lang="es-ES" sz="1200" b="0" i="0" u="none" strike="noStrike" dirty="0" err="1">
                          <a:solidFill>
                            <a:srgbClr val="000000"/>
                          </a:solidFill>
                          <a:effectLst/>
                          <a:latin typeface="Montserrat" pitchFamily="2" charset="0"/>
                        </a:rPr>
                        <a:t>string</a:t>
                      </a:r>
                      <a:endParaRPr lang="es-ES" sz="1200" b="0" i="0" u="none" strike="noStrike" dirty="0">
                        <a:solidFill>
                          <a:srgbClr val="000000"/>
                        </a:solidFill>
                        <a:effectLst/>
                        <a:latin typeface="Montserrat" pitchFamily="2" charset="0"/>
                      </a:endParaRPr>
                    </a:p>
                  </a:txBody>
                  <a:tcPr marL="45720" marR="45720" anchor="ctr"/>
                </a:tc>
                <a:tc>
                  <a:txBody>
                    <a:bodyPr/>
                    <a:lstStyle/>
                    <a:p>
                      <a:pPr algn="just" fontAlgn="ctr"/>
                      <a:r>
                        <a:rPr lang="es-ES" sz="1200" b="0" i="0" u="none" strike="noStrike">
                          <a:solidFill>
                            <a:srgbClr val="000000"/>
                          </a:solidFill>
                          <a:effectLst/>
                          <a:latin typeface="Montserrat" pitchFamily="2" charset="0"/>
                        </a:rPr>
                        <a:t>Permite referenciar una definición de objeto.</a:t>
                      </a:r>
                    </a:p>
                  </a:txBody>
                  <a:tcPr marL="45720" marR="45720" anchor="ctr"/>
                </a:tc>
                <a:extLst>
                  <a:ext uri="{0D108BD9-81ED-4DB2-BD59-A6C34878D82A}">
                    <a16:rowId xmlns:a16="http://schemas.microsoft.com/office/drawing/2014/main" val="3990171038"/>
                  </a:ext>
                </a:extLst>
              </a:tr>
              <a:tr h="608400">
                <a:tc>
                  <a:txBody>
                    <a:bodyPr/>
                    <a:lstStyle/>
                    <a:p>
                      <a:pPr algn="ctr" fontAlgn="b"/>
                      <a:r>
                        <a:rPr lang="es-ES" sz="1200" b="1" i="0" u="none" strike="noStrike" err="1">
                          <a:solidFill>
                            <a:srgbClr val="000000"/>
                          </a:solidFill>
                          <a:effectLst/>
                          <a:latin typeface="Consolas" panose="020B0609020204030204" pitchFamily="49" charset="0"/>
                        </a:rPr>
                        <a:t>description</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dirty="0" err="1">
                          <a:solidFill>
                            <a:srgbClr val="000000"/>
                          </a:solidFill>
                          <a:effectLst/>
                          <a:latin typeface="Montserrat" pitchFamily="2" charset="0"/>
                        </a:rPr>
                        <a:t>string</a:t>
                      </a:r>
                      <a:endParaRPr lang="es-ES" sz="1200" b="0" i="0" u="none" strike="noStrike" dirty="0">
                        <a:solidFill>
                          <a:srgbClr val="000000"/>
                        </a:solidFill>
                        <a:effectLst/>
                        <a:latin typeface="Montserrat" pitchFamily="2" charset="0"/>
                      </a:endParaRPr>
                    </a:p>
                  </a:txBody>
                  <a:tcPr marL="45720" marR="45720" anchor="ctr"/>
                </a:tc>
                <a:tc>
                  <a:txBody>
                    <a:bodyPr/>
                    <a:lstStyle/>
                    <a:p>
                      <a:pPr algn="just" fontAlgn="ctr"/>
                      <a:r>
                        <a:rPr lang="es-ES" sz="1200" b="0" i="0" u="none" strike="noStrike" dirty="0">
                          <a:solidFill>
                            <a:srgbClr val="000000"/>
                          </a:solidFill>
                          <a:effectLst/>
                          <a:latin typeface="Montserrat" pitchFamily="2" charset="0"/>
                        </a:rPr>
                        <a:t>Descripción opcional del elemento de canal.</a:t>
                      </a:r>
                    </a:p>
                  </a:txBody>
                  <a:tcPr marL="45720" marR="45720" anchor="ctr"/>
                </a:tc>
                <a:extLst>
                  <a:ext uri="{0D108BD9-81ED-4DB2-BD59-A6C34878D82A}">
                    <a16:rowId xmlns:a16="http://schemas.microsoft.com/office/drawing/2014/main" val="2686997105"/>
                  </a:ext>
                </a:extLst>
              </a:tr>
              <a:tr h="608400">
                <a:tc>
                  <a:txBody>
                    <a:bodyPr/>
                    <a:lstStyle/>
                    <a:p>
                      <a:pPr algn="ctr" fontAlgn="b"/>
                      <a:r>
                        <a:rPr lang="es-ES" sz="1200" b="1" i="0" u="none" strike="noStrike">
                          <a:solidFill>
                            <a:srgbClr val="000000"/>
                          </a:solidFill>
                          <a:effectLst/>
                          <a:latin typeface="Consolas"/>
                        </a:rPr>
                        <a:t>servers</a:t>
                      </a:r>
                    </a:p>
                  </a:txBody>
                  <a:tcPr marL="45720" marR="45720" anchor="ctr"/>
                </a:tc>
                <a:tc>
                  <a:txBody>
                    <a:bodyPr/>
                    <a:lstStyle/>
                    <a:p>
                      <a:pPr algn="ctr" fontAlgn="b"/>
                      <a:r>
                        <a:rPr lang="es-ES" sz="1200" b="0" i="0" u="none" strike="noStrike" dirty="0">
                          <a:solidFill>
                            <a:srgbClr val="000000"/>
                          </a:solidFill>
                          <a:effectLst/>
                          <a:latin typeface="Montserrat" pitchFamily="2" charset="0"/>
                        </a:rPr>
                        <a:t>[</a:t>
                      </a:r>
                      <a:r>
                        <a:rPr lang="es-ES" sz="1200" b="0" i="0" u="none" strike="noStrike" dirty="0" err="1">
                          <a:solidFill>
                            <a:srgbClr val="000000"/>
                          </a:solidFill>
                          <a:effectLst/>
                          <a:latin typeface="Montserrat" pitchFamily="2" charset="0"/>
                        </a:rPr>
                        <a:t>string</a:t>
                      </a:r>
                      <a:r>
                        <a:rPr lang="es-ES" sz="1200" b="0" i="0" u="none" strike="noStrike" dirty="0">
                          <a:solidFill>
                            <a:srgbClr val="000000"/>
                          </a:solidFill>
                          <a:effectLst/>
                          <a:latin typeface="Montserrat" pitchFamily="2" charset="0"/>
                        </a:rPr>
                        <a:t>]</a:t>
                      </a:r>
                    </a:p>
                  </a:txBody>
                  <a:tcPr marL="45720" marR="45720" anchor="ctr"/>
                </a:tc>
                <a:tc>
                  <a:txBody>
                    <a:bodyPr/>
                    <a:lstStyle/>
                    <a:p>
                      <a:pPr algn="just" fontAlgn="ctr"/>
                      <a:r>
                        <a:rPr lang="es-ES" sz="1200" b="0" i="0" u="none" strike="noStrike" dirty="0">
                          <a:solidFill>
                            <a:srgbClr val="000000"/>
                          </a:solidFill>
                          <a:effectLst/>
                          <a:latin typeface="Montserrat" pitchFamily="2" charset="0"/>
                        </a:rPr>
                        <a:t>Servidores en los que está disponible el canal.</a:t>
                      </a:r>
                    </a:p>
                  </a:txBody>
                  <a:tcPr marL="45720" marR="45720" anchor="ctr"/>
                </a:tc>
                <a:extLst>
                  <a:ext uri="{0D108BD9-81ED-4DB2-BD59-A6C34878D82A}">
                    <a16:rowId xmlns:a16="http://schemas.microsoft.com/office/drawing/2014/main" val="1356313132"/>
                  </a:ext>
                </a:extLst>
              </a:tr>
              <a:tr h="608400">
                <a:tc>
                  <a:txBody>
                    <a:bodyPr/>
                    <a:lstStyle/>
                    <a:p>
                      <a:pPr algn="ctr" fontAlgn="b"/>
                      <a:r>
                        <a:rPr lang="es-ES" sz="1200" b="1" i="0" u="none" strike="noStrike">
                          <a:solidFill>
                            <a:srgbClr val="000000"/>
                          </a:solidFill>
                          <a:effectLst/>
                          <a:latin typeface="Consolas"/>
                        </a:rPr>
                        <a:t>subscribe</a:t>
                      </a:r>
                    </a:p>
                  </a:txBody>
                  <a:tcPr marL="45720" marR="45720" anchor="ctr"/>
                </a:tc>
                <a:tc>
                  <a:txBody>
                    <a:bodyPr/>
                    <a:lstStyle/>
                    <a:p>
                      <a:pPr algn="ctr" fontAlgn="b"/>
                      <a:r>
                        <a:rPr lang="es-ES" sz="1200" b="0" i="0" u="none" strike="noStrike" err="1">
                          <a:solidFill>
                            <a:srgbClr val="000000"/>
                          </a:solidFill>
                          <a:effectLst/>
                          <a:latin typeface="Montserrat" pitchFamily="2" charset="0"/>
                        </a:rPr>
                        <a:t>Operation</a:t>
                      </a:r>
                      <a:r>
                        <a:rPr lang="es-ES" sz="1200" b="0" i="0" u="none" strike="noStrike">
                          <a:solidFill>
                            <a:srgbClr val="000000"/>
                          </a:solidFill>
                          <a:effectLst/>
                          <a:latin typeface="Montserrat" pitchFamily="2" charset="0"/>
                        </a:rPr>
                        <a:t> </a:t>
                      </a:r>
                      <a:r>
                        <a:rPr lang="es-ES" sz="1200" b="0" i="0" u="none" strike="noStrike" err="1">
                          <a:solidFill>
                            <a:srgbClr val="000000"/>
                          </a:solidFill>
                          <a:effectLst/>
                          <a:latin typeface="Montserrat" pitchFamily="2" charset="0"/>
                        </a:rPr>
                        <a:t>Object</a:t>
                      </a:r>
                      <a:endParaRPr lang="es-ES" sz="1200" b="0" i="0" u="none" strike="noStrike">
                        <a:solidFill>
                          <a:srgbClr val="000000"/>
                        </a:solidFill>
                        <a:effectLst/>
                        <a:latin typeface="Montserrat" pitchFamily="2" charset="0"/>
                      </a:endParaRPr>
                    </a:p>
                  </a:txBody>
                  <a:tcPr marL="45720" marR="45720" anchor="ctr"/>
                </a:tc>
                <a:tc>
                  <a:txBody>
                    <a:bodyPr/>
                    <a:lstStyle/>
                    <a:p>
                      <a:pPr algn="just" fontAlgn="ctr"/>
                      <a:r>
                        <a:rPr lang="es-ES" sz="1200" b="0" i="0" u="none" strike="noStrike" dirty="0">
                          <a:solidFill>
                            <a:srgbClr val="000000"/>
                          </a:solidFill>
                          <a:effectLst/>
                          <a:latin typeface="Montserrat" pitchFamily="2" charset="0"/>
                        </a:rPr>
                        <a:t>Define los mensajes producidos por la API.</a:t>
                      </a:r>
                    </a:p>
                  </a:txBody>
                  <a:tcPr marL="45720" marR="45720" anchor="ctr"/>
                </a:tc>
                <a:extLst>
                  <a:ext uri="{0D108BD9-81ED-4DB2-BD59-A6C34878D82A}">
                    <a16:rowId xmlns:a16="http://schemas.microsoft.com/office/drawing/2014/main" val="790017194"/>
                  </a:ext>
                </a:extLst>
              </a:tr>
              <a:tr h="608400">
                <a:tc>
                  <a:txBody>
                    <a:bodyPr/>
                    <a:lstStyle/>
                    <a:p>
                      <a:pPr algn="ctr" fontAlgn="b"/>
                      <a:r>
                        <a:rPr lang="es-ES" sz="1200" b="1" i="0" u="none" strike="noStrike" err="1">
                          <a:solidFill>
                            <a:srgbClr val="000000"/>
                          </a:solidFill>
                          <a:effectLst/>
                          <a:latin typeface="Consolas" panose="020B0609020204030204" pitchFamily="49" charset="0"/>
                        </a:rPr>
                        <a:t>publish</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err="1">
                          <a:solidFill>
                            <a:srgbClr val="000000"/>
                          </a:solidFill>
                          <a:effectLst/>
                          <a:latin typeface="Montserrat" pitchFamily="2" charset="0"/>
                        </a:rPr>
                        <a:t>Operation</a:t>
                      </a:r>
                      <a:r>
                        <a:rPr lang="es-ES" sz="1200" b="0" i="0" u="none" strike="noStrike">
                          <a:solidFill>
                            <a:srgbClr val="000000"/>
                          </a:solidFill>
                          <a:effectLst/>
                          <a:latin typeface="Montserrat" pitchFamily="2" charset="0"/>
                        </a:rPr>
                        <a:t> </a:t>
                      </a:r>
                      <a:r>
                        <a:rPr lang="es-ES" sz="1200" b="0" i="0" u="none" strike="noStrike" err="1">
                          <a:solidFill>
                            <a:srgbClr val="000000"/>
                          </a:solidFill>
                          <a:effectLst/>
                          <a:latin typeface="Montserrat" pitchFamily="2" charset="0"/>
                        </a:rPr>
                        <a:t>Object</a:t>
                      </a:r>
                      <a:endParaRPr lang="es-ES" sz="1200" b="0" i="0" u="none" strike="noStrike">
                        <a:solidFill>
                          <a:srgbClr val="000000"/>
                        </a:solidFill>
                        <a:effectLst/>
                        <a:latin typeface="Montserrat" pitchFamily="2" charset="0"/>
                      </a:endParaRPr>
                    </a:p>
                  </a:txBody>
                  <a:tcPr marL="45720" marR="45720" anchor="ctr"/>
                </a:tc>
                <a:tc>
                  <a:txBody>
                    <a:bodyPr/>
                    <a:lstStyle/>
                    <a:p>
                      <a:pPr algn="just" fontAlgn="ctr"/>
                      <a:r>
                        <a:rPr lang="es-ES" sz="1200" b="0" i="0" u="none" strike="noStrike" dirty="0">
                          <a:solidFill>
                            <a:srgbClr val="000000"/>
                          </a:solidFill>
                          <a:effectLst/>
                          <a:latin typeface="Montserrat" pitchFamily="2" charset="0"/>
                        </a:rPr>
                        <a:t>Define los mensajes consumidos por la API desde el canal.</a:t>
                      </a:r>
                    </a:p>
                  </a:txBody>
                  <a:tcPr marL="45720" marR="45720" anchor="ctr"/>
                </a:tc>
                <a:extLst>
                  <a:ext uri="{0D108BD9-81ED-4DB2-BD59-A6C34878D82A}">
                    <a16:rowId xmlns:a16="http://schemas.microsoft.com/office/drawing/2014/main" val="2442850727"/>
                  </a:ext>
                </a:extLst>
              </a:tr>
              <a:tr h="608400">
                <a:tc>
                  <a:txBody>
                    <a:bodyPr/>
                    <a:lstStyle/>
                    <a:p>
                      <a:pPr algn="ctr" fontAlgn="b"/>
                      <a:r>
                        <a:rPr lang="es-ES" sz="1200" b="1" i="0" u="none" strike="noStrike" err="1">
                          <a:solidFill>
                            <a:srgbClr val="000000"/>
                          </a:solidFill>
                          <a:effectLst/>
                          <a:latin typeface="Consolas" panose="020B0609020204030204" pitchFamily="49" charset="0"/>
                        </a:rPr>
                        <a:t>parameters</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a:solidFill>
                            <a:srgbClr val="000000"/>
                          </a:solidFill>
                          <a:effectLst/>
                          <a:latin typeface="Montserrat" pitchFamily="2" charset="0"/>
                        </a:rPr>
                        <a:t>Parameters Object</a:t>
                      </a:r>
                      <a:endParaRPr lang="es-ES" sz="1200" b="0" i="0" u="none" strike="noStrike" err="1">
                        <a:solidFill>
                          <a:srgbClr val="000000"/>
                        </a:solidFill>
                        <a:effectLst/>
                        <a:latin typeface="Montserrat" pitchFamily="2" charset="0"/>
                      </a:endParaRPr>
                    </a:p>
                  </a:txBody>
                  <a:tcPr marL="45720" marR="45720" anchor="ctr"/>
                </a:tc>
                <a:tc>
                  <a:txBody>
                    <a:bodyPr/>
                    <a:lstStyle/>
                    <a:p>
                      <a:pPr algn="just" fontAlgn="ctr"/>
                      <a:r>
                        <a:rPr lang="es-ES" sz="1200" b="0" i="0" u="none" strike="noStrike" dirty="0">
                          <a:solidFill>
                            <a:srgbClr val="000000"/>
                          </a:solidFill>
                          <a:effectLst/>
                          <a:latin typeface="Montserrat" pitchFamily="2" charset="0"/>
                        </a:rPr>
                        <a:t>Parámetros incluidos en el nombre del canal.</a:t>
                      </a:r>
                    </a:p>
                  </a:txBody>
                  <a:tcPr marL="45720" marR="45720" anchor="ctr"/>
                </a:tc>
                <a:extLst>
                  <a:ext uri="{0D108BD9-81ED-4DB2-BD59-A6C34878D82A}">
                    <a16:rowId xmlns:a16="http://schemas.microsoft.com/office/drawing/2014/main" val="3722914434"/>
                  </a:ext>
                </a:extLst>
              </a:tr>
              <a:tr h="608400">
                <a:tc>
                  <a:txBody>
                    <a:bodyPr/>
                    <a:lstStyle/>
                    <a:p>
                      <a:pPr algn="ctr" fontAlgn="b"/>
                      <a:r>
                        <a:rPr lang="es-ES" sz="1200" b="1" i="0" u="none" strike="noStrike" err="1">
                          <a:solidFill>
                            <a:srgbClr val="000000"/>
                          </a:solidFill>
                          <a:effectLst/>
                          <a:latin typeface="Consolas" panose="020B0609020204030204" pitchFamily="49" charset="0"/>
                        </a:rPr>
                        <a:t>bindings</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a:solidFill>
                            <a:srgbClr val="000000"/>
                          </a:solidFill>
                          <a:effectLst/>
                          <a:latin typeface="Montserrat" pitchFamily="2" charset="0"/>
                        </a:rPr>
                        <a:t>Channel Bindings Object \| Reference Object</a:t>
                      </a:r>
                      <a:endParaRPr lang="es-ES" sz="1200" b="0" i="0" u="none" strike="noStrike" err="1">
                        <a:solidFill>
                          <a:srgbClr val="000000"/>
                        </a:solidFill>
                        <a:effectLst/>
                        <a:latin typeface="Montserrat" pitchFamily="2" charset="0"/>
                      </a:endParaRPr>
                    </a:p>
                  </a:txBody>
                  <a:tcPr marL="45720" marR="45720" anchor="ctr"/>
                </a:tc>
                <a:tc>
                  <a:txBody>
                    <a:bodyPr/>
                    <a:lstStyle/>
                    <a:p>
                      <a:pPr algn="just" fontAlgn="ctr"/>
                      <a:r>
                        <a:rPr lang="es-ES" sz="1200" b="0" i="0" u="none" strike="noStrike" dirty="0">
                          <a:solidFill>
                            <a:srgbClr val="000000"/>
                          </a:solidFill>
                          <a:effectLst/>
                          <a:latin typeface="Montserrat" pitchFamily="2" charset="0"/>
                        </a:rPr>
                        <a:t>Mapa </a:t>
                      </a:r>
                      <a:r>
                        <a:rPr lang="es-ES" sz="1200" b="0" i="0" u="none" strike="noStrike" dirty="0" err="1">
                          <a:solidFill>
                            <a:srgbClr val="000000"/>
                          </a:solidFill>
                          <a:effectLst/>
                          <a:latin typeface="Montserrat" pitchFamily="2" charset="0"/>
                        </a:rPr>
                        <a:t>nombreDeVariable</a:t>
                      </a:r>
                      <a:r>
                        <a:rPr lang="es-ES" sz="1200" b="0" i="0" u="none" strike="noStrike" dirty="0">
                          <a:solidFill>
                            <a:srgbClr val="000000"/>
                          </a:solidFill>
                          <a:effectLst/>
                          <a:latin typeface="Montserrat" pitchFamily="2" charset="0"/>
                        </a:rPr>
                        <a:t>-valor. Describen definiciones específicas del canal.</a:t>
                      </a:r>
                    </a:p>
                  </a:txBody>
                  <a:tcPr marL="45720" marR="45720" anchor="ctr"/>
                </a:tc>
                <a:extLst>
                  <a:ext uri="{0D108BD9-81ED-4DB2-BD59-A6C34878D82A}">
                    <a16:rowId xmlns:a16="http://schemas.microsoft.com/office/drawing/2014/main" val="378494300"/>
                  </a:ext>
                </a:extLst>
              </a:tr>
            </a:tbl>
          </a:graphicData>
        </a:graphic>
      </p:graphicFrame>
    </p:spTree>
    <p:extLst>
      <p:ext uri="{BB962C8B-B14F-4D97-AF65-F5344CB8AC3E}">
        <p14:creationId xmlns:p14="http://schemas.microsoft.com/office/powerpoint/2010/main" val="2632683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pic>
        <p:nvPicPr>
          <p:cNvPr id="180" name="Google Shape;180;p17"/>
          <p:cNvPicPr preferRelativeResize="0"/>
          <p:nvPr/>
        </p:nvPicPr>
        <p:blipFill>
          <a:blip r:embed="rId3">
            <a:alphaModFix/>
          </a:blip>
          <a:stretch>
            <a:fillRect/>
          </a:stretch>
        </p:blipFill>
        <p:spPr>
          <a:xfrm>
            <a:off x="10393866" y="326801"/>
            <a:ext cx="1375564" cy="588967"/>
          </a:xfrm>
          <a:prstGeom prst="rect">
            <a:avLst/>
          </a:prstGeom>
          <a:noFill/>
          <a:ln>
            <a:noFill/>
          </a:ln>
        </p:spPr>
      </p:pic>
      <p:sp>
        <p:nvSpPr>
          <p:cNvPr id="181" name="Google Shape;181;p17"/>
          <p:cNvSpPr/>
          <p:nvPr/>
        </p:nvSpPr>
        <p:spPr>
          <a:xfrm>
            <a:off x="0" y="10245"/>
            <a:ext cx="4473200" cy="68580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82" name="Google Shape;182;p17"/>
          <p:cNvSpPr txBox="1"/>
          <p:nvPr/>
        </p:nvSpPr>
        <p:spPr>
          <a:xfrm>
            <a:off x="953867" y="1019643"/>
            <a:ext cx="2393200" cy="533504"/>
          </a:xfrm>
          <a:prstGeom prst="rect">
            <a:avLst/>
          </a:prstGeom>
          <a:noFill/>
          <a:ln>
            <a:noFill/>
          </a:ln>
        </p:spPr>
        <p:txBody>
          <a:bodyPr spcFirstLastPara="1" wrap="square" lIns="121900" tIns="121900" rIns="121900" bIns="121900" anchor="t" anchorCtr="0">
            <a:spAutoFit/>
          </a:bodyPr>
          <a:lstStyle/>
          <a:p>
            <a:pPr defTabSz="1219170">
              <a:buClr>
                <a:srgbClr val="000000"/>
              </a:buClr>
              <a:defRPr/>
            </a:pPr>
            <a:r>
              <a:rPr lang="es" sz="1867" b="1" kern="0">
                <a:solidFill>
                  <a:srgbClr val="000000"/>
                </a:solidFill>
                <a:latin typeface="Montserrat"/>
                <a:ea typeface="Montserrat"/>
                <a:cs typeface="Montserrat"/>
                <a:sym typeface="Montserrat"/>
              </a:rPr>
              <a:t>Índice</a:t>
            </a:r>
            <a:endParaRPr sz="1867" b="1" kern="0">
              <a:solidFill>
                <a:srgbClr val="000000"/>
              </a:solidFill>
              <a:latin typeface="Montserrat"/>
              <a:ea typeface="Montserrat"/>
              <a:cs typeface="Montserrat"/>
              <a:sym typeface="Montserrat"/>
            </a:endParaRPr>
          </a:p>
        </p:txBody>
      </p:sp>
      <p:cxnSp>
        <p:nvCxnSpPr>
          <p:cNvPr id="183" name="Google Shape;183;p17"/>
          <p:cNvCxnSpPr/>
          <p:nvPr/>
        </p:nvCxnSpPr>
        <p:spPr>
          <a:xfrm>
            <a:off x="986133" y="1723823"/>
            <a:ext cx="2500400" cy="0"/>
          </a:xfrm>
          <a:prstGeom prst="straightConnector1">
            <a:avLst/>
          </a:prstGeom>
          <a:noFill/>
          <a:ln w="38100" cap="flat" cmpd="sng">
            <a:solidFill>
              <a:schemeClr val="dk1"/>
            </a:solidFill>
            <a:prstDash val="solid"/>
            <a:round/>
            <a:headEnd type="none" w="med" len="med"/>
            <a:tailEnd type="none" w="med" len="med"/>
          </a:ln>
        </p:spPr>
      </p:cxnSp>
      <p:sp>
        <p:nvSpPr>
          <p:cNvPr id="2" name="Marcador de número de diapositiva 1">
            <a:extLst>
              <a:ext uri="{FF2B5EF4-FFF2-40B4-BE49-F238E27FC236}">
                <a16:creationId xmlns:a16="http://schemas.microsoft.com/office/drawing/2014/main" id="{F34922C1-9815-45FB-80C5-A85D94A96258}"/>
              </a:ext>
            </a:extLst>
          </p:cNvPr>
          <p:cNvSpPr>
            <a:spLocks noGrp="1"/>
          </p:cNvSpPr>
          <p:nvPr>
            <p:ph type="sldNum" idx="12"/>
          </p:nvPr>
        </p:nvSpPr>
        <p:spPr/>
        <p:txBody>
          <a:bodyPr/>
          <a:lstStyle/>
          <a:p>
            <a:pPr defTabSz="1219170">
              <a:buClr>
                <a:srgbClr val="000000"/>
              </a:buClr>
              <a:defRPr/>
            </a:pPr>
            <a:fld id="{00000000-1234-1234-1234-123412341234}" type="slidenum">
              <a:rPr lang="es-ES" kern="0">
                <a:solidFill>
                  <a:srgbClr val="595959"/>
                </a:solidFill>
                <a:latin typeface="Arial"/>
                <a:cs typeface="Arial"/>
                <a:sym typeface="Arial"/>
              </a:rPr>
              <a:pPr defTabSz="1219170">
                <a:buClr>
                  <a:srgbClr val="000000"/>
                </a:buClr>
                <a:defRPr/>
              </a:pPr>
              <a:t>2</a:t>
            </a:fld>
            <a:endParaRPr lang="es-ES" kern="0">
              <a:solidFill>
                <a:srgbClr val="595959"/>
              </a:solidFill>
              <a:latin typeface="Arial"/>
              <a:cs typeface="Arial"/>
              <a:sym typeface="Arial"/>
            </a:endParaRPr>
          </a:p>
        </p:txBody>
      </p:sp>
      <p:sp>
        <p:nvSpPr>
          <p:cNvPr id="178" name="Google Shape;178;p17">
            <a:hlinkClick r:id="rId4" action="ppaction://hlinksldjump"/>
          </p:cNvPr>
          <p:cNvSpPr txBox="1"/>
          <p:nvPr/>
        </p:nvSpPr>
        <p:spPr>
          <a:xfrm>
            <a:off x="4802266" y="1264851"/>
            <a:ext cx="5591600" cy="576592"/>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defRPr/>
            </a:pPr>
            <a:r>
              <a:rPr lang="es" sz="1867" b="1" kern="0">
                <a:solidFill>
                  <a:srgbClr val="000000"/>
                </a:solidFill>
                <a:latin typeface="Montserrat"/>
                <a:ea typeface="Montserrat"/>
                <a:cs typeface="Montserrat"/>
                <a:sym typeface="Montserrat"/>
              </a:rPr>
              <a:t>01.     Introducción</a:t>
            </a:r>
            <a:endParaRPr sz="1867" b="1" kern="0">
              <a:solidFill>
                <a:srgbClr val="000000"/>
              </a:solidFill>
              <a:latin typeface="Montserrat"/>
              <a:ea typeface="Montserrat"/>
              <a:cs typeface="Montserrat"/>
              <a:sym typeface="Montserrat"/>
            </a:endParaRPr>
          </a:p>
        </p:txBody>
      </p:sp>
      <p:sp>
        <p:nvSpPr>
          <p:cNvPr id="12" name="Google Shape;179;p17">
            <a:hlinkClick r:id="rId5" action="ppaction://hlinksldjump"/>
            <a:extLst>
              <a:ext uri="{FF2B5EF4-FFF2-40B4-BE49-F238E27FC236}">
                <a16:creationId xmlns:a16="http://schemas.microsoft.com/office/drawing/2014/main" id="{10C444E7-1E76-432B-A4CD-0CF325D2E912}"/>
              </a:ext>
            </a:extLst>
          </p:cNvPr>
          <p:cNvSpPr txBox="1"/>
          <p:nvPr/>
        </p:nvSpPr>
        <p:spPr>
          <a:xfrm>
            <a:off x="4802268" y="1960751"/>
            <a:ext cx="5789533" cy="576592"/>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defRPr/>
            </a:pPr>
            <a:r>
              <a:rPr lang="es" sz="1867" b="1" kern="0">
                <a:solidFill>
                  <a:srgbClr val="000000"/>
                </a:solidFill>
                <a:latin typeface="Montserrat"/>
                <a:ea typeface="Montserrat"/>
                <a:cs typeface="Montserrat"/>
                <a:sym typeface="Montserrat"/>
              </a:rPr>
              <a:t>02.     </a:t>
            </a:r>
            <a:r>
              <a:rPr lang="es" sz="1867" b="1" kern="0">
                <a:solidFill>
                  <a:srgbClr val="000000"/>
                </a:solidFill>
                <a:latin typeface="Montserrat"/>
                <a:ea typeface="Montserrat"/>
                <a:cs typeface="Arial"/>
                <a:sym typeface="Montserrat"/>
              </a:rPr>
              <a:t>Conceptos</a:t>
            </a:r>
            <a:endParaRPr lang="es" sz="1867" b="1" kern="0">
              <a:solidFill>
                <a:srgbClr val="000000"/>
              </a:solidFill>
              <a:latin typeface="Montserrat"/>
              <a:ea typeface="Montserrat"/>
              <a:cs typeface="Montserrat"/>
              <a:sym typeface="Arial"/>
            </a:endParaRPr>
          </a:p>
        </p:txBody>
      </p:sp>
      <p:sp>
        <p:nvSpPr>
          <p:cNvPr id="13" name="Google Shape;179;p17">
            <a:hlinkClick r:id="rId5" action="ppaction://hlinksldjump"/>
            <a:extLst>
              <a:ext uri="{FF2B5EF4-FFF2-40B4-BE49-F238E27FC236}">
                <a16:creationId xmlns:a16="http://schemas.microsoft.com/office/drawing/2014/main" id="{E66F29FD-FA0F-5BB0-9C2D-A7E8278B3E3A}"/>
              </a:ext>
            </a:extLst>
          </p:cNvPr>
          <p:cNvSpPr txBox="1"/>
          <p:nvPr/>
        </p:nvSpPr>
        <p:spPr>
          <a:xfrm>
            <a:off x="4802267" y="2633640"/>
            <a:ext cx="5789533" cy="576592"/>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defRPr/>
            </a:pPr>
            <a:r>
              <a:rPr lang="es" sz="1867" b="1" kern="0">
                <a:solidFill>
                  <a:srgbClr val="000000"/>
                </a:solidFill>
                <a:latin typeface="Montserrat"/>
                <a:cs typeface="Arial"/>
                <a:sym typeface="Montserrat"/>
              </a:rPr>
              <a:t>03.     Estructura</a:t>
            </a:r>
            <a:endParaRPr lang="es" sz="1867" b="1" kern="0">
              <a:solidFill>
                <a:srgbClr val="000000"/>
              </a:solidFill>
              <a:latin typeface="Montserrat"/>
              <a:cs typeface="Arial"/>
              <a:sym typeface="Arial"/>
            </a:endParaRPr>
          </a:p>
        </p:txBody>
      </p:sp>
      <p:sp>
        <p:nvSpPr>
          <p:cNvPr id="14" name="Google Shape;179;p17">
            <a:hlinkClick r:id="rId6" action="ppaction://hlinksldjump"/>
            <a:extLst>
              <a:ext uri="{FF2B5EF4-FFF2-40B4-BE49-F238E27FC236}">
                <a16:creationId xmlns:a16="http://schemas.microsoft.com/office/drawing/2014/main" id="{885550B1-6C9E-4CF7-BA92-209882EA0831}"/>
              </a:ext>
            </a:extLst>
          </p:cNvPr>
          <p:cNvSpPr txBox="1"/>
          <p:nvPr/>
        </p:nvSpPr>
        <p:spPr>
          <a:xfrm>
            <a:off x="4802267" y="3998418"/>
            <a:ext cx="5789533" cy="576592"/>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defRPr/>
            </a:pPr>
            <a:r>
              <a:rPr lang="es" sz="1867" b="1" kern="0">
                <a:solidFill>
                  <a:srgbClr val="000000"/>
                </a:solidFill>
                <a:latin typeface="Montserrat"/>
                <a:cs typeface="Arial"/>
                <a:sym typeface="Montserrat"/>
              </a:rPr>
              <a:t>05.      </a:t>
            </a:r>
            <a:r>
              <a:rPr lang="es-ES" sz="1867" b="1" kern="0">
                <a:solidFill>
                  <a:srgbClr val="000000"/>
                </a:solidFill>
                <a:latin typeface="Montserrat"/>
                <a:cs typeface="Arial"/>
                <a:sym typeface="Montserrat"/>
              </a:rPr>
              <a:t>Herramientas</a:t>
            </a:r>
            <a:endParaRPr lang="es" sz="1867" b="1" kern="0">
              <a:solidFill>
                <a:srgbClr val="000000"/>
              </a:solidFill>
              <a:latin typeface="Montserrat"/>
              <a:cs typeface="Arial"/>
              <a:sym typeface="Arial"/>
            </a:endParaRPr>
          </a:p>
        </p:txBody>
      </p:sp>
      <p:sp>
        <p:nvSpPr>
          <p:cNvPr id="4" name="Google Shape;179;p17">
            <a:hlinkClick r:id="rId7" action="ppaction://hlinksldjump"/>
            <a:extLst>
              <a:ext uri="{FF2B5EF4-FFF2-40B4-BE49-F238E27FC236}">
                <a16:creationId xmlns:a16="http://schemas.microsoft.com/office/drawing/2014/main" id="{2C4CBDDD-F043-5F7D-A7F6-2833BEAB91BF}"/>
              </a:ext>
            </a:extLst>
          </p:cNvPr>
          <p:cNvSpPr txBox="1"/>
          <p:nvPr/>
        </p:nvSpPr>
        <p:spPr>
          <a:xfrm>
            <a:off x="4802267" y="4676999"/>
            <a:ext cx="5789533" cy="576592"/>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defRPr/>
            </a:pPr>
            <a:r>
              <a:rPr lang="es" sz="1867" b="1" kern="0">
                <a:solidFill>
                  <a:srgbClr val="000000"/>
                </a:solidFill>
                <a:latin typeface="Montserrat"/>
                <a:cs typeface="Arial"/>
                <a:sym typeface="Montserrat"/>
              </a:rPr>
              <a:t>06.      </a:t>
            </a:r>
            <a:r>
              <a:rPr lang="es-ES" sz="1867" b="1" kern="0">
                <a:solidFill>
                  <a:srgbClr val="000000"/>
                </a:solidFill>
                <a:latin typeface="Montserrat"/>
                <a:cs typeface="Arial"/>
                <a:sym typeface="Montserrat"/>
              </a:rPr>
              <a:t>Otros aspectos de la especificación</a:t>
            </a:r>
            <a:r>
              <a:rPr lang="es" sz="1867" b="1" kern="0">
                <a:solidFill>
                  <a:srgbClr val="000000"/>
                </a:solidFill>
                <a:latin typeface="Montserrat"/>
                <a:cs typeface="Arial"/>
                <a:sym typeface="Montserrat"/>
              </a:rPr>
              <a:t>  </a:t>
            </a:r>
            <a:endParaRPr lang="es" sz="1867" b="1" kern="0">
              <a:solidFill>
                <a:srgbClr val="000000"/>
              </a:solidFill>
              <a:latin typeface="Montserrat"/>
              <a:cs typeface="Arial"/>
              <a:sym typeface="Arial"/>
            </a:endParaRPr>
          </a:p>
        </p:txBody>
      </p:sp>
      <p:sp>
        <p:nvSpPr>
          <p:cNvPr id="3" name="Google Shape;179;p17">
            <a:hlinkClick r:id="rId8" action="ppaction://hlinksldjump"/>
            <a:extLst>
              <a:ext uri="{FF2B5EF4-FFF2-40B4-BE49-F238E27FC236}">
                <a16:creationId xmlns:a16="http://schemas.microsoft.com/office/drawing/2014/main" id="{E6AABB93-497D-B9E7-5837-7689CC3A7A89}"/>
              </a:ext>
            </a:extLst>
          </p:cNvPr>
          <p:cNvSpPr txBox="1"/>
          <p:nvPr/>
        </p:nvSpPr>
        <p:spPr>
          <a:xfrm>
            <a:off x="4824036" y="5355580"/>
            <a:ext cx="5789533" cy="576592"/>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defRPr/>
            </a:pPr>
            <a:r>
              <a:rPr lang="es" sz="1867" b="1" kern="0">
                <a:solidFill>
                  <a:srgbClr val="000000"/>
                </a:solidFill>
                <a:latin typeface="Montserrat"/>
                <a:cs typeface="Arial"/>
                <a:sym typeface="Montserrat"/>
              </a:rPr>
              <a:t>07.      </a:t>
            </a:r>
            <a:r>
              <a:rPr lang="es-ES" sz="1867" b="1" kern="0">
                <a:solidFill>
                  <a:srgbClr val="000000"/>
                </a:solidFill>
                <a:latin typeface="Montserrat"/>
                <a:cs typeface="Arial"/>
                <a:sym typeface="Montserrat"/>
              </a:rPr>
              <a:t>Referencias</a:t>
            </a:r>
            <a:endParaRPr lang="es" sz="1867" b="1" kern="0">
              <a:solidFill>
                <a:srgbClr val="000000"/>
              </a:solidFill>
              <a:latin typeface="Montserrat"/>
              <a:cs typeface="Arial"/>
              <a:sym typeface="Arial"/>
            </a:endParaRPr>
          </a:p>
        </p:txBody>
      </p:sp>
      <p:sp>
        <p:nvSpPr>
          <p:cNvPr id="5" name="Google Shape;179;p17">
            <a:hlinkClick r:id="rId9" action="ppaction://hlinksldjump"/>
            <a:extLst>
              <a:ext uri="{FF2B5EF4-FFF2-40B4-BE49-F238E27FC236}">
                <a16:creationId xmlns:a16="http://schemas.microsoft.com/office/drawing/2014/main" id="{2E052F82-6B97-A177-18E0-D998DC40B33D}"/>
              </a:ext>
            </a:extLst>
          </p:cNvPr>
          <p:cNvSpPr txBox="1"/>
          <p:nvPr/>
        </p:nvSpPr>
        <p:spPr>
          <a:xfrm>
            <a:off x="4824036" y="3325529"/>
            <a:ext cx="5789533" cy="576592"/>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defRPr/>
            </a:pPr>
            <a:r>
              <a:rPr lang="es" sz="1867" b="1" kern="0">
                <a:solidFill>
                  <a:srgbClr val="000000"/>
                </a:solidFill>
                <a:latin typeface="Montserrat"/>
                <a:cs typeface="Arial"/>
                <a:sym typeface="Montserrat"/>
              </a:rPr>
              <a:t>04.     Ejemplo</a:t>
            </a:r>
            <a:endParaRPr lang="es" sz="1867" b="1" kern="0">
              <a:solidFill>
                <a:srgbClr val="000000"/>
              </a:solidFill>
              <a:latin typeface="Montserrat"/>
              <a:cs typeface="Arial"/>
              <a:sym typeface="Arial"/>
            </a:endParaRPr>
          </a:p>
        </p:txBody>
      </p:sp>
    </p:spTree>
    <p:extLst>
      <p:ext uri="{BB962C8B-B14F-4D97-AF65-F5344CB8AC3E}">
        <p14:creationId xmlns:p14="http://schemas.microsoft.com/office/powerpoint/2010/main" val="3651569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dirty="0">
                <a:latin typeface="Montserrat"/>
                <a:sym typeface="Montserrat"/>
              </a:rPr>
              <a:t>Estructura – </a:t>
            </a:r>
            <a:r>
              <a:rPr lang="es-ES" sz="2800" b="1" dirty="0" err="1">
                <a:latin typeface="Montserrat"/>
                <a:sym typeface="Montserrat"/>
              </a:rPr>
              <a:t>Components</a:t>
            </a:r>
            <a:r>
              <a:rPr lang="es-ES" sz="2800" b="1" dirty="0">
                <a:latin typeface="Montserrat"/>
                <a:sym typeface="Montserrat"/>
              </a:rPr>
              <a:t> (I)</a:t>
            </a:r>
            <a:endParaRPr lang="es-ES" dirty="0"/>
          </a:p>
        </p:txBody>
      </p:sp>
      <p:graphicFrame>
        <p:nvGraphicFramePr>
          <p:cNvPr id="9" name="Tabla 5">
            <a:extLst>
              <a:ext uri="{FF2B5EF4-FFF2-40B4-BE49-F238E27FC236}">
                <a16:creationId xmlns:a16="http://schemas.microsoft.com/office/drawing/2014/main" id="{E485CD65-2D0F-2AF9-24FA-FA7707995FA0}"/>
              </a:ext>
            </a:extLst>
          </p:cNvPr>
          <p:cNvGraphicFramePr>
            <a:graphicFrameLocks noGrp="1"/>
          </p:cNvGraphicFramePr>
          <p:nvPr>
            <p:extLst>
              <p:ext uri="{D42A27DB-BD31-4B8C-83A1-F6EECF244321}">
                <p14:modId xmlns:p14="http://schemas.microsoft.com/office/powerpoint/2010/main" val="3586701393"/>
              </p:ext>
            </p:extLst>
          </p:nvPr>
        </p:nvGraphicFramePr>
        <p:xfrm>
          <a:off x="1434298" y="1404297"/>
          <a:ext cx="9323403" cy="4819037"/>
        </p:xfrm>
        <a:graphic>
          <a:graphicData uri="http://schemas.openxmlformats.org/drawingml/2006/table">
            <a:tbl>
              <a:tblPr firstRow="1" bandRow="1">
                <a:tableStyleId>{5940675A-B579-460E-94D1-54222C63F5DA}</a:tableStyleId>
              </a:tblPr>
              <a:tblGrid>
                <a:gridCol w="2077874">
                  <a:extLst>
                    <a:ext uri="{9D8B030D-6E8A-4147-A177-3AD203B41FA5}">
                      <a16:colId xmlns:a16="http://schemas.microsoft.com/office/drawing/2014/main" val="1860101253"/>
                    </a:ext>
                  </a:extLst>
                </a:gridCol>
                <a:gridCol w="2887393">
                  <a:extLst>
                    <a:ext uri="{9D8B030D-6E8A-4147-A177-3AD203B41FA5}">
                      <a16:colId xmlns:a16="http://schemas.microsoft.com/office/drawing/2014/main" val="3932306418"/>
                    </a:ext>
                  </a:extLst>
                </a:gridCol>
                <a:gridCol w="4358136">
                  <a:extLst>
                    <a:ext uri="{9D8B030D-6E8A-4147-A177-3AD203B41FA5}">
                      <a16:colId xmlns:a16="http://schemas.microsoft.com/office/drawing/2014/main" val="11962764"/>
                    </a:ext>
                  </a:extLst>
                </a:gridCol>
              </a:tblGrid>
              <a:tr h="560237">
                <a:tc>
                  <a:txBody>
                    <a:bodyPr/>
                    <a:lstStyle/>
                    <a:p>
                      <a:pPr algn="ctr" fontAlgn="b"/>
                      <a:r>
                        <a:rPr lang="es-ES" sz="1200" b="1" i="0" u="none" strike="noStrike" dirty="0">
                          <a:solidFill>
                            <a:schemeClr val="tx1"/>
                          </a:solidFill>
                          <a:effectLst/>
                          <a:latin typeface="Montserrat" pitchFamily="2" charset="0"/>
                        </a:rPr>
                        <a:t>Nombre del campo</a:t>
                      </a:r>
                    </a:p>
                  </a:txBody>
                  <a:tcPr marL="137160" marR="137160" marT="137160" marB="137160" anchor="ctr">
                    <a:solidFill>
                      <a:schemeClr val="bg1">
                        <a:lumMod val="85000"/>
                      </a:schemeClr>
                    </a:solidFill>
                  </a:tcPr>
                </a:tc>
                <a:tc>
                  <a:txBody>
                    <a:bodyPr/>
                    <a:lstStyle/>
                    <a:p>
                      <a:pPr algn="ctr" fontAlgn="b"/>
                      <a:r>
                        <a:rPr lang="es-ES" sz="1200" b="1" i="0" u="none" strike="noStrike" dirty="0">
                          <a:solidFill>
                            <a:schemeClr val="tx1"/>
                          </a:solidFill>
                          <a:effectLst/>
                          <a:latin typeface="Montserrat" pitchFamily="2" charset="0"/>
                        </a:rPr>
                        <a:t>Tipo de dato</a:t>
                      </a:r>
                    </a:p>
                  </a:txBody>
                  <a:tcPr marL="137160" marR="137160" marT="137160" marB="137160" anchor="ctr">
                    <a:solidFill>
                      <a:schemeClr val="bg1">
                        <a:lumMod val="85000"/>
                      </a:schemeClr>
                    </a:solidFill>
                  </a:tcPr>
                </a:tc>
                <a:tc>
                  <a:txBody>
                    <a:bodyPr/>
                    <a:lstStyle/>
                    <a:p>
                      <a:pPr algn="ctr" fontAlgn="ctr"/>
                      <a:r>
                        <a:rPr lang="es-ES" sz="1200" b="1" i="0" u="none" strike="noStrike" dirty="0">
                          <a:solidFill>
                            <a:schemeClr val="tx1"/>
                          </a:solidFill>
                          <a:effectLst/>
                          <a:latin typeface="Montserrat" pitchFamily="2" charset="0"/>
                        </a:rPr>
                        <a:t>Descripción</a:t>
                      </a:r>
                    </a:p>
                  </a:txBody>
                  <a:tcPr marL="137160" marR="137160" marT="137160" marB="137160" anchor="ctr">
                    <a:solidFill>
                      <a:schemeClr val="bg1">
                        <a:lumMod val="85000"/>
                      </a:schemeClr>
                    </a:solidFill>
                  </a:tcPr>
                </a:tc>
                <a:extLst>
                  <a:ext uri="{0D108BD9-81ED-4DB2-BD59-A6C34878D82A}">
                    <a16:rowId xmlns:a16="http://schemas.microsoft.com/office/drawing/2014/main" val="3855375312"/>
                  </a:ext>
                </a:extLst>
              </a:tr>
              <a:tr h="608400">
                <a:tc>
                  <a:txBody>
                    <a:bodyPr/>
                    <a:lstStyle/>
                    <a:p>
                      <a:pPr algn="ctr" fontAlgn="b"/>
                      <a:r>
                        <a:rPr lang="es-ES" sz="1200" b="1" i="0" u="none" strike="noStrike" dirty="0" err="1">
                          <a:solidFill>
                            <a:srgbClr val="000000"/>
                          </a:solidFill>
                          <a:effectLst/>
                          <a:latin typeface="Consolas" panose="020B0609020204030204" pitchFamily="49" charset="0"/>
                        </a:rPr>
                        <a:t>schemas</a:t>
                      </a:r>
                      <a:endParaRPr lang="es-ES" sz="1200" b="1" i="0" u="none" strike="noStrike" dirty="0">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dirty="0" err="1">
                          <a:solidFill>
                            <a:srgbClr val="000000"/>
                          </a:solidFill>
                          <a:effectLst/>
                          <a:latin typeface="Montserrat" pitchFamily="2" charset="0"/>
                        </a:rPr>
                        <a:t>Map</a:t>
                      </a:r>
                      <a:r>
                        <a:rPr lang="es-ES" sz="1200" b="0" i="0" u="none" strike="noStrike" dirty="0">
                          <a:solidFill>
                            <a:srgbClr val="000000"/>
                          </a:solidFill>
                          <a:effectLst/>
                          <a:latin typeface="Montserrat" pitchFamily="2" charset="0"/>
                        </a:rPr>
                        <a:t>[</a:t>
                      </a:r>
                      <a:r>
                        <a:rPr lang="es-ES" sz="1200" b="0" i="0" u="none" strike="noStrike" dirty="0" err="1">
                          <a:solidFill>
                            <a:srgbClr val="000000"/>
                          </a:solidFill>
                          <a:effectLst/>
                          <a:latin typeface="Montserrat" pitchFamily="2" charset="0"/>
                        </a:rPr>
                        <a:t>string</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Schema</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Object</a:t>
                      </a:r>
                      <a:r>
                        <a:rPr lang="es-ES" sz="1200" b="0" i="0" u="none" strike="noStrike" dirty="0">
                          <a:solidFill>
                            <a:srgbClr val="000000"/>
                          </a:solidFill>
                          <a:effectLst/>
                          <a:latin typeface="Montserrat" pitchFamily="2" charset="0"/>
                        </a:rPr>
                        <a:t> \ Reference </a:t>
                      </a:r>
                      <a:r>
                        <a:rPr lang="es-ES" sz="1200" b="0" i="0" u="none" strike="noStrike" dirty="0" err="1">
                          <a:solidFill>
                            <a:srgbClr val="000000"/>
                          </a:solidFill>
                          <a:effectLst/>
                          <a:latin typeface="Montserrat" pitchFamily="2" charset="0"/>
                        </a:rPr>
                        <a:t>Object</a:t>
                      </a:r>
                      <a:r>
                        <a:rPr lang="es-ES" sz="1200" b="0" i="0" u="none" strike="noStrike" dirty="0">
                          <a:solidFill>
                            <a:srgbClr val="000000"/>
                          </a:solidFill>
                          <a:effectLst/>
                          <a:latin typeface="Montserrat" pitchFamily="2" charset="0"/>
                        </a:rPr>
                        <a:t>]</a:t>
                      </a:r>
                    </a:p>
                  </a:txBody>
                  <a:tcPr marL="45720" marR="45720" anchor="ctr"/>
                </a:tc>
                <a:tc>
                  <a:txBody>
                    <a:bodyPr/>
                    <a:lstStyle/>
                    <a:p>
                      <a:pPr algn="l" fontAlgn="ctr"/>
                      <a:r>
                        <a:rPr lang="es-ES" sz="1200" b="0" i="0" u="none" strike="noStrike" dirty="0">
                          <a:solidFill>
                            <a:srgbClr val="000000"/>
                          </a:solidFill>
                          <a:effectLst/>
                          <a:latin typeface="Montserrat" pitchFamily="2" charset="0"/>
                        </a:rPr>
                        <a:t>Objeto reusable </a:t>
                      </a:r>
                      <a:r>
                        <a:rPr lang="es-ES" sz="1200" b="0" i="0" u="none" strike="noStrike" dirty="0" err="1">
                          <a:solidFill>
                            <a:srgbClr val="000000"/>
                          </a:solidFill>
                          <a:effectLst/>
                          <a:latin typeface="Montserrat" pitchFamily="2" charset="0"/>
                        </a:rPr>
                        <a:t>Schema</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Objects</a:t>
                      </a:r>
                      <a:r>
                        <a:rPr lang="es-ES" sz="1200" b="0" i="0" u="none" strike="noStrike" dirty="0">
                          <a:solidFill>
                            <a:srgbClr val="000000"/>
                          </a:solidFill>
                          <a:effectLst/>
                          <a:latin typeface="Montserrat" pitchFamily="2" charset="0"/>
                        </a:rPr>
                        <a:t>.</a:t>
                      </a:r>
                    </a:p>
                  </a:txBody>
                  <a:tcPr marL="45720" marR="45720" anchor="ctr"/>
                </a:tc>
                <a:extLst>
                  <a:ext uri="{0D108BD9-81ED-4DB2-BD59-A6C34878D82A}">
                    <a16:rowId xmlns:a16="http://schemas.microsoft.com/office/drawing/2014/main" val="3990171038"/>
                  </a:ext>
                </a:extLst>
              </a:tr>
              <a:tr h="608400">
                <a:tc>
                  <a:txBody>
                    <a:bodyPr/>
                    <a:lstStyle/>
                    <a:p>
                      <a:pPr algn="ctr" fontAlgn="b"/>
                      <a:r>
                        <a:rPr lang="es-ES" sz="1200" b="1" i="0" u="none" strike="noStrike">
                          <a:solidFill>
                            <a:srgbClr val="000000"/>
                          </a:solidFill>
                          <a:effectLst/>
                          <a:latin typeface="Consolas" panose="020B0609020204030204" pitchFamily="49" charset="0"/>
                        </a:rPr>
                        <a:t>servers</a:t>
                      </a:r>
                    </a:p>
                  </a:txBody>
                  <a:tcPr marL="45720" marR="45720" anchor="ctr"/>
                </a:tc>
                <a:tc>
                  <a:txBody>
                    <a:bodyPr/>
                    <a:lstStyle/>
                    <a:p>
                      <a:pPr algn="ctr" fontAlgn="b"/>
                      <a:r>
                        <a:rPr lang="en-US" sz="1200" b="0" i="0" u="none" strike="noStrike" dirty="0">
                          <a:solidFill>
                            <a:srgbClr val="000000"/>
                          </a:solidFill>
                          <a:effectLst/>
                          <a:latin typeface="Montserrat" pitchFamily="2" charset="0"/>
                        </a:rPr>
                        <a:t>Map[string, Server Object \ Reference Object]</a:t>
                      </a:r>
                    </a:p>
                  </a:txBody>
                  <a:tcPr marL="45720" marR="45720" anchor="ctr"/>
                </a:tc>
                <a:tc>
                  <a:txBody>
                    <a:bodyPr/>
                    <a:lstStyle/>
                    <a:p>
                      <a:pPr algn="l" fontAlgn="ctr"/>
                      <a:r>
                        <a:rPr lang="es-ES" sz="1200" b="0" i="0" u="none" strike="noStrike" dirty="0">
                          <a:solidFill>
                            <a:srgbClr val="000000"/>
                          </a:solidFill>
                          <a:effectLst/>
                          <a:latin typeface="Montserrat" pitchFamily="2" charset="0"/>
                        </a:rPr>
                        <a:t>Objeto reusable Server </a:t>
                      </a:r>
                      <a:r>
                        <a:rPr lang="es-ES" sz="1200" b="0" i="0" u="none" strike="noStrike" dirty="0" err="1">
                          <a:solidFill>
                            <a:srgbClr val="000000"/>
                          </a:solidFill>
                          <a:effectLst/>
                          <a:latin typeface="Montserrat" pitchFamily="2" charset="0"/>
                        </a:rPr>
                        <a:t>Objects</a:t>
                      </a:r>
                      <a:r>
                        <a:rPr lang="es-ES" sz="1200" b="0" i="0" u="none" strike="noStrike" dirty="0">
                          <a:solidFill>
                            <a:srgbClr val="000000"/>
                          </a:solidFill>
                          <a:effectLst/>
                          <a:latin typeface="Montserrat" pitchFamily="2" charset="0"/>
                        </a:rPr>
                        <a:t>.</a:t>
                      </a:r>
                    </a:p>
                  </a:txBody>
                  <a:tcPr marL="45720" marR="45720" anchor="ctr"/>
                </a:tc>
                <a:extLst>
                  <a:ext uri="{0D108BD9-81ED-4DB2-BD59-A6C34878D82A}">
                    <a16:rowId xmlns:a16="http://schemas.microsoft.com/office/drawing/2014/main" val="2686997105"/>
                  </a:ext>
                </a:extLst>
              </a:tr>
              <a:tr h="608400">
                <a:tc>
                  <a:txBody>
                    <a:bodyPr/>
                    <a:lstStyle/>
                    <a:p>
                      <a:pPr algn="ctr" fontAlgn="b"/>
                      <a:r>
                        <a:rPr lang="es-ES" sz="1200" b="1" i="0" u="none" strike="noStrike" err="1">
                          <a:solidFill>
                            <a:srgbClr val="000000"/>
                          </a:solidFill>
                          <a:effectLst/>
                          <a:latin typeface="Consolas" panose="020B0609020204030204" pitchFamily="49" charset="0"/>
                        </a:rPr>
                        <a:t>serverVariables</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n-US" sz="1200" b="0" i="0" u="none" strike="noStrike" dirty="0">
                          <a:solidFill>
                            <a:srgbClr val="000000"/>
                          </a:solidFill>
                          <a:effectLst/>
                          <a:latin typeface="Montserrat" pitchFamily="2" charset="0"/>
                        </a:rPr>
                        <a:t>Map[string, Server Variable Object \ Reference Object]</a:t>
                      </a:r>
                    </a:p>
                  </a:txBody>
                  <a:tcPr marL="45720" marR="45720" anchor="ctr"/>
                </a:tc>
                <a:tc>
                  <a:txBody>
                    <a:bodyPr/>
                    <a:lstStyle/>
                    <a:p>
                      <a:pPr algn="l" fontAlgn="ctr"/>
                      <a:r>
                        <a:rPr lang="es-ES" sz="1200" b="0" i="0" u="none" strike="noStrike" dirty="0">
                          <a:solidFill>
                            <a:srgbClr val="000000"/>
                          </a:solidFill>
                          <a:effectLst/>
                          <a:latin typeface="Montserrat" pitchFamily="2" charset="0"/>
                        </a:rPr>
                        <a:t>Objeto reusable Server Variable </a:t>
                      </a:r>
                      <a:r>
                        <a:rPr lang="es-ES" sz="1200" b="0" i="0" u="none" strike="noStrike" dirty="0" err="1">
                          <a:solidFill>
                            <a:srgbClr val="000000"/>
                          </a:solidFill>
                          <a:effectLst/>
                          <a:latin typeface="Montserrat" pitchFamily="2" charset="0"/>
                        </a:rPr>
                        <a:t>Objects</a:t>
                      </a:r>
                      <a:r>
                        <a:rPr lang="es-ES" sz="1200" b="0" i="0" u="none" strike="noStrike" dirty="0">
                          <a:solidFill>
                            <a:srgbClr val="000000"/>
                          </a:solidFill>
                          <a:effectLst/>
                          <a:latin typeface="Montserrat" pitchFamily="2" charset="0"/>
                        </a:rPr>
                        <a:t>.</a:t>
                      </a:r>
                    </a:p>
                  </a:txBody>
                  <a:tcPr marL="45720" marR="45720" anchor="ctr"/>
                </a:tc>
                <a:extLst>
                  <a:ext uri="{0D108BD9-81ED-4DB2-BD59-A6C34878D82A}">
                    <a16:rowId xmlns:a16="http://schemas.microsoft.com/office/drawing/2014/main" val="1356313132"/>
                  </a:ext>
                </a:extLst>
              </a:tr>
              <a:tr h="608400">
                <a:tc>
                  <a:txBody>
                    <a:bodyPr/>
                    <a:lstStyle/>
                    <a:p>
                      <a:pPr algn="ctr" fontAlgn="b"/>
                      <a:r>
                        <a:rPr lang="es-ES" sz="1200" b="1" i="0" u="none" strike="noStrike" err="1">
                          <a:solidFill>
                            <a:srgbClr val="000000"/>
                          </a:solidFill>
                          <a:effectLst/>
                          <a:latin typeface="Consolas" panose="020B0609020204030204" pitchFamily="49" charset="0"/>
                        </a:rPr>
                        <a:t>channels</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n-US" sz="1200" b="0" i="0" u="none" strike="noStrike">
                          <a:solidFill>
                            <a:srgbClr val="000000"/>
                          </a:solidFill>
                          <a:effectLst/>
                          <a:latin typeface="Montserrat" pitchFamily="2" charset="0"/>
                        </a:rPr>
                        <a:t>Map[string, Channel Item Object]</a:t>
                      </a:r>
                    </a:p>
                  </a:txBody>
                  <a:tcPr marL="45720" marR="45720" anchor="ctr"/>
                </a:tc>
                <a:tc>
                  <a:txBody>
                    <a:bodyPr/>
                    <a:lstStyle/>
                    <a:p>
                      <a:pPr algn="l" fontAlgn="ctr"/>
                      <a:r>
                        <a:rPr lang="es-ES" sz="1200" b="0" i="0" u="none" strike="noStrike" dirty="0">
                          <a:solidFill>
                            <a:srgbClr val="000000"/>
                          </a:solidFill>
                          <a:effectLst/>
                          <a:latin typeface="Montserrat" pitchFamily="2" charset="0"/>
                        </a:rPr>
                        <a:t>Objeto reusable </a:t>
                      </a:r>
                      <a:r>
                        <a:rPr lang="es-ES" sz="1200" b="0" i="0" u="none" strike="noStrike" dirty="0" err="1">
                          <a:solidFill>
                            <a:srgbClr val="000000"/>
                          </a:solidFill>
                          <a:effectLst/>
                          <a:latin typeface="Montserrat" pitchFamily="2" charset="0"/>
                        </a:rPr>
                        <a:t>Channel</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Item</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Objects</a:t>
                      </a:r>
                      <a:r>
                        <a:rPr lang="es-ES" sz="1200" b="0" i="0" u="none" strike="noStrike" dirty="0">
                          <a:solidFill>
                            <a:srgbClr val="000000"/>
                          </a:solidFill>
                          <a:effectLst/>
                          <a:latin typeface="Montserrat" pitchFamily="2" charset="0"/>
                        </a:rPr>
                        <a:t>.</a:t>
                      </a:r>
                    </a:p>
                  </a:txBody>
                  <a:tcPr marL="45720" marR="45720" anchor="ctr"/>
                </a:tc>
                <a:extLst>
                  <a:ext uri="{0D108BD9-81ED-4DB2-BD59-A6C34878D82A}">
                    <a16:rowId xmlns:a16="http://schemas.microsoft.com/office/drawing/2014/main" val="790017194"/>
                  </a:ext>
                </a:extLst>
              </a:tr>
              <a:tr h="608400">
                <a:tc>
                  <a:txBody>
                    <a:bodyPr/>
                    <a:lstStyle/>
                    <a:p>
                      <a:pPr algn="ctr" fontAlgn="b"/>
                      <a:r>
                        <a:rPr lang="es-ES" sz="1200" b="1" i="0" u="none" strike="noStrike" err="1">
                          <a:solidFill>
                            <a:srgbClr val="000000"/>
                          </a:solidFill>
                          <a:effectLst/>
                          <a:latin typeface="Consolas" panose="020B0609020204030204" pitchFamily="49" charset="0"/>
                        </a:rPr>
                        <a:t>messages</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n-US" sz="1200" b="0" i="0" u="none" strike="noStrike" dirty="0">
                          <a:solidFill>
                            <a:srgbClr val="000000"/>
                          </a:solidFill>
                          <a:effectLst/>
                          <a:latin typeface="Montserrat" pitchFamily="2" charset="0"/>
                        </a:rPr>
                        <a:t>Map[string, Message Object \ Reference Object]</a:t>
                      </a:r>
                    </a:p>
                  </a:txBody>
                  <a:tcPr marL="45720" marR="45720" anchor="ctr"/>
                </a:tc>
                <a:tc>
                  <a:txBody>
                    <a:bodyPr/>
                    <a:lstStyle/>
                    <a:p>
                      <a:pPr algn="l" fontAlgn="ctr"/>
                      <a:r>
                        <a:rPr lang="es-ES" sz="1200" b="0" i="0" u="none" strike="noStrike" dirty="0">
                          <a:solidFill>
                            <a:srgbClr val="000000"/>
                          </a:solidFill>
                          <a:effectLst/>
                          <a:latin typeface="Montserrat" pitchFamily="2" charset="0"/>
                        </a:rPr>
                        <a:t>Objeto reusable Message </a:t>
                      </a:r>
                      <a:r>
                        <a:rPr lang="es-ES" sz="1200" b="0" i="0" u="none" strike="noStrike" dirty="0" err="1">
                          <a:solidFill>
                            <a:srgbClr val="000000"/>
                          </a:solidFill>
                          <a:effectLst/>
                          <a:latin typeface="Montserrat" pitchFamily="2" charset="0"/>
                        </a:rPr>
                        <a:t>Objects</a:t>
                      </a:r>
                      <a:r>
                        <a:rPr lang="es-ES" sz="1200" b="0" i="0" u="none" strike="noStrike" dirty="0">
                          <a:solidFill>
                            <a:srgbClr val="000000"/>
                          </a:solidFill>
                          <a:effectLst/>
                          <a:latin typeface="Montserrat" pitchFamily="2" charset="0"/>
                        </a:rPr>
                        <a:t>.</a:t>
                      </a:r>
                    </a:p>
                  </a:txBody>
                  <a:tcPr marL="45720" marR="45720" anchor="ctr"/>
                </a:tc>
                <a:extLst>
                  <a:ext uri="{0D108BD9-81ED-4DB2-BD59-A6C34878D82A}">
                    <a16:rowId xmlns:a16="http://schemas.microsoft.com/office/drawing/2014/main" val="2442850727"/>
                  </a:ext>
                </a:extLst>
              </a:tr>
              <a:tr h="608400">
                <a:tc>
                  <a:txBody>
                    <a:bodyPr/>
                    <a:lstStyle/>
                    <a:p>
                      <a:pPr algn="ctr" fontAlgn="b"/>
                      <a:r>
                        <a:rPr lang="es-ES" sz="1200" b="1" i="0" u="none" strike="noStrike" err="1">
                          <a:solidFill>
                            <a:srgbClr val="000000"/>
                          </a:solidFill>
                          <a:effectLst/>
                          <a:latin typeface="Consolas" panose="020B0609020204030204" pitchFamily="49" charset="0"/>
                        </a:rPr>
                        <a:t>securitySchemes</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n-US" sz="1200" b="0" i="0" u="none" strike="noStrike" dirty="0">
                          <a:solidFill>
                            <a:srgbClr val="000000"/>
                          </a:solidFill>
                          <a:effectLst/>
                          <a:latin typeface="Montserrat" pitchFamily="2" charset="0"/>
                        </a:rPr>
                        <a:t>Map[string, Security Scheme Object \ Reference Object]</a:t>
                      </a:r>
                    </a:p>
                  </a:txBody>
                  <a:tcPr marL="45720" marR="45720" anchor="ctr"/>
                </a:tc>
                <a:tc>
                  <a:txBody>
                    <a:bodyPr/>
                    <a:lstStyle/>
                    <a:p>
                      <a:pPr algn="l" fontAlgn="ctr"/>
                      <a:r>
                        <a:rPr lang="en-US" sz="1200" b="0" i="0" u="none" strike="noStrike" dirty="0" err="1">
                          <a:solidFill>
                            <a:srgbClr val="000000"/>
                          </a:solidFill>
                          <a:effectLst/>
                          <a:latin typeface="Montserrat" pitchFamily="2" charset="0"/>
                        </a:rPr>
                        <a:t>Objeto</a:t>
                      </a:r>
                      <a:r>
                        <a:rPr lang="en-US" sz="1200" b="0" i="0" u="none" strike="noStrike" dirty="0">
                          <a:solidFill>
                            <a:srgbClr val="000000"/>
                          </a:solidFill>
                          <a:effectLst/>
                          <a:latin typeface="Montserrat" pitchFamily="2" charset="0"/>
                        </a:rPr>
                        <a:t> reusable Security Scheme Objects.</a:t>
                      </a:r>
                    </a:p>
                  </a:txBody>
                  <a:tcPr marL="45720" marR="45720" anchor="ctr"/>
                </a:tc>
                <a:extLst>
                  <a:ext uri="{0D108BD9-81ED-4DB2-BD59-A6C34878D82A}">
                    <a16:rowId xmlns:a16="http://schemas.microsoft.com/office/drawing/2014/main" val="3722914434"/>
                  </a:ext>
                </a:extLst>
              </a:tr>
              <a:tr h="608400">
                <a:tc>
                  <a:txBody>
                    <a:bodyPr/>
                    <a:lstStyle/>
                    <a:p>
                      <a:pPr algn="ctr" fontAlgn="b"/>
                      <a:r>
                        <a:rPr lang="es-ES" sz="1200" b="1" i="0" u="none" strike="noStrike" err="1">
                          <a:solidFill>
                            <a:srgbClr val="000000"/>
                          </a:solidFill>
                          <a:effectLst/>
                          <a:latin typeface="Consolas" panose="020B0609020204030204" pitchFamily="49" charset="0"/>
                        </a:rPr>
                        <a:t>parameters</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dirty="0" err="1">
                          <a:solidFill>
                            <a:srgbClr val="000000"/>
                          </a:solidFill>
                          <a:effectLst/>
                          <a:latin typeface="Montserrat" pitchFamily="2" charset="0"/>
                        </a:rPr>
                        <a:t>Map</a:t>
                      </a:r>
                      <a:r>
                        <a:rPr lang="es-ES" sz="1200" b="0" i="0" u="none" strike="noStrike" dirty="0">
                          <a:solidFill>
                            <a:srgbClr val="000000"/>
                          </a:solidFill>
                          <a:effectLst/>
                          <a:latin typeface="Montserrat" pitchFamily="2" charset="0"/>
                        </a:rPr>
                        <a:t>[</a:t>
                      </a:r>
                      <a:r>
                        <a:rPr lang="es-ES" sz="1200" b="0" i="0" u="none" strike="noStrike" dirty="0" err="1">
                          <a:solidFill>
                            <a:srgbClr val="000000"/>
                          </a:solidFill>
                          <a:effectLst/>
                          <a:latin typeface="Montserrat" pitchFamily="2" charset="0"/>
                        </a:rPr>
                        <a:t>string</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Parameter</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Object</a:t>
                      </a:r>
                      <a:r>
                        <a:rPr lang="es-ES" sz="1200" b="0" i="0" u="none" strike="noStrike" dirty="0">
                          <a:solidFill>
                            <a:srgbClr val="000000"/>
                          </a:solidFill>
                          <a:effectLst/>
                          <a:latin typeface="Montserrat" pitchFamily="2" charset="0"/>
                        </a:rPr>
                        <a:t> \ Reference </a:t>
                      </a:r>
                      <a:r>
                        <a:rPr lang="es-ES" sz="1200" b="0" i="0" u="none" strike="noStrike" dirty="0" err="1">
                          <a:solidFill>
                            <a:srgbClr val="000000"/>
                          </a:solidFill>
                          <a:effectLst/>
                          <a:latin typeface="Montserrat" pitchFamily="2" charset="0"/>
                        </a:rPr>
                        <a:t>Object</a:t>
                      </a:r>
                      <a:r>
                        <a:rPr lang="es-ES" sz="1200" b="0" i="0" u="none" strike="noStrike" dirty="0">
                          <a:solidFill>
                            <a:srgbClr val="000000"/>
                          </a:solidFill>
                          <a:effectLst/>
                          <a:latin typeface="Montserrat" pitchFamily="2" charset="0"/>
                        </a:rPr>
                        <a:t>]</a:t>
                      </a:r>
                    </a:p>
                  </a:txBody>
                  <a:tcPr marL="45720" marR="45720" anchor="ctr"/>
                </a:tc>
                <a:tc>
                  <a:txBody>
                    <a:bodyPr/>
                    <a:lstStyle/>
                    <a:p>
                      <a:pPr algn="l" fontAlgn="ctr"/>
                      <a:r>
                        <a:rPr lang="es-ES" sz="1200" b="0" i="0" u="none" strike="noStrike" dirty="0">
                          <a:solidFill>
                            <a:srgbClr val="000000"/>
                          </a:solidFill>
                          <a:effectLst/>
                          <a:latin typeface="Montserrat" pitchFamily="2" charset="0"/>
                        </a:rPr>
                        <a:t>Objeto reusable </a:t>
                      </a:r>
                      <a:r>
                        <a:rPr lang="es-ES" sz="1200" b="0" i="0" u="none" strike="noStrike" dirty="0" err="1">
                          <a:solidFill>
                            <a:srgbClr val="000000"/>
                          </a:solidFill>
                          <a:effectLst/>
                          <a:latin typeface="Montserrat" pitchFamily="2" charset="0"/>
                        </a:rPr>
                        <a:t>Parameter</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Objects</a:t>
                      </a:r>
                      <a:r>
                        <a:rPr lang="es-ES" sz="1200" b="0" i="0" u="none" strike="noStrike" dirty="0">
                          <a:solidFill>
                            <a:srgbClr val="000000"/>
                          </a:solidFill>
                          <a:effectLst/>
                          <a:latin typeface="Montserrat" pitchFamily="2" charset="0"/>
                        </a:rPr>
                        <a:t>.</a:t>
                      </a:r>
                    </a:p>
                  </a:txBody>
                  <a:tcPr marL="45720" marR="45720" anchor="ctr"/>
                </a:tc>
                <a:extLst>
                  <a:ext uri="{0D108BD9-81ED-4DB2-BD59-A6C34878D82A}">
                    <a16:rowId xmlns:a16="http://schemas.microsoft.com/office/drawing/2014/main" val="378494300"/>
                  </a:ext>
                </a:extLst>
              </a:tr>
            </a:tbl>
          </a:graphicData>
        </a:graphic>
      </p:graphicFrame>
    </p:spTree>
    <p:extLst>
      <p:ext uri="{BB962C8B-B14F-4D97-AF65-F5344CB8AC3E}">
        <p14:creationId xmlns:p14="http://schemas.microsoft.com/office/powerpoint/2010/main" val="1181635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dirty="0">
                <a:latin typeface="Montserrat"/>
                <a:sym typeface="Montserrat"/>
              </a:rPr>
              <a:t>Estructura – </a:t>
            </a:r>
            <a:r>
              <a:rPr lang="es-ES" sz="2800" b="1" dirty="0" err="1">
                <a:latin typeface="Montserrat"/>
                <a:sym typeface="Montserrat"/>
              </a:rPr>
              <a:t>Components</a:t>
            </a:r>
            <a:r>
              <a:rPr lang="es-ES" sz="2800" b="1" dirty="0">
                <a:latin typeface="Montserrat"/>
                <a:sym typeface="Montserrat"/>
              </a:rPr>
              <a:t> (II)</a:t>
            </a:r>
            <a:endParaRPr lang="es-ES" dirty="0"/>
          </a:p>
        </p:txBody>
      </p:sp>
      <p:graphicFrame>
        <p:nvGraphicFramePr>
          <p:cNvPr id="9" name="Tabla 5">
            <a:extLst>
              <a:ext uri="{FF2B5EF4-FFF2-40B4-BE49-F238E27FC236}">
                <a16:creationId xmlns:a16="http://schemas.microsoft.com/office/drawing/2014/main" id="{E485CD65-2D0F-2AF9-24FA-FA7707995FA0}"/>
              </a:ext>
            </a:extLst>
          </p:cNvPr>
          <p:cNvGraphicFramePr>
            <a:graphicFrameLocks noGrp="1"/>
          </p:cNvGraphicFramePr>
          <p:nvPr>
            <p:extLst>
              <p:ext uri="{D42A27DB-BD31-4B8C-83A1-F6EECF244321}">
                <p14:modId xmlns:p14="http://schemas.microsoft.com/office/powerpoint/2010/main" val="2729976168"/>
              </p:ext>
            </p:extLst>
          </p:nvPr>
        </p:nvGraphicFramePr>
        <p:xfrm>
          <a:off x="1281898" y="1399247"/>
          <a:ext cx="9628203" cy="4819037"/>
        </p:xfrm>
        <a:graphic>
          <a:graphicData uri="http://schemas.openxmlformats.org/drawingml/2006/table">
            <a:tbl>
              <a:tblPr firstRow="1" bandRow="1">
                <a:tableStyleId>{5940675A-B579-460E-94D1-54222C63F5DA}</a:tableStyleId>
              </a:tblPr>
              <a:tblGrid>
                <a:gridCol w="2129269">
                  <a:extLst>
                    <a:ext uri="{9D8B030D-6E8A-4147-A177-3AD203B41FA5}">
                      <a16:colId xmlns:a16="http://schemas.microsoft.com/office/drawing/2014/main" val="1860101253"/>
                    </a:ext>
                  </a:extLst>
                </a:gridCol>
                <a:gridCol w="3638134">
                  <a:extLst>
                    <a:ext uri="{9D8B030D-6E8A-4147-A177-3AD203B41FA5}">
                      <a16:colId xmlns:a16="http://schemas.microsoft.com/office/drawing/2014/main" val="3932306418"/>
                    </a:ext>
                  </a:extLst>
                </a:gridCol>
                <a:gridCol w="3860800">
                  <a:extLst>
                    <a:ext uri="{9D8B030D-6E8A-4147-A177-3AD203B41FA5}">
                      <a16:colId xmlns:a16="http://schemas.microsoft.com/office/drawing/2014/main" val="11962764"/>
                    </a:ext>
                  </a:extLst>
                </a:gridCol>
              </a:tblGrid>
              <a:tr h="560237">
                <a:tc>
                  <a:txBody>
                    <a:bodyPr/>
                    <a:lstStyle/>
                    <a:p>
                      <a:pPr algn="ctr" fontAlgn="b"/>
                      <a:r>
                        <a:rPr lang="es-ES" sz="1200" b="1" i="0" u="none" strike="noStrike" dirty="0">
                          <a:solidFill>
                            <a:schemeClr val="tx1"/>
                          </a:solidFill>
                          <a:effectLst/>
                          <a:latin typeface="Montserrat" pitchFamily="2" charset="0"/>
                        </a:rPr>
                        <a:t>Nombre del campo</a:t>
                      </a:r>
                    </a:p>
                  </a:txBody>
                  <a:tcPr marL="137160" marR="137160" marT="137160" marB="137160" anchor="ctr">
                    <a:solidFill>
                      <a:schemeClr val="bg1">
                        <a:lumMod val="85000"/>
                      </a:schemeClr>
                    </a:solidFill>
                  </a:tcPr>
                </a:tc>
                <a:tc>
                  <a:txBody>
                    <a:bodyPr/>
                    <a:lstStyle/>
                    <a:p>
                      <a:pPr algn="ctr" fontAlgn="b"/>
                      <a:r>
                        <a:rPr lang="es-ES" sz="1200" b="1" i="0" u="none" strike="noStrike" dirty="0">
                          <a:solidFill>
                            <a:schemeClr val="tx1"/>
                          </a:solidFill>
                          <a:effectLst/>
                          <a:latin typeface="Montserrat" pitchFamily="2" charset="0"/>
                        </a:rPr>
                        <a:t>Tipo de dato</a:t>
                      </a:r>
                    </a:p>
                  </a:txBody>
                  <a:tcPr marL="137160" marR="137160" marT="137160" marB="137160" anchor="ctr">
                    <a:solidFill>
                      <a:schemeClr val="bg1">
                        <a:lumMod val="85000"/>
                      </a:schemeClr>
                    </a:solidFill>
                  </a:tcPr>
                </a:tc>
                <a:tc>
                  <a:txBody>
                    <a:bodyPr/>
                    <a:lstStyle/>
                    <a:p>
                      <a:pPr algn="ctr" fontAlgn="ctr"/>
                      <a:r>
                        <a:rPr lang="es-ES" sz="1200" b="1" i="0" u="none" strike="noStrike" dirty="0">
                          <a:solidFill>
                            <a:schemeClr val="tx1"/>
                          </a:solidFill>
                          <a:effectLst/>
                          <a:latin typeface="Montserrat" pitchFamily="2" charset="0"/>
                        </a:rPr>
                        <a:t>Descripción</a:t>
                      </a:r>
                    </a:p>
                  </a:txBody>
                  <a:tcPr marL="137160" marR="137160" marT="137160" marB="137160" anchor="ctr">
                    <a:solidFill>
                      <a:schemeClr val="bg1">
                        <a:lumMod val="85000"/>
                      </a:schemeClr>
                    </a:solidFill>
                  </a:tcPr>
                </a:tc>
                <a:extLst>
                  <a:ext uri="{0D108BD9-81ED-4DB2-BD59-A6C34878D82A}">
                    <a16:rowId xmlns:a16="http://schemas.microsoft.com/office/drawing/2014/main" val="3855375312"/>
                  </a:ext>
                </a:extLst>
              </a:tr>
              <a:tr h="608400">
                <a:tc>
                  <a:txBody>
                    <a:bodyPr/>
                    <a:lstStyle/>
                    <a:p>
                      <a:pPr algn="ctr" fontAlgn="b"/>
                      <a:r>
                        <a:rPr lang="es-ES" sz="1200" b="1" i="0" u="none" strike="noStrike" dirty="0" err="1">
                          <a:solidFill>
                            <a:srgbClr val="000000"/>
                          </a:solidFill>
                          <a:effectLst/>
                          <a:latin typeface="Consolas" panose="020B0609020204030204" pitchFamily="49" charset="0"/>
                        </a:rPr>
                        <a:t>correlationIds</a:t>
                      </a:r>
                      <a:endParaRPr lang="es-ES" sz="1200" b="1" i="0" u="none" strike="noStrike" dirty="0">
                        <a:solidFill>
                          <a:srgbClr val="000000"/>
                        </a:solidFill>
                        <a:effectLst/>
                        <a:latin typeface="Consolas" panose="020B0609020204030204" pitchFamily="49" charset="0"/>
                      </a:endParaRPr>
                    </a:p>
                  </a:txBody>
                  <a:tcPr marL="45720" marR="45720" anchor="ctr"/>
                </a:tc>
                <a:tc>
                  <a:txBody>
                    <a:bodyPr/>
                    <a:lstStyle/>
                    <a:p>
                      <a:pPr algn="ctr" fontAlgn="b"/>
                      <a:r>
                        <a:rPr lang="en-US" sz="1200" b="0" i="0" u="none" strike="noStrike" dirty="0">
                          <a:solidFill>
                            <a:srgbClr val="000000"/>
                          </a:solidFill>
                          <a:effectLst/>
                          <a:latin typeface="Montserrat" pitchFamily="2" charset="0"/>
                        </a:rPr>
                        <a:t>Map[string, Correlation ID Object \ Reference Object]</a:t>
                      </a:r>
                    </a:p>
                  </a:txBody>
                  <a:tcPr marL="45720" marR="45720" anchor="ctr"/>
                </a:tc>
                <a:tc>
                  <a:txBody>
                    <a:bodyPr/>
                    <a:lstStyle/>
                    <a:p>
                      <a:pPr algn="l" fontAlgn="ctr"/>
                      <a:r>
                        <a:rPr lang="es-ES" sz="1200" b="0" i="0" u="none" strike="noStrike" dirty="0">
                          <a:solidFill>
                            <a:srgbClr val="000000"/>
                          </a:solidFill>
                          <a:effectLst/>
                          <a:latin typeface="Montserrat" pitchFamily="2" charset="0"/>
                        </a:rPr>
                        <a:t>Objeto reusable </a:t>
                      </a:r>
                      <a:r>
                        <a:rPr lang="es-ES" sz="1200" b="0" i="0" u="none" strike="noStrike" dirty="0" err="1">
                          <a:solidFill>
                            <a:srgbClr val="000000"/>
                          </a:solidFill>
                          <a:effectLst/>
                          <a:latin typeface="Montserrat" pitchFamily="2" charset="0"/>
                        </a:rPr>
                        <a:t>Correlation</a:t>
                      </a:r>
                      <a:r>
                        <a:rPr lang="es-ES" sz="1200" b="0" i="0" u="none" strike="noStrike" dirty="0">
                          <a:solidFill>
                            <a:srgbClr val="000000"/>
                          </a:solidFill>
                          <a:effectLst/>
                          <a:latin typeface="Montserrat" pitchFamily="2" charset="0"/>
                        </a:rPr>
                        <a:t> ID </a:t>
                      </a:r>
                      <a:r>
                        <a:rPr lang="es-ES" sz="1200" b="0" i="0" u="none" strike="noStrike" dirty="0" err="1">
                          <a:solidFill>
                            <a:srgbClr val="000000"/>
                          </a:solidFill>
                          <a:effectLst/>
                          <a:latin typeface="Montserrat" pitchFamily="2" charset="0"/>
                        </a:rPr>
                        <a:t>Objects</a:t>
                      </a:r>
                      <a:r>
                        <a:rPr lang="es-ES" sz="1200" b="0" i="0" u="none" strike="noStrike" dirty="0">
                          <a:solidFill>
                            <a:srgbClr val="000000"/>
                          </a:solidFill>
                          <a:effectLst/>
                          <a:latin typeface="Montserrat" pitchFamily="2" charset="0"/>
                        </a:rPr>
                        <a:t>.</a:t>
                      </a:r>
                    </a:p>
                  </a:txBody>
                  <a:tcPr marL="45720" marR="45720" anchor="ctr"/>
                </a:tc>
                <a:extLst>
                  <a:ext uri="{0D108BD9-81ED-4DB2-BD59-A6C34878D82A}">
                    <a16:rowId xmlns:a16="http://schemas.microsoft.com/office/drawing/2014/main" val="3990171038"/>
                  </a:ext>
                </a:extLst>
              </a:tr>
              <a:tr h="608400">
                <a:tc>
                  <a:txBody>
                    <a:bodyPr/>
                    <a:lstStyle/>
                    <a:p>
                      <a:pPr algn="ctr" fontAlgn="b"/>
                      <a:r>
                        <a:rPr lang="es-ES" sz="1200" b="1" i="0" u="none" strike="noStrike" err="1">
                          <a:solidFill>
                            <a:srgbClr val="000000"/>
                          </a:solidFill>
                          <a:effectLst/>
                          <a:latin typeface="Consolas" panose="020B0609020204030204" pitchFamily="49" charset="0"/>
                        </a:rPr>
                        <a:t>operationTraits</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dirty="0" err="1">
                          <a:solidFill>
                            <a:srgbClr val="000000"/>
                          </a:solidFill>
                          <a:effectLst/>
                          <a:latin typeface="Montserrat" pitchFamily="2" charset="0"/>
                        </a:rPr>
                        <a:t>Map</a:t>
                      </a:r>
                      <a:r>
                        <a:rPr lang="es-ES" sz="1200" b="0" i="0" u="none" strike="noStrike" dirty="0">
                          <a:solidFill>
                            <a:srgbClr val="000000"/>
                          </a:solidFill>
                          <a:effectLst/>
                          <a:latin typeface="Montserrat" pitchFamily="2" charset="0"/>
                        </a:rPr>
                        <a:t>[</a:t>
                      </a:r>
                      <a:r>
                        <a:rPr lang="es-ES" sz="1200" b="0" i="0" u="none" strike="noStrike" dirty="0" err="1">
                          <a:solidFill>
                            <a:srgbClr val="000000"/>
                          </a:solidFill>
                          <a:effectLst/>
                          <a:latin typeface="Montserrat" pitchFamily="2" charset="0"/>
                        </a:rPr>
                        <a:t>string</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Operation</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Trait</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Object</a:t>
                      </a:r>
                      <a:r>
                        <a:rPr lang="es-ES" sz="1200" b="0" i="0" u="none" strike="noStrike" dirty="0">
                          <a:solidFill>
                            <a:srgbClr val="000000"/>
                          </a:solidFill>
                          <a:effectLst/>
                          <a:latin typeface="Montserrat" pitchFamily="2" charset="0"/>
                        </a:rPr>
                        <a:t> \ Reference </a:t>
                      </a:r>
                      <a:r>
                        <a:rPr lang="es-ES" sz="1200" b="0" i="0" u="none" strike="noStrike" dirty="0" err="1">
                          <a:solidFill>
                            <a:srgbClr val="000000"/>
                          </a:solidFill>
                          <a:effectLst/>
                          <a:latin typeface="Montserrat" pitchFamily="2" charset="0"/>
                        </a:rPr>
                        <a:t>Object</a:t>
                      </a:r>
                      <a:r>
                        <a:rPr lang="es-ES" sz="1200" b="0" i="0" u="none" strike="noStrike" dirty="0">
                          <a:solidFill>
                            <a:srgbClr val="000000"/>
                          </a:solidFill>
                          <a:effectLst/>
                          <a:latin typeface="Montserrat" pitchFamily="2" charset="0"/>
                        </a:rPr>
                        <a:t>]</a:t>
                      </a:r>
                    </a:p>
                  </a:txBody>
                  <a:tcPr marL="45720" marR="45720" anchor="ctr"/>
                </a:tc>
                <a:tc>
                  <a:txBody>
                    <a:bodyPr/>
                    <a:lstStyle/>
                    <a:p>
                      <a:pPr algn="l" fontAlgn="ctr"/>
                      <a:r>
                        <a:rPr lang="es-ES" sz="1200" b="0" i="0" u="none" strike="noStrike" dirty="0">
                          <a:solidFill>
                            <a:srgbClr val="000000"/>
                          </a:solidFill>
                          <a:effectLst/>
                          <a:latin typeface="Montserrat" pitchFamily="2" charset="0"/>
                        </a:rPr>
                        <a:t>Objeto reusable </a:t>
                      </a:r>
                      <a:r>
                        <a:rPr lang="es-ES" sz="1200" b="0" i="0" u="none" strike="noStrike" dirty="0" err="1">
                          <a:solidFill>
                            <a:srgbClr val="000000"/>
                          </a:solidFill>
                          <a:effectLst/>
                          <a:latin typeface="Montserrat" pitchFamily="2" charset="0"/>
                        </a:rPr>
                        <a:t>Operation</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Trait</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Objects</a:t>
                      </a:r>
                      <a:r>
                        <a:rPr lang="es-ES" sz="1200" b="0" i="0" u="none" strike="noStrike" dirty="0">
                          <a:solidFill>
                            <a:srgbClr val="000000"/>
                          </a:solidFill>
                          <a:effectLst/>
                          <a:latin typeface="Montserrat" pitchFamily="2" charset="0"/>
                        </a:rPr>
                        <a:t>.</a:t>
                      </a:r>
                    </a:p>
                  </a:txBody>
                  <a:tcPr marL="45720" marR="45720" anchor="ctr"/>
                </a:tc>
                <a:extLst>
                  <a:ext uri="{0D108BD9-81ED-4DB2-BD59-A6C34878D82A}">
                    <a16:rowId xmlns:a16="http://schemas.microsoft.com/office/drawing/2014/main" val="2686997105"/>
                  </a:ext>
                </a:extLst>
              </a:tr>
              <a:tr h="608400">
                <a:tc>
                  <a:txBody>
                    <a:bodyPr/>
                    <a:lstStyle/>
                    <a:p>
                      <a:pPr algn="ctr" fontAlgn="b"/>
                      <a:r>
                        <a:rPr lang="es-ES" sz="1200" b="1" i="0" u="none" strike="noStrike" err="1">
                          <a:solidFill>
                            <a:srgbClr val="000000"/>
                          </a:solidFill>
                          <a:effectLst/>
                          <a:latin typeface="Consolas" panose="020B0609020204030204" pitchFamily="49" charset="0"/>
                        </a:rPr>
                        <a:t>messageTraits</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n-US" sz="1200" b="0" i="0" u="none" strike="noStrike" dirty="0">
                          <a:solidFill>
                            <a:srgbClr val="000000"/>
                          </a:solidFill>
                          <a:effectLst/>
                          <a:latin typeface="Montserrat" pitchFamily="2" charset="0"/>
                        </a:rPr>
                        <a:t>Map[string, Message Trait Object \ Reference Object]</a:t>
                      </a:r>
                    </a:p>
                  </a:txBody>
                  <a:tcPr marL="45720" marR="45720" anchor="ctr"/>
                </a:tc>
                <a:tc>
                  <a:txBody>
                    <a:bodyPr/>
                    <a:lstStyle/>
                    <a:p>
                      <a:pPr algn="l" fontAlgn="ctr"/>
                      <a:r>
                        <a:rPr lang="fr-FR" sz="1200" b="0" i="0" u="none" strike="noStrike" dirty="0" err="1">
                          <a:solidFill>
                            <a:srgbClr val="000000"/>
                          </a:solidFill>
                          <a:effectLst/>
                          <a:latin typeface="Montserrat" pitchFamily="2" charset="0"/>
                        </a:rPr>
                        <a:t>Objeto</a:t>
                      </a:r>
                      <a:r>
                        <a:rPr lang="fr-FR" sz="1200" b="0" i="0" u="none" strike="noStrike" dirty="0">
                          <a:solidFill>
                            <a:srgbClr val="000000"/>
                          </a:solidFill>
                          <a:effectLst/>
                          <a:latin typeface="Montserrat" pitchFamily="2" charset="0"/>
                        </a:rPr>
                        <a:t> </a:t>
                      </a:r>
                      <a:r>
                        <a:rPr lang="fr-FR" sz="1200" b="0" i="0" u="none" strike="noStrike" dirty="0" err="1">
                          <a:solidFill>
                            <a:srgbClr val="000000"/>
                          </a:solidFill>
                          <a:effectLst/>
                          <a:latin typeface="Montserrat" pitchFamily="2" charset="0"/>
                        </a:rPr>
                        <a:t>reusable</a:t>
                      </a:r>
                      <a:r>
                        <a:rPr lang="fr-FR" sz="1200" b="0" i="0" u="none" strike="noStrike" dirty="0">
                          <a:solidFill>
                            <a:srgbClr val="000000"/>
                          </a:solidFill>
                          <a:effectLst/>
                          <a:latin typeface="Montserrat" pitchFamily="2" charset="0"/>
                        </a:rPr>
                        <a:t> Message Trait </a:t>
                      </a:r>
                      <a:r>
                        <a:rPr lang="fr-FR" sz="1200" b="0" i="0" u="none" strike="noStrike" dirty="0" err="1">
                          <a:solidFill>
                            <a:srgbClr val="000000"/>
                          </a:solidFill>
                          <a:effectLst/>
                          <a:latin typeface="Montserrat" pitchFamily="2" charset="0"/>
                        </a:rPr>
                        <a:t>Objects</a:t>
                      </a:r>
                      <a:r>
                        <a:rPr lang="fr-FR" sz="1200" b="0" i="0" u="none" strike="noStrike" dirty="0">
                          <a:solidFill>
                            <a:srgbClr val="000000"/>
                          </a:solidFill>
                          <a:effectLst/>
                          <a:latin typeface="Montserrat" pitchFamily="2" charset="0"/>
                        </a:rPr>
                        <a:t>.</a:t>
                      </a:r>
                    </a:p>
                  </a:txBody>
                  <a:tcPr marL="45720" marR="45720" anchor="ctr"/>
                </a:tc>
                <a:extLst>
                  <a:ext uri="{0D108BD9-81ED-4DB2-BD59-A6C34878D82A}">
                    <a16:rowId xmlns:a16="http://schemas.microsoft.com/office/drawing/2014/main" val="1356313132"/>
                  </a:ext>
                </a:extLst>
              </a:tr>
              <a:tr h="608400">
                <a:tc>
                  <a:txBody>
                    <a:bodyPr/>
                    <a:lstStyle/>
                    <a:p>
                      <a:pPr algn="ctr" fontAlgn="b"/>
                      <a:r>
                        <a:rPr lang="es-ES" sz="1200" b="1" i="0" u="none" strike="noStrike" err="1">
                          <a:solidFill>
                            <a:srgbClr val="000000"/>
                          </a:solidFill>
                          <a:effectLst/>
                          <a:latin typeface="Consolas" panose="020B0609020204030204" pitchFamily="49" charset="0"/>
                        </a:rPr>
                        <a:t>serverBindings</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n-US" sz="1200" b="0" i="0" u="none" strike="noStrike" dirty="0">
                          <a:solidFill>
                            <a:srgbClr val="000000"/>
                          </a:solidFill>
                          <a:effectLst/>
                          <a:latin typeface="Montserrat" pitchFamily="2" charset="0"/>
                        </a:rPr>
                        <a:t>Map[string, Server Bindings Object \ Reference Object]</a:t>
                      </a:r>
                    </a:p>
                  </a:txBody>
                  <a:tcPr marL="45720" marR="45720" anchor="ctr"/>
                </a:tc>
                <a:tc>
                  <a:txBody>
                    <a:bodyPr/>
                    <a:lstStyle/>
                    <a:p>
                      <a:pPr algn="l" fontAlgn="ctr"/>
                      <a:r>
                        <a:rPr lang="es-ES" sz="1200" b="0" i="0" u="none" strike="noStrike" dirty="0">
                          <a:solidFill>
                            <a:srgbClr val="000000"/>
                          </a:solidFill>
                          <a:effectLst/>
                          <a:latin typeface="Montserrat" pitchFamily="2" charset="0"/>
                        </a:rPr>
                        <a:t>Objeto reusable Server </a:t>
                      </a:r>
                      <a:r>
                        <a:rPr lang="es-ES" sz="1200" b="0" i="0" u="none" strike="noStrike" dirty="0" err="1">
                          <a:solidFill>
                            <a:srgbClr val="000000"/>
                          </a:solidFill>
                          <a:effectLst/>
                          <a:latin typeface="Montserrat" pitchFamily="2" charset="0"/>
                        </a:rPr>
                        <a:t>Bindings</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Objects</a:t>
                      </a:r>
                      <a:r>
                        <a:rPr lang="es-ES" sz="1200" b="0" i="0" u="none" strike="noStrike" dirty="0">
                          <a:solidFill>
                            <a:srgbClr val="000000"/>
                          </a:solidFill>
                          <a:effectLst/>
                          <a:latin typeface="Montserrat" pitchFamily="2" charset="0"/>
                        </a:rPr>
                        <a:t>.</a:t>
                      </a:r>
                    </a:p>
                  </a:txBody>
                  <a:tcPr marL="45720" marR="45720" anchor="ctr"/>
                </a:tc>
                <a:extLst>
                  <a:ext uri="{0D108BD9-81ED-4DB2-BD59-A6C34878D82A}">
                    <a16:rowId xmlns:a16="http://schemas.microsoft.com/office/drawing/2014/main" val="790017194"/>
                  </a:ext>
                </a:extLst>
              </a:tr>
              <a:tr h="608400">
                <a:tc>
                  <a:txBody>
                    <a:bodyPr/>
                    <a:lstStyle/>
                    <a:p>
                      <a:pPr algn="ctr" fontAlgn="b"/>
                      <a:r>
                        <a:rPr lang="es-ES" sz="1200" b="1" i="0" u="none" strike="noStrike" err="1">
                          <a:solidFill>
                            <a:srgbClr val="000000"/>
                          </a:solidFill>
                          <a:effectLst/>
                          <a:latin typeface="Consolas" panose="020B0609020204030204" pitchFamily="49" charset="0"/>
                        </a:rPr>
                        <a:t>channelBindings</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n-US" sz="1200" b="0" i="0" u="none" strike="noStrike" dirty="0">
                          <a:solidFill>
                            <a:srgbClr val="000000"/>
                          </a:solidFill>
                          <a:effectLst/>
                          <a:latin typeface="Montserrat" pitchFamily="2" charset="0"/>
                        </a:rPr>
                        <a:t>Map[string, Channel Bindings Object \ Reference Object]</a:t>
                      </a:r>
                    </a:p>
                  </a:txBody>
                  <a:tcPr marL="45720" marR="45720" anchor="ctr"/>
                </a:tc>
                <a:tc>
                  <a:txBody>
                    <a:bodyPr/>
                    <a:lstStyle/>
                    <a:p>
                      <a:pPr algn="l" fontAlgn="ctr"/>
                      <a:r>
                        <a:rPr lang="es-ES" sz="1200" b="0" i="0" u="none" strike="noStrike" dirty="0">
                          <a:solidFill>
                            <a:srgbClr val="000000"/>
                          </a:solidFill>
                          <a:effectLst/>
                          <a:latin typeface="Montserrat" pitchFamily="2" charset="0"/>
                        </a:rPr>
                        <a:t>Objeto reusable </a:t>
                      </a:r>
                      <a:r>
                        <a:rPr lang="es-ES" sz="1200" b="0" i="0" u="none" strike="noStrike" dirty="0" err="1">
                          <a:solidFill>
                            <a:srgbClr val="000000"/>
                          </a:solidFill>
                          <a:effectLst/>
                          <a:latin typeface="Montserrat" pitchFamily="2" charset="0"/>
                        </a:rPr>
                        <a:t>Channel</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Bindings</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Objects</a:t>
                      </a:r>
                      <a:r>
                        <a:rPr lang="es-ES" sz="1200" b="0" i="0" u="none" strike="noStrike" dirty="0">
                          <a:solidFill>
                            <a:srgbClr val="000000"/>
                          </a:solidFill>
                          <a:effectLst/>
                          <a:latin typeface="Montserrat" pitchFamily="2" charset="0"/>
                        </a:rPr>
                        <a:t>.</a:t>
                      </a:r>
                    </a:p>
                  </a:txBody>
                  <a:tcPr marL="45720" marR="45720" anchor="ctr"/>
                </a:tc>
                <a:extLst>
                  <a:ext uri="{0D108BD9-81ED-4DB2-BD59-A6C34878D82A}">
                    <a16:rowId xmlns:a16="http://schemas.microsoft.com/office/drawing/2014/main" val="2442850727"/>
                  </a:ext>
                </a:extLst>
              </a:tr>
              <a:tr h="608400">
                <a:tc>
                  <a:txBody>
                    <a:bodyPr/>
                    <a:lstStyle/>
                    <a:p>
                      <a:pPr algn="ctr" fontAlgn="b"/>
                      <a:r>
                        <a:rPr lang="es-ES" sz="1200" b="1" i="0" u="none" strike="noStrike" err="1">
                          <a:solidFill>
                            <a:srgbClr val="000000"/>
                          </a:solidFill>
                          <a:effectLst/>
                          <a:latin typeface="Consolas" panose="020B0609020204030204" pitchFamily="49" charset="0"/>
                        </a:rPr>
                        <a:t>operationBindings</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n-US" sz="1200" b="0" i="0" u="none" strike="noStrike" dirty="0">
                          <a:solidFill>
                            <a:srgbClr val="000000"/>
                          </a:solidFill>
                          <a:effectLst/>
                          <a:latin typeface="Montserrat" pitchFamily="2" charset="0"/>
                        </a:rPr>
                        <a:t>Map[string, Operation Bindings Object \ Reference Object]</a:t>
                      </a:r>
                    </a:p>
                  </a:txBody>
                  <a:tcPr marL="45720" marR="45720" anchor="ctr"/>
                </a:tc>
                <a:tc>
                  <a:txBody>
                    <a:bodyPr/>
                    <a:lstStyle/>
                    <a:p>
                      <a:pPr algn="l" fontAlgn="ctr"/>
                      <a:r>
                        <a:rPr lang="en-US" sz="1200" b="0" i="0" u="none" strike="noStrike" dirty="0" err="1">
                          <a:solidFill>
                            <a:srgbClr val="000000"/>
                          </a:solidFill>
                          <a:effectLst/>
                          <a:latin typeface="Montserrat" pitchFamily="2" charset="0"/>
                        </a:rPr>
                        <a:t>Objeto</a:t>
                      </a:r>
                      <a:r>
                        <a:rPr lang="en-US" sz="1200" b="0" i="0" u="none" strike="noStrike" dirty="0">
                          <a:solidFill>
                            <a:srgbClr val="000000"/>
                          </a:solidFill>
                          <a:effectLst/>
                          <a:latin typeface="Montserrat" pitchFamily="2" charset="0"/>
                        </a:rPr>
                        <a:t> reusable Operation Bindings Objects.</a:t>
                      </a:r>
                    </a:p>
                  </a:txBody>
                  <a:tcPr marL="45720" marR="45720" anchor="ctr"/>
                </a:tc>
                <a:extLst>
                  <a:ext uri="{0D108BD9-81ED-4DB2-BD59-A6C34878D82A}">
                    <a16:rowId xmlns:a16="http://schemas.microsoft.com/office/drawing/2014/main" val="3722914434"/>
                  </a:ext>
                </a:extLst>
              </a:tr>
              <a:tr h="608400">
                <a:tc>
                  <a:txBody>
                    <a:bodyPr/>
                    <a:lstStyle/>
                    <a:p>
                      <a:pPr algn="ctr" fontAlgn="b"/>
                      <a:r>
                        <a:rPr lang="es-ES" sz="1200" b="1" i="0" u="none" strike="noStrike" err="1">
                          <a:solidFill>
                            <a:srgbClr val="000000"/>
                          </a:solidFill>
                          <a:effectLst/>
                          <a:latin typeface="Consolas" panose="020B0609020204030204" pitchFamily="49" charset="0"/>
                        </a:rPr>
                        <a:t>messageBindings</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n-US" sz="1200" b="0" i="0" u="none" strike="noStrike" dirty="0">
                          <a:solidFill>
                            <a:srgbClr val="000000"/>
                          </a:solidFill>
                          <a:effectLst/>
                          <a:latin typeface="Montserrat" pitchFamily="2" charset="0"/>
                        </a:rPr>
                        <a:t>Map[string, Message Bindings Object \ Reference Object]</a:t>
                      </a:r>
                    </a:p>
                  </a:txBody>
                  <a:tcPr marL="45720" marR="45720" anchor="ctr"/>
                </a:tc>
                <a:tc>
                  <a:txBody>
                    <a:bodyPr/>
                    <a:lstStyle/>
                    <a:p>
                      <a:pPr algn="l" fontAlgn="ctr"/>
                      <a:r>
                        <a:rPr lang="en-US" sz="1200" b="0" i="0" u="none" strike="noStrike" dirty="0" err="1">
                          <a:solidFill>
                            <a:srgbClr val="000000"/>
                          </a:solidFill>
                          <a:effectLst/>
                          <a:latin typeface="Montserrat" pitchFamily="2" charset="0"/>
                        </a:rPr>
                        <a:t>Objeto</a:t>
                      </a:r>
                      <a:r>
                        <a:rPr lang="en-US" sz="1200" b="0" i="0" u="none" strike="noStrike" dirty="0">
                          <a:solidFill>
                            <a:srgbClr val="000000"/>
                          </a:solidFill>
                          <a:effectLst/>
                          <a:latin typeface="Montserrat" pitchFamily="2" charset="0"/>
                        </a:rPr>
                        <a:t> reusable Message Bindings Objects.</a:t>
                      </a:r>
                    </a:p>
                  </a:txBody>
                  <a:tcPr marL="45720" marR="45720" anchor="ctr"/>
                </a:tc>
                <a:extLst>
                  <a:ext uri="{0D108BD9-81ED-4DB2-BD59-A6C34878D82A}">
                    <a16:rowId xmlns:a16="http://schemas.microsoft.com/office/drawing/2014/main" val="378494300"/>
                  </a:ext>
                </a:extLst>
              </a:tr>
            </a:tbl>
          </a:graphicData>
        </a:graphic>
      </p:graphicFrame>
    </p:spTree>
    <p:extLst>
      <p:ext uri="{BB962C8B-B14F-4D97-AF65-F5344CB8AC3E}">
        <p14:creationId xmlns:p14="http://schemas.microsoft.com/office/powerpoint/2010/main" val="2358179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dirty="0">
                <a:latin typeface="Montserrat"/>
                <a:sym typeface="Montserrat"/>
              </a:rPr>
              <a:t>Estructura – Message (I)</a:t>
            </a:r>
            <a:endParaRPr lang="es-ES" dirty="0"/>
          </a:p>
        </p:txBody>
      </p:sp>
      <p:graphicFrame>
        <p:nvGraphicFramePr>
          <p:cNvPr id="9" name="Tabla 5">
            <a:extLst>
              <a:ext uri="{FF2B5EF4-FFF2-40B4-BE49-F238E27FC236}">
                <a16:creationId xmlns:a16="http://schemas.microsoft.com/office/drawing/2014/main" id="{E485CD65-2D0F-2AF9-24FA-FA7707995FA0}"/>
              </a:ext>
            </a:extLst>
          </p:cNvPr>
          <p:cNvGraphicFramePr>
            <a:graphicFrameLocks noGrp="1"/>
          </p:cNvGraphicFramePr>
          <p:nvPr>
            <p:extLst>
              <p:ext uri="{D42A27DB-BD31-4B8C-83A1-F6EECF244321}">
                <p14:modId xmlns:p14="http://schemas.microsoft.com/office/powerpoint/2010/main" val="2280443242"/>
              </p:ext>
            </p:extLst>
          </p:nvPr>
        </p:nvGraphicFramePr>
        <p:xfrm>
          <a:off x="1575956" y="1404297"/>
          <a:ext cx="9676244" cy="4980317"/>
        </p:xfrm>
        <a:graphic>
          <a:graphicData uri="http://schemas.openxmlformats.org/drawingml/2006/table">
            <a:tbl>
              <a:tblPr firstRow="1" bandRow="1">
                <a:tableStyleId>{5940675A-B579-460E-94D1-54222C63F5DA}</a:tableStyleId>
              </a:tblPr>
              <a:tblGrid>
                <a:gridCol w="2129269">
                  <a:extLst>
                    <a:ext uri="{9D8B030D-6E8A-4147-A177-3AD203B41FA5}">
                      <a16:colId xmlns:a16="http://schemas.microsoft.com/office/drawing/2014/main" val="1860101253"/>
                    </a:ext>
                  </a:extLst>
                </a:gridCol>
                <a:gridCol w="2371725">
                  <a:extLst>
                    <a:ext uri="{9D8B030D-6E8A-4147-A177-3AD203B41FA5}">
                      <a16:colId xmlns:a16="http://schemas.microsoft.com/office/drawing/2014/main" val="3932306418"/>
                    </a:ext>
                  </a:extLst>
                </a:gridCol>
                <a:gridCol w="5175250">
                  <a:extLst>
                    <a:ext uri="{9D8B030D-6E8A-4147-A177-3AD203B41FA5}">
                      <a16:colId xmlns:a16="http://schemas.microsoft.com/office/drawing/2014/main" val="11962764"/>
                    </a:ext>
                  </a:extLst>
                </a:gridCol>
              </a:tblGrid>
              <a:tr h="560237">
                <a:tc>
                  <a:txBody>
                    <a:bodyPr/>
                    <a:lstStyle/>
                    <a:p>
                      <a:pPr algn="ctr" fontAlgn="b"/>
                      <a:r>
                        <a:rPr lang="es-ES" sz="1200" b="1" i="0" u="none" strike="noStrike" dirty="0">
                          <a:solidFill>
                            <a:schemeClr val="tx1"/>
                          </a:solidFill>
                          <a:effectLst/>
                          <a:latin typeface="Montserrat" pitchFamily="2" charset="0"/>
                        </a:rPr>
                        <a:t>Nombre del campo</a:t>
                      </a:r>
                    </a:p>
                  </a:txBody>
                  <a:tcPr marL="45720" marR="45720" anchor="ctr">
                    <a:solidFill>
                      <a:schemeClr val="bg1">
                        <a:lumMod val="85000"/>
                      </a:schemeClr>
                    </a:solidFill>
                  </a:tcPr>
                </a:tc>
                <a:tc>
                  <a:txBody>
                    <a:bodyPr/>
                    <a:lstStyle/>
                    <a:p>
                      <a:pPr algn="ctr" fontAlgn="b"/>
                      <a:r>
                        <a:rPr lang="es-ES" sz="1200" b="1" i="0" u="none" strike="noStrike" dirty="0">
                          <a:solidFill>
                            <a:schemeClr val="tx1"/>
                          </a:solidFill>
                          <a:effectLst/>
                          <a:latin typeface="Montserrat" pitchFamily="2" charset="0"/>
                        </a:rPr>
                        <a:t>Tipo de dato</a:t>
                      </a:r>
                    </a:p>
                  </a:txBody>
                  <a:tcPr marL="45720" marR="45720" anchor="ctr">
                    <a:solidFill>
                      <a:schemeClr val="bg1">
                        <a:lumMod val="85000"/>
                      </a:schemeClr>
                    </a:solidFill>
                  </a:tcPr>
                </a:tc>
                <a:tc>
                  <a:txBody>
                    <a:bodyPr/>
                    <a:lstStyle/>
                    <a:p>
                      <a:pPr algn="ctr" fontAlgn="ctr"/>
                      <a:r>
                        <a:rPr lang="es-ES" sz="1200" b="1" i="0" u="none" strike="noStrike" dirty="0">
                          <a:solidFill>
                            <a:schemeClr val="tx1"/>
                          </a:solidFill>
                          <a:effectLst/>
                          <a:latin typeface="Montserrat" pitchFamily="2" charset="0"/>
                        </a:rPr>
                        <a:t>Descripción</a:t>
                      </a:r>
                    </a:p>
                  </a:txBody>
                  <a:tcPr marL="45720" marR="45720" anchor="ctr">
                    <a:solidFill>
                      <a:schemeClr val="bg1">
                        <a:lumMod val="85000"/>
                      </a:schemeClr>
                    </a:solidFill>
                  </a:tcPr>
                </a:tc>
                <a:extLst>
                  <a:ext uri="{0D108BD9-81ED-4DB2-BD59-A6C34878D82A}">
                    <a16:rowId xmlns:a16="http://schemas.microsoft.com/office/drawing/2014/main" val="3855375312"/>
                  </a:ext>
                </a:extLst>
              </a:tr>
              <a:tr h="540000">
                <a:tc>
                  <a:txBody>
                    <a:bodyPr/>
                    <a:lstStyle/>
                    <a:p>
                      <a:pPr algn="ctr" fontAlgn="b"/>
                      <a:r>
                        <a:rPr lang="es-ES" sz="1200" b="1" i="0" u="none" strike="noStrike" dirty="0" err="1">
                          <a:solidFill>
                            <a:srgbClr val="000000"/>
                          </a:solidFill>
                          <a:effectLst/>
                          <a:latin typeface="Consolas" panose="020B0609020204030204" pitchFamily="49" charset="0"/>
                        </a:rPr>
                        <a:t>messageId</a:t>
                      </a:r>
                      <a:endParaRPr lang="es-ES" sz="1200" b="1" i="0" u="none" strike="noStrike" dirty="0">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dirty="0" err="1">
                          <a:solidFill>
                            <a:srgbClr val="000000"/>
                          </a:solidFill>
                          <a:effectLst/>
                          <a:latin typeface="Montserrat" pitchFamily="2" charset="0"/>
                        </a:rPr>
                        <a:t>string</a:t>
                      </a:r>
                      <a:endParaRPr lang="es-ES" sz="1200" b="0" i="0" u="none" strike="noStrike" dirty="0">
                        <a:solidFill>
                          <a:srgbClr val="000000"/>
                        </a:solidFill>
                        <a:effectLst/>
                        <a:latin typeface="Montserrat" pitchFamily="2" charset="0"/>
                      </a:endParaRPr>
                    </a:p>
                  </a:txBody>
                  <a:tcPr marL="45720" marR="45720" anchor="ctr"/>
                </a:tc>
                <a:tc>
                  <a:txBody>
                    <a:bodyPr/>
                    <a:lstStyle/>
                    <a:p>
                      <a:pPr algn="just" fontAlgn="ctr"/>
                      <a:r>
                        <a:rPr lang="es-ES" sz="1200" b="0" i="0" u="none" strike="noStrike" err="1">
                          <a:solidFill>
                            <a:srgbClr val="000000"/>
                          </a:solidFill>
                          <a:effectLst/>
                          <a:latin typeface="Montserrat" pitchFamily="2" charset="0"/>
                        </a:rPr>
                        <a:t>String</a:t>
                      </a:r>
                      <a:r>
                        <a:rPr lang="es-ES" sz="1200" b="0" i="0" u="none" strike="noStrike">
                          <a:solidFill>
                            <a:srgbClr val="000000"/>
                          </a:solidFill>
                          <a:effectLst/>
                          <a:latin typeface="Montserrat" pitchFamily="2" charset="0"/>
                        </a:rPr>
                        <a:t> única para identificar el mensaje.</a:t>
                      </a:r>
                    </a:p>
                  </a:txBody>
                  <a:tcPr marL="45720" marR="45720" anchor="ctr"/>
                </a:tc>
                <a:extLst>
                  <a:ext uri="{0D108BD9-81ED-4DB2-BD59-A6C34878D82A}">
                    <a16:rowId xmlns:a16="http://schemas.microsoft.com/office/drawing/2014/main" val="3990171038"/>
                  </a:ext>
                </a:extLst>
              </a:tr>
              <a:tr h="540000">
                <a:tc>
                  <a:txBody>
                    <a:bodyPr/>
                    <a:lstStyle/>
                    <a:p>
                      <a:pPr algn="ctr" fontAlgn="b"/>
                      <a:r>
                        <a:rPr lang="es-ES" sz="1200" b="1" i="0" u="none" strike="noStrike" err="1">
                          <a:solidFill>
                            <a:srgbClr val="000000"/>
                          </a:solidFill>
                          <a:effectLst/>
                          <a:latin typeface="Consolas" panose="020B0609020204030204" pitchFamily="49" charset="0"/>
                        </a:rPr>
                        <a:t>headers</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dirty="0" err="1">
                          <a:solidFill>
                            <a:srgbClr val="000000"/>
                          </a:solidFill>
                          <a:effectLst/>
                          <a:latin typeface="Montserrat" pitchFamily="2" charset="0"/>
                        </a:rPr>
                        <a:t>Schema</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Object</a:t>
                      </a:r>
                      <a:r>
                        <a:rPr lang="es-ES" sz="1200" b="0" i="0" u="none" strike="noStrike" dirty="0">
                          <a:solidFill>
                            <a:srgbClr val="000000"/>
                          </a:solidFill>
                          <a:effectLst/>
                          <a:latin typeface="Montserrat" pitchFamily="2" charset="0"/>
                        </a:rPr>
                        <a:t> / Reference </a:t>
                      </a:r>
                      <a:r>
                        <a:rPr lang="es-ES" sz="1200" b="0" i="0" u="none" strike="noStrike" dirty="0" err="1">
                          <a:solidFill>
                            <a:srgbClr val="000000"/>
                          </a:solidFill>
                          <a:effectLst/>
                          <a:latin typeface="Montserrat" pitchFamily="2" charset="0"/>
                        </a:rPr>
                        <a:t>Object</a:t>
                      </a:r>
                      <a:endParaRPr lang="es-ES" sz="1200" b="0" i="0" u="none" strike="noStrike" dirty="0">
                        <a:solidFill>
                          <a:srgbClr val="000000"/>
                        </a:solidFill>
                        <a:effectLst/>
                        <a:latin typeface="Montserrat" pitchFamily="2" charset="0"/>
                      </a:endParaRPr>
                    </a:p>
                  </a:txBody>
                  <a:tcPr marL="45720" marR="45720" anchor="ctr"/>
                </a:tc>
                <a:tc>
                  <a:txBody>
                    <a:bodyPr/>
                    <a:lstStyle/>
                    <a:p>
                      <a:pPr algn="just" fontAlgn="ctr"/>
                      <a:r>
                        <a:rPr lang="es-ES" sz="1200" b="0" i="0" u="none" strike="noStrike">
                          <a:solidFill>
                            <a:srgbClr val="000000"/>
                          </a:solidFill>
                          <a:effectLst/>
                          <a:latin typeface="Montserrat" pitchFamily="2" charset="0"/>
                        </a:rPr>
                        <a:t>Define el esquema de los encabezados de la aplicación.</a:t>
                      </a:r>
                    </a:p>
                  </a:txBody>
                  <a:tcPr marL="45720" marR="45720" anchor="ctr"/>
                </a:tc>
                <a:extLst>
                  <a:ext uri="{0D108BD9-81ED-4DB2-BD59-A6C34878D82A}">
                    <a16:rowId xmlns:a16="http://schemas.microsoft.com/office/drawing/2014/main" val="2686997105"/>
                  </a:ext>
                </a:extLst>
              </a:tr>
              <a:tr h="540000">
                <a:tc>
                  <a:txBody>
                    <a:bodyPr/>
                    <a:lstStyle/>
                    <a:p>
                      <a:pPr algn="ctr" fontAlgn="b"/>
                      <a:r>
                        <a:rPr lang="es-ES" sz="1200" b="1" i="0" u="none" strike="noStrike" err="1">
                          <a:solidFill>
                            <a:srgbClr val="000000"/>
                          </a:solidFill>
                          <a:effectLst/>
                          <a:latin typeface="Consolas" panose="020B0609020204030204" pitchFamily="49" charset="0"/>
                        </a:rPr>
                        <a:t>payload</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dirty="0" err="1">
                          <a:solidFill>
                            <a:srgbClr val="000000"/>
                          </a:solidFill>
                          <a:effectLst/>
                          <a:latin typeface="Montserrat" pitchFamily="2" charset="0"/>
                        </a:rPr>
                        <a:t>any</a:t>
                      </a:r>
                      <a:endParaRPr lang="es-ES" sz="1200" b="0" i="0" u="none" strike="noStrike" dirty="0">
                        <a:solidFill>
                          <a:srgbClr val="000000"/>
                        </a:solidFill>
                        <a:effectLst/>
                        <a:latin typeface="Montserrat" pitchFamily="2" charset="0"/>
                      </a:endParaRPr>
                    </a:p>
                  </a:txBody>
                  <a:tcPr marL="45720" marR="45720" anchor="ctr"/>
                </a:tc>
                <a:tc>
                  <a:txBody>
                    <a:bodyPr/>
                    <a:lstStyle/>
                    <a:p>
                      <a:pPr algn="just" fontAlgn="ctr"/>
                      <a:r>
                        <a:rPr lang="es-ES" sz="1200" b="0" i="0" u="none" strike="noStrike" dirty="0">
                          <a:solidFill>
                            <a:srgbClr val="000000"/>
                          </a:solidFill>
                          <a:effectLst/>
                          <a:latin typeface="Montserrat" pitchFamily="2" charset="0"/>
                        </a:rPr>
                        <a:t>Define el mensaje </a:t>
                      </a:r>
                      <a:r>
                        <a:rPr lang="es-ES" sz="1200" b="0" i="0" u="none" strike="noStrike" dirty="0" err="1">
                          <a:solidFill>
                            <a:srgbClr val="000000"/>
                          </a:solidFill>
                          <a:effectLst/>
                          <a:latin typeface="Montserrat" pitchFamily="2" charset="0"/>
                        </a:rPr>
                        <a:t>payload</a:t>
                      </a:r>
                      <a:r>
                        <a:rPr lang="es-ES" sz="1200" b="0" i="0" u="none" strike="noStrike" dirty="0">
                          <a:solidFill>
                            <a:srgbClr val="000000"/>
                          </a:solidFill>
                          <a:effectLst/>
                          <a:latin typeface="Montserrat" pitchFamily="2" charset="0"/>
                        </a:rPr>
                        <a:t>. Debe ser un objeto JSON o YAML.</a:t>
                      </a:r>
                    </a:p>
                  </a:txBody>
                  <a:tcPr marL="45720" marR="45720" anchor="ctr"/>
                </a:tc>
                <a:extLst>
                  <a:ext uri="{0D108BD9-81ED-4DB2-BD59-A6C34878D82A}">
                    <a16:rowId xmlns:a16="http://schemas.microsoft.com/office/drawing/2014/main" val="1356313132"/>
                  </a:ext>
                </a:extLst>
              </a:tr>
              <a:tr h="540000">
                <a:tc>
                  <a:txBody>
                    <a:bodyPr/>
                    <a:lstStyle/>
                    <a:p>
                      <a:pPr algn="ctr" fontAlgn="b"/>
                      <a:r>
                        <a:rPr lang="es-ES" sz="1200" b="1" i="0" u="none" strike="noStrike" err="1">
                          <a:solidFill>
                            <a:srgbClr val="000000"/>
                          </a:solidFill>
                          <a:effectLst/>
                          <a:latin typeface="Consolas" panose="020B0609020204030204" pitchFamily="49" charset="0"/>
                        </a:rPr>
                        <a:t>correlationId</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dirty="0" err="1">
                          <a:solidFill>
                            <a:srgbClr val="000000"/>
                          </a:solidFill>
                          <a:effectLst/>
                          <a:latin typeface="Montserrat" pitchFamily="2" charset="0"/>
                        </a:rPr>
                        <a:t>Correlation</a:t>
                      </a:r>
                      <a:r>
                        <a:rPr lang="es-ES" sz="1200" b="0" i="0" u="none" strike="noStrike" dirty="0">
                          <a:solidFill>
                            <a:srgbClr val="000000"/>
                          </a:solidFill>
                          <a:effectLst/>
                          <a:latin typeface="Montserrat" pitchFamily="2" charset="0"/>
                        </a:rPr>
                        <a:t> ID </a:t>
                      </a:r>
                      <a:r>
                        <a:rPr lang="es-ES" sz="1200" b="0" i="0" u="none" strike="noStrike" dirty="0" err="1">
                          <a:solidFill>
                            <a:srgbClr val="000000"/>
                          </a:solidFill>
                          <a:effectLst/>
                          <a:latin typeface="Montserrat" pitchFamily="2" charset="0"/>
                        </a:rPr>
                        <a:t>Object</a:t>
                      </a:r>
                      <a:r>
                        <a:rPr lang="es-ES" sz="1200" b="0" i="0" u="none" strike="noStrike" dirty="0">
                          <a:solidFill>
                            <a:srgbClr val="000000"/>
                          </a:solidFill>
                          <a:effectLst/>
                          <a:latin typeface="Montserrat" pitchFamily="2" charset="0"/>
                        </a:rPr>
                        <a:t> / Reference </a:t>
                      </a:r>
                      <a:r>
                        <a:rPr lang="es-ES" sz="1200" b="0" i="0" u="none" strike="noStrike" dirty="0" err="1">
                          <a:solidFill>
                            <a:srgbClr val="000000"/>
                          </a:solidFill>
                          <a:effectLst/>
                          <a:latin typeface="Montserrat" pitchFamily="2" charset="0"/>
                        </a:rPr>
                        <a:t>Object</a:t>
                      </a:r>
                      <a:endParaRPr lang="es-ES" sz="1200" b="0" i="0" u="none" strike="noStrike" dirty="0">
                        <a:solidFill>
                          <a:srgbClr val="000000"/>
                        </a:solidFill>
                        <a:effectLst/>
                        <a:latin typeface="Montserrat" pitchFamily="2" charset="0"/>
                      </a:endParaRPr>
                    </a:p>
                  </a:txBody>
                  <a:tcPr marL="45720" marR="45720" anchor="ctr"/>
                </a:tc>
                <a:tc>
                  <a:txBody>
                    <a:bodyPr/>
                    <a:lstStyle/>
                    <a:p>
                      <a:pPr algn="just" fontAlgn="ctr"/>
                      <a:r>
                        <a:rPr lang="es-ES" sz="1200" b="0" i="0" u="none" strike="noStrike" dirty="0">
                          <a:solidFill>
                            <a:srgbClr val="000000"/>
                          </a:solidFill>
                          <a:effectLst/>
                          <a:latin typeface="Montserrat" pitchFamily="2" charset="0"/>
                        </a:rPr>
                        <a:t>Campo utilizado para la trazabilidad.</a:t>
                      </a:r>
                    </a:p>
                  </a:txBody>
                  <a:tcPr marL="45720" marR="45720" anchor="ctr"/>
                </a:tc>
                <a:extLst>
                  <a:ext uri="{0D108BD9-81ED-4DB2-BD59-A6C34878D82A}">
                    <a16:rowId xmlns:a16="http://schemas.microsoft.com/office/drawing/2014/main" val="790017194"/>
                  </a:ext>
                </a:extLst>
              </a:tr>
              <a:tr h="540000">
                <a:tc>
                  <a:txBody>
                    <a:bodyPr/>
                    <a:lstStyle/>
                    <a:p>
                      <a:pPr algn="ctr" fontAlgn="b"/>
                      <a:r>
                        <a:rPr lang="es-ES" sz="1200" b="1" i="0" u="none" strike="noStrike" err="1">
                          <a:solidFill>
                            <a:srgbClr val="000000"/>
                          </a:solidFill>
                          <a:effectLst/>
                          <a:latin typeface="Consolas" panose="020B0609020204030204" pitchFamily="49" charset="0"/>
                        </a:rPr>
                        <a:t>schemaFormat</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a:solidFill>
                            <a:srgbClr val="000000"/>
                          </a:solidFill>
                          <a:effectLst/>
                          <a:latin typeface="Montserrat" pitchFamily="2" charset="0"/>
                        </a:rPr>
                        <a:t>string</a:t>
                      </a:r>
                    </a:p>
                  </a:txBody>
                  <a:tcPr marL="45720" marR="45720" anchor="ctr"/>
                </a:tc>
                <a:tc>
                  <a:txBody>
                    <a:bodyPr/>
                    <a:lstStyle/>
                    <a:p>
                      <a:pPr algn="just" fontAlgn="ctr"/>
                      <a:r>
                        <a:rPr lang="es-ES" sz="1200" b="0" i="0" u="none" strike="noStrike" dirty="0">
                          <a:solidFill>
                            <a:srgbClr val="000000"/>
                          </a:solidFill>
                          <a:effectLst/>
                          <a:latin typeface="Montserrat" pitchFamily="2" charset="0"/>
                        </a:rPr>
                        <a:t>Contiene el nombre del esquema usado para definir el </a:t>
                      </a:r>
                      <a:r>
                        <a:rPr lang="es-ES" sz="1200" b="0" i="0" u="none" strike="noStrike" dirty="0" err="1">
                          <a:solidFill>
                            <a:srgbClr val="000000"/>
                          </a:solidFill>
                          <a:effectLst/>
                          <a:latin typeface="Montserrat" pitchFamily="2" charset="0"/>
                        </a:rPr>
                        <a:t>payload</a:t>
                      </a:r>
                      <a:r>
                        <a:rPr lang="es-ES" sz="1200" b="0" i="0" u="none" strike="noStrike" dirty="0">
                          <a:solidFill>
                            <a:srgbClr val="000000"/>
                          </a:solidFill>
                          <a:effectLst/>
                          <a:latin typeface="Montserrat" pitchFamily="2" charset="0"/>
                        </a:rPr>
                        <a:t>.</a:t>
                      </a:r>
                    </a:p>
                  </a:txBody>
                  <a:tcPr marL="45720" marR="45720" anchor="ctr"/>
                </a:tc>
                <a:extLst>
                  <a:ext uri="{0D108BD9-81ED-4DB2-BD59-A6C34878D82A}">
                    <a16:rowId xmlns:a16="http://schemas.microsoft.com/office/drawing/2014/main" val="2442850727"/>
                  </a:ext>
                </a:extLst>
              </a:tr>
              <a:tr h="540000">
                <a:tc>
                  <a:txBody>
                    <a:bodyPr/>
                    <a:lstStyle/>
                    <a:p>
                      <a:pPr algn="ctr" fontAlgn="b"/>
                      <a:r>
                        <a:rPr lang="es-ES" sz="1200" b="1" i="0" u="none" strike="noStrike" err="1">
                          <a:solidFill>
                            <a:srgbClr val="000000"/>
                          </a:solidFill>
                          <a:effectLst/>
                          <a:latin typeface="Consolas" panose="020B0609020204030204" pitchFamily="49" charset="0"/>
                        </a:rPr>
                        <a:t>contentType</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err="1">
                          <a:solidFill>
                            <a:srgbClr val="000000"/>
                          </a:solidFill>
                          <a:effectLst/>
                          <a:latin typeface="Montserrat" pitchFamily="2" charset="0"/>
                        </a:rPr>
                        <a:t>string</a:t>
                      </a:r>
                      <a:endParaRPr lang="es-ES" sz="1200" b="0" i="0" u="none" strike="noStrike">
                        <a:solidFill>
                          <a:srgbClr val="000000"/>
                        </a:solidFill>
                        <a:effectLst/>
                        <a:latin typeface="Montserrat" pitchFamily="2" charset="0"/>
                      </a:endParaRPr>
                    </a:p>
                  </a:txBody>
                  <a:tcPr marL="45720" marR="45720" anchor="ctr"/>
                </a:tc>
                <a:tc>
                  <a:txBody>
                    <a:bodyPr/>
                    <a:lstStyle/>
                    <a:p>
                      <a:pPr algn="just" fontAlgn="ctr"/>
                      <a:r>
                        <a:rPr lang="es-ES" sz="1200" b="0" i="0" u="none" strike="noStrike" dirty="0">
                          <a:solidFill>
                            <a:srgbClr val="000000"/>
                          </a:solidFill>
                          <a:effectLst/>
                          <a:latin typeface="Montserrat" pitchFamily="2" charset="0"/>
                        </a:rPr>
                        <a:t>Define el tipo de contenido utilizado para codificar o decodificar el mensaje del </a:t>
                      </a:r>
                      <a:r>
                        <a:rPr lang="es-ES" sz="1200" b="0" i="0" u="none" strike="noStrike" dirty="0" err="1">
                          <a:solidFill>
                            <a:srgbClr val="000000"/>
                          </a:solidFill>
                          <a:effectLst/>
                          <a:latin typeface="Montserrat" pitchFamily="2" charset="0"/>
                        </a:rPr>
                        <a:t>payload</a:t>
                      </a:r>
                      <a:r>
                        <a:rPr lang="es-ES" sz="1200" b="0" i="0" u="none" strike="noStrike" dirty="0">
                          <a:solidFill>
                            <a:srgbClr val="000000"/>
                          </a:solidFill>
                          <a:effectLst/>
                          <a:latin typeface="Montserrat" pitchFamily="2" charset="0"/>
                        </a:rPr>
                        <a:t>. Si este campo está vacío, se tomará el especificado en el campo </a:t>
                      </a:r>
                      <a:r>
                        <a:rPr lang="es-ES" sz="1200" b="0" i="0" u="none" strike="noStrike" dirty="0" err="1">
                          <a:solidFill>
                            <a:srgbClr val="000000"/>
                          </a:solidFill>
                          <a:effectLst/>
                          <a:latin typeface="Montserrat" pitchFamily="2" charset="0"/>
                        </a:rPr>
                        <a:t>defaultContentType</a:t>
                      </a:r>
                      <a:r>
                        <a:rPr lang="es-ES" sz="1200" b="0" i="0" u="none" strike="noStrike" dirty="0">
                          <a:solidFill>
                            <a:srgbClr val="000000"/>
                          </a:solidFill>
                          <a:effectLst/>
                          <a:latin typeface="Montserrat" pitchFamily="2" charset="0"/>
                        </a:rPr>
                        <a:t>.</a:t>
                      </a:r>
                    </a:p>
                  </a:txBody>
                  <a:tcPr marL="45720" marR="45720" anchor="ctr"/>
                </a:tc>
                <a:extLst>
                  <a:ext uri="{0D108BD9-81ED-4DB2-BD59-A6C34878D82A}">
                    <a16:rowId xmlns:a16="http://schemas.microsoft.com/office/drawing/2014/main" val="3199021324"/>
                  </a:ext>
                </a:extLst>
              </a:tr>
              <a:tr h="540000">
                <a:tc>
                  <a:txBody>
                    <a:bodyPr/>
                    <a:lstStyle/>
                    <a:p>
                      <a:pPr algn="ctr" fontAlgn="b"/>
                      <a:r>
                        <a:rPr lang="es-ES" sz="1200" b="1" i="0" u="none" strike="noStrike" err="1">
                          <a:solidFill>
                            <a:srgbClr val="000000"/>
                          </a:solidFill>
                          <a:effectLst/>
                          <a:latin typeface="Consolas" panose="020B0609020204030204" pitchFamily="49" charset="0"/>
                        </a:rPr>
                        <a:t>name</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err="1">
                          <a:solidFill>
                            <a:srgbClr val="000000"/>
                          </a:solidFill>
                          <a:effectLst/>
                          <a:latin typeface="Montserrat" pitchFamily="2" charset="0"/>
                        </a:rPr>
                        <a:t>string</a:t>
                      </a:r>
                      <a:endParaRPr lang="es-ES" sz="1200" b="0" i="0" u="none" strike="noStrike">
                        <a:solidFill>
                          <a:srgbClr val="000000"/>
                        </a:solidFill>
                        <a:effectLst/>
                        <a:latin typeface="Montserrat" pitchFamily="2" charset="0"/>
                      </a:endParaRPr>
                    </a:p>
                  </a:txBody>
                  <a:tcPr marL="45720" marR="45720" anchor="ctr"/>
                </a:tc>
                <a:tc>
                  <a:txBody>
                    <a:bodyPr/>
                    <a:lstStyle/>
                    <a:p>
                      <a:pPr algn="just" fontAlgn="ctr"/>
                      <a:r>
                        <a:rPr lang="es-ES" sz="1200" b="0" i="0" u="none" strike="noStrike" dirty="0">
                          <a:solidFill>
                            <a:srgbClr val="000000"/>
                          </a:solidFill>
                          <a:effectLst/>
                          <a:latin typeface="Montserrat" pitchFamily="2" charset="0"/>
                        </a:rPr>
                        <a:t>Nombre del mensaje (machine-</a:t>
                      </a:r>
                      <a:r>
                        <a:rPr lang="es-ES" sz="1200" b="0" i="0" u="none" strike="noStrike" dirty="0" err="1">
                          <a:solidFill>
                            <a:srgbClr val="000000"/>
                          </a:solidFill>
                          <a:effectLst/>
                          <a:latin typeface="Montserrat" pitchFamily="2" charset="0"/>
                        </a:rPr>
                        <a:t>readable</a:t>
                      </a:r>
                      <a:r>
                        <a:rPr lang="es-ES" sz="1200" b="0" i="0" u="none" strike="noStrike" dirty="0">
                          <a:solidFill>
                            <a:srgbClr val="000000"/>
                          </a:solidFill>
                          <a:effectLst/>
                          <a:latin typeface="Montserrat" pitchFamily="2" charset="0"/>
                        </a:rPr>
                        <a:t>).</a:t>
                      </a:r>
                    </a:p>
                  </a:txBody>
                  <a:tcPr marL="45720" marR="45720" anchor="ctr"/>
                </a:tc>
                <a:extLst>
                  <a:ext uri="{0D108BD9-81ED-4DB2-BD59-A6C34878D82A}">
                    <a16:rowId xmlns:a16="http://schemas.microsoft.com/office/drawing/2014/main" val="1335989863"/>
                  </a:ext>
                </a:extLst>
              </a:tr>
              <a:tr h="540000">
                <a:tc>
                  <a:txBody>
                    <a:bodyPr/>
                    <a:lstStyle/>
                    <a:p>
                      <a:pPr algn="ctr" fontAlgn="b"/>
                      <a:r>
                        <a:rPr lang="es-ES" sz="1200" b="1" i="0" u="none" strike="noStrike" err="1">
                          <a:solidFill>
                            <a:srgbClr val="000000"/>
                          </a:solidFill>
                          <a:effectLst/>
                          <a:latin typeface="Consolas" panose="020B0609020204030204" pitchFamily="49" charset="0"/>
                        </a:rPr>
                        <a:t>title</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err="1">
                          <a:solidFill>
                            <a:srgbClr val="000000"/>
                          </a:solidFill>
                          <a:effectLst/>
                          <a:latin typeface="Montserrat" pitchFamily="2" charset="0"/>
                        </a:rPr>
                        <a:t>string</a:t>
                      </a:r>
                      <a:endParaRPr lang="es-ES" sz="1200" b="0" i="0" u="none" strike="noStrike">
                        <a:solidFill>
                          <a:srgbClr val="000000"/>
                        </a:solidFill>
                        <a:effectLst/>
                        <a:latin typeface="Montserrat" pitchFamily="2" charset="0"/>
                      </a:endParaRPr>
                    </a:p>
                  </a:txBody>
                  <a:tcPr marL="45720" marR="45720" anchor="ctr"/>
                </a:tc>
                <a:tc>
                  <a:txBody>
                    <a:bodyPr/>
                    <a:lstStyle/>
                    <a:p>
                      <a:pPr algn="just" fontAlgn="ctr"/>
                      <a:r>
                        <a:rPr lang="es-ES" sz="1200" b="0" i="0" u="none" strike="noStrike" dirty="0">
                          <a:solidFill>
                            <a:srgbClr val="000000"/>
                          </a:solidFill>
                          <a:effectLst/>
                          <a:latin typeface="Montserrat" pitchFamily="2" charset="0"/>
                        </a:rPr>
                        <a:t>Título del mensaje (human-</a:t>
                      </a:r>
                      <a:r>
                        <a:rPr lang="es-ES" sz="1200" b="0" i="0" u="none" strike="noStrike" dirty="0" err="1">
                          <a:solidFill>
                            <a:srgbClr val="000000"/>
                          </a:solidFill>
                          <a:effectLst/>
                          <a:latin typeface="Montserrat" pitchFamily="2" charset="0"/>
                        </a:rPr>
                        <a:t>readable</a:t>
                      </a:r>
                      <a:r>
                        <a:rPr lang="es-ES" sz="1200" b="0" i="0" u="none" strike="noStrike" dirty="0">
                          <a:solidFill>
                            <a:srgbClr val="000000"/>
                          </a:solidFill>
                          <a:effectLst/>
                          <a:latin typeface="Montserrat" pitchFamily="2" charset="0"/>
                        </a:rPr>
                        <a:t>).</a:t>
                      </a:r>
                    </a:p>
                  </a:txBody>
                  <a:tcPr marL="45720" marR="45720" anchor="ctr"/>
                </a:tc>
                <a:extLst>
                  <a:ext uri="{0D108BD9-81ED-4DB2-BD59-A6C34878D82A}">
                    <a16:rowId xmlns:a16="http://schemas.microsoft.com/office/drawing/2014/main" val="2959645280"/>
                  </a:ext>
                </a:extLst>
              </a:tr>
            </a:tbl>
          </a:graphicData>
        </a:graphic>
      </p:graphicFrame>
    </p:spTree>
    <p:extLst>
      <p:ext uri="{BB962C8B-B14F-4D97-AF65-F5344CB8AC3E}">
        <p14:creationId xmlns:p14="http://schemas.microsoft.com/office/powerpoint/2010/main" val="2529993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dirty="0">
                <a:latin typeface="Montserrat"/>
                <a:sym typeface="Montserrat"/>
              </a:rPr>
              <a:t>Estructura – Message (II)</a:t>
            </a:r>
            <a:endParaRPr lang="es-ES" dirty="0"/>
          </a:p>
        </p:txBody>
      </p:sp>
      <p:graphicFrame>
        <p:nvGraphicFramePr>
          <p:cNvPr id="9" name="Tabla 5">
            <a:extLst>
              <a:ext uri="{FF2B5EF4-FFF2-40B4-BE49-F238E27FC236}">
                <a16:creationId xmlns:a16="http://schemas.microsoft.com/office/drawing/2014/main" id="{E485CD65-2D0F-2AF9-24FA-FA7707995FA0}"/>
              </a:ext>
            </a:extLst>
          </p:cNvPr>
          <p:cNvGraphicFramePr>
            <a:graphicFrameLocks noGrp="1"/>
          </p:cNvGraphicFramePr>
          <p:nvPr>
            <p:extLst>
              <p:ext uri="{D42A27DB-BD31-4B8C-83A1-F6EECF244321}">
                <p14:modId xmlns:p14="http://schemas.microsoft.com/office/powerpoint/2010/main" val="3395595173"/>
              </p:ext>
            </p:extLst>
          </p:nvPr>
        </p:nvGraphicFramePr>
        <p:xfrm>
          <a:off x="1575956" y="1404297"/>
          <a:ext cx="9040087" cy="4850717"/>
        </p:xfrm>
        <a:graphic>
          <a:graphicData uri="http://schemas.openxmlformats.org/drawingml/2006/table">
            <a:tbl>
              <a:tblPr firstRow="1" bandRow="1">
                <a:tableStyleId>{5940675A-B579-460E-94D1-54222C63F5DA}</a:tableStyleId>
              </a:tblPr>
              <a:tblGrid>
                <a:gridCol w="2129269">
                  <a:extLst>
                    <a:ext uri="{9D8B030D-6E8A-4147-A177-3AD203B41FA5}">
                      <a16:colId xmlns:a16="http://schemas.microsoft.com/office/drawing/2014/main" val="1860101253"/>
                    </a:ext>
                  </a:extLst>
                </a:gridCol>
                <a:gridCol w="2924175">
                  <a:extLst>
                    <a:ext uri="{9D8B030D-6E8A-4147-A177-3AD203B41FA5}">
                      <a16:colId xmlns:a16="http://schemas.microsoft.com/office/drawing/2014/main" val="3932306418"/>
                    </a:ext>
                  </a:extLst>
                </a:gridCol>
                <a:gridCol w="3986643">
                  <a:extLst>
                    <a:ext uri="{9D8B030D-6E8A-4147-A177-3AD203B41FA5}">
                      <a16:colId xmlns:a16="http://schemas.microsoft.com/office/drawing/2014/main" val="11962764"/>
                    </a:ext>
                  </a:extLst>
                </a:gridCol>
              </a:tblGrid>
              <a:tr h="560237">
                <a:tc>
                  <a:txBody>
                    <a:bodyPr/>
                    <a:lstStyle/>
                    <a:p>
                      <a:pPr algn="ctr" fontAlgn="b"/>
                      <a:r>
                        <a:rPr lang="es-ES" sz="1200" b="1" i="0" u="none" strike="noStrike" dirty="0">
                          <a:solidFill>
                            <a:schemeClr val="tx1"/>
                          </a:solidFill>
                          <a:effectLst/>
                          <a:latin typeface="Montserrat" pitchFamily="2" charset="0"/>
                        </a:rPr>
                        <a:t>Nombre del campo</a:t>
                      </a:r>
                    </a:p>
                  </a:txBody>
                  <a:tcPr marL="0" marR="0" marT="0" marB="0" anchor="ctr">
                    <a:solidFill>
                      <a:schemeClr val="bg1">
                        <a:lumMod val="85000"/>
                      </a:schemeClr>
                    </a:solidFill>
                  </a:tcPr>
                </a:tc>
                <a:tc>
                  <a:txBody>
                    <a:bodyPr/>
                    <a:lstStyle/>
                    <a:p>
                      <a:pPr algn="ctr" fontAlgn="b"/>
                      <a:r>
                        <a:rPr lang="es-ES" sz="1200" b="1" i="0" u="none" strike="noStrike" dirty="0">
                          <a:solidFill>
                            <a:schemeClr val="tx1"/>
                          </a:solidFill>
                          <a:effectLst/>
                          <a:latin typeface="Montserrat" pitchFamily="2" charset="0"/>
                        </a:rPr>
                        <a:t>Tipo de dato</a:t>
                      </a:r>
                    </a:p>
                  </a:txBody>
                  <a:tcPr marL="0" marR="0" marT="0" marB="0" anchor="ctr">
                    <a:solidFill>
                      <a:schemeClr val="bg1">
                        <a:lumMod val="85000"/>
                      </a:schemeClr>
                    </a:solidFill>
                  </a:tcPr>
                </a:tc>
                <a:tc>
                  <a:txBody>
                    <a:bodyPr/>
                    <a:lstStyle/>
                    <a:p>
                      <a:pPr algn="ctr" fontAlgn="ctr"/>
                      <a:r>
                        <a:rPr lang="es-ES" sz="1200" b="1" i="0" u="none" strike="noStrike" dirty="0">
                          <a:solidFill>
                            <a:schemeClr val="tx1"/>
                          </a:solidFill>
                          <a:effectLst/>
                          <a:latin typeface="Montserrat" pitchFamily="2" charset="0"/>
                        </a:rPr>
                        <a:t>Descripción</a:t>
                      </a:r>
                    </a:p>
                  </a:txBody>
                  <a:tcPr marL="0" marR="0" marT="0" marB="0" anchor="ctr">
                    <a:solidFill>
                      <a:schemeClr val="bg1">
                        <a:lumMod val="85000"/>
                      </a:schemeClr>
                    </a:solidFill>
                  </a:tcPr>
                </a:tc>
                <a:extLst>
                  <a:ext uri="{0D108BD9-81ED-4DB2-BD59-A6C34878D82A}">
                    <a16:rowId xmlns:a16="http://schemas.microsoft.com/office/drawing/2014/main" val="3855375312"/>
                  </a:ext>
                </a:extLst>
              </a:tr>
              <a:tr h="608400">
                <a:tc>
                  <a:txBody>
                    <a:bodyPr/>
                    <a:lstStyle/>
                    <a:p>
                      <a:pPr algn="ctr" fontAlgn="b"/>
                      <a:r>
                        <a:rPr lang="es-ES" sz="1200" b="1" i="0" u="none" strike="noStrike" dirty="0" err="1">
                          <a:solidFill>
                            <a:srgbClr val="000000"/>
                          </a:solidFill>
                          <a:effectLst/>
                          <a:latin typeface="Consolas" panose="020B0609020204030204" pitchFamily="49" charset="0"/>
                        </a:rPr>
                        <a:t>summary</a:t>
                      </a:r>
                      <a:endParaRPr lang="es-ES" sz="1200" b="1" i="0" u="none" strike="noStrike" dirty="0">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dirty="0" err="1">
                          <a:solidFill>
                            <a:srgbClr val="000000"/>
                          </a:solidFill>
                          <a:effectLst/>
                          <a:latin typeface="Montserrat" pitchFamily="2" charset="0"/>
                        </a:rPr>
                        <a:t>string</a:t>
                      </a:r>
                      <a:endParaRPr lang="es-ES" sz="1200" b="0" i="0" u="none" strike="noStrike" dirty="0">
                        <a:solidFill>
                          <a:srgbClr val="000000"/>
                        </a:solidFill>
                        <a:effectLst/>
                        <a:latin typeface="Montserrat" pitchFamily="2" charset="0"/>
                      </a:endParaRPr>
                    </a:p>
                  </a:txBody>
                  <a:tcPr marL="45720" marR="45720" anchor="ctr"/>
                </a:tc>
                <a:tc>
                  <a:txBody>
                    <a:bodyPr/>
                    <a:lstStyle/>
                    <a:p>
                      <a:pPr algn="just" fontAlgn="ctr"/>
                      <a:r>
                        <a:rPr lang="es-ES" sz="1200" b="0" i="0" u="none" strike="noStrike" dirty="0">
                          <a:solidFill>
                            <a:srgbClr val="000000"/>
                          </a:solidFill>
                          <a:effectLst/>
                          <a:latin typeface="Montserrat" pitchFamily="2" charset="0"/>
                        </a:rPr>
                        <a:t>Resumen de la explicación sobre el mensaje.</a:t>
                      </a:r>
                    </a:p>
                  </a:txBody>
                  <a:tcPr marL="45720" marR="45720" anchor="ctr"/>
                </a:tc>
                <a:extLst>
                  <a:ext uri="{0D108BD9-81ED-4DB2-BD59-A6C34878D82A}">
                    <a16:rowId xmlns:a16="http://schemas.microsoft.com/office/drawing/2014/main" val="3312504956"/>
                  </a:ext>
                </a:extLst>
              </a:tr>
              <a:tr h="608400">
                <a:tc>
                  <a:txBody>
                    <a:bodyPr/>
                    <a:lstStyle/>
                    <a:p>
                      <a:pPr algn="ctr" fontAlgn="b"/>
                      <a:r>
                        <a:rPr lang="es-ES" sz="1200" b="1" i="0" u="none" strike="noStrike" err="1">
                          <a:solidFill>
                            <a:srgbClr val="000000"/>
                          </a:solidFill>
                          <a:effectLst/>
                          <a:latin typeface="Consolas" panose="020B0609020204030204" pitchFamily="49" charset="0"/>
                        </a:rPr>
                        <a:t>description</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dirty="0" err="1">
                          <a:solidFill>
                            <a:srgbClr val="000000"/>
                          </a:solidFill>
                          <a:effectLst/>
                          <a:latin typeface="Montserrat" pitchFamily="2" charset="0"/>
                        </a:rPr>
                        <a:t>string</a:t>
                      </a:r>
                      <a:endParaRPr lang="es-ES" sz="1200" b="0" i="0" u="none" strike="noStrike" dirty="0">
                        <a:solidFill>
                          <a:srgbClr val="000000"/>
                        </a:solidFill>
                        <a:effectLst/>
                        <a:latin typeface="Montserrat" pitchFamily="2" charset="0"/>
                      </a:endParaRPr>
                    </a:p>
                  </a:txBody>
                  <a:tcPr marL="45720" marR="45720" anchor="ctr"/>
                </a:tc>
                <a:tc>
                  <a:txBody>
                    <a:bodyPr/>
                    <a:lstStyle/>
                    <a:p>
                      <a:pPr algn="just" fontAlgn="ctr"/>
                      <a:r>
                        <a:rPr lang="es-ES" sz="1200" b="0" i="0" u="none" strike="noStrike" dirty="0">
                          <a:solidFill>
                            <a:srgbClr val="000000"/>
                          </a:solidFill>
                          <a:effectLst/>
                          <a:latin typeface="Montserrat" pitchFamily="2" charset="0"/>
                        </a:rPr>
                        <a:t>Descripción detallada de la funcionalidad del mensaje.</a:t>
                      </a:r>
                    </a:p>
                  </a:txBody>
                  <a:tcPr marL="45720" marR="45720" anchor="ctr"/>
                </a:tc>
                <a:extLst>
                  <a:ext uri="{0D108BD9-81ED-4DB2-BD59-A6C34878D82A}">
                    <a16:rowId xmlns:a16="http://schemas.microsoft.com/office/drawing/2014/main" val="3669600606"/>
                  </a:ext>
                </a:extLst>
              </a:tr>
              <a:tr h="608400">
                <a:tc>
                  <a:txBody>
                    <a:bodyPr/>
                    <a:lstStyle/>
                    <a:p>
                      <a:pPr algn="ctr" fontAlgn="b"/>
                      <a:r>
                        <a:rPr lang="es-ES" sz="1200" b="1" i="0" u="none" strike="noStrike">
                          <a:solidFill>
                            <a:srgbClr val="000000"/>
                          </a:solidFill>
                          <a:effectLst/>
                          <a:latin typeface="Consolas" panose="020B0609020204030204" pitchFamily="49" charset="0"/>
                        </a:rPr>
                        <a:t>tags</a:t>
                      </a:r>
                    </a:p>
                  </a:txBody>
                  <a:tcPr marL="45720" marR="45720" anchor="ctr"/>
                </a:tc>
                <a:tc>
                  <a:txBody>
                    <a:bodyPr/>
                    <a:lstStyle/>
                    <a:p>
                      <a:pPr algn="ctr" fontAlgn="b"/>
                      <a:r>
                        <a:rPr lang="es-ES" sz="1200" b="0" i="0" u="none" strike="noStrike">
                          <a:solidFill>
                            <a:srgbClr val="000000"/>
                          </a:solidFill>
                          <a:effectLst/>
                          <a:latin typeface="Montserrat" pitchFamily="2" charset="0"/>
                        </a:rPr>
                        <a:t>Tags </a:t>
                      </a:r>
                      <a:r>
                        <a:rPr lang="es-ES" sz="1200" b="0" i="0" u="none" strike="noStrike" err="1">
                          <a:solidFill>
                            <a:srgbClr val="000000"/>
                          </a:solidFill>
                          <a:effectLst/>
                          <a:latin typeface="Montserrat" pitchFamily="2" charset="0"/>
                        </a:rPr>
                        <a:t>Object</a:t>
                      </a:r>
                      <a:endParaRPr lang="es-ES" sz="1200" b="0" i="0" u="none" strike="noStrike">
                        <a:solidFill>
                          <a:srgbClr val="000000"/>
                        </a:solidFill>
                        <a:effectLst/>
                        <a:latin typeface="Montserrat" pitchFamily="2" charset="0"/>
                      </a:endParaRPr>
                    </a:p>
                  </a:txBody>
                  <a:tcPr marL="45720" marR="45720" anchor="ctr"/>
                </a:tc>
                <a:tc>
                  <a:txBody>
                    <a:bodyPr/>
                    <a:lstStyle/>
                    <a:p>
                      <a:pPr algn="just" fontAlgn="ctr"/>
                      <a:r>
                        <a:rPr lang="es-ES" sz="1200" b="0" i="0" u="none" strike="noStrike" dirty="0">
                          <a:solidFill>
                            <a:srgbClr val="000000"/>
                          </a:solidFill>
                          <a:effectLst/>
                          <a:latin typeface="Montserrat" pitchFamily="2" charset="0"/>
                        </a:rPr>
                        <a:t>Lista de etiquetas para categorizar el mensaje.</a:t>
                      </a:r>
                    </a:p>
                  </a:txBody>
                  <a:tcPr marL="45720" marR="45720" anchor="ctr"/>
                </a:tc>
                <a:extLst>
                  <a:ext uri="{0D108BD9-81ED-4DB2-BD59-A6C34878D82A}">
                    <a16:rowId xmlns:a16="http://schemas.microsoft.com/office/drawing/2014/main" val="1195510517"/>
                  </a:ext>
                </a:extLst>
              </a:tr>
              <a:tr h="608400">
                <a:tc>
                  <a:txBody>
                    <a:bodyPr/>
                    <a:lstStyle/>
                    <a:p>
                      <a:pPr algn="ctr" fontAlgn="b"/>
                      <a:r>
                        <a:rPr lang="es-ES" sz="1200" b="1" i="0" u="none" strike="noStrike" err="1">
                          <a:solidFill>
                            <a:srgbClr val="000000"/>
                          </a:solidFill>
                          <a:effectLst/>
                          <a:latin typeface="Consolas" panose="020B0609020204030204" pitchFamily="49" charset="0"/>
                        </a:rPr>
                        <a:t>externalDocs</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dirty="0" err="1">
                          <a:solidFill>
                            <a:srgbClr val="000000"/>
                          </a:solidFill>
                          <a:effectLst/>
                          <a:latin typeface="Montserrat" pitchFamily="2" charset="0"/>
                        </a:rPr>
                        <a:t>External</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Documentation</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Object</a:t>
                      </a:r>
                      <a:endParaRPr lang="es-ES" sz="1200" b="0" i="0" u="none" strike="noStrike" dirty="0">
                        <a:solidFill>
                          <a:srgbClr val="000000"/>
                        </a:solidFill>
                        <a:effectLst/>
                        <a:latin typeface="Montserrat" pitchFamily="2" charset="0"/>
                      </a:endParaRPr>
                    </a:p>
                  </a:txBody>
                  <a:tcPr marL="45720" marR="45720" anchor="ctr"/>
                </a:tc>
                <a:tc>
                  <a:txBody>
                    <a:bodyPr/>
                    <a:lstStyle/>
                    <a:p>
                      <a:pPr algn="just" fontAlgn="ctr"/>
                      <a:r>
                        <a:rPr lang="es-ES" sz="1200" b="0" i="0" u="none" strike="noStrike" dirty="0">
                          <a:solidFill>
                            <a:srgbClr val="000000"/>
                          </a:solidFill>
                          <a:effectLst/>
                          <a:latin typeface="Montserrat" pitchFamily="2" charset="0"/>
                        </a:rPr>
                        <a:t>Documentación adicional del mensaje.</a:t>
                      </a:r>
                    </a:p>
                  </a:txBody>
                  <a:tcPr marL="45720" marR="45720" anchor="ctr"/>
                </a:tc>
                <a:extLst>
                  <a:ext uri="{0D108BD9-81ED-4DB2-BD59-A6C34878D82A}">
                    <a16:rowId xmlns:a16="http://schemas.microsoft.com/office/drawing/2014/main" val="1084262372"/>
                  </a:ext>
                </a:extLst>
              </a:tr>
              <a:tr h="608400">
                <a:tc>
                  <a:txBody>
                    <a:bodyPr/>
                    <a:lstStyle/>
                    <a:p>
                      <a:pPr algn="ctr" fontAlgn="b"/>
                      <a:r>
                        <a:rPr lang="es-ES" sz="1200" b="1" i="0" u="none" strike="noStrike" err="1">
                          <a:solidFill>
                            <a:srgbClr val="000000"/>
                          </a:solidFill>
                          <a:effectLst/>
                          <a:latin typeface="Consolas" panose="020B0609020204030204" pitchFamily="49" charset="0"/>
                        </a:rPr>
                        <a:t>bindings</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err="1">
                          <a:solidFill>
                            <a:srgbClr val="000000"/>
                          </a:solidFill>
                          <a:effectLst/>
                          <a:latin typeface="Montserrat" pitchFamily="2" charset="0"/>
                        </a:rPr>
                        <a:t>Message</a:t>
                      </a:r>
                      <a:r>
                        <a:rPr lang="es-ES" sz="1200" b="0" i="0" u="none" strike="noStrike">
                          <a:solidFill>
                            <a:srgbClr val="000000"/>
                          </a:solidFill>
                          <a:effectLst/>
                          <a:latin typeface="Montserrat" pitchFamily="2" charset="0"/>
                        </a:rPr>
                        <a:t> </a:t>
                      </a:r>
                      <a:r>
                        <a:rPr lang="es-ES" sz="1200" b="0" i="0" u="none" strike="noStrike" err="1">
                          <a:solidFill>
                            <a:srgbClr val="000000"/>
                          </a:solidFill>
                          <a:effectLst/>
                          <a:latin typeface="Montserrat" pitchFamily="2" charset="0"/>
                        </a:rPr>
                        <a:t>Bindings</a:t>
                      </a:r>
                      <a:r>
                        <a:rPr lang="es-ES" sz="1200" b="0" i="0" u="none" strike="noStrike">
                          <a:solidFill>
                            <a:srgbClr val="000000"/>
                          </a:solidFill>
                          <a:effectLst/>
                          <a:latin typeface="Montserrat" pitchFamily="2" charset="0"/>
                        </a:rPr>
                        <a:t> </a:t>
                      </a:r>
                      <a:r>
                        <a:rPr lang="es-ES" sz="1200" b="0" i="0" u="none" strike="noStrike" err="1">
                          <a:solidFill>
                            <a:srgbClr val="000000"/>
                          </a:solidFill>
                          <a:effectLst/>
                          <a:latin typeface="Montserrat" pitchFamily="2" charset="0"/>
                        </a:rPr>
                        <a:t>Object</a:t>
                      </a:r>
                      <a:r>
                        <a:rPr lang="es-ES" sz="1200" b="0" i="0" u="none" strike="noStrike">
                          <a:solidFill>
                            <a:srgbClr val="000000"/>
                          </a:solidFill>
                          <a:effectLst/>
                          <a:latin typeface="Montserrat" pitchFamily="2" charset="0"/>
                        </a:rPr>
                        <a:t> / Reference </a:t>
                      </a:r>
                      <a:r>
                        <a:rPr lang="es-ES" sz="1200" b="0" i="0" u="none" strike="noStrike" err="1">
                          <a:solidFill>
                            <a:srgbClr val="000000"/>
                          </a:solidFill>
                          <a:effectLst/>
                          <a:latin typeface="Montserrat" pitchFamily="2" charset="0"/>
                        </a:rPr>
                        <a:t>Object</a:t>
                      </a:r>
                      <a:endParaRPr lang="es-ES" sz="1200" b="0" i="0" u="none" strike="noStrike">
                        <a:solidFill>
                          <a:srgbClr val="000000"/>
                        </a:solidFill>
                        <a:effectLst/>
                        <a:latin typeface="Montserrat" pitchFamily="2" charset="0"/>
                      </a:endParaRPr>
                    </a:p>
                  </a:txBody>
                  <a:tcPr marL="45720" marR="45720" anchor="ctr"/>
                </a:tc>
                <a:tc>
                  <a:txBody>
                    <a:bodyPr/>
                    <a:lstStyle/>
                    <a:p>
                      <a:pPr algn="just" fontAlgn="ctr"/>
                      <a:r>
                        <a:rPr lang="es-ES" sz="1200" b="0" i="0" u="none" strike="noStrike" dirty="0">
                          <a:solidFill>
                            <a:srgbClr val="000000"/>
                          </a:solidFill>
                          <a:effectLst/>
                          <a:latin typeface="Montserrat" pitchFamily="2" charset="0"/>
                        </a:rPr>
                        <a:t>Mapa donde las claves describen el nombre del protocolo y los valores, las definiciones específicas del protocolo para el mensaje.</a:t>
                      </a:r>
                    </a:p>
                  </a:txBody>
                  <a:tcPr marL="45720" marR="45720" anchor="ctr"/>
                </a:tc>
                <a:extLst>
                  <a:ext uri="{0D108BD9-81ED-4DB2-BD59-A6C34878D82A}">
                    <a16:rowId xmlns:a16="http://schemas.microsoft.com/office/drawing/2014/main" val="852468547"/>
                  </a:ext>
                </a:extLst>
              </a:tr>
              <a:tr h="608400">
                <a:tc>
                  <a:txBody>
                    <a:bodyPr/>
                    <a:lstStyle/>
                    <a:p>
                      <a:pPr algn="ctr" fontAlgn="b"/>
                      <a:r>
                        <a:rPr lang="es-ES" sz="1200" b="1" i="0" u="none" strike="noStrike" err="1">
                          <a:solidFill>
                            <a:srgbClr val="000000"/>
                          </a:solidFill>
                          <a:effectLst/>
                          <a:latin typeface="Consolas" panose="020B0609020204030204" pitchFamily="49" charset="0"/>
                        </a:rPr>
                        <a:t>examples</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a:solidFill>
                            <a:srgbClr val="000000"/>
                          </a:solidFill>
                          <a:effectLst/>
                          <a:latin typeface="Montserrat" pitchFamily="2" charset="0"/>
                        </a:rPr>
                        <a:t>[</a:t>
                      </a:r>
                      <a:r>
                        <a:rPr lang="es-ES" sz="1200" b="0" i="0" u="none" strike="noStrike" err="1">
                          <a:solidFill>
                            <a:srgbClr val="000000"/>
                          </a:solidFill>
                          <a:effectLst/>
                          <a:latin typeface="Montserrat" pitchFamily="2" charset="0"/>
                        </a:rPr>
                        <a:t>Message</a:t>
                      </a:r>
                      <a:r>
                        <a:rPr lang="es-ES" sz="1200" b="0" i="0" u="none" strike="noStrike">
                          <a:solidFill>
                            <a:srgbClr val="000000"/>
                          </a:solidFill>
                          <a:effectLst/>
                          <a:latin typeface="Montserrat" pitchFamily="2" charset="0"/>
                        </a:rPr>
                        <a:t> </a:t>
                      </a:r>
                      <a:r>
                        <a:rPr lang="es-ES" sz="1200" b="0" i="0" u="none" strike="noStrike" err="1">
                          <a:solidFill>
                            <a:srgbClr val="000000"/>
                          </a:solidFill>
                          <a:effectLst/>
                          <a:latin typeface="Montserrat" pitchFamily="2" charset="0"/>
                        </a:rPr>
                        <a:t>Example</a:t>
                      </a:r>
                      <a:r>
                        <a:rPr lang="es-ES" sz="1200" b="0" i="0" u="none" strike="noStrike">
                          <a:solidFill>
                            <a:srgbClr val="000000"/>
                          </a:solidFill>
                          <a:effectLst/>
                          <a:latin typeface="Montserrat" pitchFamily="2" charset="0"/>
                        </a:rPr>
                        <a:t> </a:t>
                      </a:r>
                      <a:r>
                        <a:rPr lang="es-ES" sz="1200" b="0" i="0" u="none" strike="noStrike" err="1">
                          <a:solidFill>
                            <a:srgbClr val="000000"/>
                          </a:solidFill>
                          <a:effectLst/>
                          <a:latin typeface="Montserrat" pitchFamily="2" charset="0"/>
                        </a:rPr>
                        <a:t>Object</a:t>
                      </a:r>
                      <a:r>
                        <a:rPr lang="es-ES" sz="1200" b="0" i="0" u="none" strike="noStrike">
                          <a:solidFill>
                            <a:srgbClr val="000000"/>
                          </a:solidFill>
                          <a:effectLst/>
                          <a:latin typeface="Montserrat" pitchFamily="2" charset="0"/>
                        </a:rPr>
                        <a:t>]</a:t>
                      </a:r>
                    </a:p>
                  </a:txBody>
                  <a:tcPr marL="45720" marR="45720" anchor="ctr"/>
                </a:tc>
                <a:tc>
                  <a:txBody>
                    <a:bodyPr/>
                    <a:lstStyle/>
                    <a:p>
                      <a:pPr algn="just" fontAlgn="ctr"/>
                      <a:r>
                        <a:rPr lang="es-ES" sz="1200" b="0" i="0" u="none" strike="noStrike" dirty="0">
                          <a:solidFill>
                            <a:srgbClr val="000000"/>
                          </a:solidFill>
                          <a:effectLst/>
                          <a:latin typeface="Montserrat" pitchFamily="2" charset="0"/>
                        </a:rPr>
                        <a:t>Lista de ejemplos.</a:t>
                      </a:r>
                    </a:p>
                  </a:txBody>
                  <a:tcPr marL="45720" marR="45720" anchor="ctr"/>
                </a:tc>
                <a:extLst>
                  <a:ext uri="{0D108BD9-81ED-4DB2-BD59-A6C34878D82A}">
                    <a16:rowId xmlns:a16="http://schemas.microsoft.com/office/drawing/2014/main" val="2687060521"/>
                  </a:ext>
                </a:extLst>
              </a:tr>
              <a:tr h="608400">
                <a:tc>
                  <a:txBody>
                    <a:bodyPr/>
                    <a:lstStyle/>
                    <a:p>
                      <a:pPr algn="ctr" fontAlgn="b"/>
                      <a:r>
                        <a:rPr lang="es-ES" sz="1200" b="1" i="0" u="none" strike="noStrike" err="1">
                          <a:solidFill>
                            <a:srgbClr val="000000"/>
                          </a:solidFill>
                          <a:effectLst/>
                          <a:latin typeface="Consolas" panose="020B0609020204030204" pitchFamily="49" charset="0"/>
                        </a:rPr>
                        <a:t>traits</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a:solidFill>
                            <a:srgbClr val="000000"/>
                          </a:solidFill>
                          <a:effectLst/>
                          <a:latin typeface="Montserrat" pitchFamily="2" charset="0"/>
                        </a:rPr>
                        <a:t>[</a:t>
                      </a:r>
                      <a:r>
                        <a:rPr lang="es-ES" sz="1200" b="0" i="0" u="none" strike="noStrike" err="1">
                          <a:solidFill>
                            <a:srgbClr val="000000"/>
                          </a:solidFill>
                          <a:effectLst/>
                          <a:latin typeface="Montserrat" pitchFamily="2" charset="0"/>
                        </a:rPr>
                        <a:t>Message</a:t>
                      </a:r>
                      <a:r>
                        <a:rPr lang="es-ES" sz="1200" b="0" i="0" u="none" strike="noStrike">
                          <a:solidFill>
                            <a:srgbClr val="000000"/>
                          </a:solidFill>
                          <a:effectLst/>
                          <a:latin typeface="Montserrat" pitchFamily="2" charset="0"/>
                        </a:rPr>
                        <a:t> </a:t>
                      </a:r>
                      <a:r>
                        <a:rPr lang="es-ES" sz="1200" b="0" i="0" u="none" strike="noStrike" err="1">
                          <a:solidFill>
                            <a:srgbClr val="000000"/>
                          </a:solidFill>
                          <a:effectLst/>
                          <a:latin typeface="Montserrat" pitchFamily="2" charset="0"/>
                        </a:rPr>
                        <a:t>Trait</a:t>
                      </a:r>
                      <a:r>
                        <a:rPr lang="es-ES" sz="1200" b="0" i="0" u="none" strike="noStrike">
                          <a:solidFill>
                            <a:srgbClr val="000000"/>
                          </a:solidFill>
                          <a:effectLst/>
                          <a:latin typeface="Montserrat" pitchFamily="2" charset="0"/>
                        </a:rPr>
                        <a:t> </a:t>
                      </a:r>
                      <a:r>
                        <a:rPr lang="es-ES" sz="1200" b="0" i="0" u="none" strike="noStrike" err="1">
                          <a:solidFill>
                            <a:srgbClr val="000000"/>
                          </a:solidFill>
                          <a:effectLst/>
                          <a:latin typeface="Montserrat" pitchFamily="2" charset="0"/>
                        </a:rPr>
                        <a:t>Object</a:t>
                      </a:r>
                      <a:r>
                        <a:rPr lang="es-ES" sz="1200" b="0" i="0" u="none" strike="noStrike">
                          <a:solidFill>
                            <a:srgbClr val="000000"/>
                          </a:solidFill>
                          <a:effectLst/>
                          <a:latin typeface="Montserrat" pitchFamily="2" charset="0"/>
                        </a:rPr>
                        <a:t> / Reference </a:t>
                      </a:r>
                      <a:r>
                        <a:rPr lang="es-ES" sz="1200" b="0" i="0" u="none" strike="noStrike" err="1">
                          <a:solidFill>
                            <a:srgbClr val="000000"/>
                          </a:solidFill>
                          <a:effectLst/>
                          <a:latin typeface="Montserrat" pitchFamily="2" charset="0"/>
                        </a:rPr>
                        <a:t>Object</a:t>
                      </a:r>
                      <a:r>
                        <a:rPr lang="es-ES" sz="1200" b="0" i="0" u="none" strike="noStrike">
                          <a:solidFill>
                            <a:srgbClr val="000000"/>
                          </a:solidFill>
                          <a:effectLst/>
                          <a:latin typeface="Montserrat" pitchFamily="2" charset="0"/>
                        </a:rPr>
                        <a:t>] </a:t>
                      </a:r>
                    </a:p>
                  </a:txBody>
                  <a:tcPr marL="45720" marR="45720" anchor="ctr"/>
                </a:tc>
                <a:tc>
                  <a:txBody>
                    <a:bodyPr/>
                    <a:lstStyle/>
                    <a:p>
                      <a:pPr algn="just" fontAlgn="ctr"/>
                      <a:r>
                        <a:rPr lang="es-ES" sz="1200" b="0" i="0" u="none" strike="noStrike" dirty="0">
                          <a:solidFill>
                            <a:srgbClr val="000000"/>
                          </a:solidFill>
                          <a:effectLst/>
                          <a:latin typeface="Montserrat" pitchFamily="2" charset="0"/>
                        </a:rPr>
                        <a:t>Lista de </a:t>
                      </a:r>
                      <a:r>
                        <a:rPr lang="es-ES" sz="1200" b="0" i="0" u="none" strike="noStrike" dirty="0" err="1">
                          <a:solidFill>
                            <a:srgbClr val="000000"/>
                          </a:solidFill>
                          <a:effectLst/>
                          <a:latin typeface="Montserrat" pitchFamily="2" charset="0"/>
                        </a:rPr>
                        <a:t>traits</a:t>
                      </a:r>
                      <a:r>
                        <a:rPr lang="es-ES" sz="1200" b="0" i="0" u="none" strike="noStrike" dirty="0">
                          <a:solidFill>
                            <a:srgbClr val="000000"/>
                          </a:solidFill>
                          <a:effectLst/>
                          <a:latin typeface="Montserrat" pitchFamily="2" charset="0"/>
                        </a:rPr>
                        <a:t> para aplicar al objeto del mensaje.</a:t>
                      </a:r>
                    </a:p>
                  </a:txBody>
                  <a:tcPr marL="45720" marR="45720" anchor="ctr"/>
                </a:tc>
                <a:extLst>
                  <a:ext uri="{0D108BD9-81ED-4DB2-BD59-A6C34878D82A}">
                    <a16:rowId xmlns:a16="http://schemas.microsoft.com/office/drawing/2014/main" val="3505023228"/>
                  </a:ext>
                </a:extLst>
              </a:tr>
            </a:tbl>
          </a:graphicData>
        </a:graphic>
      </p:graphicFrame>
    </p:spTree>
    <p:extLst>
      <p:ext uri="{BB962C8B-B14F-4D97-AF65-F5344CB8AC3E}">
        <p14:creationId xmlns:p14="http://schemas.microsoft.com/office/powerpoint/2010/main" val="2696251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dirty="0">
                <a:latin typeface="Montserrat"/>
                <a:sym typeface="Montserrat"/>
              </a:rPr>
              <a:t>Estructura – Reference </a:t>
            </a:r>
            <a:r>
              <a:rPr lang="es-ES" sz="2800" b="1" dirty="0" err="1">
                <a:latin typeface="Montserrat"/>
                <a:sym typeface="Montserrat"/>
              </a:rPr>
              <a:t>Object</a:t>
            </a:r>
            <a:endParaRPr lang="es-ES" dirty="0"/>
          </a:p>
        </p:txBody>
      </p:sp>
      <p:graphicFrame>
        <p:nvGraphicFramePr>
          <p:cNvPr id="9" name="Tabla 5">
            <a:extLst>
              <a:ext uri="{FF2B5EF4-FFF2-40B4-BE49-F238E27FC236}">
                <a16:creationId xmlns:a16="http://schemas.microsoft.com/office/drawing/2014/main" id="{E485CD65-2D0F-2AF9-24FA-FA7707995FA0}"/>
              </a:ext>
            </a:extLst>
          </p:cNvPr>
          <p:cNvGraphicFramePr>
            <a:graphicFrameLocks noGrp="1"/>
          </p:cNvGraphicFramePr>
          <p:nvPr>
            <p:extLst>
              <p:ext uri="{D42A27DB-BD31-4B8C-83A1-F6EECF244321}">
                <p14:modId xmlns:p14="http://schemas.microsoft.com/office/powerpoint/2010/main" val="2854178279"/>
              </p:ext>
            </p:extLst>
          </p:nvPr>
        </p:nvGraphicFramePr>
        <p:xfrm>
          <a:off x="1575956" y="3564177"/>
          <a:ext cx="9040087" cy="1200317"/>
        </p:xfrm>
        <a:graphic>
          <a:graphicData uri="http://schemas.openxmlformats.org/drawingml/2006/table">
            <a:tbl>
              <a:tblPr firstRow="1" bandRow="1">
                <a:tableStyleId>{5940675A-B579-460E-94D1-54222C63F5DA}</a:tableStyleId>
              </a:tblPr>
              <a:tblGrid>
                <a:gridCol w="2129269">
                  <a:extLst>
                    <a:ext uri="{9D8B030D-6E8A-4147-A177-3AD203B41FA5}">
                      <a16:colId xmlns:a16="http://schemas.microsoft.com/office/drawing/2014/main" val="1860101253"/>
                    </a:ext>
                  </a:extLst>
                </a:gridCol>
                <a:gridCol w="2371725">
                  <a:extLst>
                    <a:ext uri="{9D8B030D-6E8A-4147-A177-3AD203B41FA5}">
                      <a16:colId xmlns:a16="http://schemas.microsoft.com/office/drawing/2014/main" val="3932306418"/>
                    </a:ext>
                  </a:extLst>
                </a:gridCol>
                <a:gridCol w="4539093">
                  <a:extLst>
                    <a:ext uri="{9D8B030D-6E8A-4147-A177-3AD203B41FA5}">
                      <a16:colId xmlns:a16="http://schemas.microsoft.com/office/drawing/2014/main" val="11962764"/>
                    </a:ext>
                  </a:extLst>
                </a:gridCol>
              </a:tblGrid>
              <a:tr h="560237">
                <a:tc>
                  <a:txBody>
                    <a:bodyPr/>
                    <a:lstStyle/>
                    <a:p>
                      <a:pPr algn="ctr" fontAlgn="b"/>
                      <a:r>
                        <a:rPr lang="es-ES" sz="1200" b="1" i="0" u="none" strike="noStrike" dirty="0">
                          <a:solidFill>
                            <a:schemeClr val="tx1"/>
                          </a:solidFill>
                          <a:effectLst/>
                          <a:latin typeface="Montserrat" pitchFamily="2" charset="0"/>
                        </a:rPr>
                        <a:t>Nombre del campo</a:t>
                      </a:r>
                    </a:p>
                  </a:txBody>
                  <a:tcPr marL="137160" marR="137160" marT="137160" marB="137160" anchor="ctr">
                    <a:solidFill>
                      <a:schemeClr val="bg1">
                        <a:lumMod val="85000"/>
                      </a:schemeClr>
                    </a:solidFill>
                  </a:tcPr>
                </a:tc>
                <a:tc>
                  <a:txBody>
                    <a:bodyPr/>
                    <a:lstStyle/>
                    <a:p>
                      <a:pPr algn="ctr" fontAlgn="b"/>
                      <a:r>
                        <a:rPr lang="es-ES" sz="1200" b="1" i="0" u="none" strike="noStrike" dirty="0">
                          <a:solidFill>
                            <a:schemeClr val="tx1"/>
                          </a:solidFill>
                          <a:effectLst/>
                          <a:latin typeface="Montserrat" pitchFamily="2" charset="0"/>
                        </a:rPr>
                        <a:t>Tipo de dato</a:t>
                      </a:r>
                    </a:p>
                  </a:txBody>
                  <a:tcPr marL="137160" marR="137160" marT="137160" marB="137160" anchor="ctr">
                    <a:solidFill>
                      <a:schemeClr val="bg1">
                        <a:lumMod val="85000"/>
                      </a:schemeClr>
                    </a:solidFill>
                  </a:tcPr>
                </a:tc>
                <a:tc>
                  <a:txBody>
                    <a:bodyPr/>
                    <a:lstStyle/>
                    <a:p>
                      <a:pPr algn="ctr" fontAlgn="ctr"/>
                      <a:r>
                        <a:rPr lang="es-ES" sz="1200" b="1" i="0" u="none" strike="noStrike" dirty="0">
                          <a:solidFill>
                            <a:schemeClr val="tx1"/>
                          </a:solidFill>
                          <a:effectLst/>
                          <a:latin typeface="Montserrat" pitchFamily="2" charset="0"/>
                        </a:rPr>
                        <a:t>Descripción</a:t>
                      </a:r>
                    </a:p>
                  </a:txBody>
                  <a:tcPr marL="137160" marR="137160" marT="137160" marB="137160" anchor="ctr">
                    <a:solidFill>
                      <a:schemeClr val="bg1">
                        <a:lumMod val="85000"/>
                      </a:schemeClr>
                    </a:solidFill>
                  </a:tcPr>
                </a:tc>
                <a:extLst>
                  <a:ext uri="{0D108BD9-81ED-4DB2-BD59-A6C34878D82A}">
                    <a16:rowId xmlns:a16="http://schemas.microsoft.com/office/drawing/2014/main" val="3855375312"/>
                  </a:ext>
                </a:extLst>
              </a:tr>
              <a:tr h="608400">
                <a:tc>
                  <a:txBody>
                    <a:bodyPr/>
                    <a:lstStyle/>
                    <a:p>
                      <a:pPr algn="ctr" fontAlgn="b"/>
                      <a:r>
                        <a:rPr lang="es-ES" sz="1200" b="1" i="0" u="none" strike="noStrike">
                          <a:solidFill>
                            <a:srgbClr val="000000"/>
                          </a:solidFill>
                          <a:effectLst/>
                          <a:latin typeface="Consolas" panose="020B0609020204030204" pitchFamily="49" charset="0"/>
                        </a:rPr>
                        <a:t>$</a:t>
                      </a:r>
                      <a:r>
                        <a:rPr lang="es-ES" sz="1200" b="1" i="0" u="none" strike="noStrike" err="1">
                          <a:solidFill>
                            <a:srgbClr val="000000"/>
                          </a:solidFill>
                          <a:effectLst/>
                          <a:latin typeface="Consolas" panose="020B0609020204030204" pitchFamily="49" charset="0"/>
                        </a:rPr>
                        <a:t>ref</a:t>
                      </a:r>
                      <a:endParaRPr lang="es-ES" sz="1200" b="1" i="0" u="none" strike="noStrike">
                        <a:solidFill>
                          <a:srgbClr val="000000"/>
                        </a:solidFill>
                        <a:effectLst/>
                        <a:latin typeface="Consolas" panose="020B0609020204030204" pitchFamily="49" charset="0"/>
                      </a:endParaRPr>
                    </a:p>
                  </a:txBody>
                  <a:tcPr marL="137160" marR="137160" marT="137160" marB="137160" anchor="ctr"/>
                </a:tc>
                <a:tc>
                  <a:txBody>
                    <a:bodyPr/>
                    <a:lstStyle/>
                    <a:p>
                      <a:pPr algn="ctr" fontAlgn="b"/>
                      <a:r>
                        <a:rPr lang="es-ES" sz="1200" b="0" i="0" u="none" strike="noStrike" dirty="0" err="1">
                          <a:solidFill>
                            <a:srgbClr val="000000"/>
                          </a:solidFill>
                          <a:effectLst/>
                          <a:latin typeface="Montserrat" pitchFamily="2" charset="0"/>
                        </a:rPr>
                        <a:t>string</a:t>
                      </a:r>
                      <a:endParaRPr lang="es-ES" sz="1200" b="0" i="0" u="none" strike="noStrike" dirty="0">
                        <a:solidFill>
                          <a:srgbClr val="000000"/>
                        </a:solidFill>
                        <a:effectLst/>
                        <a:latin typeface="Montserrat" pitchFamily="2" charset="0"/>
                      </a:endParaRPr>
                    </a:p>
                  </a:txBody>
                  <a:tcPr marL="137160" marR="137160" marT="137160" marB="137160" anchor="ctr"/>
                </a:tc>
                <a:tc>
                  <a:txBody>
                    <a:bodyPr/>
                    <a:lstStyle/>
                    <a:p>
                      <a:pPr algn="just" fontAlgn="ctr"/>
                      <a:r>
                        <a:rPr lang="es-ES" sz="1200" b="1" i="0" u="none" strike="noStrike" dirty="0">
                          <a:solidFill>
                            <a:srgbClr val="000000"/>
                          </a:solidFill>
                          <a:effectLst/>
                          <a:latin typeface="Montserrat" pitchFamily="2" charset="0"/>
                        </a:rPr>
                        <a:t>REQUERIDO</a:t>
                      </a:r>
                      <a:r>
                        <a:rPr lang="es-ES" sz="1200" b="0" i="0" u="none" strike="noStrike" dirty="0">
                          <a:solidFill>
                            <a:srgbClr val="000000"/>
                          </a:solidFill>
                          <a:effectLst/>
                          <a:latin typeface="Montserrat" pitchFamily="2" charset="0"/>
                        </a:rPr>
                        <a:t>. Cadena que representa la ruta del objeto al que se referencia.</a:t>
                      </a:r>
                    </a:p>
                  </a:txBody>
                  <a:tcPr marL="137160" marR="137160" marT="137160" marB="137160" anchor="ctr"/>
                </a:tc>
                <a:extLst>
                  <a:ext uri="{0D108BD9-81ED-4DB2-BD59-A6C34878D82A}">
                    <a16:rowId xmlns:a16="http://schemas.microsoft.com/office/drawing/2014/main" val="3312504956"/>
                  </a:ext>
                </a:extLst>
              </a:tr>
            </a:tbl>
          </a:graphicData>
        </a:graphic>
      </p:graphicFrame>
      <p:sp>
        <p:nvSpPr>
          <p:cNvPr id="4" name="CuadroTexto 3">
            <a:extLst>
              <a:ext uri="{FF2B5EF4-FFF2-40B4-BE49-F238E27FC236}">
                <a16:creationId xmlns:a16="http://schemas.microsoft.com/office/drawing/2014/main" id="{62B6D39C-2955-FB4D-7FFD-6E8FA92CCFFF}"/>
              </a:ext>
            </a:extLst>
          </p:cNvPr>
          <p:cNvSpPr txBox="1"/>
          <p:nvPr/>
        </p:nvSpPr>
        <p:spPr>
          <a:xfrm>
            <a:off x="1043181" y="2031026"/>
            <a:ext cx="9868976" cy="461665"/>
          </a:xfrm>
          <a:prstGeom prst="rect">
            <a:avLst/>
          </a:prstGeom>
          <a:noFill/>
        </p:spPr>
        <p:txBody>
          <a:bodyPr wrap="square" rtlCol="0">
            <a:spAutoFit/>
          </a:bodyPr>
          <a:lstStyle/>
          <a:p>
            <a:r>
              <a:rPr lang="es-ES" sz="1200" b="0" i="0" u="none" strike="noStrike" baseline="0" dirty="0">
                <a:latin typeface="Montserrat" pitchFamily="2" charset="0"/>
              </a:rPr>
              <a:t>Objeto simple cuya función es referenciar a otros componentes en la especificación, tanto internos como externos. Estos componentes referenciados deber estar en formato JSON o YAML.</a:t>
            </a:r>
            <a:endParaRPr lang="es-ES" sz="1200" dirty="0">
              <a:latin typeface="Montserrat" pitchFamily="2" charset="0"/>
            </a:endParaRPr>
          </a:p>
        </p:txBody>
      </p:sp>
    </p:spTree>
    <p:extLst>
      <p:ext uri="{BB962C8B-B14F-4D97-AF65-F5344CB8AC3E}">
        <p14:creationId xmlns:p14="http://schemas.microsoft.com/office/powerpoint/2010/main" val="2589767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a:latin typeface="Montserrat"/>
                <a:sym typeface="Montserrat"/>
              </a:rPr>
              <a:t>Estructura – Security </a:t>
            </a:r>
            <a:r>
              <a:rPr lang="es-ES" sz="2800" b="1" err="1">
                <a:latin typeface="Montserrat"/>
                <a:sym typeface="Montserrat"/>
              </a:rPr>
              <a:t>Scheme</a:t>
            </a:r>
            <a:r>
              <a:rPr lang="es-ES" sz="2800" b="1">
                <a:latin typeface="Montserrat"/>
                <a:sym typeface="Montserrat"/>
              </a:rPr>
              <a:t> </a:t>
            </a:r>
            <a:r>
              <a:rPr lang="es-ES" sz="2800" b="1" err="1">
                <a:latin typeface="Montserrat"/>
                <a:sym typeface="Montserrat"/>
              </a:rPr>
              <a:t>Object</a:t>
            </a:r>
            <a:endParaRPr lang="es-ES"/>
          </a:p>
        </p:txBody>
      </p:sp>
      <p:graphicFrame>
        <p:nvGraphicFramePr>
          <p:cNvPr id="9" name="Tabla 5">
            <a:extLst>
              <a:ext uri="{FF2B5EF4-FFF2-40B4-BE49-F238E27FC236}">
                <a16:creationId xmlns:a16="http://schemas.microsoft.com/office/drawing/2014/main" id="{E485CD65-2D0F-2AF9-24FA-FA7707995FA0}"/>
              </a:ext>
            </a:extLst>
          </p:cNvPr>
          <p:cNvGraphicFramePr>
            <a:graphicFrameLocks noGrp="1"/>
          </p:cNvGraphicFramePr>
          <p:nvPr>
            <p:extLst>
              <p:ext uri="{D42A27DB-BD31-4B8C-83A1-F6EECF244321}">
                <p14:modId xmlns:p14="http://schemas.microsoft.com/office/powerpoint/2010/main" val="809589050"/>
              </p:ext>
            </p:extLst>
          </p:nvPr>
        </p:nvGraphicFramePr>
        <p:xfrm>
          <a:off x="718448" y="1392897"/>
          <a:ext cx="10755103" cy="5263277"/>
        </p:xfrm>
        <a:graphic>
          <a:graphicData uri="http://schemas.openxmlformats.org/drawingml/2006/table">
            <a:tbl>
              <a:tblPr firstRow="1" bandRow="1">
                <a:tableStyleId>{5940675A-B579-460E-94D1-54222C63F5DA}</a:tableStyleId>
              </a:tblPr>
              <a:tblGrid>
                <a:gridCol w="1970733">
                  <a:extLst>
                    <a:ext uri="{9D8B030D-6E8A-4147-A177-3AD203B41FA5}">
                      <a16:colId xmlns:a16="http://schemas.microsoft.com/office/drawing/2014/main" val="1860101253"/>
                    </a:ext>
                  </a:extLst>
                </a:gridCol>
                <a:gridCol w="1415921">
                  <a:extLst>
                    <a:ext uri="{9D8B030D-6E8A-4147-A177-3AD203B41FA5}">
                      <a16:colId xmlns:a16="http://schemas.microsoft.com/office/drawing/2014/main" val="3932306418"/>
                    </a:ext>
                  </a:extLst>
                </a:gridCol>
                <a:gridCol w="1417293">
                  <a:extLst>
                    <a:ext uri="{9D8B030D-6E8A-4147-A177-3AD203B41FA5}">
                      <a16:colId xmlns:a16="http://schemas.microsoft.com/office/drawing/2014/main" val="11962764"/>
                    </a:ext>
                  </a:extLst>
                </a:gridCol>
                <a:gridCol w="5951156">
                  <a:extLst>
                    <a:ext uri="{9D8B030D-6E8A-4147-A177-3AD203B41FA5}">
                      <a16:colId xmlns:a16="http://schemas.microsoft.com/office/drawing/2014/main" val="2549821853"/>
                    </a:ext>
                  </a:extLst>
                </a:gridCol>
              </a:tblGrid>
              <a:tr h="560237">
                <a:tc>
                  <a:txBody>
                    <a:bodyPr/>
                    <a:lstStyle/>
                    <a:p>
                      <a:pPr algn="ctr" fontAlgn="b"/>
                      <a:r>
                        <a:rPr lang="es-ES" sz="1200" b="1" i="0" u="none" strike="noStrike" dirty="0">
                          <a:solidFill>
                            <a:schemeClr val="tx1"/>
                          </a:solidFill>
                          <a:effectLst/>
                          <a:latin typeface="Montserrat" pitchFamily="2" charset="0"/>
                        </a:rPr>
                        <a:t>Nombre del campo</a:t>
                      </a:r>
                    </a:p>
                  </a:txBody>
                  <a:tcPr marL="45720" marR="45720" anchor="ctr">
                    <a:solidFill>
                      <a:schemeClr val="bg1">
                        <a:lumMod val="85000"/>
                      </a:schemeClr>
                    </a:solidFill>
                  </a:tcPr>
                </a:tc>
                <a:tc>
                  <a:txBody>
                    <a:bodyPr/>
                    <a:lstStyle/>
                    <a:p>
                      <a:pPr algn="ctr" fontAlgn="b"/>
                      <a:r>
                        <a:rPr lang="es-ES" sz="1200" b="1" i="0" u="none" strike="noStrike" dirty="0">
                          <a:solidFill>
                            <a:schemeClr val="tx1"/>
                          </a:solidFill>
                          <a:effectLst/>
                          <a:latin typeface="Montserrat" pitchFamily="2" charset="0"/>
                        </a:rPr>
                        <a:t>Tipo de dato</a:t>
                      </a:r>
                    </a:p>
                  </a:txBody>
                  <a:tcPr marL="45720" marR="45720" anchor="ctr">
                    <a:solidFill>
                      <a:schemeClr val="bg1">
                        <a:lumMod val="85000"/>
                      </a:schemeClr>
                    </a:solidFill>
                  </a:tcPr>
                </a:tc>
                <a:tc>
                  <a:txBody>
                    <a:bodyPr/>
                    <a:lstStyle/>
                    <a:p>
                      <a:pPr algn="ctr" fontAlgn="ctr"/>
                      <a:r>
                        <a:rPr lang="es-ES" sz="1200" b="1" i="0" u="none" strike="noStrike" dirty="0">
                          <a:solidFill>
                            <a:schemeClr val="tx1"/>
                          </a:solidFill>
                          <a:effectLst/>
                          <a:latin typeface="Montserrat" pitchFamily="2" charset="0"/>
                        </a:rPr>
                        <a:t>Aplica a</a:t>
                      </a:r>
                    </a:p>
                  </a:txBody>
                  <a:tcPr marL="45720" marR="45720" anchor="ctr">
                    <a:solidFill>
                      <a:schemeClr val="bg1">
                        <a:lumMod val="85000"/>
                      </a:schemeClr>
                    </a:solidFill>
                  </a:tcPr>
                </a:tc>
                <a:tc>
                  <a:txBody>
                    <a:bodyPr/>
                    <a:lstStyle/>
                    <a:p>
                      <a:pPr algn="ctr" fontAlgn="ctr"/>
                      <a:r>
                        <a:rPr lang="es-ES" sz="1200" b="1" i="0" u="none" strike="noStrike" dirty="0">
                          <a:solidFill>
                            <a:schemeClr val="tx1"/>
                          </a:solidFill>
                          <a:effectLst/>
                          <a:latin typeface="Montserrat" pitchFamily="2" charset="0"/>
                        </a:rPr>
                        <a:t>Descripción</a:t>
                      </a:r>
                    </a:p>
                  </a:txBody>
                  <a:tcPr marL="45720" marR="45720" anchor="ctr">
                    <a:solidFill>
                      <a:schemeClr val="bg1">
                        <a:lumMod val="85000"/>
                      </a:schemeClr>
                    </a:solidFill>
                  </a:tcPr>
                </a:tc>
                <a:extLst>
                  <a:ext uri="{0D108BD9-81ED-4DB2-BD59-A6C34878D82A}">
                    <a16:rowId xmlns:a16="http://schemas.microsoft.com/office/drawing/2014/main" val="3855375312"/>
                  </a:ext>
                </a:extLst>
              </a:tr>
              <a:tr h="540000">
                <a:tc>
                  <a:txBody>
                    <a:bodyPr/>
                    <a:lstStyle/>
                    <a:p>
                      <a:pPr algn="ctr" fontAlgn="b"/>
                      <a:r>
                        <a:rPr lang="es-ES" sz="1200" b="1" i="0" u="none" strike="noStrike" dirty="0" err="1">
                          <a:solidFill>
                            <a:srgbClr val="000000"/>
                          </a:solidFill>
                          <a:effectLst/>
                          <a:latin typeface="Consolas" panose="020B0609020204030204" pitchFamily="49" charset="0"/>
                        </a:rPr>
                        <a:t>type</a:t>
                      </a:r>
                      <a:endParaRPr lang="es-ES" sz="1200" b="1" i="0" u="none" strike="noStrike" dirty="0">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dirty="0" err="1">
                          <a:solidFill>
                            <a:srgbClr val="000000"/>
                          </a:solidFill>
                          <a:effectLst/>
                          <a:latin typeface="Montserrat" pitchFamily="2" charset="0"/>
                        </a:rPr>
                        <a:t>string</a:t>
                      </a:r>
                      <a:endParaRPr lang="es-ES" sz="1200" b="0" i="0" u="none" strike="noStrike" dirty="0">
                        <a:solidFill>
                          <a:srgbClr val="000000"/>
                        </a:solidFill>
                        <a:effectLst/>
                        <a:latin typeface="Montserrat" pitchFamily="2" charset="0"/>
                      </a:endParaRPr>
                    </a:p>
                  </a:txBody>
                  <a:tcPr marL="45720" marR="45720" anchor="ctr"/>
                </a:tc>
                <a:tc>
                  <a:txBody>
                    <a:bodyPr/>
                    <a:lstStyle/>
                    <a:p>
                      <a:pPr algn="ctr" fontAlgn="ctr"/>
                      <a:r>
                        <a:rPr lang="es-ES" sz="1200" b="0" i="0" u="none" strike="noStrike">
                          <a:solidFill>
                            <a:srgbClr val="000000"/>
                          </a:solidFill>
                          <a:effectLst/>
                          <a:latin typeface="Montserrat" pitchFamily="2" charset="0"/>
                        </a:rPr>
                        <a:t>Cualquiera</a:t>
                      </a:r>
                    </a:p>
                  </a:txBody>
                  <a:tcPr marL="45720" marR="45720" anchor="ctr"/>
                </a:tc>
                <a:tc>
                  <a:txBody>
                    <a:bodyPr/>
                    <a:lstStyle/>
                    <a:p>
                      <a:pPr algn="l" fontAlgn="ctr"/>
                      <a:r>
                        <a:rPr lang="es-ES" sz="1200" b="1" i="0" u="none" strike="noStrike" dirty="0">
                          <a:solidFill>
                            <a:srgbClr val="000000"/>
                          </a:solidFill>
                          <a:effectLst/>
                          <a:latin typeface="Montserrat" pitchFamily="2" charset="0"/>
                        </a:rPr>
                        <a:t>REQUERIDO</a:t>
                      </a:r>
                      <a:r>
                        <a:rPr lang="es-ES" sz="1200" b="0" i="0" u="none" strike="noStrike" dirty="0">
                          <a:solidFill>
                            <a:srgbClr val="000000"/>
                          </a:solidFill>
                          <a:effectLst/>
                          <a:latin typeface="Montserrat" pitchFamily="2" charset="0"/>
                        </a:rPr>
                        <a:t>. Define el tipo de esquema de seguridad. Los valores permitidos serán: "</a:t>
                      </a:r>
                      <a:r>
                        <a:rPr lang="es-ES" sz="1200" b="0" i="0" u="none" strike="noStrike" dirty="0" err="1">
                          <a:solidFill>
                            <a:srgbClr val="000000"/>
                          </a:solidFill>
                          <a:effectLst/>
                          <a:latin typeface="Montserrat" pitchFamily="2" charset="0"/>
                        </a:rPr>
                        <a:t>userPassword</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apiKey</a:t>
                      </a:r>
                      <a:r>
                        <a:rPr lang="es-ES" sz="1200" b="0" i="0" u="none" strike="noStrike" dirty="0">
                          <a:solidFill>
                            <a:srgbClr val="000000"/>
                          </a:solidFill>
                          <a:effectLst/>
                          <a:latin typeface="Montserrat" pitchFamily="2" charset="0"/>
                        </a:rPr>
                        <a:t>", "X509", "</a:t>
                      </a:r>
                      <a:r>
                        <a:rPr lang="es-ES" sz="1200" b="0" i="0" u="none" strike="noStrike" dirty="0" err="1">
                          <a:solidFill>
                            <a:srgbClr val="000000"/>
                          </a:solidFill>
                          <a:effectLst/>
                          <a:latin typeface="Montserrat" pitchFamily="2" charset="0"/>
                        </a:rPr>
                        <a:t>symmetricEncryption</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asymmetricEncryption</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httpApiKey</a:t>
                      </a:r>
                      <a:r>
                        <a:rPr lang="es-ES" sz="1200" b="0" i="0" u="none" strike="noStrike" dirty="0">
                          <a:solidFill>
                            <a:srgbClr val="000000"/>
                          </a:solidFill>
                          <a:effectLst/>
                          <a:latin typeface="Montserrat" pitchFamily="2" charset="0"/>
                        </a:rPr>
                        <a:t>", "http", "oauth2", "</a:t>
                      </a:r>
                      <a:r>
                        <a:rPr lang="es-ES" sz="1200" b="0" i="0" u="none" strike="noStrike" dirty="0" err="1">
                          <a:solidFill>
                            <a:srgbClr val="000000"/>
                          </a:solidFill>
                          <a:effectLst/>
                          <a:latin typeface="Montserrat" pitchFamily="2" charset="0"/>
                        </a:rPr>
                        <a:t>openIdConnect</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plain</a:t>
                      </a:r>
                      <a:r>
                        <a:rPr lang="es-ES" sz="1200" b="0" i="0" u="none" strike="noStrike" dirty="0">
                          <a:solidFill>
                            <a:srgbClr val="000000"/>
                          </a:solidFill>
                          <a:effectLst/>
                          <a:latin typeface="Montserrat" pitchFamily="2" charset="0"/>
                        </a:rPr>
                        <a:t>", "scramSha256", "scramSha512", y "</a:t>
                      </a:r>
                      <a:r>
                        <a:rPr lang="es-ES" sz="1200" b="0" i="0" u="none" strike="noStrike" dirty="0" err="1">
                          <a:solidFill>
                            <a:srgbClr val="000000"/>
                          </a:solidFill>
                          <a:effectLst/>
                          <a:latin typeface="Montserrat" pitchFamily="2" charset="0"/>
                        </a:rPr>
                        <a:t>gssapi</a:t>
                      </a:r>
                      <a:r>
                        <a:rPr lang="es-ES" sz="1200" b="0" i="0" u="none" strike="noStrike" dirty="0">
                          <a:solidFill>
                            <a:srgbClr val="000000"/>
                          </a:solidFill>
                          <a:effectLst/>
                          <a:latin typeface="Montserrat" pitchFamily="2" charset="0"/>
                        </a:rPr>
                        <a:t>".</a:t>
                      </a:r>
                    </a:p>
                  </a:txBody>
                  <a:tcPr marL="45720" marR="45720" anchor="ctr"/>
                </a:tc>
                <a:extLst>
                  <a:ext uri="{0D108BD9-81ED-4DB2-BD59-A6C34878D82A}">
                    <a16:rowId xmlns:a16="http://schemas.microsoft.com/office/drawing/2014/main" val="287506782"/>
                  </a:ext>
                </a:extLst>
              </a:tr>
              <a:tr h="540000">
                <a:tc>
                  <a:txBody>
                    <a:bodyPr/>
                    <a:lstStyle/>
                    <a:p>
                      <a:pPr algn="ctr" fontAlgn="b"/>
                      <a:r>
                        <a:rPr lang="es-ES" sz="1200" b="1" i="0" u="none" strike="noStrike" err="1">
                          <a:solidFill>
                            <a:srgbClr val="000000"/>
                          </a:solidFill>
                          <a:effectLst/>
                          <a:latin typeface="Consolas" panose="020B0609020204030204" pitchFamily="49" charset="0"/>
                        </a:rPr>
                        <a:t>description</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dirty="0" err="1">
                          <a:solidFill>
                            <a:srgbClr val="000000"/>
                          </a:solidFill>
                          <a:effectLst/>
                          <a:latin typeface="Montserrat" pitchFamily="2" charset="0"/>
                        </a:rPr>
                        <a:t>string</a:t>
                      </a:r>
                      <a:endParaRPr lang="es-ES" sz="1200" b="0" i="0" u="none" strike="noStrike" dirty="0">
                        <a:solidFill>
                          <a:srgbClr val="000000"/>
                        </a:solidFill>
                        <a:effectLst/>
                        <a:latin typeface="Montserrat" pitchFamily="2" charset="0"/>
                      </a:endParaRPr>
                    </a:p>
                  </a:txBody>
                  <a:tcPr marL="45720" marR="45720" anchor="ctr"/>
                </a:tc>
                <a:tc>
                  <a:txBody>
                    <a:bodyPr/>
                    <a:lstStyle/>
                    <a:p>
                      <a:pPr algn="ctr" fontAlgn="ctr"/>
                      <a:r>
                        <a:rPr lang="es-ES" sz="1200" b="0" i="0" u="none" strike="noStrike" dirty="0">
                          <a:solidFill>
                            <a:srgbClr val="000000"/>
                          </a:solidFill>
                          <a:effectLst/>
                          <a:latin typeface="Montserrat" pitchFamily="2" charset="0"/>
                        </a:rPr>
                        <a:t>Cualquiera</a:t>
                      </a:r>
                    </a:p>
                  </a:txBody>
                  <a:tcPr marL="45720" marR="45720" anchor="ctr"/>
                </a:tc>
                <a:tc>
                  <a:txBody>
                    <a:bodyPr/>
                    <a:lstStyle/>
                    <a:p>
                      <a:pPr algn="l" fontAlgn="ctr"/>
                      <a:r>
                        <a:rPr lang="es-ES" sz="1200" b="0" i="0" u="none" strike="noStrike">
                          <a:solidFill>
                            <a:srgbClr val="000000"/>
                          </a:solidFill>
                          <a:effectLst/>
                          <a:latin typeface="Montserrat" pitchFamily="2" charset="0"/>
                        </a:rPr>
                        <a:t>Descripción breve para el esquema de seguridad.</a:t>
                      </a:r>
                    </a:p>
                  </a:txBody>
                  <a:tcPr marL="45720" marR="45720" anchor="ctr"/>
                </a:tc>
                <a:extLst>
                  <a:ext uri="{0D108BD9-81ED-4DB2-BD59-A6C34878D82A}">
                    <a16:rowId xmlns:a16="http://schemas.microsoft.com/office/drawing/2014/main" val="1832024231"/>
                  </a:ext>
                </a:extLst>
              </a:tr>
              <a:tr h="540000">
                <a:tc>
                  <a:txBody>
                    <a:bodyPr/>
                    <a:lstStyle/>
                    <a:p>
                      <a:pPr algn="ctr" fontAlgn="b"/>
                      <a:r>
                        <a:rPr lang="es-ES" sz="1200" b="1" i="0" u="none" strike="noStrike" err="1">
                          <a:solidFill>
                            <a:srgbClr val="000000"/>
                          </a:solidFill>
                          <a:effectLst/>
                          <a:latin typeface="Consolas" panose="020B0609020204030204" pitchFamily="49" charset="0"/>
                        </a:rPr>
                        <a:t>name</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dirty="0" err="1">
                          <a:solidFill>
                            <a:srgbClr val="000000"/>
                          </a:solidFill>
                          <a:effectLst/>
                          <a:latin typeface="Montserrat" pitchFamily="2" charset="0"/>
                        </a:rPr>
                        <a:t>string</a:t>
                      </a:r>
                      <a:endParaRPr lang="es-ES" sz="1200" b="0" i="0" u="none" strike="noStrike" dirty="0">
                        <a:solidFill>
                          <a:srgbClr val="000000"/>
                        </a:solidFill>
                        <a:effectLst/>
                        <a:latin typeface="Montserrat" pitchFamily="2" charset="0"/>
                      </a:endParaRPr>
                    </a:p>
                  </a:txBody>
                  <a:tcPr marL="45720" marR="45720" anchor="ctr"/>
                </a:tc>
                <a:tc>
                  <a:txBody>
                    <a:bodyPr/>
                    <a:lstStyle/>
                    <a:p>
                      <a:pPr algn="ctr" fontAlgn="ctr"/>
                      <a:r>
                        <a:rPr lang="es-ES" sz="1200" b="0" i="0" u="none" strike="noStrike" dirty="0" err="1">
                          <a:solidFill>
                            <a:srgbClr val="000000"/>
                          </a:solidFill>
                          <a:effectLst/>
                          <a:latin typeface="Montserrat" pitchFamily="2" charset="0"/>
                        </a:rPr>
                        <a:t>httpApiKey</a:t>
                      </a:r>
                      <a:endParaRPr lang="es-ES" sz="1200" b="0" i="0" u="none" strike="noStrike" dirty="0">
                        <a:solidFill>
                          <a:srgbClr val="000000"/>
                        </a:solidFill>
                        <a:effectLst/>
                        <a:latin typeface="Montserrat" pitchFamily="2" charset="0"/>
                      </a:endParaRPr>
                    </a:p>
                  </a:txBody>
                  <a:tcPr marL="45720" marR="45720" anchor="ctr"/>
                </a:tc>
                <a:tc>
                  <a:txBody>
                    <a:bodyPr/>
                    <a:lstStyle/>
                    <a:p>
                      <a:pPr algn="l" fontAlgn="ctr"/>
                      <a:r>
                        <a:rPr lang="es-ES" sz="1200" b="1" i="0" u="none" strike="noStrike" dirty="0">
                          <a:solidFill>
                            <a:srgbClr val="000000"/>
                          </a:solidFill>
                          <a:effectLst/>
                          <a:latin typeface="Montserrat" pitchFamily="2" charset="0"/>
                        </a:rPr>
                        <a:t>REQUERIDO</a:t>
                      </a:r>
                      <a:r>
                        <a:rPr lang="es-ES" sz="1200" b="0" i="0" u="none" strike="noStrike" dirty="0">
                          <a:solidFill>
                            <a:srgbClr val="000000"/>
                          </a:solidFill>
                          <a:effectLst/>
                          <a:latin typeface="Montserrat" pitchFamily="2" charset="0"/>
                        </a:rPr>
                        <a:t>. Nombre del parámetro </a:t>
                      </a:r>
                      <a:r>
                        <a:rPr lang="es-ES" sz="1200" b="0" i="0" u="none" strike="noStrike" dirty="0" err="1">
                          <a:solidFill>
                            <a:srgbClr val="000000"/>
                          </a:solidFill>
                          <a:effectLst/>
                          <a:latin typeface="Montserrat" pitchFamily="2" charset="0"/>
                        </a:rPr>
                        <a:t>header</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query</a:t>
                      </a:r>
                      <a:r>
                        <a:rPr lang="es-ES" sz="1200" b="0" i="0" u="none" strike="noStrike" dirty="0">
                          <a:solidFill>
                            <a:srgbClr val="000000"/>
                          </a:solidFill>
                          <a:effectLst/>
                          <a:latin typeface="Montserrat" pitchFamily="2" charset="0"/>
                        </a:rPr>
                        <a:t> o cookie empleado.</a:t>
                      </a:r>
                    </a:p>
                  </a:txBody>
                  <a:tcPr marL="45720" marR="45720" anchor="ctr"/>
                </a:tc>
                <a:extLst>
                  <a:ext uri="{0D108BD9-81ED-4DB2-BD59-A6C34878D82A}">
                    <a16:rowId xmlns:a16="http://schemas.microsoft.com/office/drawing/2014/main" val="4030504720"/>
                  </a:ext>
                </a:extLst>
              </a:tr>
              <a:tr h="540000">
                <a:tc>
                  <a:txBody>
                    <a:bodyPr/>
                    <a:lstStyle/>
                    <a:p>
                      <a:pPr algn="ctr" fontAlgn="b"/>
                      <a:r>
                        <a:rPr lang="es-ES" sz="1200" b="1" i="0" u="none" strike="noStrike">
                          <a:solidFill>
                            <a:srgbClr val="000000"/>
                          </a:solidFill>
                          <a:effectLst/>
                          <a:latin typeface="Consolas" panose="020B0609020204030204" pitchFamily="49" charset="0"/>
                        </a:rPr>
                        <a:t>in</a:t>
                      </a:r>
                    </a:p>
                  </a:txBody>
                  <a:tcPr marL="45720" marR="45720" anchor="ctr"/>
                </a:tc>
                <a:tc>
                  <a:txBody>
                    <a:bodyPr/>
                    <a:lstStyle/>
                    <a:p>
                      <a:pPr algn="ctr" fontAlgn="b"/>
                      <a:r>
                        <a:rPr lang="es-ES" sz="1200" b="0" i="0" u="none" strike="noStrike" err="1">
                          <a:solidFill>
                            <a:srgbClr val="000000"/>
                          </a:solidFill>
                          <a:effectLst/>
                          <a:latin typeface="Montserrat" pitchFamily="2" charset="0"/>
                        </a:rPr>
                        <a:t>string</a:t>
                      </a:r>
                      <a:endParaRPr lang="es-ES" sz="1200" b="0" i="0" u="none" strike="noStrike">
                        <a:solidFill>
                          <a:srgbClr val="000000"/>
                        </a:solidFill>
                        <a:effectLst/>
                        <a:latin typeface="Montserrat" pitchFamily="2" charset="0"/>
                      </a:endParaRPr>
                    </a:p>
                  </a:txBody>
                  <a:tcPr marL="45720" marR="45720" anchor="ctr"/>
                </a:tc>
                <a:tc>
                  <a:txBody>
                    <a:bodyPr/>
                    <a:lstStyle/>
                    <a:p>
                      <a:pPr algn="ctr" fontAlgn="ctr"/>
                      <a:r>
                        <a:rPr lang="es-ES" sz="1200" b="0" i="0" u="none" strike="noStrike" dirty="0" err="1">
                          <a:solidFill>
                            <a:srgbClr val="000000"/>
                          </a:solidFill>
                          <a:effectLst/>
                          <a:latin typeface="Montserrat" pitchFamily="2" charset="0"/>
                        </a:rPr>
                        <a:t>apiKey</a:t>
                      </a:r>
                      <a:r>
                        <a:rPr lang="es-ES" sz="1200" b="0" i="0" u="none" strike="noStrike" dirty="0">
                          <a:solidFill>
                            <a:srgbClr val="000000"/>
                          </a:solidFill>
                          <a:effectLst/>
                          <a:latin typeface="Montserrat" pitchFamily="2" charset="0"/>
                        </a:rPr>
                        <a:t> / </a:t>
                      </a:r>
                      <a:r>
                        <a:rPr lang="es-ES" sz="1200" b="0" i="0" u="none" strike="noStrike" dirty="0" err="1">
                          <a:solidFill>
                            <a:srgbClr val="000000"/>
                          </a:solidFill>
                          <a:effectLst/>
                          <a:latin typeface="Montserrat" pitchFamily="2" charset="0"/>
                        </a:rPr>
                        <a:t>httpApiKey</a:t>
                      </a:r>
                      <a:endParaRPr lang="es-ES" sz="1200" b="0" i="0" u="none" strike="noStrike" dirty="0">
                        <a:solidFill>
                          <a:srgbClr val="000000"/>
                        </a:solidFill>
                        <a:effectLst/>
                        <a:latin typeface="Montserrat" pitchFamily="2" charset="0"/>
                      </a:endParaRPr>
                    </a:p>
                  </a:txBody>
                  <a:tcPr marL="45720" marR="45720" anchor="ctr"/>
                </a:tc>
                <a:tc>
                  <a:txBody>
                    <a:bodyPr/>
                    <a:lstStyle/>
                    <a:p>
                      <a:pPr algn="l" fontAlgn="ctr"/>
                      <a:r>
                        <a:rPr lang="es-ES" sz="1200" b="0" i="0" u="none" strike="noStrike" dirty="0">
                          <a:solidFill>
                            <a:srgbClr val="000000"/>
                          </a:solidFill>
                          <a:effectLst/>
                          <a:latin typeface="Montserrat" pitchFamily="2" charset="0"/>
                        </a:rPr>
                        <a:t>Localización donde irá la API Key. Los valores permitidos serán: "</a:t>
                      </a:r>
                      <a:r>
                        <a:rPr lang="es-ES" sz="1200" b="0" i="0" u="none" strike="noStrike" dirty="0" err="1">
                          <a:solidFill>
                            <a:srgbClr val="000000"/>
                          </a:solidFill>
                          <a:effectLst/>
                          <a:latin typeface="Montserrat" pitchFamily="2" charset="0"/>
                        </a:rPr>
                        <a:t>user</a:t>
                      </a:r>
                      <a:r>
                        <a:rPr lang="es-ES" sz="1200" b="0" i="0" u="none" strike="noStrike" dirty="0">
                          <a:solidFill>
                            <a:srgbClr val="000000"/>
                          </a:solidFill>
                          <a:effectLst/>
                          <a:latin typeface="Montserrat" pitchFamily="2" charset="0"/>
                        </a:rPr>
                        <a:t>" y "</a:t>
                      </a:r>
                      <a:r>
                        <a:rPr lang="es-ES" sz="1200" b="0" i="0" u="none" strike="noStrike" dirty="0" err="1">
                          <a:solidFill>
                            <a:srgbClr val="000000"/>
                          </a:solidFill>
                          <a:effectLst/>
                          <a:latin typeface="Montserrat" pitchFamily="2" charset="0"/>
                        </a:rPr>
                        <a:t>password</a:t>
                      </a:r>
                      <a:r>
                        <a:rPr lang="es-ES" sz="1200" b="0" i="0" u="none" strike="noStrike" dirty="0">
                          <a:solidFill>
                            <a:srgbClr val="000000"/>
                          </a:solidFill>
                          <a:effectLst/>
                          <a:latin typeface="Montserrat" pitchFamily="2" charset="0"/>
                        </a:rPr>
                        <a:t>" para </a:t>
                      </a:r>
                      <a:r>
                        <a:rPr lang="es-ES" sz="1200" b="0" i="0" u="none" strike="noStrike" dirty="0" err="1">
                          <a:solidFill>
                            <a:srgbClr val="000000"/>
                          </a:solidFill>
                          <a:effectLst/>
                          <a:latin typeface="Montserrat" pitchFamily="2" charset="0"/>
                        </a:rPr>
                        <a:t>apiKey</a:t>
                      </a:r>
                      <a:r>
                        <a:rPr lang="es-ES" sz="1200" b="0" i="0" u="none" strike="noStrike" dirty="0">
                          <a:solidFill>
                            <a:srgbClr val="000000"/>
                          </a:solidFill>
                          <a:effectLst/>
                          <a:latin typeface="Montserrat" pitchFamily="2" charset="0"/>
                        </a:rPr>
                        <a:t> y "</a:t>
                      </a:r>
                      <a:r>
                        <a:rPr lang="es-ES" sz="1200" b="0" i="0" u="none" strike="noStrike" dirty="0" err="1">
                          <a:solidFill>
                            <a:srgbClr val="000000"/>
                          </a:solidFill>
                          <a:effectLst/>
                          <a:latin typeface="Montserrat" pitchFamily="2" charset="0"/>
                        </a:rPr>
                        <a:t>query</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header</a:t>
                      </a:r>
                      <a:r>
                        <a:rPr lang="es-ES" sz="1200" b="0" i="0" u="none" strike="noStrike" dirty="0">
                          <a:solidFill>
                            <a:srgbClr val="000000"/>
                          </a:solidFill>
                          <a:effectLst/>
                          <a:latin typeface="Montserrat" pitchFamily="2" charset="0"/>
                        </a:rPr>
                        <a:t>" o "cookie" para </a:t>
                      </a:r>
                      <a:r>
                        <a:rPr lang="es-ES" sz="1200" b="0" i="0" u="none" strike="noStrike" dirty="0" err="1">
                          <a:solidFill>
                            <a:srgbClr val="000000"/>
                          </a:solidFill>
                          <a:effectLst/>
                          <a:latin typeface="Montserrat" pitchFamily="2" charset="0"/>
                        </a:rPr>
                        <a:t>httpApiKey</a:t>
                      </a:r>
                      <a:endParaRPr lang="es-ES" sz="1200" b="0" i="0" u="none" strike="noStrike" dirty="0">
                        <a:solidFill>
                          <a:srgbClr val="000000"/>
                        </a:solidFill>
                        <a:effectLst/>
                        <a:latin typeface="Montserrat" pitchFamily="2" charset="0"/>
                      </a:endParaRPr>
                    </a:p>
                  </a:txBody>
                  <a:tcPr marL="45720" marR="45720" anchor="ctr"/>
                </a:tc>
                <a:extLst>
                  <a:ext uri="{0D108BD9-81ED-4DB2-BD59-A6C34878D82A}">
                    <a16:rowId xmlns:a16="http://schemas.microsoft.com/office/drawing/2014/main" val="1757171789"/>
                  </a:ext>
                </a:extLst>
              </a:tr>
              <a:tr h="540000">
                <a:tc>
                  <a:txBody>
                    <a:bodyPr/>
                    <a:lstStyle/>
                    <a:p>
                      <a:pPr algn="ctr" fontAlgn="b"/>
                      <a:r>
                        <a:rPr lang="es-ES" sz="1200" b="1" i="0" u="none" strike="noStrike" err="1">
                          <a:solidFill>
                            <a:srgbClr val="000000"/>
                          </a:solidFill>
                          <a:effectLst/>
                          <a:latin typeface="Consolas" panose="020B0609020204030204" pitchFamily="49" charset="0"/>
                        </a:rPr>
                        <a:t>scheme</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err="1">
                          <a:solidFill>
                            <a:srgbClr val="000000"/>
                          </a:solidFill>
                          <a:effectLst/>
                          <a:latin typeface="Montserrat" pitchFamily="2" charset="0"/>
                        </a:rPr>
                        <a:t>string</a:t>
                      </a:r>
                      <a:endParaRPr lang="es-ES" sz="1200" b="0" i="0" u="none" strike="noStrike">
                        <a:solidFill>
                          <a:srgbClr val="000000"/>
                        </a:solidFill>
                        <a:effectLst/>
                        <a:latin typeface="Montserrat" pitchFamily="2" charset="0"/>
                      </a:endParaRPr>
                    </a:p>
                  </a:txBody>
                  <a:tcPr marL="45720" marR="45720" anchor="ctr"/>
                </a:tc>
                <a:tc>
                  <a:txBody>
                    <a:bodyPr/>
                    <a:lstStyle/>
                    <a:p>
                      <a:pPr algn="ctr" fontAlgn="ctr"/>
                      <a:r>
                        <a:rPr lang="es-ES" sz="1200" b="0" i="0" u="none" strike="noStrike" dirty="0">
                          <a:solidFill>
                            <a:srgbClr val="000000"/>
                          </a:solidFill>
                          <a:effectLst/>
                          <a:latin typeface="Montserrat" pitchFamily="2" charset="0"/>
                        </a:rPr>
                        <a:t>http</a:t>
                      </a:r>
                    </a:p>
                  </a:txBody>
                  <a:tcPr marL="45720" marR="45720" anchor="ctr"/>
                </a:tc>
                <a:tc>
                  <a:txBody>
                    <a:bodyPr/>
                    <a:lstStyle/>
                    <a:p>
                      <a:pPr algn="l" fontAlgn="ctr"/>
                      <a:r>
                        <a:rPr lang="es-ES" sz="1200" b="0" i="0" u="none" strike="noStrike" dirty="0">
                          <a:solidFill>
                            <a:srgbClr val="000000"/>
                          </a:solidFill>
                          <a:effectLst/>
                          <a:latin typeface="Montserrat" pitchFamily="2" charset="0"/>
                        </a:rPr>
                        <a:t>REQUERIDO. El nombre del esquema de autorización usado en el </a:t>
                      </a:r>
                      <a:r>
                        <a:rPr lang="es-ES" sz="1200" b="0" i="0" u="none" strike="noStrike" dirty="0" err="1">
                          <a:solidFill>
                            <a:srgbClr val="000000"/>
                          </a:solidFill>
                          <a:effectLst/>
                          <a:latin typeface="Montserrat" pitchFamily="2" charset="0"/>
                        </a:rPr>
                        <a:t>Authorization</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Header</a:t>
                      </a:r>
                      <a:r>
                        <a:rPr lang="es-ES" sz="1200" b="0" i="0" u="none" strike="noStrike" dirty="0">
                          <a:solidFill>
                            <a:srgbClr val="000000"/>
                          </a:solidFill>
                          <a:effectLst/>
                          <a:latin typeface="Montserrat" pitchFamily="2" charset="0"/>
                        </a:rPr>
                        <a:t>, definido en la [RFC7235](https://www.rfc-editor.org/rfc/rfc7235#section-5.1)</a:t>
                      </a:r>
                    </a:p>
                  </a:txBody>
                  <a:tcPr marL="45720" marR="45720" anchor="ctr"/>
                </a:tc>
                <a:extLst>
                  <a:ext uri="{0D108BD9-81ED-4DB2-BD59-A6C34878D82A}">
                    <a16:rowId xmlns:a16="http://schemas.microsoft.com/office/drawing/2014/main" val="4212304130"/>
                  </a:ext>
                </a:extLst>
              </a:tr>
              <a:tr h="540000">
                <a:tc>
                  <a:txBody>
                    <a:bodyPr/>
                    <a:lstStyle/>
                    <a:p>
                      <a:pPr algn="ctr" fontAlgn="b"/>
                      <a:r>
                        <a:rPr lang="es-ES" sz="1200" b="1" i="0" u="none" strike="noStrike" dirty="0" err="1">
                          <a:solidFill>
                            <a:srgbClr val="000000"/>
                          </a:solidFill>
                          <a:effectLst/>
                          <a:latin typeface="Consolas" panose="020B0609020204030204" pitchFamily="49" charset="0"/>
                        </a:rPr>
                        <a:t>bearerFormat</a:t>
                      </a:r>
                      <a:endParaRPr lang="es-ES" sz="1200" b="1" i="0" u="none" strike="noStrike" dirty="0">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err="1">
                          <a:solidFill>
                            <a:srgbClr val="000000"/>
                          </a:solidFill>
                          <a:effectLst/>
                          <a:latin typeface="Montserrat" pitchFamily="2" charset="0"/>
                        </a:rPr>
                        <a:t>string</a:t>
                      </a:r>
                      <a:endParaRPr lang="es-ES" sz="1200" b="0" i="0" u="none" strike="noStrike">
                        <a:solidFill>
                          <a:srgbClr val="000000"/>
                        </a:solidFill>
                        <a:effectLst/>
                        <a:latin typeface="Montserrat" pitchFamily="2" charset="0"/>
                      </a:endParaRPr>
                    </a:p>
                  </a:txBody>
                  <a:tcPr marL="45720" marR="45720" anchor="ctr"/>
                </a:tc>
                <a:tc>
                  <a:txBody>
                    <a:bodyPr/>
                    <a:lstStyle/>
                    <a:p>
                      <a:pPr algn="ctr" fontAlgn="ctr"/>
                      <a:r>
                        <a:rPr lang="es-ES" sz="1200" b="0" i="0" u="none" strike="noStrike" dirty="0">
                          <a:solidFill>
                            <a:srgbClr val="000000"/>
                          </a:solidFill>
                          <a:effectLst/>
                          <a:latin typeface="Montserrat" pitchFamily="2" charset="0"/>
                        </a:rPr>
                        <a:t>http ("</a:t>
                      </a:r>
                      <a:r>
                        <a:rPr lang="es-ES" sz="1200" b="0" i="0" u="none" strike="noStrike" dirty="0" err="1">
                          <a:solidFill>
                            <a:srgbClr val="000000"/>
                          </a:solidFill>
                          <a:effectLst/>
                          <a:latin typeface="Montserrat" pitchFamily="2" charset="0"/>
                        </a:rPr>
                        <a:t>bearer</a:t>
                      </a:r>
                      <a:r>
                        <a:rPr lang="es-ES" sz="1200" b="0" i="0" u="none" strike="noStrike" dirty="0">
                          <a:solidFill>
                            <a:srgbClr val="000000"/>
                          </a:solidFill>
                          <a:effectLst/>
                          <a:latin typeface="Montserrat" pitchFamily="2" charset="0"/>
                        </a:rPr>
                        <a:t>")</a:t>
                      </a:r>
                    </a:p>
                  </a:txBody>
                  <a:tcPr marL="45720" marR="45720" anchor="ctr"/>
                </a:tc>
                <a:tc>
                  <a:txBody>
                    <a:bodyPr/>
                    <a:lstStyle/>
                    <a:p>
                      <a:pPr algn="l" fontAlgn="ctr"/>
                      <a:r>
                        <a:rPr lang="es-ES" sz="1200" b="0" i="0" u="none" strike="noStrike" dirty="0">
                          <a:solidFill>
                            <a:srgbClr val="000000"/>
                          </a:solidFill>
                          <a:effectLst/>
                          <a:latin typeface="Montserrat" pitchFamily="2" charset="0"/>
                        </a:rPr>
                        <a:t>Indica cómo está formado el </a:t>
                      </a:r>
                      <a:r>
                        <a:rPr lang="es-ES" sz="1200" b="0" i="0" u="none" strike="noStrike" dirty="0" err="1">
                          <a:solidFill>
                            <a:srgbClr val="000000"/>
                          </a:solidFill>
                          <a:effectLst/>
                          <a:latin typeface="Montserrat" pitchFamily="2" charset="0"/>
                        </a:rPr>
                        <a:t>bearer</a:t>
                      </a:r>
                      <a:r>
                        <a:rPr lang="es-ES" sz="1200" b="0" i="0" u="none" strike="noStrike" dirty="0">
                          <a:solidFill>
                            <a:srgbClr val="000000"/>
                          </a:solidFill>
                          <a:effectLst/>
                          <a:latin typeface="Montserrat" pitchFamily="2" charset="0"/>
                        </a:rPr>
                        <a:t> token.</a:t>
                      </a:r>
                    </a:p>
                  </a:txBody>
                  <a:tcPr marL="45720" marR="45720" anchor="ctr"/>
                </a:tc>
                <a:extLst>
                  <a:ext uri="{0D108BD9-81ED-4DB2-BD59-A6C34878D82A}">
                    <a16:rowId xmlns:a16="http://schemas.microsoft.com/office/drawing/2014/main" val="1946963628"/>
                  </a:ext>
                </a:extLst>
              </a:tr>
              <a:tr h="540000">
                <a:tc>
                  <a:txBody>
                    <a:bodyPr/>
                    <a:lstStyle/>
                    <a:p>
                      <a:pPr algn="ctr" fontAlgn="b"/>
                      <a:r>
                        <a:rPr lang="es-ES" sz="1200" b="1" i="0" u="none" strike="noStrike" dirty="0" err="1">
                          <a:solidFill>
                            <a:srgbClr val="000000"/>
                          </a:solidFill>
                          <a:effectLst/>
                          <a:latin typeface="Consolas" panose="020B0609020204030204" pitchFamily="49" charset="0"/>
                        </a:rPr>
                        <a:t>flows</a:t>
                      </a:r>
                      <a:endParaRPr lang="es-ES" sz="1200" b="1" i="0" u="none" strike="noStrike" dirty="0">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dirty="0" err="1">
                          <a:solidFill>
                            <a:srgbClr val="000000"/>
                          </a:solidFill>
                          <a:effectLst/>
                          <a:latin typeface="Montserrat" pitchFamily="2" charset="0"/>
                        </a:rPr>
                        <a:t>string</a:t>
                      </a:r>
                      <a:endParaRPr lang="es-ES" sz="1200" b="0" i="0" u="none" strike="noStrike" dirty="0">
                        <a:solidFill>
                          <a:srgbClr val="000000"/>
                        </a:solidFill>
                        <a:effectLst/>
                        <a:latin typeface="Montserrat" pitchFamily="2" charset="0"/>
                      </a:endParaRPr>
                    </a:p>
                  </a:txBody>
                  <a:tcPr marL="45720" marR="45720" anchor="ctr"/>
                </a:tc>
                <a:tc>
                  <a:txBody>
                    <a:bodyPr/>
                    <a:lstStyle/>
                    <a:p>
                      <a:pPr algn="ctr" fontAlgn="ctr"/>
                      <a:r>
                        <a:rPr lang="es-ES" sz="1200" b="0" i="0" u="none" strike="noStrike" dirty="0">
                          <a:solidFill>
                            <a:srgbClr val="000000"/>
                          </a:solidFill>
                          <a:effectLst/>
                          <a:latin typeface="Montserrat" pitchFamily="2" charset="0"/>
                        </a:rPr>
                        <a:t>oauth2</a:t>
                      </a:r>
                    </a:p>
                  </a:txBody>
                  <a:tcPr marL="45720" marR="45720" anchor="ctr"/>
                </a:tc>
                <a:tc>
                  <a:txBody>
                    <a:bodyPr/>
                    <a:lstStyle/>
                    <a:p>
                      <a:pPr algn="l" fontAlgn="ctr"/>
                      <a:r>
                        <a:rPr lang="es-ES" sz="1200" b="1" i="0" u="none" strike="noStrike" dirty="0">
                          <a:solidFill>
                            <a:srgbClr val="000000"/>
                          </a:solidFill>
                          <a:effectLst/>
                          <a:latin typeface="Montserrat" pitchFamily="2" charset="0"/>
                        </a:rPr>
                        <a:t>REQUERIDO</a:t>
                      </a:r>
                      <a:r>
                        <a:rPr lang="es-ES" sz="1200" b="0" i="0" u="none" strike="noStrike" dirty="0">
                          <a:solidFill>
                            <a:srgbClr val="000000"/>
                          </a:solidFill>
                          <a:effectLst/>
                          <a:latin typeface="Montserrat" pitchFamily="2" charset="0"/>
                        </a:rPr>
                        <a:t>. Contiene la información de la configuración para el tipo de flujo soportado.</a:t>
                      </a:r>
                    </a:p>
                  </a:txBody>
                  <a:tcPr marL="45720" marR="45720" anchor="ctr"/>
                </a:tc>
                <a:extLst>
                  <a:ext uri="{0D108BD9-81ED-4DB2-BD59-A6C34878D82A}">
                    <a16:rowId xmlns:a16="http://schemas.microsoft.com/office/drawing/2014/main" val="3015178833"/>
                  </a:ext>
                </a:extLst>
              </a:tr>
              <a:tr h="540000">
                <a:tc>
                  <a:txBody>
                    <a:bodyPr/>
                    <a:lstStyle/>
                    <a:p>
                      <a:pPr algn="ctr" fontAlgn="b"/>
                      <a:r>
                        <a:rPr lang="es-ES" sz="1200" b="1" i="0" u="none" strike="noStrike" err="1">
                          <a:solidFill>
                            <a:srgbClr val="000000"/>
                          </a:solidFill>
                          <a:effectLst/>
                          <a:latin typeface="Consolas" panose="020B0609020204030204" pitchFamily="49" charset="0"/>
                        </a:rPr>
                        <a:t>openIdConnectUrl</a:t>
                      </a:r>
                      <a:endParaRPr lang="es-ES" sz="1200" b="1" i="0" u="none" strike="noStrike">
                        <a:solidFill>
                          <a:srgbClr val="000000"/>
                        </a:solidFill>
                        <a:effectLst/>
                        <a:latin typeface="Consolas" panose="020B0609020204030204" pitchFamily="49" charset="0"/>
                      </a:endParaRPr>
                    </a:p>
                  </a:txBody>
                  <a:tcPr marL="45720" marR="45720" anchor="ctr"/>
                </a:tc>
                <a:tc>
                  <a:txBody>
                    <a:bodyPr/>
                    <a:lstStyle/>
                    <a:p>
                      <a:pPr algn="ctr" fontAlgn="b"/>
                      <a:r>
                        <a:rPr lang="es-ES" sz="1200" b="0" i="0" u="none" strike="noStrike">
                          <a:solidFill>
                            <a:srgbClr val="000000"/>
                          </a:solidFill>
                          <a:effectLst/>
                          <a:latin typeface="Montserrat" pitchFamily="2" charset="0"/>
                        </a:rPr>
                        <a:t>OAuth </a:t>
                      </a:r>
                      <a:r>
                        <a:rPr lang="es-ES" sz="1200" b="0" i="0" u="none" strike="noStrike" err="1">
                          <a:solidFill>
                            <a:srgbClr val="000000"/>
                          </a:solidFill>
                          <a:effectLst/>
                          <a:latin typeface="Montserrat" pitchFamily="2" charset="0"/>
                        </a:rPr>
                        <a:t>Flows</a:t>
                      </a:r>
                      <a:r>
                        <a:rPr lang="es-ES" sz="1200" b="0" i="0" u="none" strike="noStrike">
                          <a:solidFill>
                            <a:srgbClr val="000000"/>
                          </a:solidFill>
                          <a:effectLst/>
                          <a:latin typeface="Montserrat" pitchFamily="2" charset="0"/>
                        </a:rPr>
                        <a:t> </a:t>
                      </a:r>
                      <a:r>
                        <a:rPr lang="es-ES" sz="1200" b="0" i="0" u="none" strike="noStrike" err="1">
                          <a:solidFill>
                            <a:srgbClr val="000000"/>
                          </a:solidFill>
                          <a:effectLst/>
                          <a:latin typeface="Montserrat" pitchFamily="2" charset="0"/>
                        </a:rPr>
                        <a:t>Object</a:t>
                      </a:r>
                      <a:endParaRPr lang="es-ES" sz="1200" b="0" i="0" u="none" strike="noStrike">
                        <a:solidFill>
                          <a:srgbClr val="000000"/>
                        </a:solidFill>
                        <a:effectLst/>
                        <a:latin typeface="Montserrat" pitchFamily="2" charset="0"/>
                      </a:endParaRPr>
                    </a:p>
                  </a:txBody>
                  <a:tcPr marL="45720" marR="45720" anchor="ctr"/>
                </a:tc>
                <a:tc>
                  <a:txBody>
                    <a:bodyPr/>
                    <a:lstStyle/>
                    <a:p>
                      <a:pPr algn="ctr" fontAlgn="ctr"/>
                      <a:r>
                        <a:rPr lang="es-ES" sz="1200" b="0" i="0" u="none" strike="noStrike" dirty="0" err="1">
                          <a:solidFill>
                            <a:srgbClr val="000000"/>
                          </a:solidFill>
                          <a:effectLst/>
                          <a:latin typeface="Montserrat" pitchFamily="2" charset="0"/>
                        </a:rPr>
                        <a:t>openIdConnect</a:t>
                      </a:r>
                      <a:endParaRPr lang="es-ES" sz="1200" b="0" i="0" u="none" strike="noStrike" dirty="0">
                        <a:solidFill>
                          <a:srgbClr val="000000"/>
                        </a:solidFill>
                        <a:effectLst/>
                        <a:latin typeface="Montserrat" pitchFamily="2" charset="0"/>
                      </a:endParaRPr>
                    </a:p>
                  </a:txBody>
                  <a:tcPr marL="45720" marR="45720" anchor="ctr"/>
                </a:tc>
                <a:tc>
                  <a:txBody>
                    <a:bodyPr/>
                    <a:lstStyle/>
                    <a:p>
                      <a:pPr algn="l" fontAlgn="ctr"/>
                      <a:r>
                        <a:rPr lang="es-ES" sz="1200" b="1" i="0" u="none" strike="noStrike" dirty="0">
                          <a:solidFill>
                            <a:srgbClr val="000000"/>
                          </a:solidFill>
                          <a:effectLst/>
                          <a:latin typeface="Montserrat" pitchFamily="2" charset="0"/>
                        </a:rPr>
                        <a:t>REQUERIDO</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OpenId</a:t>
                      </a:r>
                      <a:r>
                        <a:rPr lang="es-ES" sz="1200" b="0" i="0" u="none" strike="noStrike" dirty="0">
                          <a:solidFill>
                            <a:srgbClr val="000000"/>
                          </a:solidFill>
                          <a:effectLst/>
                          <a:latin typeface="Montserrat" pitchFamily="2" charset="0"/>
                        </a:rPr>
                        <a:t> </a:t>
                      </a:r>
                      <a:r>
                        <a:rPr lang="es-ES" sz="1200" b="0" i="0" u="none" strike="noStrike" dirty="0" err="1">
                          <a:solidFill>
                            <a:srgbClr val="000000"/>
                          </a:solidFill>
                          <a:effectLst/>
                          <a:latin typeface="Montserrat" pitchFamily="2" charset="0"/>
                        </a:rPr>
                        <a:t>Connect</a:t>
                      </a:r>
                      <a:r>
                        <a:rPr lang="es-ES" sz="1200" b="0" i="0" u="none" strike="noStrike" dirty="0">
                          <a:solidFill>
                            <a:srgbClr val="000000"/>
                          </a:solidFill>
                          <a:effectLst/>
                          <a:latin typeface="Montserrat" pitchFamily="2" charset="0"/>
                        </a:rPr>
                        <a:t> URL que muestra los valores de configuración de OAuth2.</a:t>
                      </a:r>
                    </a:p>
                  </a:txBody>
                  <a:tcPr marL="45720" marR="45720" anchor="ctr"/>
                </a:tc>
                <a:extLst>
                  <a:ext uri="{0D108BD9-81ED-4DB2-BD59-A6C34878D82A}">
                    <a16:rowId xmlns:a16="http://schemas.microsoft.com/office/drawing/2014/main" val="2187590037"/>
                  </a:ext>
                </a:extLst>
              </a:tr>
            </a:tbl>
          </a:graphicData>
        </a:graphic>
      </p:graphicFrame>
    </p:spTree>
    <p:extLst>
      <p:ext uri="{BB962C8B-B14F-4D97-AF65-F5344CB8AC3E}">
        <p14:creationId xmlns:p14="http://schemas.microsoft.com/office/powerpoint/2010/main" val="3745103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424242"/>
            </a:gs>
            <a:gs pos="100000">
              <a:srgbClr val="010101"/>
            </a:gs>
          </a:gsLst>
          <a:path path="circle">
            <a:fillToRect l="50000" t="50000" r="50000" b="50000"/>
          </a:path>
          <a:tileRect/>
        </a:gradFill>
        <a:effectLst/>
      </p:bgPr>
    </p:bg>
    <p:spTree>
      <p:nvGrpSpPr>
        <p:cNvPr id="1" name="Shape 856"/>
        <p:cNvGrpSpPr/>
        <p:nvPr/>
      </p:nvGrpSpPr>
      <p:grpSpPr>
        <a:xfrm>
          <a:off x="0" y="0"/>
          <a:ext cx="0" cy="0"/>
          <a:chOff x="0" y="0"/>
          <a:chExt cx="0" cy="0"/>
        </a:xfrm>
      </p:grpSpPr>
      <p:sp>
        <p:nvSpPr>
          <p:cNvPr id="857" name="Google Shape;857;p38"/>
          <p:cNvSpPr txBox="1"/>
          <p:nvPr/>
        </p:nvSpPr>
        <p:spPr>
          <a:xfrm>
            <a:off x="986133" y="707167"/>
            <a:ext cx="1497200" cy="906811"/>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pPr>
            <a:r>
              <a:rPr lang="es" sz="3733" kern="0">
                <a:solidFill>
                  <a:srgbClr val="FFFFFF"/>
                </a:solidFill>
                <a:latin typeface="Montserrat"/>
                <a:ea typeface="Montserrat"/>
                <a:cs typeface="Montserrat"/>
                <a:sym typeface="Montserrat"/>
              </a:rPr>
              <a:t>04</a:t>
            </a:r>
            <a:r>
              <a:rPr lang="es" sz="3200" kern="0">
                <a:solidFill>
                  <a:srgbClr val="FFFFFF"/>
                </a:solidFill>
                <a:latin typeface="Montserrat"/>
                <a:ea typeface="Montserrat"/>
                <a:cs typeface="Montserrat"/>
                <a:sym typeface="Montserrat"/>
              </a:rPr>
              <a:t>.      </a:t>
            </a:r>
            <a:endParaRPr sz="3200" kern="0">
              <a:solidFill>
                <a:srgbClr val="FFFFFF"/>
              </a:solidFill>
              <a:latin typeface="Montserrat"/>
              <a:ea typeface="Montserrat"/>
              <a:cs typeface="Montserrat"/>
              <a:sym typeface="Montserrat"/>
            </a:endParaRPr>
          </a:p>
        </p:txBody>
      </p:sp>
      <p:cxnSp>
        <p:nvCxnSpPr>
          <p:cNvPr id="858" name="Google Shape;858;p38"/>
          <p:cNvCxnSpPr/>
          <p:nvPr/>
        </p:nvCxnSpPr>
        <p:spPr>
          <a:xfrm>
            <a:off x="986133" y="1723823"/>
            <a:ext cx="2500400" cy="0"/>
          </a:xfrm>
          <a:prstGeom prst="straightConnector1">
            <a:avLst/>
          </a:prstGeom>
          <a:noFill/>
          <a:ln w="38100" cap="flat" cmpd="sng">
            <a:solidFill>
              <a:schemeClr val="lt1"/>
            </a:solidFill>
            <a:prstDash val="solid"/>
            <a:round/>
            <a:headEnd type="none" w="med" len="med"/>
            <a:tailEnd type="none" w="med" len="med"/>
          </a:ln>
        </p:spPr>
      </p:cxnSp>
      <p:sp>
        <p:nvSpPr>
          <p:cNvPr id="859" name="Google Shape;859;p38"/>
          <p:cNvSpPr txBox="1"/>
          <p:nvPr/>
        </p:nvSpPr>
        <p:spPr>
          <a:xfrm>
            <a:off x="879332" y="2647800"/>
            <a:ext cx="9251640" cy="1877397"/>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s" sz="5300" kern="0">
                <a:solidFill>
                  <a:srgbClr val="FFFFFF"/>
                </a:solidFill>
                <a:latin typeface="Montserrat Medium"/>
                <a:ea typeface="Montserrat Medium"/>
                <a:cs typeface="Montserrat Medium"/>
                <a:sym typeface="Montserrat Medium"/>
              </a:rPr>
              <a:t>Ejemplo </a:t>
            </a:r>
            <a:endParaRPr lang="es" sz="5300" kern="0">
              <a:solidFill>
                <a:srgbClr val="FFFFFF"/>
              </a:solidFill>
              <a:latin typeface="Montserrat Medium"/>
              <a:ea typeface="Montserrat Medium"/>
              <a:cs typeface="Montserrat Medium"/>
            </a:endParaRPr>
          </a:p>
          <a:p>
            <a:pPr defTabSz="1219170"/>
            <a:endParaRPr lang="es" sz="5300" kern="0">
              <a:solidFill>
                <a:srgbClr val="FFFFFF"/>
              </a:solidFill>
              <a:latin typeface="Montserrat Medium"/>
              <a:ea typeface="Montserrat Medium"/>
              <a:cs typeface="Montserrat Medium"/>
            </a:endParaRPr>
          </a:p>
        </p:txBody>
      </p:sp>
      <p:pic>
        <p:nvPicPr>
          <p:cNvPr id="860" name="Google Shape;860;p38"/>
          <p:cNvPicPr preferRelativeResize="0"/>
          <p:nvPr/>
        </p:nvPicPr>
        <p:blipFill>
          <a:blip r:embed="rId3">
            <a:alphaModFix/>
          </a:blip>
          <a:stretch>
            <a:fillRect/>
          </a:stretch>
        </p:blipFill>
        <p:spPr>
          <a:xfrm>
            <a:off x="10393852" y="308226"/>
            <a:ext cx="1402555" cy="651767"/>
          </a:xfrm>
          <a:prstGeom prst="rect">
            <a:avLst/>
          </a:prstGeom>
          <a:noFill/>
          <a:ln>
            <a:noFill/>
          </a:ln>
        </p:spPr>
      </p:pic>
    </p:spTree>
    <p:extLst>
      <p:ext uri="{BB962C8B-B14F-4D97-AF65-F5344CB8AC3E}">
        <p14:creationId xmlns:p14="http://schemas.microsoft.com/office/powerpoint/2010/main" val="2192498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dirty="0">
                <a:latin typeface="Montserrat"/>
                <a:sym typeface="Montserrat"/>
              </a:rPr>
              <a:t>Ejemplo (I)</a:t>
            </a:r>
            <a:endParaRPr lang="es-ES" dirty="0"/>
          </a:p>
        </p:txBody>
      </p:sp>
      <p:sp>
        <p:nvSpPr>
          <p:cNvPr id="10" name="CuadroTexto 9">
            <a:extLst>
              <a:ext uri="{FF2B5EF4-FFF2-40B4-BE49-F238E27FC236}">
                <a16:creationId xmlns:a16="http://schemas.microsoft.com/office/drawing/2014/main" id="{14470AF7-064F-C004-BAB8-21C5BAE2F64F}"/>
              </a:ext>
            </a:extLst>
          </p:cNvPr>
          <p:cNvSpPr txBox="1"/>
          <p:nvPr/>
        </p:nvSpPr>
        <p:spPr>
          <a:xfrm>
            <a:off x="6708283" y="2323677"/>
            <a:ext cx="5083667" cy="2677656"/>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just">
              <a:spcAft>
                <a:spcPts val="1200"/>
              </a:spcAft>
            </a:pPr>
            <a:r>
              <a:rPr lang="es-ES" sz="1200" dirty="0">
                <a:latin typeface="Montserrat" pitchFamily="2" charset="0"/>
              </a:rPr>
              <a:t>Información básica:</a:t>
            </a:r>
          </a:p>
          <a:p>
            <a:pPr marL="540000" lvl="1" indent="-285750" algn="just">
              <a:spcAft>
                <a:spcPts val="1200"/>
              </a:spcAft>
              <a:buFont typeface="Arial" panose="020B0604020202020204" pitchFamily="34" charset="0"/>
              <a:buChar char="•"/>
            </a:pPr>
            <a:r>
              <a:rPr lang="es-ES" sz="1200" dirty="0">
                <a:latin typeface="Montserrat" pitchFamily="2" charset="0"/>
                <a:cs typeface="Arial"/>
              </a:rPr>
              <a:t>Idioma: inglés</a:t>
            </a:r>
          </a:p>
          <a:p>
            <a:pPr marL="540000" lvl="1" indent="-285750" algn="just">
              <a:spcAft>
                <a:spcPts val="1200"/>
              </a:spcAft>
              <a:buFont typeface="Arial" panose="020B0604020202020204" pitchFamily="34" charset="0"/>
              <a:buChar char="•"/>
            </a:pPr>
            <a:r>
              <a:rPr lang="es-ES" sz="1200" dirty="0" err="1">
                <a:latin typeface="Montserrat" pitchFamily="2" charset="0"/>
                <a:cs typeface="Arial"/>
              </a:rPr>
              <a:t>Asyncapi</a:t>
            </a:r>
            <a:r>
              <a:rPr lang="es-ES" sz="1200" dirty="0">
                <a:latin typeface="Montserrat" pitchFamily="2" charset="0"/>
                <a:cs typeface="Arial"/>
              </a:rPr>
              <a:t>: versión</a:t>
            </a:r>
          </a:p>
          <a:p>
            <a:pPr marL="540000" lvl="1" indent="-285750" algn="just">
              <a:spcAft>
                <a:spcPts val="1200"/>
              </a:spcAft>
              <a:buFont typeface="Arial" panose="020B0604020202020204" pitchFamily="34" charset="0"/>
              <a:buChar char="•"/>
            </a:pPr>
            <a:r>
              <a:rPr lang="es-ES" sz="1200" dirty="0">
                <a:latin typeface="Montserrat" pitchFamily="2" charset="0"/>
                <a:cs typeface="Arial"/>
              </a:rPr>
              <a:t>Info: Información principal de la API</a:t>
            </a:r>
          </a:p>
          <a:p>
            <a:pPr marL="540000" lvl="1" indent="-285750" algn="just">
              <a:spcAft>
                <a:spcPts val="1200"/>
              </a:spcAft>
              <a:buFont typeface="Arial" panose="020B0604020202020204" pitchFamily="34" charset="0"/>
              <a:buChar char="•"/>
            </a:pPr>
            <a:r>
              <a:rPr lang="es-ES" sz="1200" dirty="0">
                <a:latin typeface="Montserrat" pitchFamily="2" charset="0"/>
                <a:cs typeface="Arial"/>
              </a:rPr>
              <a:t>Servers: Conexión con los servidores</a:t>
            </a:r>
          </a:p>
          <a:p>
            <a:pPr marL="540000" lvl="1" indent="-285750" algn="just">
              <a:spcAft>
                <a:spcPts val="1200"/>
              </a:spcAft>
              <a:buFont typeface="Arial" panose="020B0604020202020204" pitchFamily="34" charset="0"/>
              <a:buChar char="•"/>
            </a:pPr>
            <a:r>
              <a:rPr lang="es-ES" sz="1200" dirty="0" err="1">
                <a:latin typeface="Montserrat" pitchFamily="2" charset="0"/>
                <a:cs typeface="Arial"/>
              </a:rPr>
              <a:t>DefaultContentType</a:t>
            </a:r>
            <a:r>
              <a:rPr lang="es-ES" sz="1200" dirty="0">
                <a:latin typeface="Montserrat" pitchFamily="2" charset="0"/>
                <a:cs typeface="Arial"/>
              </a:rPr>
              <a:t>: tipo de contenido a tratar</a:t>
            </a:r>
          </a:p>
          <a:p>
            <a:pPr marL="540000" lvl="1" indent="-285750" algn="just">
              <a:spcAft>
                <a:spcPts val="1200"/>
              </a:spcAft>
              <a:buFont typeface="Arial" panose="020B0604020202020204" pitchFamily="34" charset="0"/>
              <a:buChar char="•"/>
            </a:pPr>
            <a:r>
              <a:rPr lang="es-ES" sz="1200" dirty="0" err="1">
                <a:latin typeface="Montserrat" pitchFamily="2" charset="0"/>
                <a:cs typeface="Arial"/>
              </a:rPr>
              <a:t>Channels</a:t>
            </a:r>
            <a:r>
              <a:rPr lang="es-ES" sz="1200" dirty="0">
                <a:latin typeface="Montserrat" pitchFamily="2" charset="0"/>
                <a:cs typeface="Arial"/>
              </a:rPr>
              <a:t>: Canales disponibles para la API</a:t>
            </a:r>
          </a:p>
          <a:p>
            <a:pPr marL="540000" lvl="1" indent="-285750" algn="just">
              <a:spcAft>
                <a:spcPts val="1200"/>
              </a:spcAft>
              <a:buFont typeface="Arial" panose="020B0604020202020204" pitchFamily="34" charset="0"/>
              <a:buChar char="•"/>
            </a:pPr>
            <a:r>
              <a:rPr lang="es-ES" sz="1200" dirty="0" err="1">
                <a:latin typeface="Montserrat" pitchFamily="2" charset="0"/>
                <a:cs typeface="Arial"/>
              </a:rPr>
              <a:t>Components</a:t>
            </a:r>
            <a:r>
              <a:rPr lang="es-ES" sz="1200" dirty="0">
                <a:latin typeface="Montserrat" pitchFamily="2" charset="0"/>
                <a:cs typeface="Arial"/>
              </a:rPr>
              <a:t>: </a:t>
            </a:r>
            <a:r>
              <a:rPr lang="es-ES" sz="1200" dirty="0" err="1">
                <a:latin typeface="Montserrat" pitchFamily="2" charset="0"/>
                <a:cs typeface="Arial"/>
              </a:rPr>
              <a:t>schemas</a:t>
            </a:r>
            <a:r>
              <a:rPr lang="es-ES" sz="1200" dirty="0">
                <a:latin typeface="Montserrat" pitchFamily="2" charset="0"/>
                <a:cs typeface="Arial"/>
              </a:rPr>
              <a:t> empleados en la especificación</a:t>
            </a:r>
          </a:p>
        </p:txBody>
      </p:sp>
      <p:pic>
        <p:nvPicPr>
          <p:cNvPr id="7" name="Imagen 7" descr="Interfaz de usuario gráfica, Texto&#10;&#10;Descripción generada automáticamente">
            <a:extLst>
              <a:ext uri="{FF2B5EF4-FFF2-40B4-BE49-F238E27FC236}">
                <a16:creationId xmlns:a16="http://schemas.microsoft.com/office/drawing/2014/main" id="{829B9D6A-4F4F-2BCA-C07C-9AFAAC299527}"/>
              </a:ext>
            </a:extLst>
          </p:cNvPr>
          <p:cNvPicPr>
            <a:picLocks noChangeAspect="1"/>
          </p:cNvPicPr>
          <p:nvPr/>
        </p:nvPicPr>
        <p:blipFill>
          <a:blip r:embed="rId3"/>
          <a:stretch>
            <a:fillRect/>
          </a:stretch>
        </p:blipFill>
        <p:spPr>
          <a:xfrm>
            <a:off x="724082" y="2551576"/>
            <a:ext cx="5643033" cy="2221858"/>
          </a:xfrm>
          <a:prstGeom prst="rect">
            <a:avLst/>
          </a:prstGeom>
        </p:spPr>
      </p:pic>
    </p:spTree>
    <p:extLst>
      <p:ext uri="{BB962C8B-B14F-4D97-AF65-F5344CB8AC3E}">
        <p14:creationId xmlns:p14="http://schemas.microsoft.com/office/powerpoint/2010/main" val="922698268"/>
      </p:ext>
    </p:extLst>
  </p:cSld>
  <p:clrMapOvr>
    <a:masterClrMapping/>
  </p:clrMapOvr>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8" descr="Texto&#10;&#10;Descripción generada automáticamente">
            <a:extLst>
              <a:ext uri="{FF2B5EF4-FFF2-40B4-BE49-F238E27FC236}">
                <a16:creationId xmlns:a16="http://schemas.microsoft.com/office/drawing/2014/main" id="{B94A1C15-7C28-A111-C5FE-E5566002ABF0}"/>
              </a:ext>
            </a:extLst>
          </p:cNvPr>
          <p:cNvPicPr>
            <a:picLocks noChangeAspect="1"/>
          </p:cNvPicPr>
          <p:nvPr/>
        </p:nvPicPr>
        <p:blipFill>
          <a:blip r:embed="rId2"/>
          <a:stretch>
            <a:fillRect/>
          </a:stretch>
        </p:blipFill>
        <p:spPr>
          <a:xfrm>
            <a:off x="1149440" y="1801275"/>
            <a:ext cx="4574513" cy="2051531"/>
          </a:xfrm>
          <a:prstGeom prst="rect">
            <a:avLst/>
          </a:prstGeom>
        </p:spPr>
      </p:pic>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dirty="0">
                <a:latin typeface="Montserrat"/>
                <a:sym typeface="Montserrat"/>
              </a:rPr>
              <a:t>Ejemplo (II)</a:t>
            </a:r>
            <a:endParaRPr lang="es-ES" dirty="0"/>
          </a:p>
        </p:txBody>
      </p:sp>
      <p:sp>
        <p:nvSpPr>
          <p:cNvPr id="10" name="CuadroTexto 9">
            <a:extLst>
              <a:ext uri="{FF2B5EF4-FFF2-40B4-BE49-F238E27FC236}">
                <a16:creationId xmlns:a16="http://schemas.microsoft.com/office/drawing/2014/main" id="{57578A48-DFB7-3479-8A00-E2A22CBE3114}"/>
              </a:ext>
            </a:extLst>
          </p:cNvPr>
          <p:cNvSpPr txBox="1"/>
          <p:nvPr/>
        </p:nvSpPr>
        <p:spPr>
          <a:xfrm>
            <a:off x="6500372" y="2072987"/>
            <a:ext cx="4574513" cy="1508105"/>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just">
              <a:spcAft>
                <a:spcPts val="1200"/>
              </a:spcAft>
            </a:pPr>
            <a:r>
              <a:rPr lang="es-ES" sz="1200" dirty="0">
                <a:latin typeface="Montserrat" pitchFamily="2" charset="0"/>
              </a:rPr>
              <a:t>Información básica:</a:t>
            </a:r>
          </a:p>
          <a:p>
            <a:pPr marL="742950" lvl="1" indent="-285750" algn="just">
              <a:spcAft>
                <a:spcPts val="1200"/>
              </a:spcAft>
              <a:buFont typeface="Arial" panose="020B0604020202020204" pitchFamily="34" charset="0"/>
              <a:buChar char="•"/>
            </a:pPr>
            <a:r>
              <a:rPr lang="es-ES" sz="1200" dirty="0">
                <a:latin typeface="Montserrat" pitchFamily="2" charset="0"/>
                <a:cs typeface="Arial"/>
              </a:rPr>
              <a:t>Versión de </a:t>
            </a:r>
            <a:r>
              <a:rPr lang="es-ES" sz="1200" dirty="0" err="1">
                <a:latin typeface="Montserrat" pitchFamily="2" charset="0"/>
                <a:cs typeface="Arial"/>
              </a:rPr>
              <a:t>asyncapi</a:t>
            </a:r>
            <a:endParaRPr lang="es-ES" sz="1200" dirty="0">
              <a:latin typeface="Montserrat" pitchFamily="2" charset="0"/>
              <a:cs typeface="Arial"/>
            </a:endParaRPr>
          </a:p>
          <a:p>
            <a:pPr marL="742950" lvl="1" indent="-285750" algn="just">
              <a:spcAft>
                <a:spcPts val="1200"/>
              </a:spcAft>
              <a:buFont typeface="Arial" panose="020B0604020202020204" pitchFamily="34" charset="0"/>
              <a:buChar char="•"/>
            </a:pPr>
            <a:r>
              <a:rPr lang="es-ES" sz="1200" dirty="0">
                <a:latin typeface="Montserrat" pitchFamily="2" charset="0"/>
                <a:cs typeface="Arial"/>
              </a:rPr>
              <a:t>Información principal de la API</a:t>
            </a:r>
          </a:p>
          <a:p>
            <a:pPr lvl="1" algn="just">
              <a:spcAft>
                <a:spcPts val="1200"/>
              </a:spcAft>
            </a:pPr>
            <a:r>
              <a:rPr lang="es-ES" sz="1200" dirty="0">
                <a:latin typeface="Montserrat" pitchFamily="2" charset="0"/>
                <a:ea typeface="+mn-lt"/>
                <a:cs typeface="+mn-lt"/>
              </a:rPr>
              <a:t>Objeto que contiene la información sobre la API; titulo, versión, descripción, contacto y licencia</a:t>
            </a:r>
            <a:endParaRPr lang="es-ES" sz="1600" dirty="0">
              <a:latin typeface="Montserrat" pitchFamily="2" charset="0"/>
            </a:endParaRPr>
          </a:p>
        </p:txBody>
      </p:sp>
      <p:pic>
        <p:nvPicPr>
          <p:cNvPr id="4" name="Imagen 6">
            <a:extLst>
              <a:ext uri="{FF2B5EF4-FFF2-40B4-BE49-F238E27FC236}">
                <a16:creationId xmlns:a16="http://schemas.microsoft.com/office/drawing/2014/main" id="{5088A0F2-EBD9-C87C-CB96-980B688F24FC}"/>
              </a:ext>
            </a:extLst>
          </p:cNvPr>
          <p:cNvPicPr>
            <a:picLocks noChangeAspect="1"/>
          </p:cNvPicPr>
          <p:nvPr/>
        </p:nvPicPr>
        <p:blipFill rotWithShape="1">
          <a:blip r:embed="rId3"/>
          <a:srcRect r="39703"/>
          <a:stretch/>
        </p:blipFill>
        <p:spPr>
          <a:xfrm>
            <a:off x="1149440" y="4182386"/>
            <a:ext cx="4551892" cy="2040614"/>
          </a:xfrm>
          <a:prstGeom prst="rect">
            <a:avLst/>
          </a:prstGeom>
        </p:spPr>
      </p:pic>
      <p:sp>
        <p:nvSpPr>
          <p:cNvPr id="5" name="CuadroTexto 4">
            <a:extLst>
              <a:ext uri="{FF2B5EF4-FFF2-40B4-BE49-F238E27FC236}">
                <a16:creationId xmlns:a16="http://schemas.microsoft.com/office/drawing/2014/main" id="{D5EE8532-01E8-90E7-BEF4-EFFBB12D4CBA}"/>
              </a:ext>
            </a:extLst>
          </p:cNvPr>
          <p:cNvSpPr txBox="1"/>
          <p:nvPr/>
        </p:nvSpPr>
        <p:spPr>
          <a:xfrm>
            <a:off x="6500372" y="4602528"/>
            <a:ext cx="4574513" cy="1200329"/>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just">
              <a:spcAft>
                <a:spcPts val="1200"/>
              </a:spcAft>
            </a:pPr>
            <a:r>
              <a:rPr lang="es-ES" sz="1200" dirty="0">
                <a:latin typeface="Montserrat" pitchFamily="2" charset="0"/>
              </a:rPr>
              <a:t>Información general de los servidores</a:t>
            </a:r>
          </a:p>
          <a:p>
            <a:pPr marL="540000" indent="-285750" algn="just">
              <a:spcAft>
                <a:spcPts val="1200"/>
              </a:spcAft>
              <a:buFont typeface="Arial" panose="020B0604020202020204" pitchFamily="34" charset="0"/>
              <a:buChar char="•"/>
            </a:pPr>
            <a:r>
              <a:rPr lang="es-ES" sz="1200" dirty="0">
                <a:latin typeface="Montserrat" pitchFamily="2" charset="0"/>
                <a:ea typeface="+mn-lt"/>
                <a:cs typeface="+mn-lt"/>
              </a:rPr>
              <a:t>Objeto que almacena la conexión donde se publican o se leen mensajes. Contiene la </a:t>
            </a:r>
            <a:r>
              <a:rPr lang="es-ES" sz="1200" dirty="0" err="1">
                <a:latin typeface="Montserrat" pitchFamily="2" charset="0"/>
                <a:ea typeface="+mn-lt"/>
                <a:cs typeface="+mn-lt"/>
              </a:rPr>
              <a:t>url</a:t>
            </a:r>
            <a:r>
              <a:rPr lang="es-ES" sz="1200" dirty="0">
                <a:latin typeface="Montserrat" pitchFamily="2" charset="0"/>
                <a:ea typeface="+mn-lt"/>
                <a:cs typeface="+mn-lt"/>
              </a:rPr>
              <a:t>, protocolo de comunicación, versión del protocolo, descripción y seguridad que utiliza.</a:t>
            </a:r>
            <a:endParaRPr lang="es-ES" sz="1600" dirty="0">
              <a:latin typeface="Montserrat" pitchFamily="2" charset="0"/>
            </a:endParaRPr>
          </a:p>
        </p:txBody>
      </p:sp>
    </p:spTree>
    <p:extLst>
      <p:ext uri="{BB962C8B-B14F-4D97-AF65-F5344CB8AC3E}">
        <p14:creationId xmlns:p14="http://schemas.microsoft.com/office/powerpoint/2010/main" val="2924757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7" descr="Texto&#10;&#10;Descripción generada automáticamente">
            <a:extLst>
              <a:ext uri="{FF2B5EF4-FFF2-40B4-BE49-F238E27FC236}">
                <a16:creationId xmlns:a16="http://schemas.microsoft.com/office/drawing/2014/main" id="{956D2AA7-D11E-DECF-316F-956FF4A8C8D9}"/>
              </a:ext>
            </a:extLst>
          </p:cNvPr>
          <p:cNvPicPr>
            <a:picLocks noChangeAspect="1"/>
          </p:cNvPicPr>
          <p:nvPr/>
        </p:nvPicPr>
        <p:blipFill rotWithShape="1">
          <a:blip r:embed="rId2"/>
          <a:srcRect r="26215"/>
          <a:stretch/>
        </p:blipFill>
        <p:spPr>
          <a:xfrm>
            <a:off x="375804" y="2512831"/>
            <a:ext cx="4788467" cy="1832337"/>
          </a:xfrm>
          <a:prstGeom prst="rect">
            <a:avLst/>
          </a:prstGeom>
        </p:spPr>
      </p:pic>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dirty="0">
                <a:latin typeface="Montserrat"/>
                <a:sym typeface="Montserrat"/>
              </a:rPr>
              <a:t>Ejemplo (III)</a:t>
            </a:r>
            <a:endParaRPr lang="es-ES" dirty="0"/>
          </a:p>
        </p:txBody>
      </p:sp>
      <p:sp>
        <p:nvSpPr>
          <p:cNvPr id="10" name="CuadroTexto 9">
            <a:extLst>
              <a:ext uri="{FF2B5EF4-FFF2-40B4-BE49-F238E27FC236}">
                <a16:creationId xmlns:a16="http://schemas.microsoft.com/office/drawing/2014/main" id="{8BFAFBA7-E6E4-B8B3-E28F-C9CF2DFB8A3A}"/>
              </a:ext>
            </a:extLst>
          </p:cNvPr>
          <p:cNvSpPr txBox="1"/>
          <p:nvPr/>
        </p:nvSpPr>
        <p:spPr>
          <a:xfrm>
            <a:off x="5316671" y="2028615"/>
            <a:ext cx="6875329" cy="2800767"/>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just">
              <a:spcAft>
                <a:spcPts val="1200"/>
              </a:spcAft>
            </a:pPr>
            <a:r>
              <a:rPr lang="es-ES" sz="1200" dirty="0">
                <a:latin typeface="Montserrat" pitchFamily="2" charset="0"/>
              </a:rPr>
              <a:t>Información general de los canales</a:t>
            </a:r>
          </a:p>
          <a:p>
            <a:pPr marL="540000" indent="-285750" algn="just">
              <a:spcAft>
                <a:spcPts val="1200"/>
              </a:spcAft>
              <a:buFont typeface="Arial" panose="020B0604020202020204" pitchFamily="34" charset="0"/>
              <a:buChar char="•"/>
            </a:pPr>
            <a:r>
              <a:rPr lang="es-ES" sz="1200" dirty="0">
                <a:latin typeface="Montserrat" pitchFamily="2" charset="0"/>
                <a:ea typeface="+mn-lt"/>
                <a:cs typeface="+mn-lt"/>
              </a:rPr>
              <a:t>Objeto que representa la ''tubería'' donde se leen/envían mensajes. </a:t>
            </a:r>
          </a:p>
          <a:p>
            <a:pPr marL="540000" indent="-285750" algn="just">
              <a:spcAft>
                <a:spcPts val="1200"/>
              </a:spcAft>
              <a:buFont typeface="Arial" panose="020B0604020202020204" pitchFamily="34" charset="0"/>
              <a:buChar char="•"/>
            </a:pPr>
            <a:r>
              <a:rPr lang="es-ES" sz="1200" dirty="0">
                <a:latin typeface="Montserrat" pitchFamily="2" charset="0"/>
                <a:ea typeface="+mn-lt"/>
                <a:cs typeface="+mn-lt"/>
              </a:rPr>
              <a:t>En el servidor es posible que haya muchos mensajes diferentes y a lo mejor solo interesa uno; para eso se crean los canales, por ejemplo </a:t>
            </a:r>
            <a:r>
              <a:rPr lang="es-ES" sz="1200" dirty="0">
                <a:latin typeface="Consolas" panose="020B0609020204030204" pitchFamily="49" charset="0"/>
                <a:ea typeface="+mn-lt"/>
                <a:cs typeface="+mn-lt"/>
              </a:rPr>
              <a:t>/</a:t>
            </a:r>
            <a:r>
              <a:rPr lang="es-ES" sz="1200" dirty="0" err="1">
                <a:latin typeface="Consolas" panose="020B0609020204030204" pitchFamily="49" charset="0"/>
                <a:ea typeface="+mn-lt"/>
                <a:cs typeface="+mn-lt"/>
              </a:rPr>
              <a:t>user</a:t>
            </a:r>
            <a:r>
              <a:rPr lang="es-ES" sz="1200" dirty="0">
                <a:latin typeface="Consolas" panose="020B0609020204030204" pitchFamily="49" charset="0"/>
                <a:ea typeface="+mn-lt"/>
                <a:cs typeface="+mn-lt"/>
              </a:rPr>
              <a:t>/</a:t>
            </a:r>
            <a:r>
              <a:rPr lang="es-ES" sz="1200" dirty="0" err="1">
                <a:latin typeface="Consolas" panose="020B0609020204030204" pitchFamily="49" charset="0"/>
                <a:ea typeface="+mn-lt"/>
                <a:cs typeface="+mn-lt"/>
              </a:rPr>
              <a:t>signedup</a:t>
            </a:r>
            <a:r>
              <a:rPr lang="es-ES" sz="1200" dirty="0">
                <a:latin typeface="Montserrat" pitchFamily="2" charset="0"/>
                <a:ea typeface="+mn-lt"/>
                <a:cs typeface="+mn-lt"/>
              </a:rPr>
              <a:t>, que contiene </a:t>
            </a:r>
            <a:r>
              <a:rPr lang="es-ES" sz="1200" dirty="0" err="1">
                <a:latin typeface="Montserrat" pitchFamily="2" charset="0"/>
                <a:ea typeface="+mn-lt"/>
                <a:cs typeface="+mn-lt"/>
              </a:rPr>
              <a:t>summary</a:t>
            </a:r>
            <a:r>
              <a:rPr lang="es-ES" sz="1200" dirty="0">
                <a:latin typeface="Montserrat" pitchFamily="2" charset="0"/>
                <a:ea typeface="+mn-lt"/>
                <a:cs typeface="+mn-lt"/>
              </a:rPr>
              <a:t>, descripción y la operación subscribe. Con ello se obtendrá información de los usuarios cuando se registren. El mensaje recibido en esta operación tiene dos campos; </a:t>
            </a:r>
            <a:r>
              <a:rPr lang="es-ES" sz="1200" dirty="0" err="1">
                <a:latin typeface="Montserrat" pitchFamily="2" charset="0"/>
                <a:ea typeface="+mn-lt"/>
                <a:cs typeface="+mn-lt"/>
              </a:rPr>
              <a:t>headers</a:t>
            </a:r>
            <a:r>
              <a:rPr lang="es-ES" sz="1200" dirty="0">
                <a:latin typeface="Montserrat" pitchFamily="2" charset="0"/>
                <a:ea typeface="+mn-lt"/>
                <a:cs typeface="+mn-lt"/>
              </a:rPr>
              <a:t>, que contiene el tamaño del nombre de usuario, y payload que contiene todo el mensaje en sí. </a:t>
            </a:r>
          </a:p>
          <a:p>
            <a:pPr marL="540000" indent="-285750" algn="just">
              <a:spcAft>
                <a:spcPts val="1200"/>
              </a:spcAft>
              <a:buFont typeface="Arial" panose="020B0604020202020204" pitchFamily="34" charset="0"/>
              <a:buChar char="•"/>
            </a:pPr>
            <a:r>
              <a:rPr lang="es-ES" sz="1200" dirty="0">
                <a:latin typeface="Montserrat" pitchFamily="2" charset="0"/>
                <a:ea typeface="+mn-lt"/>
                <a:cs typeface="+mn-lt"/>
              </a:rPr>
              <a:t>Se pueden crear canales dinámicos para registrarse solo a una ''parte'' del canal </a:t>
            </a:r>
            <a:r>
              <a:rPr lang="es-ES" sz="1200" dirty="0">
                <a:latin typeface="Consolas" panose="020B0609020204030204" pitchFamily="49" charset="0"/>
                <a:ea typeface="+mn-lt"/>
                <a:cs typeface="+mn-lt"/>
              </a:rPr>
              <a:t>/{</a:t>
            </a:r>
            <a:r>
              <a:rPr lang="es-ES" sz="1200" dirty="0" err="1">
                <a:latin typeface="Consolas" panose="020B0609020204030204" pitchFamily="49" charset="0"/>
                <a:ea typeface="+mn-lt"/>
                <a:cs typeface="+mn-lt"/>
              </a:rPr>
              <a:t>region</a:t>
            </a:r>
            <a:r>
              <a:rPr lang="es-ES" sz="1200" dirty="0">
                <a:latin typeface="Consolas" panose="020B0609020204030204" pitchFamily="49" charset="0"/>
                <a:ea typeface="+mn-lt"/>
                <a:cs typeface="+mn-lt"/>
              </a:rPr>
              <a:t>}/</a:t>
            </a:r>
            <a:r>
              <a:rPr lang="es-ES" sz="1200" dirty="0" err="1">
                <a:latin typeface="Consolas" panose="020B0609020204030204" pitchFamily="49" charset="0"/>
                <a:ea typeface="+mn-lt"/>
                <a:cs typeface="+mn-lt"/>
              </a:rPr>
              <a:t>user</a:t>
            </a:r>
            <a:r>
              <a:rPr lang="es-ES" sz="1200" dirty="0">
                <a:latin typeface="Consolas" panose="020B0609020204030204" pitchFamily="49" charset="0"/>
                <a:ea typeface="+mn-lt"/>
                <a:cs typeface="+mn-lt"/>
              </a:rPr>
              <a:t>/</a:t>
            </a:r>
            <a:r>
              <a:rPr lang="es-ES" sz="1200" dirty="0" err="1">
                <a:latin typeface="Consolas" panose="020B0609020204030204" pitchFamily="49" charset="0"/>
                <a:ea typeface="+mn-lt"/>
                <a:cs typeface="+mn-lt"/>
              </a:rPr>
              <a:t>signedup</a:t>
            </a:r>
            <a:r>
              <a:rPr lang="es-ES" sz="1200" dirty="0">
                <a:latin typeface="Montserrat" pitchFamily="2" charset="0"/>
                <a:ea typeface="+mn-lt"/>
                <a:cs typeface="+mn-lt"/>
              </a:rPr>
              <a:t>. En la parte de parámetros se definen los parámetros que emplea el canal, que en este caso será un </a:t>
            </a:r>
            <a:r>
              <a:rPr lang="es-ES" sz="1200" dirty="0" err="1">
                <a:latin typeface="Montserrat" pitchFamily="2" charset="0"/>
                <a:ea typeface="+mn-lt"/>
                <a:cs typeface="+mn-lt"/>
              </a:rPr>
              <a:t>string</a:t>
            </a:r>
            <a:r>
              <a:rPr lang="es-ES" sz="1200" dirty="0">
                <a:latin typeface="Montserrat" pitchFamily="2" charset="0"/>
                <a:ea typeface="+mn-lt"/>
                <a:cs typeface="+mn-lt"/>
              </a:rPr>
              <a:t> que indique la región de donde se quieren leer los usuarios que se dan de alta.</a:t>
            </a:r>
            <a:endParaRPr lang="es-ES" sz="1200" dirty="0">
              <a:latin typeface="Montserrat" pitchFamily="2" charset="0"/>
              <a:cs typeface="Arial"/>
            </a:endParaRPr>
          </a:p>
        </p:txBody>
      </p:sp>
      <p:sp>
        <p:nvSpPr>
          <p:cNvPr id="4" name="CuadroTexto 3">
            <a:extLst>
              <a:ext uri="{FF2B5EF4-FFF2-40B4-BE49-F238E27FC236}">
                <a16:creationId xmlns:a16="http://schemas.microsoft.com/office/drawing/2014/main" id="{E90156B4-45EE-45D8-6417-49DCED3F9035}"/>
              </a:ext>
            </a:extLst>
          </p:cNvPr>
          <p:cNvSpPr txBox="1"/>
          <p:nvPr/>
        </p:nvSpPr>
        <p:spPr>
          <a:xfrm>
            <a:off x="7345427" y="4829382"/>
            <a:ext cx="2811440" cy="646331"/>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just">
              <a:spcAft>
                <a:spcPts val="1200"/>
              </a:spcAft>
            </a:pPr>
            <a:r>
              <a:rPr lang="es-ES" sz="1200" dirty="0">
                <a:solidFill>
                  <a:schemeClr val="accent4">
                    <a:lumMod val="75000"/>
                  </a:schemeClr>
                </a:solidFill>
                <a:latin typeface="Consolas" panose="020B0609020204030204" pitchFamily="49" charset="0"/>
                <a:cs typeface="Arial"/>
              </a:rPr>
              <a:t>/</a:t>
            </a:r>
            <a:r>
              <a:rPr lang="es-ES" sz="1200" dirty="0" err="1">
                <a:solidFill>
                  <a:schemeClr val="accent4">
                    <a:lumMod val="75000"/>
                  </a:schemeClr>
                </a:solidFill>
                <a:latin typeface="Consolas" panose="020B0609020204030204" pitchFamily="49" charset="0"/>
                <a:cs typeface="Arial"/>
              </a:rPr>
              <a:t>user</a:t>
            </a:r>
            <a:r>
              <a:rPr lang="es-ES" sz="1200" dirty="0">
                <a:solidFill>
                  <a:schemeClr val="accent4">
                    <a:lumMod val="75000"/>
                  </a:schemeClr>
                </a:solidFill>
                <a:latin typeface="Consolas" panose="020B0609020204030204" pitchFamily="49" charset="0"/>
                <a:cs typeface="Arial"/>
              </a:rPr>
              <a:t>/</a:t>
            </a:r>
            <a:r>
              <a:rPr lang="es-ES" sz="1200" dirty="0" err="1">
                <a:solidFill>
                  <a:schemeClr val="accent4">
                    <a:lumMod val="75000"/>
                  </a:schemeClr>
                </a:solidFill>
                <a:latin typeface="Consolas" panose="020B0609020204030204" pitchFamily="49" charset="0"/>
                <a:cs typeface="Arial"/>
              </a:rPr>
              <a:t>signedup</a:t>
            </a:r>
            <a:endParaRPr lang="es-ES" sz="1200" dirty="0">
              <a:solidFill>
                <a:schemeClr val="accent4">
                  <a:lumMod val="75000"/>
                </a:schemeClr>
              </a:solidFill>
              <a:latin typeface="Consolas" panose="020B0609020204030204" pitchFamily="49" charset="0"/>
              <a:cs typeface="Arial"/>
            </a:endParaRPr>
          </a:p>
          <a:p>
            <a:pPr algn="just">
              <a:spcAft>
                <a:spcPts val="1200"/>
              </a:spcAft>
            </a:pPr>
            <a:r>
              <a:rPr lang="es-ES" sz="1200" dirty="0">
                <a:solidFill>
                  <a:schemeClr val="accent4">
                    <a:lumMod val="75000"/>
                  </a:schemeClr>
                </a:solidFill>
                <a:latin typeface="Consolas" panose="020B0609020204030204" pitchFamily="49" charset="0"/>
                <a:cs typeface="Arial"/>
              </a:rPr>
              <a:t>/{</a:t>
            </a:r>
            <a:r>
              <a:rPr lang="es-ES" sz="1200" dirty="0" err="1">
                <a:solidFill>
                  <a:schemeClr val="accent4">
                    <a:lumMod val="75000"/>
                  </a:schemeClr>
                </a:solidFill>
                <a:latin typeface="Consolas" panose="020B0609020204030204" pitchFamily="49" charset="0"/>
                <a:cs typeface="Arial"/>
              </a:rPr>
              <a:t>region</a:t>
            </a:r>
            <a:r>
              <a:rPr lang="es-ES" sz="1200" dirty="0">
                <a:solidFill>
                  <a:schemeClr val="accent4">
                    <a:lumMod val="75000"/>
                  </a:schemeClr>
                </a:solidFill>
                <a:latin typeface="Consolas" panose="020B0609020204030204" pitchFamily="49" charset="0"/>
                <a:cs typeface="Arial"/>
              </a:rPr>
              <a:t>}/</a:t>
            </a:r>
            <a:r>
              <a:rPr lang="es-ES" sz="1200" dirty="0" err="1">
                <a:solidFill>
                  <a:schemeClr val="accent4">
                    <a:lumMod val="75000"/>
                  </a:schemeClr>
                </a:solidFill>
                <a:latin typeface="Consolas" panose="020B0609020204030204" pitchFamily="49" charset="0"/>
                <a:cs typeface="Arial"/>
              </a:rPr>
              <a:t>user</a:t>
            </a:r>
            <a:r>
              <a:rPr lang="es-ES" sz="1200" dirty="0">
                <a:solidFill>
                  <a:schemeClr val="accent4">
                    <a:lumMod val="75000"/>
                  </a:schemeClr>
                </a:solidFill>
                <a:latin typeface="Consolas" panose="020B0609020204030204" pitchFamily="49" charset="0"/>
                <a:cs typeface="Arial"/>
              </a:rPr>
              <a:t>/</a:t>
            </a:r>
            <a:r>
              <a:rPr lang="es-ES" sz="1200" dirty="0" err="1">
                <a:solidFill>
                  <a:schemeClr val="accent4">
                    <a:lumMod val="75000"/>
                  </a:schemeClr>
                </a:solidFill>
                <a:latin typeface="Consolas" panose="020B0609020204030204" pitchFamily="49" charset="0"/>
                <a:cs typeface="Arial"/>
              </a:rPr>
              <a:t>signedup</a:t>
            </a:r>
            <a:endParaRPr lang="es-ES" sz="1200" dirty="0">
              <a:solidFill>
                <a:schemeClr val="accent4">
                  <a:lumMod val="75000"/>
                </a:schemeClr>
              </a:solidFill>
              <a:latin typeface="Consolas" panose="020B0609020204030204" pitchFamily="49" charset="0"/>
              <a:cs typeface="Arial"/>
            </a:endParaRPr>
          </a:p>
        </p:txBody>
      </p:sp>
    </p:spTree>
    <p:extLst>
      <p:ext uri="{BB962C8B-B14F-4D97-AF65-F5344CB8AC3E}">
        <p14:creationId xmlns:p14="http://schemas.microsoft.com/office/powerpoint/2010/main" val="299313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424242"/>
            </a:gs>
            <a:gs pos="100000">
              <a:srgbClr val="010101"/>
            </a:gs>
          </a:gsLst>
          <a:path path="circle">
            <a:fillToRect l="50000" t="50000" r="50000" b="50000"/>
          </a:path>
          <a:tileRect/>
        </a:gradFill>
        <a:effectLst/>
      </p:bgPr>
    </p:bg>
    <p:spTree>
      <p:nvGrpSpPr>
        <p:cNvPr id="1" name="Shape 856"/>
        <p:cNvGrpSpPr/>
        <p:nvPr/>
      </p:nvGrpSpPr>
      <p:grpSpPr>
        <a:xfrm>
          <a:off x="0" y="0"/>
          <a:ext cx="0" cy="0"/>
          <a:chOff x="0" y="0"/>
          <a:chExt cx="0" cy="0"/>
        </a:xfrm>
      </p:grpSpPr>
      <p:sp>
        <p:nvSpPr>
          <p:cNvPr id="857" name="Google Shape;857;p38"/>
          <p:cNvSpPr txBox="1"/>
          <p:nvPr/>
        </p:nvSpPr>
        <p:spPr>
          <a:xfrm>
            <a:off x="986133" y="707167"/>
            <a:ext cx="1497200" cy="906811"/>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pPr>
            <a:r>
              <a:rPr lang="es" sz="3733" kern="0">
                <a:solidFill>
                  <a:srgbClr val="FFFFFF"/>
                </a:solidFill>
                <a:latin typeface="Montserrat"/>
                <a:ea typeface="Montserrat"/>
                <a:cs typeface="Montserrat"/>
                <a:sym typeface="Montserrat"/>
              </a:rPr>
              <a:t>01</a:t>
            </a:r>
            <a:r>
              <a:rPr lang="es" sz="3200" kern="0">
                <a:solidFill>
                  <a:srgbClr val="FFFFFF"/>
                </a:solidFill>
                <a:latin typeface="Montserrat"/>
                <a:ea typeface="Montserrat"/>
                <a:cs typeface="Montserrat"/>
                <a:sym typeface="Montserrat"/>
              </a:rPr>
              <a:t>.      </a:t>
            </a:r>
            <a:endParaRPr sz="3200" kern="0">
              <a:solidFill>
                <a:srgbClr val="FFFFFF"/>
              </a:solidFill>
              <a:latin typeface="Montserrat"/>
              <a:ea typeface="Montserrat"/>
              <a:cs typeface="Montserrat"/>
              <a:sym typeface="Montserrat"/>
            </a:endParaRPr>
          </a:p>
        </p:txBody>
      </p:sp>
      <p:cxnSp>
        <p:nvCxnSpPr>
          <p:cNvPr id="858" name="Google Shape;858;p38"/>
          <p:cNvCxnSpPr/>
          <p:nvPr/>
        </p:nvCxnSpPr>
        <p:spPr>
          <a:xfrm>
            <a:off x="986133" y="1723823"/>
            <a:ext cx="2500400" cy="0"/>
          </a:xfrm>
          <a:prstGeom prst="straightConnector1">
            <a:avLst/>
          </a:prstGeom>
          <a:noFill/>
          <a:ln w="38100" cap="flat" cmpd="sng">
            <a:solidFill>
              <a:schemeClr val="lt1"/>
            </a:solidFill>
            <a:prstDash val="solid"/>
            <a:round/>
            <a:headEnd type="none" w="med" len="med"/>
            <a:tailEnd type="none" w="med" len="med"/>
          </a:ln>
        </p:spPr>
      </p:cxnSp>
      <p:sp>
        <p:nvSpPr>
          <p:cNvPr id="859" name="Google Shape;859;p38"/>
          <p:cNvSpPr txBox="1"/>
          <p:nvPr/>
        </p:nvSpPr>
        <p:spPr>
          <a:xfrm>
            <a:off x="879332" y="2647800"/>
            <a:ext cx="9251640" cy="1066855"/>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s" sz="5333" kern="0">
                <a:solidFill>
                  <a:srgbClr val="FFFFFF"/>
                </a:solidFill>
                <a:latin typeface="Montserrat Medium"/>
                <a:ea typeface="Montserrat Medium"/>
                <a:cs typeface="Montserrat Medium"/>
                <a:sym typeface="Montserrat Medium"/>
              </a:rPr>
              <a:t>Introducción</a:t>
            </a:r>
            <a:endParaRPr sz="2400" kern="0">
              <a:solidFill>
                <a:srgbClr val="FFFFFF"/>
              </a:solidFill>
              <a:latin typeface="Montserrat Medium"/>
              <a:ea typeface="Montserrat Medium"/>
              <a:cs typeface="Montserrat Medium"/>
              <a:sym typeface="Montserrat Medium"/>
            </a:endParaRPr>
          </a:p>
        </p:txBody>
      </p:sp>
      <p:pic>
        <p:nvPicPr>
          <p:cNvPr id="860" name="Google Shape;860;p38"/>
          <p:cNvPicPr preferRelativeResize="0"/>
          <p:nvPr/>
        </p:nvPicPr>
        <p:blipFill>
          <a:blip r:embed="rId3">
            <a:alphaModFix/>
          </a:blip>
          <a:stretch>
            <a:fillRect/>
          </a:stretch>
        </p:blipFill>
        <p:spPr>
          <a:xfrm>
            <a:off x="10393852" y="308226"/>
            <a:ext cx="1402555" cy="651767"/>
          </a:xfrm>
          <a:prstGeom prst="rect">
            <a:avLst/>
          </a:prstGeom>
          <a:noFill/>
          <a:ln>
            <a:noFill/>
          </a:ln>
        </p:spPr>
      </p:pic>
    </p:spTree>
    <p:extLst>
      <p:ext uri="{BB962C8B-B14F-4D97-AF65-F5344CB8AC3E}">
        <p14:creationId xmlns:p14="http://schemas.microsoft.com/office/powerpoint/2010/main" val="149408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10" descr="Texto&#10;&#10;Descripción generada automáticamente">
            <a:extLst>
              <a:ext uri="{FF2B5EF4-FFF2-40B4-BE49-F238E27FC236}">
                <a16:creationId xmlns:a16="http://schemas.microsoft.com/office/drawing/2014/main" id="{1E107E1E-45CA-8338-2507-B365D27AAA5A}"/>
              </a:ext>
            </a:extLst>
          </p:cNvPr>
          <p:cNvPicPr>
            <a:picLocks noChangeAspect="1"/>
          </p:cNvPicPr>
          <p:nvPr/>
        </p:nvPicPr>
        <p:blipFill>
          <a:blip r:embed="rId2"/>
          <a:stretch>
            <a:fillRect/>
          </a:stretch>
        </p:blipFill>
        <p:spPr>
          <a:xfrm>
            <a:off x="745067" y="1955467"/>
            <a:ext cx="6447366" cy="3931316"/>
          </a:xfrm>
          <a:prstGeom prst="rect">
            <a:avLst/>
          </a:prstGeom>
        </p:spPr>
      </p:pic>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dirty="0">
                <a:latin typeface="Montserrat"/>
                <a:sym typeface="Montserrat"/>
              </a:rPr>
              <a:t>Ejemplo (IV)</a:t>
            </a:r>
            <a:endParaRPr lang="es-ES" dirty="0"/>
          </a:p>
        </p:txBody>
      </p:sp>
      <p:sp>
        <p:nvSpPr>
          <p:cNvPr id="9" name="CuadroTexto 8">
            <a:extLst>
              <a:ext uri="{FF2B5EF4-FFF2-40B4-BE49-F238E27FC236}">
                <a16:creationId xmlns:a16="http://schemas.microsoft.com/office/drawing/2014/main" id="{6EAF50AF-11B7-7719-4BDB-EDBE3EC84A66}"/>
              </a:ext>
            </a:extLst>
          </p:cNvPr>
          <p:cNvSpPr txBox="1"/>
          <p:nvPr/>
        </p:nvSpPr>
        <p:spPr>
          <a:xfrm>
            <a:off x="7326328" y="3167072"/>
            <a:ext cx="4574513" cy="1015663"/>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just">
              <a:spcAft>
                <a:spcPts val="1200"/>
              </a:spcAft>
            </a:pPr>
            <a:r>
              <a:rPr lang="es-ES" sz="1200" dirty="0">
                <a:latin typeface="Montserrat" pitchFamily="2" charset="0"/>
              </a:rPr>
              <a:t>Información general de los componentes</a:t>
            </a:r>
          </a:p>
          <a:p>
            <a:pPr marL="540000" indent="-285750" algn="just">
              <a:spcAft>
                <a:spcPts val="1200"/>
              </a:spcAft>
              <a:buFont typeface="Arial" panose="020B0604020202020204" pitchFamily="34" charset="0"/>
              <a:buChar char="•"/>
            </a:pPr>
            <a:r>
              <a:rPr lang="es-ES" sz="1200" dirty="0">
                <a:latin typeface="Montserrat" pitchFamily="2" charset="0"/>
                <a:ea typeface="+mn-lt"/>
                <a:cs typeface="+mn-lt"/>
              </a:rPr>
              <a:t>Son la definición de los objetos que se reutilizan a lo largo de la especificación, </a:t>
            </a:r>
            <a:r>
              <a:rPr lang="es-ES" sz="1200" dirty="0" err="1">
                <a:latin typeface="Montserrat" pitchFamily="2" charset="0"/>
                <a:ea typeface="+mn-lt"/>
                <a:cs typeface="+mn-lt"/>
              </a:rPr>
              <a:t>schemas</a:t>
            </a:r>
            <a:r>
              <a:rPr lang="es-ES" sz="1200" dirty="0">
                <a:latin typeface="Montserrat" pitchFamily="2" charset="0"/>
                <a:ea typeface="+mn-lt"/>
                <a:cs typeface="+mn-lt"/>
              </a:rPr>
              <a:t>, </a:t>
            </a:r>
            <a:r>
              <a:rPr lang="es-ES" sz="1200" dirty="0" err="1">
                <a:latin typeface="Montserrat" pitchFamily="2" charset="0"/>
                <a:ea typeface="+mn-lt"/>
                <a:cs typeface="+mn-lt"/>
              </a:rPr>
              <a:t>messages</a:t>
            </a:r>
            <a:r>
              <a:rPr lang="es-ES" sz="1200" dirty="0">
                <a:latin typeface="Montserrat" pitchFamily="2" charset="0"/>
                <a:ea typeface="+mn-lt"/>
                <a:cs typeface="+mn-lt"/>
              </a:rPr>
              <a:t>, </a:t>
            </a:r>
            <a:r>
              <a:rPr lang="es-ES" sz="1200" dirty="0" err="1">
                <a:latin typeface="Montserrat" pitchFamily="2" charset="0"/>
                <a:ea typeface="+mn-lt"/>
                <a:cs typeface="+mn-lt"/>
              </a:rPr>
              <a:t>securitySchemes</a:t>
            </a:r>
            <a:r>
              <a:rPr lang="es-ES" sz="1200" dirty="0">
                <a:latin typeface="Montserrat" pitchFamily="2" charset="0"/>
                <a:ea typeface="+mn-lt"/>
                <a:cs typeface="+mn-lt"/>
              </a:rPr>
              <a:t>, </a:t>
            </a:r>
            <a:r>
              <a:rPr lang="es-ES" sz="1200" dirty="0" err="1">
                <a:latin typeface="Montserrat" pitchFamily="2" charset="0"/>
                <a:ea typeface="+mn-lt"/>
                <a:cs typeface="+mn-lt"/>
              </a:rPr>
              <a:t>parameters</a:t>
            </a:r>
            <a:r>
              <a:rPr lang="es-ES" sz="1200" dirty="0">
                <a:latin typeface="Montserrat" pitchFamily="2" charset="0"/>
                <a:ea typeface="+mn-lt"/>
                <a:cs typeface="+mn-lt"/>
              </a:rPr>
              <a:t>, etc.</a:t>
            </a:r>
            <a:endParaRPr lang="es-ES" sz="1600" dirty="0">
              <a:latin typeface="Montserrat" pitchFamily="2" charset="0"/>
            </a:endParaRPr>
          </a:p>
        </p:txBody>
      </p:sp>
    </p:spTree>
    <p:extLst>
      <p:ext uri="{BB962C8B-B14F-4D97-AF65-F5344CB8AC3E}">
        <p14:creationId xmlns:p14="http://schemas.microsoft.com/office/powerpoint/2010/main" val="1511767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dirty="0">
                <a:latin typeface="Montserrat"/>
                <a:sym typeface="Montserrat"/>
              </a:rPr>
              <a:t>Ejemplo (V)</a:t>
            </a:r>
            <a:endParaRPr lang="es-ES" dirty="0"/>
          </a:p>
        </p:txBody>
      </p:sp>
      <p:cxnSp>
        <p:nvCxnSpPr>
          <p:cNvPr id="7" name="Conector recto de flecha 6">
            <a:extLst>
              <a:ext uri="{FF2B5EF4-FFF2-40B4-BE49-F238E27FC236}">
                <a16:creationId xmlns:a16="http://schemas.microsoft.com/office/drawing/2014/main" id="{0E6A07E8-71A2-BA79-2A02-852A9808DE53}"/>
              </a:ext>
            </a:extLst>
          </p:cNvPr>
          <p:cNvCxnSpPr/>
          <p:nvPr/>
        </p:nvCxnSpPr>
        <p:spPr>
          <a:xfrm>
            <a:off x="6002480" y="1309254"/>
            <a:ext cx="17319" cy="5256067"/>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5" name="Imagen 7" descr="Interfaz de usuario gráfica, Texto, Aplicación&#10;&#10;Descripción generada automáticamente">
            <a:extLst>
              <a:ext uri="{FF2B5EF4-FFF2-40B4-BE49-F238E27FC236}">
                <a16:creationId xmlns:a16="http://schemas.microsoft.com/office/drawing/2014/main" id="{0402F7D1-501A-2F39-F7B9-E4E5531CAB7F}"/>
              </a:ext>
            </a:extLst>
          </p:cNvPr>
          <p:cNvPicPr>
            <a:picLocks noChangeAspect="1"/>
          </p:cNvPicPr>
          <p:nvPr/>
        </p:nvPicPr>
        <p:blipFill>
          <a:blip r:embed="rId2"/>
          <a:stretch>
            <a:fillRect/>
          </a:stretch>
        </p:blipFill>
        <p:spPr>
          <a:xfrm>
            <a:off x="1739900" y="1311258"/>
            <a:ext cx="4203700" cy="5251483"/>
          </a:xfrm>
          <a:prstGeom prst="rect">
            <a:avLst/>
          </a:prstGeom>
        </p:spPr>
      </p:pic>
      <p:pic>
        <p:nvPicPr>
          <p:cNvPr id="8" name="Imagen 8" descr="Interfaz de usuario gráfica, Texto, Aplicación&#10;&#10;Descripción generada automáticamente">
            <a:extLst>
              <a:ext uri="{FF2B5EF4-FFF2-40B4-BE49-F238E27FC236}">
                <a16:creationId xmlns:a16="http://schemas.microsoft.com/office/drawing/2014/main" id="{CA76EE13-8454-DF90-22C0-6BC211FF3E74}"/>
              </a:ext>
            </a:extLst>
          </p:cNvPr>
          <p:cNvPicPr>
            <a:picLocks noChangeAspect="1"/>
          </p:cNvPicPr>
          <p:nvPr/>
        </p:nvPicPr>
        <p:blipFill>
          <a:blip r:embed="rId3"/>
          <a:stretch>
            <a:fillRect/>
          </a:stretch>
        </p:blipFill>
        <p:spPr>
          <a:xfrm>
            <a:off x="6131984" y="1307640"/>
            <a:ext cx="4425950" cy="5269303"/>
          </a:xfrm>
          <a:prstGeom prst="rect">
            <a:avLst/>
          </a:prstGeom>
        </p:spPr>
      </p:pic>
    </p:spTree>
    <p:extLst>
      <p:ext uri="{BB962C8B-B14F-4D97-AF65-F5344CB8AC3E}">
        <p14:creationId xmlns:p14="http://schemas.microsoft.com/office/powerpoint/2010/main" val="2153672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dirty="0">
                <a:latin typeface="Montserrat"/>
                <a:sym typeface="Montserrat"/>
              </a:rPr>
              <a:t>Ejemplo (VI)</a:t>
            </a:r>
            <a:endParaRPr lang="es-ES" dirty="0"/>
          </a:p>
        </p:txBody>
      </p:sp>
      <p:pic>
        <p:nvPicPr>
          <p:cNvPr id="4" name="Imagen 5" descr="Interfaz de usuario gráfica, Aplicación&#10;&#10;Descripción generada automáticamente">
            <a:extLst>
              <a:ext uri="{FF2B5EF4-FFF2-40B4-BE49-F238E27FC236}">
                <a16:creationId xmlns:a16="http://schemas.microsoft.com/office/drawing/2014/main" id="{0B7258CE-07BF-4112-26C9-805E7E79B34E}"/>
              </a:ext>
            </a:extLst>
          </p:cNvPr>
          <p:cNvPicPr>
            <a:picLocks noChangeAspect="1"/>
          </p:cNvPicPr>
          <p:nvPr/>
        </p:nvPicPr>
        <p:blipFill>
          <a:blip r:embed="rId2"/>
          <a:stretch>
            <a:fillRect/>
          </a:stretch>
        </p:blipFill>
        <p:spPr>
          <a:xfrm>
            <a:off x="903817" y="2088188"/>
            <a:ext cx="10765366" cy="3390707"/>
          </a:xfrm>
          <a:prstGeom prst="rect">
            <a:avLst/>
          </a:prstGeom>
        </p:spPr>
      </p:pic>
    </p:spTree>
    <p:extLst>
      <p:ext uri="{BB962C8B-B14F-4D97-AF65-F5344CB8AC3E}">
        <p14:creationId xmlns:p14="http://schemas.microsoft.com/office/powerpoint/2010/main" val="2326828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rgbClr val="424242"/>
            </a:gs>
            <a:gs pos="100000">
              <a:srgbClr val="010101"/>
            </a:gs>
          </a:gsLst>
          <a:path path="circle">
            <a:fillToRect l="50000" t="50000" r="50000" b="50000"/>
          </a:path>
          <a:tileRect/>
        </a:gradFill>
        <a:effectLst/>
      </p:bgPr>
    </p:bg>
    <p:spTree>
      <p:nvGrpSpPr>
        <p:cNvPr id="1" name="Shape 856"/>
        <p:cNvGrpSpPr/>
        <p:nvPr/>
      </p:nvGrpSpPr>
      <p:grpSpPr>
        <a:xfrm>
          <a:off x="0" y="0"/>
          <a:ext cx="0" cy="0"/>
          <a:chOff x="0" y="0"/>
          <a:chExt cx="0" cy="0"/>
        </a:xfrm>
      </p:grpSpPr>
      <p:sp>
        <p:nvSpPr>
          <p:cNvPr id="857" name="Google Shape;857;p38"/>
          <p:cNvSpPr txBox="1"/>
          <p:nvPr/>
        </p:nvSpPr>
        <p:spPr>
          <a:xfrm>
            <a:off x="986133" y="707167"/>
            <a:ext cx="1497200" cy="906811"/>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pPr>
            <a:r>
              <a:rPr lang="es" sz="3733" kern="0">
                <a:solidFill>
                  <a:srgbClr val="FFFFFF"/>
                </a:solidFill>
                <a:latin typeface="Montserrat"/>
                <a:ea typeface="Montserrat"/>
                <a:cs typeface="Montserrat"/>
                <a:sym typeface="Montserrat"/>
              </a:rPr>
              <a:t>05</a:t>
            </a:r>
            <a:r>
              <a:rPr lang="es" sz="3200" kern="0">
                <a:solidFill>
                  <a:srgbClr val="FFFFFF"/>
                </a:solidFill>
                <a:latin typeface="Montserrat"/>
                <a:ea typeface="Montserrat"/>
                <a:cs typeface="Montserrat"/>
                <a:sym typeface="Montserrat"/>
              </a:rPr>
              <a:t>.      </a:t>
            </a:r>
            <a:endParaRPr sz="3200" kern="0">
              <a:solidFill>
                <a:srgbClr val="FFFFFF"/>
              </a:solidFill>
              <a:latin typeface="Montserrat"/>
              <a:ea typeface="Montserrat"/>
              <a:cs typeface="Montserrat"/>
              <a:sym typeface="Montserrat"/>
            </a:endParaRPr>
          </a:p>
        </p:txBody>
      </p:sp>
      <p:cxnSp>
        <p:nvCxnSpPr>
          <p:cNvPr id="858" name="Google Shape;858;p38"/>
          <p:cNvCxnSpPr/>
          <p:nvPr/>
        </p:nvCxnSpPr>
        <p:spPr>
          <a:xfrm>
            <a:off x="986133" y="1723823"/>
            <a:ext cx="2500400" cy="0"/>
          </a:xfrm>
          <a:prstGeom prst="straightConnector1">
            <a:avLst/>
          </a:prstGeom>
          <a:noFill/>
          <a:ln w="38100" cap="flat" cmpd="sng">
            <a:solidFill>
              <a:schemeClr val="lt1"/>
            </a:solidFill>
            <a:prstDash val="solid"/>
            <a:round/>
            <a:headEnd type="none" w="med" len="med"/>
            <a:tailEnd type="none" w="med" len="med"/>
          </a:ln>
        </p:spPr>
      </p:cxnSp>
      <p:sp>
        <p:nvSpPr>
          <p:cNvPr id="859" name="Google Shape;859;p38"/>
          <p:cNvSpPr txBox="1"/>
          <p:nvPr/>
        </p:nvSpPr>
        <p:spPr>
          <a:xfrm>
            <a:off x="879332" y="2647800"/>
            <a:ext cx="9251640" cy="1066855"/>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s" sz="5333" kern="0">
                <a:solidFill>
                  <a:srgbClr val="FFFFFF"/>
                </a:solidFill>
                <a:latin typeface="Montserrat Medium"/>
                <a:ea typeface="Montserrat Medium"/>
                <a:cs typeface="Montserrat Medium"/>
                <a:sym typeface="Montserrat Medium"/>
              </a:rPr>
              <a:t>Herramientas</a:t>
            </a:r>
            <a:endParaRPr sz="2400" kern="0">
              <a:solidFill>
                <a:srgbClr val="FFFFFF"/>
              </a:solidFill>
              <a:latin typeface="Montserrat Medium"/>
              <a:ea typeface="Montserrat Medium"/>
              <a:cs typeface="Montserrat Medium"/>
              <a:sym typeface="Montserrat Medium"/>
            </a:endParaRPr>
          </a:p>
        </p:txBody>
      </p:sp>
      <p:pic>
        <p:nvPicPr>
          <p:cNvPr id="860" name="Google Shape;860;p38"/>
          <p:cNvPicPr preferRelativeResize="0"/>
          <p:nvPr/>
        </p:nvPicPr>
        <p:blipFill>
          <a:blip r:embed="rId3">
            <a:alphaModFix/>
          </a:blip>
          <a:stretch>
            <a:fillRect/>
          </a:stretch>
        </p:blipFill>
        <p:spPr>
          <a:xfrm>
            <a:off x="10393852" y="308226"/>
            <a:ext cx="1402555" cy="651767"/>
          </a:xfrm>
          <a:prstGeom prst="rect">
            <a:avLst/>
          </a:prstGeom>
          <a:noFill/>
          <a:ln>
            <a:noFill/>
          </a:ln>
        </p:spPr>
      </p:pic>
    </p:spTree>
    <p:extLst>
      <p:ext uri="{BB962C8B-B14F-4D97-AF65-F5344CB8AC3E}">
        <p14:creationId xmlns:p14="http://schemas.microsoft.com/office/powerpoint/2010/main" val="3955025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a:latin typeface="Montserrat"/>
                <a:sym typeface="Montserrat"/>
              </a:rPr>
              <a:t>Herramientas – AsyncAPI Studio</a:t>
            </a:r>
            <a:endParaRPr lang="es-ES"/>
          </a:p>
        </p:txBody>
      </p:sp>
      <p:sp>
        <p:nvSpPr>
          <p:cNvPr id="7" name="CuadroTexto 6">
            <a:extLst>
              <a:ext uri="{FF2B5EF4-FFF2-40B4-BE49-F238E27FC236}">
                <a16:creationId xmlns:a16="http://schemas.microsoft.com/office/drawing/2014/main" id="{88D009B4-0DC0-DA10-F2CA-892D8F6BEA1A}"/>
              </a:ext>
            </a:extLst>
          </p:cNvPr>
          <p:cNvSpPr txBox="1"/>
          <p:nvPr/>
        </p:nvSpPr>
        <p:spPr>
          <a:xfrm>
            <a:off x="747067" y="1395631"/>
            <a:ext cx="10135978" cy="461665"/>
          </a:xfrm>
          <a:prstGeom prst="rect">
            <a:avLst/>
          </a:prstGeom>
          <a:noFill/>
        </p:spPr>
        <p:txBody>
          <a:bodyPr wrap="square">
            <a:spAutoFit/>
          </a:bodyPr>
          <a:lstStyle/>
          <a:p>
            <a:pPr algn="just">
              <a:spcAft>
                <a:spcPts val="800"/>
              </a:spcAft>
            </a:pPr>
            <a:r>
              <a:rPr lang="es-ES" sz="1200" dirty="0" err="1">
                <a:latin typeface="Montserrat" pitchFamily="2" charset="0"/>
                <a:ea typeface="+mn-lt"/>
                <a:cs typeface="+mn-lt"/>
              </a:rPr>
              <a:t>AsyncAPI</a:t>
            </a:r>
            <a:r>
              <a:rPr lang="es-ES" sz="1200" dirty="0">
                <a:latin typeface="Montserrat" pitchFamily="2" charset="0"/>
                <a:ea typeface="+mn-lt"/>
                <a:cs typeface="+mn-lt"/>
              </a:rPr>
              <a:t> Studio es un IDE que permite diseñar, validar, obtener una vista previa de la documentación y visualizar el flujo de eventos de una manera clara y sencilla.</a:t>
            </a:r>
          </a:p>
        </p:txBody>
      </p:sp>
      <p:pic>
        <p:nvPicPr>
          <p:cNvPr id="9" name="Imagen 8" descr="Interfaz de usuario gráfica, Texto&#10;&#10;Descripción generada automáticamente">
            <a:extLst>
              <a:ext uri="{FF2B5EF4-FFF2-40B4-BE49-F238E27FC236}">
                <a16:creationId xmlns:a16="http://schemas.microsoft.com/office/drawing/2014/main" id="{05E7A925-915A-16F7-9D01-D0F7916C2E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917" y="2401243"/>
            <a:ext cx="11402166" cy="4023939"/>
          </a:xfrm>
          <a:prstGeom prst="rect">
            <a:avLst/>
          </a:prstGeom>
        </p:spPr>
      </p:pic>
    </p:spTree>
    <p:extLst>
      <p:ext uri="{BB962C8B-B14F-4D97-AF65-F5344CB8AC3E}">
        <p14:creationId xmlns:p14="http://schemas.microsoft.com/office/powerpoint/2010/main" val="1224688133"/>
      </p:ext>
    </p:extLst>
  </p:cSld>
  <p:clrMapOvr>
    <a:masterClrMapping/>
  </p:clrMapOvr>
  <p:extLst>
    <p:ext uri="{6950BFC3-D8DA-4A85-94F7-54DA5524770B}">
      <p188:commentRel xmlns:p188="http://schemas.microsoft.com/office/powerpoint/2018/8/main" r:id="rId3"/>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a:latin typeface="Montserrat"/>
                <a:sym typeface="Montserrat"/>
              </a:rPr>
              <a:t>Herramientas – </a:t>
            </a:r>
            <a:r>
              <a:rPr lang="es-ES" sz="2800" b="1" err="1">
                <a:latin typeface="Montserrat"/>
                <a:sym typeface="Montserrat"/>
              </a:rPr>
              <a:t>Microcks</a:t>
            </a:r>
            <a:endParaRPr lang="es-ES"/>
          </a:p>
        </p:txBody>
      </p:sp>
      <p:sp>
        <p:nvSpPr>
          <p:cNvPr id="7" name="CuadroTexto 6">
            <a:extLst>
              <a:ext uri="{FF2B5EF4-FFF2-40B4-BE49-F238E27FC236}">
                <a16:creationId xmlns:a16="http://schemas.microsoft.com/office/drawing/2014/main" id="{88D009B4-0DC0-DA10-F2CA-892D8F6BEA1A}"/>
              </a:ext>
            </a:extLst>
          </p:cNvPr>
          <p:cNvSpPr txBox="1"/>
          <p:nvPr/>
        </p:nvSpPr>
        <p:spPr>
          <a:xfrm>
            <a:off x="678368" y="2767275"/>
            <a:ext cx="4070739" cy="1692771"/>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es-ES" sz="1200" dirty="0">
                <a:latin typeface="Montserrat" pitchFamily="2" charset="0"/>
                <a:ea typeface="+mn-lt"/>
                <a:cs typeface="+mn-lt"/>
              </a:rPr>
              <a:t>Plataforma enfocada a levantar mocks y hacer pruebas para APIs y microservicios. </a:t>
            </a:r>
          </a:p>
          <a:p>
            <a:pPr marL="285750" indent="-285750" algn="just">
              <a:spcAft>
                <a:spcPts val="1200"/>
              </a:spcAft>
              <a:buFont typeface="Arial" panose="020B0604020202020204" pitchFamily="34" charset="0"/>
              <a:buChar char="•"/>
            </a:pPr>
            <a:r>
              <a:rPr lang="es-ES" sz="1200" dirty="0">
                <a:latin typeface="Montserrat" pitchFamily="2" charset="0"/>
                <a:ea typeface="+mn-lt"/>
                <a:cs typeface="+mn-lt"/>
              </a:rPr>
              <a:t>A través de los ejemplos, podemos simular y validar los mensajes recibidos según los elementos definidos en la especificación.</a:t>
            </a:r>
          </a:p>
          <a:p>
            <a:pPr marL="285750" indent="-285750" algn="just">
              <a:spcAft>
                <a:spcPts val="1200"/>
              </a:spcAft>
              <a:buFont typeface="Arial" panose="020B0604020202020204" pitchFamily="34" charset="0"/>
              <a:buChar char="•"/>
            </a:pPr>
            <a:r>
              <a:rPr lang="es-ES" sz="1200" dirty="0">
                <a:latin typeface="Montserrat" pitchFamily="2" charset="0"/>
                <a:ea typeface="+mn-lt"/>
                <a:cs typeface="+mn-lt"/>
              </a:rPr>
              <a:t>Los mocks se pueden integrar en el flujo de integración continua del proyecto.</a:t>
            </a:r>
          </a:p>
        </p:txBody>
      </p:sp>
      <p:pic>
        <p:nvPicPr>
          <p:cNvPr id="2050" name="Picture 2" descr="AsyncAPI Mocking and Testing | Microcks.io">
            <a:extLst>
              <a:ext uri="{FF2B5EF4-FFF2-40B4-BE49-F238E27FC236}">
                <a16:creationId xmlns:a16="http://schemas.microsoft.com/office/drawing/2014/main" id="{51373047-C9E7-BBF3-539C-E4C7321D25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025" y="1386963"/>
            <a:ext cx="6614120" cy="4453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735893"/>
      </p:ext>
    </p:extLst>
  </p:cSld>
  <p:clrMapOvr>
    <a:masterClrMapping/>
  </p:clrMapOvr>
  <p:extLst>
    <p:ext uri="{6950BFC3-D8DA-4A85-94F7-54DA5524770B}">
      <p188:commentRel xmlns:p188="http://schemas.microsoft.com/office/powerpoint/2018/8/main" r:id="rId3"/>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a:latin typeface="Montserrat"/>
                <a:sym typeface="Montserrat"/>
              </a:rPr>
              <a:t>Herramientas – Generadores de código</a:t>
            </a:r>
            <a:endParaRPr lang="es-ES"/>
          </a:p>
        </p:txBody>
      </p:sp>
      <p:sp>
        <p:nvSpPr>
          <p:cNvPr id="7" name="CuadroTexto 6">
            <a:extLst>
              <a:ext uri="{FF2B5EF4-FFF2-40B4-BE49-F238E27FC236}">
                <a16:creationId xmlns:a16="http://schemas.microsoft.com/office/drawing/2014/main" id="{88D009B4-0DC0-DA10-F2CA-892D8F6BEA1A}"/>
              </a:ext>
            </a:extLst>
          </p:cNvPr>
          <p:cNvSpPr txBox="1"/>
          <p:nvPr/>
        </p:nvSpPr>
        <p:spPr>
          <a:xfrm>
            <a:off x="747067" y="1386964"/>
            <a:ext cx="10135978" cy="276999"/>
          </a:xfrm>
          <a:prstGeom prst="rect">
            <a:avLst/>
          </a:prstGeom>
          <a:noFill/>
        </p:spPr>
        <p:txBody>
          <a:bodyPr wrap="square">
            <a:spAutoFit/>
          </a:bodyPr>
          <a:lstStyle/>
          <a:p>
            <a:pPr algn="just">
              <a:spcAft>
                <a:spcPts val="800"/>
              </a:spcAft>
            </a:pPr>
            <a:r>
              <a:rPr lang="es-ES" sz="1200" dirty="0">
                <a:latin typeface="Montserrat" pitchFamily="2" charset="0"/>
                <a:ea typeface="+mn-lt"/>
                <a:cs typeface="+mn-lt"/>
              </a:rPr>
              <a:t>Herramientas que facilitan la implementación de APIs a partir del diseño de la especificación.</a:t>
            </a:r>
          </a:p>
        </p:txBody>
      </p:sp>
      <p:graphicFrame>
        <p:nvGraphicFramePr>
          <p:cNvPr id="4" name="Tabla 5">
            <a:extLst>
              <a:ext uri="{FF2B5EF4-FFF2-40B4-BE49-F238E27FC236}">
                <a16:creationId xmlns:a16="http://schemas.microsoft.com/office/drawing/2014/main" id="{3EE18092-EB54-487D-CC32-E8AFB1D0052E}"/>
              </a:ext>
            </a:extLst>
          </p:cNvPr>
          <p:cNvGraphicFramePr>
            <a:graphicFrameLocks noGrp="1"/>
          </p:cNvGraphicFramePr>
          <p:nvPr>
            <p:extLst>
              <p:ext uri="{D42A27DB-BD31-4B8C-83A1-F6EECF244321}">
                <p14:modId xmlns:p14="http://schemas.microsoft.com/office/powerpoint/2010/main" val="3834401712"/>
              </p:ext>
            </p:extLst>
          </p:nvPr>
        </p:nvGraphicFramePr>
        <p:xfrm>
          <a:off x="1727986" y="2517120"/>
          <a:ext cx="8736028" cy="3120557"/>
        </p:xfrm>
        <a:graphic>
          <a:graphicData uri="http://schemas.openxmlformats.org/drawingml/2006/table">
            <a:tbl>
              <a:tblPr firstRow="1" bandRow="1">
                <a:tableStyleId>{5940675A-B579-460E-94D1-54222C63F5DA}</a:tableStyleId>
              </a:tblPr>
              <a:tblGrid>
                <a:gridCol w="3014628">
                  <a:extLst>
                    <a:ext uri="{9D8B030D-6E8A-4147-A177-3AD203B41FA5}">
                      <a16:colId xmlns:a16="http://schemas.microsoft.com/office/drawing/2014/main" val="1860101253"/>
                    </a:ext>
                  </a:extLst>
                </a:gridCol>
                <a:gridCol w="5721400">
                  <a:extLst>
                    <a:ext uri="{9D8B030D-6E8A-4147-A177-3AD203B41FA5}">
                      <a16:colId xmlns:a16="http://schemas.microsoft.com/office/drawing/2014/main" val="2549821853"/>
                    </a:ext>
                  </a:extLst>
                </a:gridCol>
              </a:tblGrid>
              <a:tr h="560237">
                <a:tc>
                  <a:txBody>
                    <a:bodyPr/>
                    <a:lstStyle/>
                    <a:p>
                      <a:pPr algn="ctr" fontAlgn="b"/>
                      <a:r>
                        <a:rPr lang="es-ES" sz="1200" b="1" i="0" u="none" strike="noStrike" dirty="0">
                          <a:solidFill>
                            <a:schemeClr val="tx1"/>
                          </a:solidFill>
                          <a:effectLst/>
                          <a:latin typeface="Montserrat" pitchFamily="2" charset="0"/>
                        </a:rPr>
                        <a:t>Herramienta</a:t>
                      </a:r>
                    </a:p>
                  </a:txBody>
                  <a:tcPr marL="137160" marR="137160" marT="137160" marB="137160" anchor="ctr">
                    <a:solidFill>
                      <a:schemeClr val="bg1">
                        <a:lumMod val="85000"/>
                      </a:schemeClr>
                    </a:solidFill>
                  </a:tcPr>
                </a:tc>
                <a:tc>
                  <a:txBody>
                    <a:bodyPr/>
                    <a:lstStyle/>
                    <a:p>
                      <a:pPr algn="ctr" fontAlgn="ctr"/>
                      <a:r>
                        <a:rPr lang="es-ES" sz="1200" b="1" i="0" u="none" strike="noStrike" dirty="0">
                          <a:solidFill>
                            <a:schemeClr val="tx1"/>
                          </a:solidFill>
                          <a:effectLst/>
                          <a:latin typeface="Montserrat" pitchFamily="2" charset="0"/>
                        </a:rPr>
                        <a:t>Descripción</a:t>
                      </a:r>
                    </a:p>
                  </a:txBody>
                  <a:tcPr marL="137160" marR="137160" marT="137160" marB="137160" anchor="ctr">
                    <a:solidFill>
                      <a:schemeClr val="bg1">
                        <a:lumMod val="85000"/>
                      </a:schemeClr>
                    </a:solidFill>
                  </a:tcPr>
                </a:tc>
                <a:extLst>
                  <a:ext uri="{0D108BD9-81ED-4DB2-BD59-A6C34878D82A}">
                    <a16:rowId xmlns:a16="http://schemas.microsoft.com/office/drawing/2014/main" val="3855375312"/>
                  </a:ext>
                </a:extLst>
              </a:tr>
              <a:tr h="540000">
                <a:tc>
                  <a:txBody>
                    <a:bodyPr/>
                    <a:lstStyle/>
                    <a:p>
                      <a:pPr algn="ctr" fontAlgn="b"/>
                      <a:r>
                        <a:rPr lang="es-ES" sz="1200" b="1" i="0" u="none" strike="noStrike" dirty="0" err="1">
                          <a:solidFill>
                            <a:srgbClr val="000000"/>
                          </a:solidFill>
                          <a:effectLst/>
                          <a:latin typeface="Consolas" panose="020B0609020204030204" pitchFamily="49" charset="0"/>
                        </a:rPr>
                        <a:t>AsyncAPI</a:t>
                      </a:r>
                      <a:r>
                        <a:rPr lang="es-ES" sz="1200" b="1" i="0" u="none" strike="noStrike" dirty="0">
                          <a:solidFill>
                            <a:srgbClr val="000000"/>
                          </a:solidFill>
                          <a:effectLst/>
                          <a:latin typeface="Consolas" panose="020B0609020204030204" pitchFamily="49" charset="0"/>
                        </a:rPr>
                        <a:t> </a:t>
                      </a:r>
                      <a:r>
                        <a:rPr lang="es-ES" sz="1200" b="1" i="0" u="none" strike="noStrike" dirty="0" err="1">
                          <a:solidFill>
                            <a:srgbClr val="000000"/>
                          </a:solidFill>
                          <a:effectLst/>
                          <a:latin typeface="Consolas" panose="020B0609020204030204" pitchFamily="49" charset="0"/>
                        </a:rPr>
                        <a:t>Generator</a:t>
                      </a:r>
                      <a:endParaRPr lang="es-ES" sz="1200" b="1" i="0" u="none" strike="noStrike" dirty="0">
                        <a:solidFill>
                          <a:srgbClr val="000000"/>
                        </a:solidFill>
                        <a:effectLst/>
                        <a:latin typeface="Consolas" panose="020B0609020204030204" pitchFamily="49" charset="0"/>
                      </a:endParaRPr>
                    </a:p>
                  </a:txBody>
                  <a:tcPr marL="137160" marR="137160" marT="137160" marB="137160" anchor="ctr"/>
                </a:tc>
                <a:tc>
                  <a:txBody>
                    <a:bodyPr/>
                    <a:lstStyle/>
                    <a:p>
                      <a:pPr algn="just" fontAlgn="ctr"/>
                      <a:r>
                        <a:rPr lang="es-ES" sz="1200" b="0" i="0" u="none" strike="noStrike" dirty="0">
                          <a:solidFill>
                            <a:srgbClr val="000000"/>
                          </a:solidFill>
                          <a:effectLst/>
                          <a:latin typeface="Montserrat" pitchFamily="2" charset="0"/>
                        </a:rPr>
                        <a:t>Permite usar la definición AsyncAPI para generar documentación </a:t>
                      </a:r>
                      <a:r>
                        <a:rPr lang="es-ES" sz="1200" b="0" i="0" u="none" strike="noStrike" dirty="0" err="1">
                          <a:solidFill>
                            <a:srgbClr val="000000"/>
                          </a:solidFill>
                          <a:effectLst/>
                          <a:latin typeface="Montserrat" pitchFamily="2" charset="0"/>
                        </a:rPr>
                        <a:t>Markdown</a:t>
                      </a:r>
                      <a:r>
                        <a:rPr lang="es-ES" sz="1200" b="0" i="0" u="none" strike="noStrike" dirty="0">
                          <a:solidFill>
                            <a:srgbClr val="000000"/>
                          </a:solidFill>
                          <a:effectLst/>
                          <a:latin typeface="Montserrat" pitchFamily="2" charset="0"/>
                        </a:rPr>
                        <a:t>, código Node.js, código Java, documentación HTML...</a:t>
                      </a:r>
                    </a:p>
                  </a:txBody>
                  <a:tcPr marL="137160" marR="137160" marT="137160" marB="137160" anchor="ctr"/>
                </a:tc>
                <a:extLst>
                  <a:ext uri="{0D108BD9-81ED-4DB2-BD59-A6C34878D82A}">
                    <a16:rowId xmlns:a16="http://schemas.microsoft.com/office/drawing/2014/main" val="287506782"/>
                  </a:ext>
                </a:extLst>
              </a:tr>
              <a:tr h="540000">
                <a:tc>
                  <a:txBody>
                    <a:bodyPr/>
                    <a:lstStyle/>
                    <a:p>
                      <a:pPr algn="ctr" fontAlgn="b"/>
                      <a:r>
                        <a:rPr lang="es-ES" sz="1200" b="1" i="0" u="none" strike="noStrike" err="1">
                          <a:solidFill>
                            <a:srgbClr val="000000"/>
                          </a:solidFill>
                          <a:effectLst/>
                          <a:latin typeface="Consolas" panose="020B0609020204030204" pitchFamily="49" charset="0"/>
                        </a:rPr>
                        <a:t>Node</a:t>
                      </a:r>
                      <a:r>
                        <a:rPr lang="es-ES" sz="1200" b="1" i="0" u="none" strike="noStrike">
                          <a:solidFill>
                            <a:srgbClr val="000000"/>
                          </a:solidFill>
                          <a:effectLst/>
                          <a:latin typeface="Consolas" panose="020B0609020204030204" pitchFamily="49" charset="0"/>
                        </a:rPr>
                        <a:t>-RED AsyncAPI plugin</a:t>
                      </a:r>
                    </a:p>
                  </a:txBody>
                  <a:tcPr marL="137160" marR="137160" marT="137160" marB="137160" anchor="ctr"/>
                </a:tc>
                <a:tc>
                  <a:txBody>
                    <a:bodyPr/>
                    <a:lstStyle/>
                    <a:p>
                      <a:pPr algn="just" fontAlgn="ctr"/>
                      <a:r>
                        <a:rPr lang="es-ES" sz="1200" b="0" i="0" u="none" strike="noStrike" dirty="0">
                          <a:solidFill>
                            <a:srgbClr val="000000"/>
                          </a:solidFill>
                          <a:effectLst/>
                          <a:latin typeface="Montserrat" pitchFamily="2" charset="0"/>
                        </a:rPr>
                        <a:t>Permite usar la definición AsyncAPI para generar y configurar nodos </a:t>
                      </a:r>
                      <a:r>
                        <a:rPr lang="es-ES" sz="1200" b="0" i="0" u="none" strike="noStrike" dirty="0" err="1">
                          <a:solidFill>
                            <a:srgbClr val="000000"/>
                          </a:solidFill>
                          <a:effectLst/>
                          <a:latin typeface="Montserrat" pitchFamily="2" charset="0"/>
                        </a:rPr>
                        <a:t>Node</a:t>
                      </a:r>
                      <a:r>
                        <a:rPr lang="es-ES" sz="1200" b="0" i="0" u="none" strike="noStrike" dirty="0">
                          <a:solidFill>
                            <a:srgbClr val="000000"/>
                          </a:solidFill>
                          <a:effectLst/>
                          <a:latin typeface="Montserrat" pitchFamily="2" charset="0"/>
                        </a:rPr>
                        <a:t>-RED.</a:t>
                      </a:r>
                    </a:p>
                  </a:txBody>
                  <a:tcPr marL="137160" marR="137160" marT="137160" marB="137160" anchor="ctr"/>
                </a:tc>
                <a:extLst>
                  <a:ext uri="{0D108BD9-81ED-4DB2-BD59-A6C34878D82A}">
                    <a16:rowId xmlns:a16="http://schemas.microsoft.com/office/drawing/2014/main" val="1832024231"/>
                  </a:ext>
                </a:extLst>
              </a:tr>
              <a:tr h="540000">
                <a:tc>
                  <a:txBody>
                    <a:bodyPr/>
                    <a:lstStyle/>
                    <a:p>
                      <a:pPr algn="ctr" fontAlgn="b"/>
                      <a:r>
                        <a:rPr lang="es-ES" sz="1200" b="1" i="0" u="none" strike="noStrike" err="1">
                          <a:solidFill>
                            <a:srgbClr val="000000"/>
                          </a:solidFill>
                          <a:effectLst/>
                          <a:latin typeface="Consolas" panose="020B0609020204030204" pitchFamily="49" charset="0"/>
                        </a:rPr>
                        <a:t>MultiAPI</a:t>
                      </a:r>
                      <a:r>
                        <a:rPr lang="es-ES" sz="1200" b="1" i="0" u="none" strike="noStrike">
                          <a:solidFill>
                            <a:srgbClr val="000000"/>
                          </a:solidFill>
                          <a:effectLst/>
                          <a:latin typeface="Consolas" panose="020B0609020204030204" pitchFamily="49" charset="0"/>
                        </a:rPr>
                        <a:t> </a:t>
                      </a:r>
                      <a:r>
                        <a:rPr lang="es-ES" sz="1200" b="1" i="0" u="none" strike="noStrike" err="1">
                          <a:solidFill>
                            <a:srgbClr val="000000"/>
                          </a:solidFill>
                          <a:effectLst/>
                          <a:latin typeface="Consolas" panose="020B0609020204030204" pitchFamily="49" charset="0"/>
                        </a:rPr>
                        <a:t>Generator</a:t>
                      </a:r>
                      <a:endParaRPr lang="es-ES" sz="1200" b="1" i="0" u="none" strike="noStrike">
                        <a:solidFill>
                          <a:srgbClr val="000000"/>
                        </a:solidFill>
                        <a:effectLst/>
                        <a:latin typeface="Consolas" panose="020B0609020204030204" pitchFamily="49" charset="0"/>
                      </a:endParaRPr>
                    </a:p>
                  </a:txBody>
                  <a:tcPr marL="137160" marR="137160" marT="137160" marB="137160" anchor="ctr"/>
                </a:tc>
                <a:tc>
                  <a:txBody>
                    <a:bodyPr/>
                    <a:lstStyle/>
                    <a:p>
                      <a:pPr algn="just" fontAlgn="ctr"/>
                      <a:r>
                        <a:rPr lang="es-ES" sz="1200" b="0" i="0" u="none" strike="noStrike" dirty="0">
                          <a:solidFill>
                            <a:srgbClr val="000000"/>
                          </a:solidFill>
                          <a:effectLst/>
                          <a:latin typeface="Montserrat" pitchFamily="2" charset="0"/>
                        </a:rPr>
                        <a:t>Permite usar la definición AsyncAPI, incluso varias al mismo tiempo, para generar código Spring Cloud con Maven.</a:t>
                      </a:r>
                    </a:p>
                  </a:txBody>
                  <a:tcPr marL="137160" marR="137160" marT="137160" marB="137160" anchor="ctr"/>
                </a:tc>
                <a:extLst>
                  <a:ext uri="{0D108BD9-81ED-4DB2-BD59-A6C34878D82A}">
                    <a16:rowId xmlns:a16="http://schemas.microsoft.com/office/drawing/2014/main" val="4030504720"/>
                  </a:ext>
                </a:extLst>
              </a:tr>
              <a:tr h="540000">
                <a:tc>
                  <a:txBody>
                    <a:bodyPr/>
                    <a:lstStyle/>
                    <a:p>
                      <a:pPr algn="ctr" fontAlgn="b"/>
                      <a:r>
                        <a:rPr lang="es-ES" sz="1200" b="1" i="0" u="none" strike="noStrike" err="1">
                          <a:solidFill>
                            <a:srgbClr val="000000"/>
                          </a:solidFill>
                          <a:effectLst/>
                          <a:latin typeface="Consolas" panose="020B0609020204030204" pitchFamily="49" charset="0"/>
                        </a:rPr>
                        <a:t>asyncapi_gencpp</a:t>
                      </a:r>
                      <a:endParaRPr lang="es-ES" sz="1200" b="1" i="0" u="none" strike="noStrike">
                        <a:solidFill>
                          <a:srgbClr val="000000"/>
                        </a:solidFill>
                        <a:effectLst/>
                        <a:latin typeface="Consolas" panose="020B0609020204030204" pitchFamily="49" charset="0"/>
                      </a:endParaRPr>
                    </a:p>
                  </a:txBody>
                  <a:tcPr marL="137160" marR="137160" marT="137160" marB="137160" anchor="ctr"/>
                </a:tc>
                <a:tc>
                  <a:txBody>
                    <a:bodyPr/>
                    <a:lstStyle/>
                    <a:p>
                      <a:pPr algn="just" fontAlgn="ctr"/>
                      <a:r>
                        <a:rPr lang="es-ES" sz="1200" b="0" i="0" u="none" strike="noStrike" dirty="0">
                          <a:solidFill>
                            <a:srgbClr val="000000"/>
                          </a:solidFill>
                          <a:effectLst/>
                          <a:latin typeface="Montserrat" pitchFamily="2" charset="0"/>
                        </a:rPr>
                        <a:t>Permite usar la definición </a:t>
                      </a:r>
                      <a:r>
                        <a:rPr lang="es-ES" sz="1200" b="0" i="0" u="none" strike="noStrike" dirty="0" err="1">
                          <a:solidFill>
                            <a:srgbClr val="000000"/>
                          </a:solidFill>
                          <a:effectLst/>
                          <a:latin typeface="Montserrat" pitchFamily="2" charset="0"/>
                        </a:rPr>
                        <a:t>AsyncAPI</a:t>
                      </a:r>
                      <a:r>
                        <a:rPr lang="es-ES" sz="1200" b="0" i="0" u="none" strike="noStrike" dirty="0">
                          <a:solidFill>
                            <a:srgbClr val="000000"/>
                          </a:solidFill>
                          <a:effectLst/>
                          <a:latin typeface="Montserrat" pitchFamily="2" charset="0"/>
                        </a:rPr>
                        <a:t> para generar código C++ para serializar y </a:t>
                      </a:r>
                      <a:r>
                        <a:rPr lang="es-ES" sz="1200" b="0" i="0" u="none" strike="noStrike" dirty="0" err="1">
                          <a:solidFill>
                            <a:srgbClr val="000000"/>
                          </a:solidFill>
                          <a:effectLst/>
                          <a:latin typeface="Montserrat" pitchFamily="2" charset="0"/>
                        </a:rPr>
                        <a:t>deserializar</a:t>
                      </a:r>
                      <a:r>
                        <a:rPr lang="es-ES" sz="1200" b="0" i="0" u="none" strike="noStrike" dirty="0">
                          <a:solidFill>
                            <a:srgbClr val="000000"/>
                          </a:solidFill>
                          <a:effectLst/>
                          <a:latin typeface="Montserrat" pitchFamily="2" charset="0"/>
                        </a:rPr>
                        <a:t> componentes y mensajes.</a:t>
                      </a:r>
                    </a:p>
                  </a:txBody>
                  <a:tcPr marL="137160" marR="137160" marT="137160" marB="137160" anchor="ctr"/>
                </a:tc>
                <a:extLst>
                  <a:ext uri="{0D108BD9-81ED-4DB2-BD59-A6C34878D82A}">
                    <a16:rowId xmlns:a16="http://schemas.microsoft.com/office/drawing/2014/main" val="1757171789"/>
                  </a:ext>
                </a:extLst>
              </a:tr>
            </a:tbl>
          </a:graphicData>
        </a:graphic>
      </p:graphicFrame>
    </p:spTree>
    <p:extLst>
      <p:ext uri="{BB962C8B-B14F-4D97-AF65-F5344CB8AC3E}">
        <p14:creationId xmlns:p14="http://schemas.microsoft.com/office/powerpoint/2010/main" val="1155148601"/>
      </p:ext>
    </p:extLst>
  </p:cSld>
  <p:clrMapOvr>
    <a:masterClrMapping/>
  </p:clrMapOvr>
  <p:extLst>
    <p:ext uri="{6950BFC3-D8DA-4A85-94F7-54DA5524770B}">
      <p188:commentRel xmlns:p188="http://schemas.microsoft.com/office/powerpoint/2018/8/main" r:id="rId3"/>
    </p:ext>
  </p:extLst>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rgbClr val="424242"/>
            </a:gs>
            <a:gs pos="100000">
              <a:srgbClr val="010101"/>
            </a:gs>
          </a:gsLst>
          <a:path path="circle">
            <a:fillToRect l="50000" t="50000" r="50000" b="50000"/>
          </a:path>
          <a:tileRect/>
        </a:gradFill>
        <a:effectLst/>
      </p:bgPr>
    </p:bg>
    <p:spTree>
      <p:nvGrpSpPr>
        <p:cNvPr id="1" name="Shape 856"/>
        <p:cNvGrpSpPr/>
        <p:nvPr/>
      </p:nvGrpSpPr>
      <p:grpSpPr>
        <a:xfrm>
          <a:off x="0" y="0"/>
          <a:ext cx="0" cy="0"/>
          <a:chOff x="0" y="0"/>
          <a:chExt cx="0" cy="0"/>
        </a:xfrm>
      </p:grpSpPr>
      <p:sp>
        <p:nvSpPr>
          <p:cNvPr id="857" name="Google Shape;857;p38"/>
          <p:cNvSpPr txBox="1"/>
          <p:nvPr/>
        </p:nvSpPr>
        <p:spPr>
          <a:xfrm>
            <a:off x="986133" y="707167"/>
            <a:ext cx="1497200" cy="906811"/>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pPr>
            <a:r>
              <a:rPr lang="es" sz="3733" kern="0">
                <a:solidFill>
                  <a:srgbClr val="FFFFFF"/>
                </a:solidFill>
                <a:latin typeface="Montserrat"/>
                <a:ea typeface="Montserrat"/>
                <a:cs typeface="Montserrat"/>
                <a:sym typeface="Montserrat"/>
              </a:rPr>
              <a:t>06</a:t>
            </a:r>
            <a:r>
              <a:rPr lang="es" sz="3200" kern="0">
                <a:solidFill>
                  <a:srgbClr val="FFFFFF"/>
                </a:solidFill>
                <a:latin typeface="Montserrat"/>
                <a:ea typeface="Montserrat"/>
                <a:cs typeface="Montserrat"/>
                <a:sym typeface="Montserrat"/>
              </a:rPr>
              <a:t>.      </a:t>
            </a:r>
            <a:endParaRPr sz="3200" kern="0">
              <a:solidFill>
                <a:srgbClr val="FFFFFF"/>
              </a:solidFill>
              <a:latin typeface="Montserrat"/>
              <a:ea typeface="Montserrat"/>
              <a:cs typeface="Montserrat"/>
              <a:sym typeface="Montserrat"/>
            </a:endParaRPr>
          </a:p>
        </p:txBody>
      </p:sp>
      <p:cxnSp>
        <p:nvCxnSpPr>
          <p:cNvPr id="858" name="Google Shape;858;p38"/>
          <p:cNvCxnSpPr/>
          <p:nvPr/>
        </p:nvCxnSpPr>
        <p:spPr>
          <a:xfrm>
            <a:off x="986133" y="1723823"/>
            <a:ext cx="2500400" cy="0"/>
          </a:xfrm>
          <a:prstGeom prst="straightConnector1">
            <a:avLst/>
          </a:prstGeom>
          <a:noFill/>
          <a:ln w="38100" cap="flat" cmpd="sng">
            <a:solidFill>
              <a:schemeClr val="lt1"/>
            </a:solidFill>
            <a:prstDash val="solid"/>
            <a:round/>
            <a:headEnd type="none" w="med" len="med"/>
            <a:tailEnd type="none" w="med" len="med"/>
          </a:ln>
        </p:spPr>
      </p:cxnSp>
      <p:sp>
        <p:nvSpPr>
          <p:cNvPr id="859" name="Google Shape;859;p38"/>
          <p:cNvSpPr txBox="1"/>
          <p:nvPr/>
        </p:nvSpPr>
        <p:spPr>
          <a:xfrm>
            <a:off x="879332" y="2647800"/>
            <a:ext cx="9251640" cy="2256859"/>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s-ES" sz="5333" kern="0">
                <a:solidFill>
                  <a:srgbClr val="FFFFFF"/>
                </a:solidFill>
                <a:latin typeface="Montserrat Medium"/>
                <a:ea typeface="Montserrat Medium"/>
                <a:cs typeface="Montserrat Medium"/>
                <a:sym typeface="Montserrat Medium"/>
              </a:rPr>
              <a:t>Otros aspectos de la especificación</a:t>
            </a:r>
          </a:p>
          <a:p>
            <a:pPr defTabSz="1219170">
              <a:buClr>
                <a:srgbClr val="000000"/>
              </a:buClr>
            </a:pPr>
            <a:endParaRPr sz="2400" kern="0">
              <a:solidFill>
                <a:srgbClr val="FFFFFF"/>
              </a:solidFill>
              <a:latin typeface="Montserrat Medium"/>
              <a:ea typeface="Montserrat Medium"/>
              <a:cs typeface="Montserrat Medium"/>
              <a:sym typeface="Montserrat Medium"/>
            </a:endParaRPr>
          </a:p>
        </p:txBody>
      </p:sp>
      <p:pic>
        <p:nvPicPr>
          <p:cNvPr id="860" name="Google Shape;860;p38"/>
          <p:cNvPicPr preferRelativeResize="0"/>
          <p:nvPr/>
        </p:nvPicPr>
        <p:blipFill>
          <a:blip r:embed="rId3">
            <a:alphaModFix/>
          </a:blip>
          <a:stretch>
            <a:fillRect/>
          </a:stretch>
        </p:blipFill>
        <p:spPr>
          <a:xfrm>
            <a:off x="10393852" y="308226"/>
            <a:ext cx="1402555" cy="651767"/>
          </a:xfrm>
          <a:prstGeom prst="rect">
            <a:avLst/>
          </a:prstGeom>
          <a:noFill/>
          <a:ln>
            <a:noFill/>
          </a:ln>
        </p:spPr>
      </p:pic>
    </p:spTree>
    <p:extLst>
      <p:ext uri="{BB962C8B-B14F-4D97-AF65-F5344CB8AC3E}">
        <p14:creationId xmlns:p14="http://schemas.microsoft.com/office/powerpoint/2010/main" val="125990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dirty="0">
                <a:latin typeface="Montserrat"/>
                <a:sym typeface="Montserrat"/>
              </a:rPr>
              <a:t>Otros aspectos de la especificación (I)</a:t>
            </a:r>
            <a:endParaRPr lang="es-ES" dirty="0"/>
          </a:p>
        </p:txBody>
      </p:sp>
      <p:sp>
        <p:nvSpPr>
          <p:cNvPr id="7" name="CuadroTexto 6">
            <a:extLst>
              <a:ext uri="{FF2B5EF4-FFF2-40B4-BE49-F238E27FC236}">
                <a16:creationId xmlns:a16="http://schemas.microsoft.com/office/drawing/2014/main" id="{88D009B4-0DC0-DA10-F2CA-892D8F6BEA1A}"/>
              </a:ext>
            </a:extLst>
          </p:cNvPr>
          <p:cNvSpPr txBox="1"/>
          <p:nvPr/>
        </p:nvSpPr>
        <p:spPr>
          <a:xfrm>
            <a:off x="903497" y="1503212"/>
            <a:ext cx="10135978" cy="4124206"/>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es-ES" sz="1400" dirty="0">
                <a:latin typeface="Montserrat" pitchFamily="2" charset="0"/>
                <a:ea typeface="+mn-lt"/>
                <a:cs typeface="+mn-lt"/>
              </a:rPr>
              <a:t>En cuanto al </a:t>
            </a:r>
            <a:r>
              <a:rPr lang="es-ES" sz="1400" b="1" dirty="0">
                <a:latin typeface="Montserrat" pitchFamily="2" charset="0"/>
                <a:ea typeface="+mn-lt"/>
                <a:cs typeface="+mn-lt"/>
              </a:rPr>
              <a:t>formato</a:t>
            </a:r>
            <a:r>
              <a:rPr lang="es-ES" sz="1400" dirty="0">
                <a:latin typeface="Montserrat" pitchFamily="2" charset="0"/>
                <a:ea typeface="+mn-lt"/>
                <a:cs typeface="+mn-lt"/>
              </a:rPr>
              <a:t>, los archivos que describen la API se representan como objetos JSON. YAML, al ser un superconjunto de JSON, también puede utilizarse.</a:t>
            </a:r>
          </a:p>
          <a:p>
            <a:pPr marL="285750" indent="-285750" algn="just">
              <a:spcAft>
                <a:spcPts val="1200"/>
              </a:spcAft>
              <a:buFont typeface="Arial" panose="020B0604020202020204" pitchFamily="34" charset="0"/>
              <a:buChar char="•"/>
            </a:pPr>
            <a:r>
              <a:rPr lang="es-ES" sz="1400" dirty="0">
                <a:latin typeface="Montserrat" pitchFamily="2" charset="0"/>
                <a:ea typeface="+mn-lt"/>
                <a:cs typeface="+mn-lt"/>
              </a:rPr>
              <a:t>Los nombres de todos los campos de especificación distinguen entre mayúsculas y minúsculas (case-sensitive).</a:t>
            </a:r>
          </a:p>
          <a:p>
            <a:pPr marL="285750" indent="-285750" algn="just">
              <a:spcAft>
                <a:spcPts val="1200"/>
              </a:spcAft>
              <a:buFont typeface="Arial" panose="020B0604020202020204" pitchFamily="34" charset="0"/>
              <a:buChar char="•"/>
            </a:pPr>
            <a:r>
              <a:rPr lang="es-ES" sz="1400" dirty="0">
                <a:latin typeface="Montserrat" pitchFamily="2" charset="0"/>
                <a:ea typeface="+mn-lt"/>
                <a:cs typeface="+mn-lt"/>
              </a:rPr>
              <a:t>Un documento AsyncAPI puede estar formado por un solo documento o por un conjunto de varios documentos conectados. En este caso, se utilizarán los Objetos de Referencia.</a:t>
            </a:r>
          </a:p>
          <a:p>
            <a:pPr marL="285750" indent="-285750" algn="just">
              <a:spcAft>
                <a:spcPts val="1200"/>
              </a:spcAft>
              <a:buFont typeface="Arial" panose="020B0604020202020204" pitchFamily="34" charset="0"/>
              <a:buChar char="•"/>
            </a:pPr>
            <a:r>
              <a:rPr lang="es-ES" sz="1400" dirty="0">
                <a:latin typeface="Montserrat" pitchFamily="2" charset="0"/>
                <a:ea typeface="+mn-lt"/>
                <a:cs typeface="+mn-lt"/>
              </a:rPr>
              <a:t>El </a:t>
            </a:r>
            <a:r>
              <a:rPr lang="es-ES" sz="1400" b="1" dirty="0">
                <a:latin typeface="Montserrat" pitchFamily="2" charset="0"/>
                <a:ea typeface="+mn-lt"/>
                <a:cs typeface="+mn-lt"/>
              </a:rPr>
              <a:t>archivo de especificación AsyncAPI </a:t>
            </a:r>
            <a:r>
              <a:rPr lang="es-ES" sz="1400" dirty="0">
                <a:latin typeface="Montserrat" pitchFamily="2" charset="0"/>
                <a:ea typeface="+mn-lt"/>
                <a:cs typeface="+mn-lt"/>
              </a:rPr>
              <a:t>(A2S) se denomina </a:t>
            </a:r>
            <a:r>
              <a:rPr lang="es-ES" sz="1400" dirty="0" err="1">
                <a:solidFill>
                  <a:schemeClr val="accent4">
                    <a:lumMod val="75000"/>
                  </a:schemeClr>
                </a:solidFill>
                <a:latin typeface="Consolas" panose="020B0609020204030204" pitchFamily="49" charset="0"/>
                <a:ea typeface="+mn-lt"/>
                <a:cs typeface="+mn-lt"/>
              </a:rPr>
              <a:t>asyncapi.json</a:t>
            </a:r>
            <a:r>
              <a:rPr lang="es-ES" sz="1400" dirty="0">
                <a:solidFill>
                  <a:schemeClr val="accent4">
                    <a:lumMod val="75000"/>
                  </a:schemeClr>
                </a:solidFill>
                <a:latin typeface="Consolas" panose="020B0609020204030204" pitchFamily="49" charset="0"/>
                <a:ea typeface="+mn-lt"/>
                <a:cs typeface="+mn-lt"/>
              </a:rPr>
              <a:t> </a:t>
            </a:r>
            <a:r>
              <a:rPr lang="es-ES" sz="1400" dirty="0">
                <a:latin typeface="Montserrat" pitchFamily="2" charset="0"/>
                <a:ea typeface="+mn-lt"/>
                <a:cs typeface="+mn-lt"/>
              </a:rPr>
              <a:t>o </a:t>
            </a:r>
            <a:r>
              <a:rPr lang="es-ES" sz="1400" dirty="0" err="1">
                <a:solidFill>
                  <a:schemeClr val="accent4">
                    <a:lumMod val="75000"/>
                  </a:schemeClr>
                </a:solidFill>
                <a:latin typeface="Consolas" panose="020B0609020204030204" pitchFamily="49" charset="0"/>
                <a:ea typeface="+mn-lt"/>
                <a:cs typeface="+mn-lt"/>
              </a:rPr>
              <a:t>asyncapi.yaml</a:t>
            </a:r>
            <a:r>
              <a:rPr lang="es-ES" sz="1400" dirty="0">
                <a:latin typeface="Montserrat" pitchFamily="2" charset="0"/>
                <a:ea typeface="+mn-lt"/>
                <a:cs typeface="+mn-lt"/>
              </a:rPr>
              <a:t>.</a:t>
            </a:r>
          </a:p>
          <a:p>
            <a:pPr marL="285750" indent="-285750" algn="just">
              <a:spcAft>
                <a:spcPts val="1200"/>
              </a:spcAft>
              <a:buFont typeface="Arial" panose="020B0604020202020204" pitchFamily="34" charset="0"/>
              <a:buChar char="•"/>
            </a:pPr>
            <a:r>
              <a:rPr lang="es-ES" sz="1400" dirty="0">
                <a:latin typeface="Montserrat" pitchFamily="2" charset="0"/>
                <a:ea typeface="+mn-lt"/>
                <a:cs typeface="+mn-lt"/>
              </a:rPr>
              <a:t>El formato para especificar el </a:t>
            </a:r>
            <a:r>
              <a:rPr lang="es-ES" sz="1400" b="1" dirty="0">
                <a:latin typeface="Montserrat" pitchFamily="2" charset="0"/>
                <a:ea typeface="+mn-lt"/>
                <a:cs typeface="+mn-lt"/>
              </a:rPr>
              <a:t>versionado</a:t>
            </a:r>
            <a:r>
              <a:rPr lang="es-ES" sz="1400" dirty="0">
                <a:latin typeface="Montserrat" pitchFamily="2" charset="0"/>
                <a:ea typeface="+mn-lt"/>
                <a:cs typeface="+mn-lt"/>
              </a:rPr>
              <a:t> será el siguiente:</a:t>
            </a:r>
          </a:p>
          <a:p>
            <a:pPr algn="ctr">
              <a:spcAft>
                <a:spcPts val="1200"/>
              </a:spcAft>
            </a:pPr>
            <a:r>
              <a:rPr lang="es-ES" sz="1400" dirty="0" err="1">
                <a:solidFill>
                  <a:schemeClr val="accent4">
                    <a:lumMod val="75000"/>
                  </a:schemeClr>
                </a:solidFill>
                <a:latin typeface="Consolas" panose="020B0609020204030204" pitchFamily="49" charset="0"/>
                <a:ea typeface="+mn-lt"/>
                <a:cs typeface="+mn-lt"/>
              </a:rPr>
              <a:t>major.minor.patch</a:t>
            </a:r>
            <a:endParaRPr lang="es-ES" sz="1400" dirty="0">
              <a:solidFill>
                <a:schemeClr val="accent4">
                  <a:lumMod val="75000"/>
                </a:schemeClr>
              </a:solidFill>
              <a:latin typeface="Consolas" panose="020B0609020204030204" pitchFamily="49" charset="0"/>
              <a:ea typeface="+mn-lt"/>
              <a:cs typeface="+mn-lt"/>
            </a:endParaRPr>
          </a:p>
          <a:p>
            <a:pPr marL="742950" lvl="1" indent="-285750">
              <a:spcAft>
                <a:spcPts val="1200"/>
              </a:spcAft>
              <a:buFont typeface="Courier New" panose="02070309020205020404" pitchFamily="49" charset="0"/>
              <a:buChar char="o"/>
            </a:pPr>
            <a:r>
              <a:rPr lang="es-ES" sz="1400" dirty="0" err="1">
                <a:latin typeface="Montserrat" pitchFamily="2" charset="0"/>
                <a:ea typeface="+mn-lt"/>
                <a:cs typeface="+mn-lt"/>
              </a:rPr>
              <a:t>major.minor</a:t>
            </a:r>
            <a:r>
              <a:rPr lang="es-ES" sz="1400" dirty="0">
                <a:latin typeface="Montserrat" pitchFamily="2" charset="0"/>
                <a:ea typeface="+mn-lt"/>
                <a:cs typeface="+mn-lt"/>
              </a:rPr>
              <a:t>. Será empleado para especificar la versión de AsyncAPI.</a:t>
            </a:r>
          </a:p>
          <a:p>
            <a:pPr marL="742950" lvl="1" indent="-285750">
              <a:spcAft>
                <a:spcPts val="1200"/>
              </a:spcAft>
              <a:buFont typeface="Courier New" panose="02070309020205020404" pitchFamily="49" charset="0"/>
              <a:buChar char="o"/>
            </a:pPr>
            <a:r>
              <a:rPr lang="es-ES" sz="1400" dirty="0" err="1">
                <a:latin typeface="Montserrat" pitchFamily="2" charset="0"/>
                <a:ea typeface="+mn-lt"/>
                <a:cs typeface="+mn-lt"/>
              </a:rPr>
              <a:t>patch</a:t>
            </a:r>
            <a:r>
              <a:rPr lang="es-ES" sz="1400" dirty="0">
                <a:latin typeface="Montserrat" pitchFamily="2" charset="0"/>
                <a:ea typeface="+mn-lt"/>
                <a:cs typeface="+mn-lt"/>
              </a:rPr>
              <a:t>. Puede tener como sufijo un </a:t>
            </a:r>
            <a:r>
              <a:rPr lang="es-ES" sz="1400" dirty="0" err="1">
                <a:latin typeface="Montserrat" pitchFamily="2" charset="0"/>
                <a:ea typeface="+mn-lt"/>
                <a:cs typeface="+mn-lt"/>
              </a:rPr>
              <a:t>guión</a:t>
            </a:r>
            <a:r>
              <a:rPr lang="es-ES" sz="1400" dirty="0">
                <a:latin typeface="Montserrat" pitchFamily="2" charset="0"/>
                <a:ea typeface="+mn-lt"/>
                <a:cs typeface="+mn-lt"/>
              </a:rPr>
              <a:t> y caracteres alfanuméricos.</a:t>
            </a:r>
          </a:p>
          <a:p>
            <a:pPr marL="285750" indent="-285750">
              <a:spcAft>
                <a:spcPts val="1200"/>
              </a:spcAft>
              <a:buFont typeface="Arial" panose="020B0604020202020204" pitchFamily="34" charset="0"/>
              <a:buChar char="•"/>
            </a:pPr>
            <a:r>
              <a:rPr lang="es-ES" sz="1400" dirty="0">
                <a:latin typeface="Montserrat" pitchFamily="2" charset="0"/>
                <a:ea typeface="+mn-lt"/>
                <a:cs typeface="+mn-lt"/>
              </a:rPr>
              <a:t>El </a:t>
            </a:r>
            <a:r>
              <a:rPr lang="es-ES" sz="1400" b="1" dirty="0">
                <a:latin typeface="Montserrat" pitchFamily="2" charset="0"/>
                <a:ea typeface="+mn-lt"/>
                <a:cs typeface="+mn-lt"/>
              </a:rPr>
              <a:t>campo identificador </a:t>
            </a:r>
            <a:r>
              <a:rPr lang="es-ES" sz="1400" dirty="0">
                <a:latin typeface="Montserrat" pitchFamily="2" charset="0"/>
                <a:ea typeface="+mn-lt"/>
                <a:cs typeface="+mn-lt"/>
              </a:rPr>
              <a:t>representa un identificador universal único de la aplicación que define el documento AsyncAPI. Debe ajustarse al formato URI, definido en la </a:t>
            </a:r>
            <a:r>
              <a:rPr lang="es-ES" sz="1400" dirty="0">
                <a:latin typeface="Montserrat" pitchFamily="2" charset="0"/>
                <a:ea typeface="+mn-lt"/>
                <a:cs typeface="+mn-lt"/>
                <a:hlinkClick r:id="rId2"/>
              </a:rPr>
              <a:t>RFC 3986</a:t>
            </a:r>
            <a:r>
              <a:rPr lang="es-ES" sz="1400" dirty="0">
                <a:latin typeface="Montserrat" pitchFamily="2" charset="0"/>
                <a:ea typeface="+mn-lt"/>
                <a:cs typeface="+mn-lt"/>
              </a:rPr>
              <a:t>.</a:t>
            </a:r>
          </a:p>
        </p:txBody>
      </p:sp>
    </p:spTree>
    <p:extLst>
      <p:ext uri="{BB962C8B-B14F-4D97-AF65-F5344CB8AC3E}">
        <p14:creationId xmlns:p14="http://schemas.microsoft.com/office/powerpoint/2010/main" val="1127671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dirty="0">
                <a:latin typeface="Montserrat"/>
                <a:sym typeface="Montserrat"/>
              </a:rPr>
              <a:t>Otros aspectos de la especificación (II)</a:t>
            </a:r>
            <a:endParaRPr lang="es-ES" dirty="0"/>
          </a:p>
        </p:txBody>
      </p:sp>
      <p:sp>
        <p:nvSpPr>
          <p:cNvPr id="7" name="CuadroTexto 6">
            <a:extLst>
              <a:ext uri="{FF2B5EF4-FFF2-40B4-BE49-F238E27FC236}">
                <a16:creationId xmlns:a16="http://schemas.microsoft.com/office/drawing/2014/main" id="{88D009B4-0DC0-DA10-F2CA-892D8F6BEA1A}"/>
              </a:ext>
            </a:extLst>
          </p:cNvPr>
          <p:cNvSpPr txBox="1"/>
          <p:nvPr/>
        </p:nvSpPr>
        <p:spPr>
          <a:xfrm>
            <a:off x="903497" y="1322490"/>
            <a:ext cx="10135978" cy="276999"/>
          </a:xfrm>
          <a:prstGeom prst="rect">
            <a:avLst/>
          </a:prstGeom>
          <a:noFill/>
        </p:spPr>
        <p:txBody>
          <a:bodyPr wrap="square">
            <a:spAutoFit/>
          </a:bodyPr>
          <a:lstStyle/>
          <a:p>
            <a:pPr algn="just">
              <a:spcAft>
                <a:spcPts val="800"/>
              </a:spcAft>
            </a:pPr>
            <a:r>
              <a:rPr lang="es-ES" sz="1200" dirty="0">
                <a:latin typeface="Montserrat" pitchFamily="2" charset="0"/>
                <a:ea typeface="+mn-lt"/>
                <a:cs typeface="+mn-lt"/>
              </a:rPr>
              <a:t>En cuanto al formato de los </a:t>
            </a:r>
            <a:r>
              <a:rPr lang="es-ES" sz="1200" b="1" dirty="0">
                <a:latin typeface="Montserrat" pitchFamily="2" charset="0"/>
                <a:ea typeface="+mn-lt"/>
                <a:cs typeface="+mn-lt"/>
              </a:rPr>
              <a:t>tipos de datos</a:t>
            </a:r>
            <a:r>
              <a:rPr lang="es-ES" sz="1200" dirty="0">
                <a:latin typeface="Montserrat" pitchFamily="2" charset="0"/>
                <a:ea typeface="+mn-lt"/>
                <a:cs typeface="+mn-lt"/>
              </a:rPr>
              <a:t>, seguiremos la siguiente tabla:</a:t>
            </a:r>
          </a:p>
        </p:txBody>
      </p:sp>
      <p:graphicFrame>
        <p:nvGraphicFramePr>
          <p:cNvPr id="4" name="Tabla 3">
            <a:extLst>
              <a:ext uri="{FF2B5EF4-FFF2-40B4-BE49-F238E27FC236}">
                <a16:creationId xmlns:a16="http://schemas.microsoft.com/office/drawing/2014/main" id="{3F043525-92B3-A41C-268E-AFBAD15C7FCE}"/>
              </a:ext>
            </a:extLst>
          </p:cNvPr>
          <p:cNvGraphicFramePr>
            <a:graphicFrameLocks noGrp="1"/>
          </p:cNvGraphicFramePr>
          <p:nvPr>
            <p:extLst>
              <p:ext uri="{D42A27DB-BD31-4B8C-83A1-F6EECF244321}">
                <p14:modId xmlns:p14="http://schemas.microsoft.com/office/powerpoint/2010/main" val="2013798411"/>
              </p:ext>
            </p:extLst>
          </p:nvPr>
        </p:nvGraphicFramePr>
        <p:xfrm>
          <a:off x="1564059" y="1885629"/>
          <a:ext cx="4091360" cy="3333750"/>
        </p:xfrm>
        <a:graphic>
          <a:graphicData uri="http://schemas.openxmlformats.org/drawingml/2006/table">
            <a:tbl>
              <a:tblPr firstRow="1" bandRow="1">
                <a:tableStyleId>{5940675A-B579-460E-94D1-54222C63F5DA}</a:tableStyleId>
              </a:tblPr>
              <a:tblGrid>
                <a:gridCol w="785178">
                  <a:extLst>
                    <a:ext uri="{9D8B030D-6E8A-4147-A177-3AD203B41FA5}">
                      <a16:colId xmlns:a16="http://schemas.microsoft.com/office/drawing/2014/main" val="2024867857"/>
                    </a:ext>
                  </a:extLst>
                </a:gridCol>
                <a:gridCol w="755015">
                  <a:extLst>
                    <a:ext uri="{9D8B030D-6E8A-4147-A177-3AD203B41FA5}">
                      <a16:colId xmlns:a16="http://schemas.microsoft.com/office/drawing/2014/main" val="3644372707"/>
                    </a:ext>
                  </a:extLst>
                </a:gridCol>
                <a:gridCol w="816928">
                  <a:extLst>
                    <a:ext uri="{9D8B030D-6E8A-4147-A177-3AD203B41FA5}">
                      <a16:colId xmlns:a16="http://schemas.microsoft.com/office/drawing/2014/main" val="3541146956"/>
                    </a:ext>
                  </a:extLst>
                </a:gridCol>
                <a:gridCol w="1734239">
                  <a:extLst>
                    <a:ext uri="{9D8B030D-6E8A-4147-A177-3AD203B41FA5}">
                      <a16:colId xmlns:a16="http://schemas.microsoft.com/office/drawing/2014/main" val="1280700873"/>
                    </a:ext>
                  </a:extLst>
                </a:gridCol>
              </a:tblGrid>
              <a:tr h="476250">
                <a:tc>
                  <a:txBody>
                    <a:bodyPr/>
                    <a:lstStyle/>
                    <a:p>
                      <a:pPr algn="ctr" fontAlgn="b"/>
                      <a:r>
                        <a:rPr lang="es-ES" sz="1200" b="1" i="0" u="none" strike="noStrike" dirty="0">
                          <a:solidFill>
                            <a:srgbClr val="000000"/>
                          </a:solidFill>
                          <a:effectLst/>
                          <a:latin typeface="Montserrat" pitchFamily="2" charset="0"/>
                        </a:rPr>
                        <a:t>Nombre</a:t>
                      </a:r>
                    </a:p>
                  </a:txBody>
                  <a:tcPr marL="45720" marR="45720" anchor="ctr">
                    <a:solidFill>
                      <a:schemeClr val="bg1">
                        <a:lumMod val="85000"/>
                      </a:schemeClr>
                    </a:solidFill>
                  </a:tcPr>
                </a:tc>
                <a:tc>
                  <a:txBody>
                    <a:bodyPr/>
                    <a:lstStyle/>
                    <a:p>
                      <a:pPr algn="ctr" fontAlgn="b"/>
                      <a:r>
                        <a:rPr lang="es-ES" sz="1200" b="1" i="0" u="none" strike="noStrike" dirty="0">
                          <a:solidFill>
                            <a:srgbClr val="000000"/>
                          </a:solidFill>
                          <a:effectLst/>
                          <a:latin typeface="Montserrat" pitchFamily="2" charset="0"/>
                        </a:rPr>
                        <a:t>Tipo</a:t>
                      </a:r>
                    </a:p>
                  </a:txBody>
                  <a:tcPr marL="45720" marR="45720" anchor="ctr">
                    <a:solidFill>
                      <a:schemeClr val="bg1">
                        <a:lumMod val="85000"/>
                      </a:schemeClr>
                    </a:solidFill>
                  </a:tcPr>
                </a:tc>
                <a:tc>
                  <a:txBody>
                    <a:bodyPr/>
                    <a:lstStyle/>
                    <a:p>
                      <a:pPr algn="ctr" fontAlgn="b"/>
                      <a:r>
                        <a:rPr lang="es-ES" sz="1200" b="1" i="0" u="none" strike="noStrike" dirty="0">
                          <a:solidFill>
                            <a:srgbClr val="000000"/>
                          </a:solidFill>
                          <a:effectLst/>
                          <a:latin typeface="Montserrat" pitchFamily="2" charset="0"/>
                        </a:rPr>
                        <a:t>Formato</a:t>
                      </a:r>
                    </a:p>
                  </a:txBody>
                  <a:tcPr marL="45720" marR="45720" anchor="ctr">
                    <a:solidFill>
                      <a:schemeClr val="bg1">
                        <a:lumMod val="85000"/>
                      </a:schemeClr>
                    </a:solidFill>
                  </a:tcPr>
                </a:tc>
                <a:tc>
                  <a:txBody>
                    <a:bodyPr/>
                    <a:lstStyle/>
                    <a:p>
                      <a:pPr algn="ctr" fontAlgn="ctr"/>
                      <a:r>
                        <a:rPr lang="es-ES" sz="1200" b="1" i="0" u="none" strike="noStrike" dirty="0">
                          <a:solidFill>
                            <a:srgbClr val="000000"/>
                          </a:solidFill>
                          <a:effectLst/>
                          <a:latin typeface="Montserrat" pitchFamily="2" charset="0"/>
                        </a:rPr>
                        <a:t>Comentarios</a:t>
                      </a:r>
                    </a:p>
                  </a:txBody>
                  <a:tcPr marL="45720" marR="45720" anchor="ctr">
                    <a:solidFill>
                      <a:schemeClr val="bg1">
                        <a:lumMod val="85000"/>
                      </a:schemeClr>
                    </a:solidFill>
                  </a:tcPr>
                </a:tc>
                <a:extLst>
                  <a:ext uri="{0D108BD9-81ED-4DB2-BD59-A6C34878D82A}">
                    <a16:rowId xmlns:a16="http://schemas.microsoft.com/office/drawing/2014/main" val="1937988992"/>
                  </a:ext>
                </a:extLst>
              </a:tr>
              <a:tr h="476250">
                <a:tc>
                  <a:txBody>
                    <a:bodyPr/>
                    <a:lstStyle/>
                    <a:p>
                      <a:pPr algn="ctr" fontAlgn="b"/>
                      <a:r>
                        <a:rPr lang="es-ES" sz="1200" b="1" i="0" u="none" strike="noStrike" dirty="0" err="1">
                          <a:solidFill>
                            <a:srgbClr val="000000"/>
                          </a:solidFill>
                          <a:effectLst/>
                          <a:latin typeface="Consolas"/>
                        </a:rPr>
                        <a:t>integer</a:t>
                      </a:r>
                      <a:endParaRPr lang="es-ES" sz="1200" b="1" i="0" u="none" strike="noStrike" dirty="0">
                        <a:solidFill>
                          <a:srgbClr val="000000"/>
                        </a:solidFill>
                        <a:effectLst/>
                        <a:latin typeface="Consolas"/>
                      </a:endParaRPr>
                    </a:p>
                  </a:txBody>
                  <a:tcPr marL="45720" marR="45720" anchor="ctr"/>
                </a:tc>
                <a:tc>
                  <a:txBody>
                    <a:bodyPr/>
                    <a:lstStyle/>
                    <a:p>
                      <a:pPr algn="ctr" fontAlgn="b"/>
                      <a:r>
                        <a:rPr lang="es-ES" sz="1200" b="0" i="0" u="none" strike="noStrike" dirty="0" err="1">
                          <a:solidFill>
                            <a:srgbClr val="000000"/>
                          </a:solidFill>
                          <a:effectLst/>
                          <a:latin typeface="Montserrat" pitchFamily="2" charset="0"/>
                        </a:rPr>
                        <a:t>integer</a:t>
                      </a:r>
                      <a:endParaRPr lang="es-ES" sz="1200" b="0" i="0" u="none" strike="noStrike" dirty="0">
                        <a:solidFill>
                          <a:srgbClr val="000000"/>
                        </a:solidFill>
                        <a:effectLst/>
                        <a:latin typeface="Montserrat" pitchFamily="2" charset="0"/>
                      </a:endParaRPr>
                    </a:p>
                  </a:txBody>
                  <a:tcPr marL="45720" marR="45720" anchor="ctr"/>
                </a:tc>
                <a:tc>
                  <a:txBody>
                    <a:bodyPr/>
                    <a:lstStyle/>
                    <a:p>
                      <a:pPr algn="ctr" fontAlgn="ctr"/>
                      <a:r>
                        <a:rPr lang="es-ES" sz="1200" b="0" i="0" u="none" strike="noStrike">
                          <a:solidFill>
                            <a:srgbClr val="000000"/>
                          </a:solidFill>
                          <a:effectLst/>
                          <a:latin typeface="Montserrat" pitchFamily="2" charset="0"/>
                        </a:rPr>
                        <a:t>int32</a:t>
                      </a:r>
                    </a:p>
                  </a:txBody>
                  <a:tcPr marL="45720" marR="45720" anchor="ctr"/>
                </a:tc>
                <a:tc>
                  <a:txBody>
                    <a:bodyPr/>
                    <a:lstStyle/>
                    <a:p>
                      <a:pPr algn="ctr" fontAlgn="ctr"/>
                      <a:r>
                        <a:rPr lang="es-ES" sz="1200" b="0" i="0" u="none" strike="noStrike" dirty="0">
                          <a:solidFill>
                            <a:srgbClr val="000000"/>
                          </a:solidFill>
                          <a:effectLst/>
                          <a:latin typeface="Montserrat" pitchFamily="2" charset="0"/>
                        </a:rPr>
                        <a:t>32 bits con signo</a:t>
                      </a:r>
                    </a:p>
                  </a:txBody>
                  <a:tcPr marL="45720" marR="45720" anchor="ctr"/>
                </a:tc>
                <a:extLst>
                  <a:ext uri="{0D108BD9-81ED-4DB2-BD59-A6C34878D82A}">
                    <a16:rowId xmlns:a16="http://schemas.microsoft.com/office/drawing/2014/main" val="587236341"/>
                  </a:ext>
                </a:extLst>
              </a:tr>
              <a:tr h="476250">
                <a:tc>
                  <a:txBody>
                    <a:bodyPr/>
                    <a:lstStyle/>
                    <a:p>
                      <a:pPr algn="ctr" fontAlgn="b"/>
                      <a:r>
                        <a:rPr lang="es-ES" sz="1200" b="1" i="0" u="none" strike="noStrike">
                          <a:solidFill>
                            <a:srgbClr val="000000"/>
                          </a:solidFill>
                          <a:effectLst/>
                          <a:latin typeface="Consolas"/>
                        </a:rPr>
                        <a:t>long</a:t>
                      </a:r>
                      <a:endParaRPr lang="es-ES" sz="1200" b="1" i="0" u="none" strike="noStrike" err="1">
                        <a:solidFill>
                          <a:srgbClr val="000000"/>
                        </a:solidFill>
                        <a:effectLst/>
                        <a:latin typeface="Consolas"/>
                      </a:endParaRPr>
                    </a:p>
                  </a:txBody>
                  <a:tcPr marL="45720" marR="45720" anchor="ctr"/>
                </a:tc>
                <a:tc>
                  <a:txBody>
                    <a:bodyPr/>
                    <a:lstStyle/>
                    <a:p>
                      <a:pPr algn="ctr" fontAlgn="b"/>
                      <a:r>
                        <a:rPr lang="es-ES" sz="1200" b="0" i="0" u="none" strike="noStrike" dirty="0" err="1">
                          <a:solidFill>
                            <a:srgbClr val="000000"/>
                          </a:solidFill>
                          <a:effectLst/>
                          <a:latin typeface="Montserrat" pitchFamily="2" charset="0"/>
                        </a:rPr>
                        <a:t>integer</a:t>
                      </a:r>
                      <a:endParaRPr lang="es-ES" sz="1200" b="0" i="0" u="none" strike="noStrike" dirty="0">
                        <a:solidFill>
                          <a:srgbClr val="000000"/>
                        </a:solidFill>
                        <a:effectLst/>
                        <a:latin typeface="Montserrat" pitchFamily="2" charset="0"/>
                      </a:endParaRPr>
                    </a:p>
                  </a:txBody>
                  <a:tcPr marL="45720" marR="45720" anchor="ctr"/>
                </a:tc>
                <a:tc>
                  <a:txBody>
                    <a:bodyPr/>
                    <a:lstStyle/>
                    <a:p>
                      <a:pPr algn="ctr" fontAlgn="ctr"/>
                      <a:r>
                        <a:rPr lang="es-ES" sz="1200" b="0" i="0" u="none" strike="noStrike" dirty="0">
                          <a:solidFill>
                            <a:srgbClr val="000000"/>
                          </a:solidFill>
                          <a:effectLst/>
                          <a:latin typeface="Montserrat" pitchFamily="2" charset="0"/>
                        </a:rPr>
                        <a:t>int64</a:t>
                      </a:r>
                    </a:p>
                  </a:txBody>
                  <a:tcPr marL="45720" marR="45720" anchor="ctr"/>
                </a:tc>
                <a:tc>
                  <a:txBody>
                    <a:bodyPr/>
                    <a:lstStyle/>
                    <a:p>
                      <a:pPr algn="ctr" fontAlgn="ctr"/>
                      <a:r>
                        <a:rPr lang="es-ES" sz="1200" b="0" i="0" u="none" strike="noStrike">
                          <a:solidFill>
                            <a:srgbClr val="000000"/>
                          </a:solidFill>
                          <a:effectLst/>
                          <a:latin typeface="Montserrat" pitchFamily="2" charset="0"/>
                        </a:rPr>
                        <a:t>64 bits con signo</a:t>
                      </a:r>
                    </a:p>
                  </a:txBody>
                  <a:tcPr marL="45720" marR="45720" anchor="ctr"/>
                </a:tc>
                <a:extLst>
                  <a:ext uri="{0D108BD9-81ED-4DB2-BD59-A6C34878D82A}">
                    <a16:rowId xmlns:a16="http://schemas.microsoft.com/office/drawing/2014/main" val="1239817271"/>
                  </a:ext>
                </a:extLst>
              </a:tr>
              <a:tr h="476250">
                <a:tc>
                  <a:txBody>
                    <a:bodyPr/>
                    <a:lstStyle/>
                    <a:p>
                      <a:pPr algn="ctr" fontAlgn="b"/>
                      <a:r>
                        <a:rPr lang="es-ES" sz="1200" b="1" i="0" u="none" strike="noStrike">
                          <a:solidFill>
                            <a:srgbClr val="000000"/>
                          </a:solidFill>
                          <a:effectLst/>
                          <a:latin typeface="Consolas"/>
                        </a:rPr>
                        <a:t>float</a:t>
                      </a:r>
                      <a:endParaRPr lang="es-ES" sz="1200" b="1" i="0" u="none" strike="noStrike" err="1">
                        <a:solidFill>
                          <a:srgbClr val="000000"/>
                        </a:solidFill>
                        <a:effectLst/>
                        <a:latin typeface="Consolas"/>
                      </a:endParaRPr>
                    </a:p>
                  </a:txBody>
                  <a:tcPr marL="45720" marR="45720" anchor="ctr"/>
                </a:tc>
                <a:tc>
                  <a:txBody>
                    <a:bodyPr/>
                    <a:lstStyle/>
                    <a:p>
                      <a:pPr algn="ctr" fontAlgn="b"/>
                      <a:r>
                        <a:rPr lang="es-ES" sz="1200" b="0" i="0" u="none" strike="noStrike">
                          <a:solidFill>
                            <a:srgbClr val="000000"/>
                          </a:solidFill>
                          <a:effectLst/>
                          <a:latin typeface="Montserrat" pitchFamily="2" charset="0"/>
                        </a:rPr>
                        <a:t>number</a:t>
                      </a:r>
                      <a:endParaRPr lang="es-ES" sz="1200" b="0" i="0" u="none" strike="noStrike" err="1">
                        <a:solidFill>
                          <a:srgbClr val="000000"/>
                        </a:solidFill>
                        <a:effectLst/>
                        <a:latin typeface="Montserrat" pitchFamily="2" charset="0"/>
                      </a:endParaRPr>
                    </a:p>
                  </a:txBody>
                  <a:tcPr marL="45720" marR="45720" anchor="ctr"/>
                </a:tc>
                <a:tc>
                  <a:txBody>
                    <a:bodyPr/>
                    <a:lstStyle/>
                    <a:p>
                      <a:pPr algn="ctr" fontAlgn="ctr"/>
                      <a:r>
                        <a:rPr lang="es-ES" sz="1200" b="0" i="0" u="none" strike="noStrike" dirty="0" err="1">
                          <a:solidFill>
                            <a:srgbClr val="000000"/>
                          </a:solidFill>
                          <a:effectLst/>
                          <a:latin typeface="Montserrat" pitchFamily="2" charset="0"/>
                        </a:rPr>
                        <a:t>float</a:t>
                      </a:r>
                      <a:endParaRPr lang="es-ES" sz="1200" b="0" i="0" u="none" strike="noStrike" dirty="0">
                        <a:solidFill>
                          <a:srgbClr val="000000"/>
                        </a:solidFill>
                        <a:effectLst/>
                        <a:latin typeface="Montserrat" pitchFamily="2" charset="0"/>
                      </a:endParaRPr>
                    </a:p>
                  </a:txBody>
                  <a:tcPr marL="45720" marR="45720" anchor="ctr"/>
                </a:tc>
                <a:tc>
                  <a:txBody>
                    <a:bodyPr/>
                    <a:lstStyle/>
                    <a:p>
                      <a:pPr algn="ctr" fontAlgn="ctr"/>
                      <a:endParaRPr lang="es-ES" sz="1200" b="0" i="0" u="none" strike="noStrike">
                        <a:solidFill>
                          <a:srgbClr val="000000"/>
                        </a:solidFill>
                        <a:effectLst/>
                        <a:latin typeface="Montserrat" pitchFamily="2" charset="0"/>
                      </a:endParaRPr>
                    </a:p>
                  </a:txBody>
                  <a:tcPr marL="45720" marR="45720" anchor="ctr"/>
                </a:tc>
                <a:extLst>
                  <a:ext uri="{0D108BD9-81ED-4DB2-BD59-A6C34878D82A}">
                    <a16:rowId xmlns:a16="http://schemas.microsoft.com/office/drawing/2014/main" val="284729236"/>
                  </a:ext>
                </a:extLst>
              </a:tr>
              <a:tr h="476250">
                <a:tc>
                  <a:txBody>
                    <a:bodyPr/>
                    <a:lstStyle/>
                    <a:p>
                      <a:pPr algn="ctr" fontAlgn="b"/>
                      <a:r>
                        <a:rPr lang="es-ES" sz="1200" b="1" i="0" u="none" strike="noStrike">
                          <a:solidFill>
                            <a:srgbClr val="000000"/>
                          </a:solidFill>
                          <a:effectLst/>
                          <a:latin typeface="Consolas"/>
                        </a:rPr>
                        <a:t>double</a:t>
                      </a:r>
                      <a:endParaRPr lang="es-ES" sz="1200" b="1" i="0" u="none" strike="noStrike" err="1">
                        <a:solidFill>
                          <a:srgbClr val="000000"/>
                        </a:solidFill>
                        <a:effectLst/>
                        <a:latin typeface="Consolas"/>
                      </a:endParaRPr>
                    </a:p>
                  </a:txBody>
                  <a:tcPr marL="45720" marR="45720" anchor="ctr"/>
                </a:tc>
                <a:tc>
                  <a:txBody>
                    <a:bodyPr/>
                    <a:lstStyle/>
                    <a:p>
                      <a:pPr algn="ctr" fontAlgn="b"/>
                      <a:r>
                        <a:rPr lang="es-ES" sz="1200" b="0" i="0" u="none" strike="noStrike">
                          <a:solidFill>
                            <a:srgbClr val="000000"/>
                          </a:solidFill>
                          <a:effectLst/>
                          <a:latin typeface="Montserrat" pitchFamily="2" charset="0"/>
                        </a:rPr>
                        <a:t>number</a:t>
                      </a:r>
                      <a:endParaRPr lang="es-ES" sz="1200" b="0" i="0" u="none" strike="noStrike" err="1">
                        <a:solidFill>
                          <a:srgbClr val="000000"/>
                        </a:solidFill>
                        <a:effectLst/>
                        <a:latin typeface="Montserrat" pitchFamily="2" charset="0"/>
                      </a:endParaRPr>
                    </a:p>
                  </a:txBody>
                  <a:tcPr marL="45720" marR="45720" anchor="ctr"/>
                </a:tc>
                <a:tc>
                  <a:txBody>
                    <a:bodyPr/>
                    <a:lstStyle/>
                    <a:p>
                      <a:pPr algn="ctr" fontAlgn="ctr"/>
                      <a:r>
                        <a:rPr lang="es-ES" sz="1200" b="0" i="0" u="none" strike="noStrike" dirty="0" err="1">
                          <a:solidFill>
                            <a:srgbClr val="000000"/>
                          </a:solidFill>
                          <a:effectLst/>
                          <a:latin typeface="Montserrat" pitchFamily="2" charset="0"/>
                        </a:rPr>
                        <a:t>double</a:t>
                      </a:r>
                      <a:endParaRPr lang="es-ES" sz="1200" b="0" i="0" u="none" strike="noStrike" dirty="0">
                        <a:solidFill>
                          <a:srgbClr val="000000"/>
                        </a:solidFill>
                        <a:effectLst/>
                        <a:latin typeface="Montserrat" pitchFamily="2" charset="0"/>
                      </a:endParaRPr>
                    </a:p>
                  </a:txBody>
                  <a:tcPr marL="45720" marR="45720" anchor="ctr"/>
                </a:tc>
                <a:tc>
                  <a:txBody>
                    <a:bodyPr/>
                    <a:lstStyle/>
                    <a:p>
                      <a:pPr algn="ctr" fontAlgn="ctr"/>
                      <a:endParaRPr lang="es-ES" sz="1200" b="0" i="0" u="none" strike="noStrike" dirty="0">
                        <a:solidFill>
                          <a:srgbClr val="000000"/>
                        </a:solidFill>
                        <a:effectLst/>
                        <a:latin typeface="Montserrat" pitchFamily="2" charset="0"/>
                      </a:endParaRPr>
                    </a:p>
                  </a:txBody>
                  <a:tcPr marL="45720" marR="45720" anchor="ctr"/>
                </a:tc>
                <a:extLst>
                  <a:ext uri="{0D108BD9-81ED-4DB2-BD59-A6C34878D82A}">
                    <a16:rowId xmlns:a16="http://schemas.microsoft.com/office/drawing/2014/main" val="1623045417"/>
                  </a:ext>
                </a:extLst>
              </a:tr>
              <a:tr h="476250">
                <a:tc>
                  <a:txBody>
                    <a:bodyPr/>
                    <a:lstStyle/>
                    <a:p>
                      <a:pPr lvl="0" algn="ctr">
                        <a:buNone/>
                      </a:pPr>
                      <a:r>
                        <a:rPr lang="es-ES" sz="1200" b="1" i="0" u="none" strike="noStrike">
                          <a:solidFill>
                            <a:srgbClr val="000000"/>
                          </a:solidFill>
                          <a:effectLst/>
                          <a:latin typeface="Consolas"/>
                        </a:rPr>
                        <a:t>string</a:t>
                      </a:r>
                      <a:endParaRPr lang="es-ES" sz="1200" b="1" i="0" u="none" strike="noStrike" err="1">
                        <a:solidFill>
                          <a:srgbClr val="000000"/>
                        </a:solidFill>
                        <a:effectLst/>
                        <a:latin typeface="Consolas"/>
                      </a:endParaRPr>
                    </a:p>
                  </a:txBody>
                  <a:tcPr marL="45720" marR="45720" anchor="ctr"/>
                </a:tc>
                <a:tc>
                  <a:txBody>
                    <a:bodyPr/>
                    <a:lstStyle/>
                    <a:p>
                      <a:pPr lvl="0" algn="ctr">
                        <a:buNone/>
                      </a:pPr>
                      <a:r>
                        <a:rPr lang="es-ES" sz="1200" b="0" i="0" u="none" strike="noStrike">
                          <a:solidFill>
                            <a:srgbClr val="000000"/>
                          </a:solidFill>
                          <a:effectLst/>
                          <a:latin typeface="Montserrat" pitchFamily="2" charset="0"/>
                        </a:rPr>
                        <a:t>string</a:t>
                      </a:r>
                      <a:endParaRPr lang="es-ES" sz="1200" b="0" i="0" u="none" strike="noStrike" err="1">
                        <a:solidFill>
                          <a:srgbClr val="000000"/>
                        </a:solidFill>
                        <a:effectLst/>
                        <a:latin typeface="Montserrat" pitchFamily="2" charset="0"/>
                      </a:endParaRPr>
                    </a:p>
                  </a:txBody>
                  <a:tcPr marL="45720" marR="45720" anchor="ctr"/>
                </a:tc>
                <a:tc>
                  <a:txBody>
                    <a:bodyPr/>
                    <a:lstStyle/>
                    <a:p>
                      <a:pPr lvl="0" algn="ctr">
                        <a:buNone/>
                      </a:pPr>
                      <a:endParaRPr lang="es-ES" sz="1200" b="0" i="0" u="none" strike="noStrike" dirty="0">
                        <a:solidFill>
                          <a:srgbClr val="000000"/>
                        </a:solidFill>
                        <a:effectLst/>
                        <a:latin typeface="Montserrat" pitchFamily="2" charset="0"/>
                      </a:endParaRPr>
                    </a:p>
                  </a:txBody>
                  <a:tcPr marL="45720" marR="45720" anchor="ctr"/>
                </a:tc>
                <a:tc>
                  <a:txBody>
                    <a:bodyPr/>
                    <a:lstStyle/>
                    <a:p>
                      <a:pPr lvl="0" algn="ctr">
                        <a:buNone/>
                      </a:pPr>
                      <a:endParaRPr lang="es-ES" sz="1200" b="0" i="0" u="none" strike="noStrike" dirty="0">
                        <a:solidFill>
                          <a:srgbClr val="000000"/>
                        </a:solidFill>
                        <a:effectLst/>
                        <a:latin typeface="Montserrat" pitchFamily="2" charset="0"/>
                      </a:endParaRPr>
                    </a:p>
                  </a:txBody>
                  <a:tcPr marL="45720" marR="45720" anchor="ctr"/>
                </a:tc>
                <a:extLst>
                  <a:ext uri="{0D108BD9-81ED-4DB2-BD59-A6C34878D82A}">
                    <a16:rowId xmlns:a16="http://schemas.microsoft.com/office/drawing/2014/main" val="2786571889"/>
                  </a:ext>
                </a:extLst>
              </a:tr>
              <a:tr h="476250">
                <a:tc>
                  <a:txBody>
                    <a:bodyPr/>
                    <a:lstStyle/>
                    <a:p>
                      <a:pPr lvl="0" algn="ctr">
                        <a:buNone/>
                      </a:pPr>
                      <a:r>
                        <a:rPr lang="es-ES" sz="1200" b="1" i="0" u="none" strike="noStrike">
                          <a:solidFill>
                            <a:srgbClr val="000000"/>
                          </a:solidFill>
                          <a:effectLst/>
                          <a:latin typeface="Consolas"/>
                        </a:rPr>
                        <a:t>byte</a:t>
                      </a:r>
                    </a:p>
                  </a:txBody>
                  <a:tcPr marL="45720" marR="45720" anchor="ctr"/>
                </a:tc>
                <a:tc>
                  <a:txBody>
                    <a:bodyPr/>
                    <a:lstStyle/>
                    <a:p>
                      <a:pPr lvl="0" algn="ctr">
                        <a:buNone/>
                      </a:pPr>
                      <a:r>
                        <a:rPr lang="es-ES" sz="1200" b="0" i="0" u="none" strike="noStrike">
                          <a:solidFill>
                            <a:srgbClr val="000000"/>
                          </a:solidFill>
                          <a:effectLst/>
                          <a:latin typeface="Montserrat" pitchFamily="2" charset="0"/>
                        </a:rPr>
                        <a:t>string</a:t>
                      </a:r>
                      <a:endParaRPr lang="es-ES" sz="1200" b="0" i="0" u="none" strike="noStrike" err="1">
                        <a:solidFill>
                          <a:srgbClr val="000000"/>
                        </a:solidFill>
                        <a:effectLst/>
                        <a:latin typeface="Montserrat" pitchFamily="2" charset="0"/>
                      </a:endParaRPr>
                    </a:p>
                  </a:txBody>
                  <a:tcPr marL="45720" marR="45720" anchor="ctr"/>
                </a:tc>
                <a:tc>
                  <a:txBody>
                    <a:bodyPr/>
                    <a:lstStyle/>
                    <a:p>
                      <a:pPr lvl="0" algn="ctr">
                        <a:buNone/>
                      </a:pPr>
                      <a:r>
                        <a:rPr lang="es-ES" sz="1200" b="0" i="0" u="none" strike="noStrike">
                          <a:solidFill>
                            <a:srgbClr val="000000"/>
                          </a:solidFill>
                          <a:effectLst/>
                          <a:latin typeface="Montserrat" pitchFamily="2" charset="0"/>
                        </a:rPr>
                        <a:t>byte</a:t>
                      </a:r>
                    </a:p>
                  </a:txBody>
                  <a:tcPr marL="45720" marR="45720" anchor="ctr"/>
                </a:tc>
                <a:tc>
                  <a:txBody>
                    <a:bodyPr/>
                    <a:lstStyle/>
                    <a:p>
                      <a:pPr lvl="0" algn="ctr">
                        <a:buNone/>
                      </a:pPr>
                      <a:r>
                        <a:rPr lang="es-ES" sz="1200" b="0" i="0" u="none" strike="noStrike" dirty="0">
                          <a:solidFill>
                            <a:srgbClr val="000000"/>
                          </a:solidFill>
                          <a:effectLst/>
                          <a:latin typeface="Montserrat" pitchFamily="2" charset="0"/>
                        </a:rPr>
                        <a:t>base64</a:t>
                      </a:r>
                    </a:p>
                  </a:txBody>
                  <a:tcPr marL="45720" marR="45720" anchor="ctr"/>
                </a:tc>
                <a:extLst>
                  <a:ext uri="{0D108BD9-81ED-4DB2-BD59-A6C34878D82A}">
                    <a16:rowId xmlns:a16="http://schemas.microsoft.com/office/drawing/2014/main" val="2437695942"/>
                  </a:ext>
                </a:extLst>
              </a:tr>
            </a:tbl>
          </a:graphicData>
        </a:graphic>
      </p:graphicFrame>
      <p:graphicFrame>
        <p:nvGraphicFramePr>
          <p:cNvPr id="5" name="Tabla 4">
            <a:extLst>
              <a:ext uri="{FF2B5EF4-FFF2-40B4-BE49-F238E27FC236}">
                <a16:creationId xmlns:a16="http://schemas.microsoft.com/office/drawing/2014/main" id="{E18DEA0F-3D11-958B-4933-593543F85351}"/>
              </a:ext>
            </a:extLst>
          </p:cNvPr>
          <p:cNvGraphicFramePr>
            <a:graphicFrameLocks noGrp="1"/>
          </p:cNvGraphicFramePr>
          <p:nvPr>
            <p:extLst>
              <p:ext uri="{D42A27DB-BD31-4B8C-83A1-F6EECF244321}">
                <p14:modId xmlns:p14="http://schemas.microsoft.com/office/powerpoint/2010/main" val="2509000644"/>
              </p:ext>
            </p:extLst>
          </p:nvPr>
        </p:nvGraphicFramePr>
        <p:xfrm>
          <a:off x="6375994" y="1885629"/>
          <a:ext cx="4251947" cy="2857500"/>
        </p:xfrm>
        <a:graphic>
          <a:graphicData uri="http://schemas.openxmlformats.org/drawingml/2006/table">
            <a:tbl>
              <a:tblPr firstRow="1" bandRow="1">
                <a:tableStyleId>{5940675A-B579-460E-94D1-54222C63F5DA}</a:tableStyleId>
              </a:tblPr>
              <a:tblGrid>
                <a:gridCol w="848677">
                  <a:extLst>
                    <a:ext uri="{9D8B030D-6E8A-4147-A177-3AD203B41FA5}">
                      <a16:colId xmlns:a16="http://schemas.microsoft.com/office/drawing/2014/main" val="828441176"/>
                    </a:ext>
                  </a:extLst>
                </a:gridCol>
                <a:gridCol w="751840">
                  <a:extLst>
                    <a:ext uri="{9D8B030D-6E8A-4147-A177-3AD203B41FA5}">
                      <a16:colId xmlns:a16="http://schemas.microsoft.com/office/drawing/2014/main" val="2190787725"/>
                    </a:ext>
                  </a:extLst>
                </a:gridCol>
                <a:gridCol w="894715">
                  <a:extLst>
                    <a:ext uri="{9D8B030D-6E8A-4147-A177-3AD203B41FA5}">
                      <a16:colId xmlns:a16="http://schemas.microsoft.com/office/drawing/2014/main" val="2917345163"/>
                    </a:ext>
                  </a:extLst>
                </a:gridCol>
                <a:gridCol w="1756715">
                  <a:extLst>
                    <a:ext uri="{9D8B030D-6E8A-4147-A177-3AD203B41FA5}">
                      <a16:colId xmlns:a16="http://schemas.microsoft.com/office/drawing/2014/main" val="2650834167"/>
                    </a:ext>
                  </a:extLst>
                </a:gridCol>
              </a:tblGrid>
              <a:tr h="476250">
                <a:tc>
                  <a:txBody>
                    <a:bodyPr/>
                    <a:lstStyle/>
                    <a:p>
                      <a:pPr algn="ctr" fontAlgn="b"/>
                      <a:r>
                        <a:rPr lang="es-ES" sz="1200" b="1" i="0" u="none" strike="noStrike" dirty="0">
                          <a:solidFill>
                            <a:srgbClr val="000000"/>
                          </a:solidFill>
                          <a:effectLst/>
                          <a:latin typeface="Montserrat" pitchFamily="2" charset="0"/>
                        </a:rPr>
                        <a:t>Nombre</a:t>
                      </a:r>
                    </a:p>
                  </a:txBody>
                  <a:tcPr marL="45720" marR="45720" anchor="ctr">
                    <a:solidFill>
                      <a:schemeClr val="bg1">
                        <a:lumMod val="85000"/>
                      </a:schemeClr>
                    </a:solidFill>
                  </a:tcPr>
                </a:tc>
                <a:tc>
                  <a:txBody>
                    <a:bodyPr/>
                    <a:lstStyle/>
                    <a:p>
                      <a:pPr algn="ctr" fontAlgn="b"/>
                      <a:r>
                        <a:rPr lang="es-ES" sz="1200" b="1" i="0" u="none" strike="noStrike" dirty="0">
                          <a:solidFill>
                            <a:srgbClr val="000000"/>
                          </a:solidFill>
                          <a:effectLst/>
                          <a:latin typeface="Montserrat" pitchFamily="2" charset="0"/>
                        </a:rPr>
                        <a:t>Tipo</a:t>
                      </a:r>
                    </a:p>
                  </a:txBody>
                  <a:tcPr marL="45720" marR="45720" anchor="ctr">
                    <a:solidFill>
                      <a:schemeClr val="bg1">
                        <a:lumMod val="85000"/>
                      </a:schemeClr>
                    </a:solidFill>
                  </a:tcPr>
                </a:tc>
                <a:tc>
                  <a:txBody>
                    <a:bodyPr/>
                    <a:lstStyle/>
                    <a:p>
                      <a:pPr algn="ctr" fontAlgn="b"/>
                      <a:r>
                        <a:rPr lang="es-ES" sz="1200" b="1" i="0" u="none" strike="noStrike" dirty="0">
                          <a:solidFill>
                            <a:srgbClr val="000000"/>
                          </a:solidFill>
                          <a:effectLst/>
                          <a:latin typeface="Montserrat" pitchFamily="2" charset="0"/>
                        </a:rPr>
                        <a:t>Formato</a:t>
                      </a:r>
                    </a:p>
                  </a:txBody>
                  <a:tcPr marL="45720" marR="45720" anchor="ctr">
                    <a:solidFill>
                      <a:schemeClr val="bg1">
                        <a:lumMod val="85000"/>
                      </a:schemeClr>
                    </a:solidFill>
                  </a:tcPr>
                </a:tc>
                <a:tc>
                  <a:txBody>
                    <a:bodyPr/>
                    <a:lstStyle/>
                    <a:p>
                      <a:pPr algn="ctr" fontAlgn="ctr"/>
                      <a:r>
                        <a:rPr lang="es-ES" sz="1200" b="1" i="0" u="none" strike="noStrike" dirty="0">
                          <a:solidFill>
                            <a:srgbClr val="000000"/>
                          </a:solidFill>
                          <a:effectLst/>
                          <a:latin typeface="Montserrat" pitchFamily="2" charset="0"/>
                        </a:rPr>
                        <a:t>Comentarios</a:t>
                      </a:r>
                    </a:p>
                  </a:txBody>
                  <a:tcPr marL="45720" marR="45720" anchor="ctr">
                    <a:solidFill>
                      <a:schemeClr val="bg1">
                        <a:lumMod val="85000"/>
                      </a:schemeClr>
                    </a:solidFill>
                  </a:tcPr>
                </a:tc>
                <a:extLst>
                  <a:ext uri="{0D108BD9-81ED-4DB2-BD59-A6C34878D82A}">
                    <a16:rowId xmlns:a16="http://schemas.microsoft.com/office/drawing/2014/main" val="1802621197"/>
                  </a:ext>
                </a:extLst>
              </a:tr>
              <a:tr h="476250">
                <a:tc>
                  <a:txBody>
                    <a:bodyPr/>
                    <a:lstStyle/>
                    <a:p>
                      <a:pPr algn="ctr" fontAlgn="b"/>
                      <a:r>
                        <a:rPr lang="es-ES" sz="1200" b="1" i="0" u="none" strike="noStrike" dirty="0" err="1">
                          <a:solidFill>
                            <a:srgbClr val="000000"/>
                          </a:solidFill>
                          <a:effectLst/>
                          <a:latin typeface="Consolas"/>
                        </a:rPr>
                        <a:t>binary</a:t>
                      </a:r>
                      <a:endParaRPr lang="es-ES" sz="1200" b="1" i="0" u="none" strike="noStrike" dirty="0">
                        <a:solidFill>
                          <a:srgbClr val="000000"/>
                        </a:solidFill>
                        <a:effectLst/>
                        <a:latin typeface="Consolas"/>
                      </a:endParaRPr>
                    </a:p>
                  </a:txBody>
                  <a:tcPr marL="45720" marR="45720" anchor="ctr"/>
                </a:tc>
                <a:tc>
                  <a:txBody>
                    <a:bodyPr/>
                    <a:lstStyle/>
                    <a:p>
                      <a:pPr algn="ctr" fontAlgn="b"/>
                      <a:r>
                        <a:rPr lang="es-ES" sz="1200" b="0" i="0" u="none" strike="noStrike" dirty="0" err="1">
                          <a:solidFill>
                            <a:srgbClr val="000000"/>
                          </a:solidFill>
                          <a:effectLst/>
                          <a:latin typeface="Montserrat" pitchFamily="2" charset="0"/>
                        </a:rPr>
                        <a:t>string</a:t>
                      </a:r>
                      <a:endParaRPr lang="es-ES" sz="1200" b="0" i="0" u="none" strike="noStrike" dirty="0">
                        <a:solidFill>
                          <a:srgbClr val="000000"/>
                        </a:solidFill>
                        <a:effectLst/>
                        <a:latin typeface="Montserrat" pitchFamily="2" charset="0"/>
                      </a:endParaRPr>
                    </a:p>
                  </a:txBody>
                  <a:tcPr marL="45720" marR="45720" anchor="ctr"/>
                </a:tc>
                <a:tc>
                  <a:txBody>
                    <a:bodyPr/>
                    <a:lstStyle/>
                    <a:p>
                      <a:pPr algn="ctr" fontAlgn="ctr"/>
                      <a:r>
                        <a:rPr lang="es-ES" sz="1200" b="0" i="0" u="none" strike="noStrike">
                          <a:solidFill>
                            <a:srgbClr val="000000"/>
                          </a:solidFill>
                          <a:effectLst/>
                          <a:latin typeface="Montserrat" pitchFamily="2" charset="0"/>
                        </a:rPr>
                        <a:t>binary</a:t>
                      </a:r>
                      <a:endParaRPr lang="es-ES" sz="1200" b="0" i="0" u="none" strike="noStrike" err="1">
                        <a:solidFill>
                          <a:srgbClr val="000000"/>
                        </a:solidFill>
                        <a:effectLst/>
                        <a:latin typeface="Montserrat" pitchFamily="2" charset="0"/>
                      </a:endParaRPr>
                    </a:p>
                  </a:txBody>
                  <a:tcPr marL="45720" marR="45720" anchor="ctr"/>
                </a:tc>
                <a:tc>
                  <a:txBody>
                    <a:bodyPr/>
                    <a:lstStyle/>
                    <a:p>
                      <a:pPr algn="ctr" fontAlgn="ctr"/>
                      <a:r>
                        <a:rPr lang="es-ES" sz="1200" b="0" i="0" u="none" strike="noStrike">
                          <a:solidFill>
                            <a:srgbClr val="000000"/>
                          </a:solidFill>
                          <a:effectLst/>
                          <a:latin typeface="Montserrat" pitchFamily="2" charset="0"/>
                        </a:rPr>
                        <a:t>Cualquier secuencia de octetos</a:t>
                      </a:r>
                    </a:p>
                  </a:txBody>
                  <a:tcPr marL="45720" marR="45720" anchor="ctr"/>
                </a:tc>
                <a:extLst>
                  <a:ext uri="{0D108BD9-81ED-4DB2-BD59-A6C34878D82A}">
                    <a16:rowId xmlns:a16="http://schemas.microsoft.com/office/drawing/2014/main" val="2870997540"/>
                  </a:ext>
                </a:extLst>
              </a:tr>
              <a:tr h="476250">
                <a:tc>
                  <a:txBody>
                    <a:bodyPr/>
                    <a:lstStyle/>
                    <a:p>
                      <a:pPr algn="ctr" fontAlgn="b"/>
                      <a:r>
                        <a:rPr lang="es-ES" sz="1200" b="1" i="0" u="none" strike="noStrike">
                          <a:solidFill>
                            <a:srgbClr val="000000"/>
                          </a:solidFill>
                          <a:effectLst/>
                          <a:latin typeface="Consolas"/>
                        </a:rPr>
                        <a:t>boolean</a:t>
                      </a:r>
                      <a:endParaRPr lang="es-ES" sz="1200" b="1" i="0" u="none" strike="noStrike" err="1">
                        <a:solidFill>
                          <a:srgbClr val="000000"/>
                        </a:solidFill>
                        <a:effectLst/>
                        <a:latin typeface="Consolas"/>
                      </a:endParaRPr>
                    </a:p>
                  </a:txBody>
                  <a:tcPr marL="45720" marR="45720" anchor="ctr"/>
                </a:tc>
                <a:tc>
                  <a:txBody>
                    <a:bodyPr/>
                    <a:lstStyle/>
                    <a:p>
                      <a:pPr algn="ctr" fontAlgn="b"/>
                      <a:r>
                        <a:rPr lang="es-ES" sz="1200" b="0" i="0" u="none" strike="noStrike">
                          <a:solidFill>
                            <a:srgbClr val="000000"/>
                          </a:solidFill>
                          <a:effectLst/>
                          <a:latin typeface="Montserrat" pitchFamily="2" charset="0"/>
                        </a:rPr>
                        <a:t>boolean</a:t>
                      </a:r>
                      <a:endParaRPr lang="es-ES" sz="1200" b="0" i="0" u="none" strike="noStrike" err="1">
                        <a:solidFill>
                          <a:srgbClr val="000000"/>
                        </a:solidFill>
                        <a:effectLst/>
                        <a:latin typeface="Montserrat" pitchFamily="2" charset="0"/>
                      </a:endParaRPr>
                    </a:p>
                  </a:txBody>
                  <a:tcPr marL="45720" marR="45720" anchor="ctr"/>
                </a:tc>
                <a:tc>
                  <a:txBody>
                    <a:bodyPr/>
                    <a:lstStyle/>
                    <a:p>
                      <a:pPr algn="ctr" fontAlgn="ctr"/>
                      <a:endParaRPr lang="es-ES" sz="1200" b="0" i="0" u="none" strike="noStrike" dirty="0">
                        <a:solidFill>
                          <a:srgbClr val="000000"/>
                        </a:solidFill>
                        <a:effectLst/>
                        <a:latin typeface="Montserrat" pitchFamily="2" charset="0"/>
                      </a:endParaRPr>
                    </a:p>
                  </a:txBody>
                  <a:tcPr marL="45720" marR="45720" anchor="ctr"/>
                </a:tc>
                <a:tc>
                  <a:txBody>
                    <a:bodyPr/>
                    <a:lstStyle/>
                    <a:p>
                      <a:pPr algn="ctr" fontAlgn="ctr"/>
                      <a:endParaRPr lang="es-ES" sz="1200" b="0" i="0" u="none" strike="noStrike">
                        <a:solidFill>
                          <a:srgbClr val="000000"/>
                        </a:solidFill>
                        <a:effectLst/>
                        <a:latin typeface="Montserrat" pitchFamily="2" charset="0"/>
                      </a:endParaRPr>
                    </a:p>
                  </a:txBody>
                  <a:tcPr marL="45720" marR="45720" anchor="ctr"/>
                </a:tc>
                <a:extLst>
                  <a:ext uri="{0D108BD9-81ED-4DB2-BD59-A6C34878D82A}">
                    <a16:rowId xmlns:a16="http://schemas.microsoft.com/office/drawing/2014/main" val="431527406"/>
                  </a:ext>
                </a:extLst>
              </a:tr>
              <a:tr h="476250">
                <a:tc>
                  <a:txBody>
                    <a:bodyPr/>
                    <a:lstStyle/>
                    <a:p>
                      <a:pPr algn="ctr" fontAlgn="b"/>
                      <a:r>
                        <a:rPr lang="es-ES" sz="1200" b="1" i="0" u="none" strike="noStrike">
                          <a:solidFill>
                            <a:srgbClr val="000000"/>
                          </a:solidFill>
                          <a:effectLst/>
                          <a:latin typeface="Consolas"/>
                        </a:rPr>
                        <a:t>date</a:t>
                      </a:r>
                    </a:p>
                  </a:txBody>
                  <a:tcPr marL="45720" marR="45720" anchor="ctr"/>
                </a:tc>
                <a:tc>
                  <a:txBody>
                    <a:bodyPr/>
                    <a:lstStyle/>
                    <a:p>
                      <a:pPr algn="ctr" fontAlgn="b"/>
                      <a:r>
                        <a:rPr lang="es-ES" sz="1200" b="0" i="0" u="none" strike="noStrike">
                          <a:solidFill>
                            <a:srgbClr val="000000"/>
                          </a:solidFill>
                          <a:effectLst/>
                          <a:latin typeface="Montserrat" pitchFamily="2" charset="0"/>
                        </a:rPr>
                        <a:t>string</a:t>
                      </a:r>
                      <a:endParaRPr lang="es-ES" sz="1200" b="0" i="0" u="none" strike="noStrike" err="1">
                        <a:solidFill>
                          <a:srgbClr val="000000"/>
                        </a:solidFill>
                        <a:effectLst/>
                        <a:latin typeface="Montserrat" pitchFamily="2" charset="0"/>
                      </a:endParaRPr>
                    </a:p>
                  </a:txBody>
                  <a:tcPr marL="45720" marR="45720" anchor="ctr"/>
                </a:tc>
                <a:tc>
                  <a:txBody>
                    <a:bodyPr/>
                    <a:lstStyle/>
                    <a:p>
                      <a:pPr algn="ctr" fontAlgn="ctr"/>
                      <a:r>
                        <a:rPr lang="es-ES" sz="1200" b="0" i="0" u="none" strike="noStrike" dirty="0">
                          <a:solidFill>
                            <a:srgbClr val="000000"/>
                          </a:solidFill>
                          <a:effectLst/>
                          <a:latin typeface="Montserrat" pitchFamily="2" charset="0"/>
                        </a:rPr>
                        <a:t>date</a:t>
                      </a:r>
                    </a:p>
                  </a:txBody>
                  <a:tcPr marL="45720" marR="45720" anchor="ctr"/>
                </a:tc>
                <a:tc>
                  <a:txBody>
                    <a:bodyPr/>
                    <a:lstStyle/>
                    <a:p>
                      <a:pPr lvl="0" algn="ctr">
                        <a:lnSpc>
                          <a:spcPct val="100000"/>
                        </a:lnSpc>
                        <a:spcBef>
                          <a:spcPts val="0"/>
                        </a:spcBef>
                        <a:spcAft>
                          <a:spcPts val="0"/>
                        </a:spcAft>
                        <a:buNone/>
                      </a:pPr>
                      <a:r>
                        <a:rPr lang="es-ES" sz="1200" b="0" i="0" u="none" strike="noStrike" noProof="0">
                          <a:solidFill>
                            <a:srgbClr val="000000"/>
                          </a:solidFill>
                          <a:effectLst/>
                          <a:latin typeface="Montserrat" pitchFamily="2" charset="0"/>
                        </a:rPr>
                        <a:t>Full-date RFC3339</a:t>
                      </a:r>
                      <a:endParaRPr lang="es-ES" sz="1200" b="0" i="0" u="none" strike="noStrike" noProof="0">
                        <a:effectLst/>
                        <a:latin typeface="Montserrat" pitchFamily="2" charset="0"/>
                      </a:endParaRPr>
                    </a:p>
                  </a:txBody>
                  <a:tcPr marL="45720" marR="45720" anchor="ctr"/>
                </a:tc>
                <a:extLst>
                  <a:ext uri="{0D108BD9-81ED-4DB2-BD59-A6C34878D82A}">
                    <a16:rowId xmlns:a16="http://schemas.microsoft.com/office/drawing/2014/main" val="2100668356"/>
                  </a:ext>
                </a:extLst>
              </a:tr>
              <a:tr h="476250">
                <a:tc>
                  <a:txBody>
                    <a:bodyPr/>
                    <a:lstStyle/>
                    <a:p>
                      <a:pPr algn="ctr" fontAlgn="b"/>
                      <a:r>
                        <a:rPr lang="es-ES" sz="1200" b="1" i="0" u="none" strike="noStrike">
                          <a:solidFill>
                            <a:srgbClr val="000000"/>
                          </a:solidFill>
                          <a:effectLst/>
                          <a:latin typeface="Consolas"/>
                        </a:rPr>
                        <a:t>dateTime</a:t>
                      </a:r>
                      <a:endParaRPr lang="es-ES" sz="1200" b="1" i="0" u="none" strike="noStrike" err="1">
                        <a:solidFill>
                          <a:srgbClr val="000000"/>
                        </a:solidFill>
                        <a:effectLst/>
                        <a:latin typeface="Consolas"/>
                      </a:endParaRPr>
                    </a:p>
                  </a:txBody>
                  <a:tcPr marL="45720" marR="45720" anchor="ctr"/>
                </a:tc>
                <a:tc>
                  <a:txBody>
                    <a:bodyPr/>
                    <a:lstStyle/>
                    <a:p>
                      <a:pPr algn="ctr" fontAlgn="b"/>
                      <a:r>
                        <a:rPr lang="es-ES" sz="1200" b="0" i="0" u="none" strike="noStrike">
                          <a:solidFill>
                            <a:srgbClr val="000000"/>
                          </a:solidFill>
                          <a:effectLst/>
                          <a:latin typeface="Montserrat" pitchFamily="2" charset="0"/>
                        </a:rPr>
                        <a:t>string</a:t>
                      </a:r>
                      <a:endParaRPr lang="es-ES" sz="1200" b="0" i="0" u="none" strike="noStrike" err="1">
                        <a:solidFill>
                          <a:srgbClr val="000000"/>
                        </a:solidFill>
                        <a:effectLst/>
                        <a:latin typeface="Montserrat" pitchFamily="2" charset="0"/>
                      </a:endParaRPr>
                    </a:p>
                  </a:txBody>
                  <a:tcPr marL="45720" marR="45720" anchor="ctr"/>
                </a:tc>
                <a:tc>
                  <a:txBody>
                    <a:bodyPr/>
                    <a:lstStyle/>
                    <a:p>
                      <a:pPr algn="ctr" fontAlgn="ctr"/>
                      <a:r>
                        <a:rPr lang="es-ES" sz="1200" b="0" i="0" u="none" strike="noStrike">
                          <a:solidFill>
                            <a:srgbClr val="000000"/>
                          </a:solidFill>
                          <a:effectLst/>
                          <a:latin typeface="Montserrat" pitchFamily="2" charset="0"/>
                        </a:rPr>
                        <a:t>date-time</a:t>
                      </a:r>
                    </a:p>
                  </a:txBody>
                  <a:tcPr marL="45720" marR="45720" anchor="ctr"/>
                </a:tc>
                <a:tc>
                  <a:txBody>
                    <a:bodyPr/>
                    <a:lstStyle/>
                    <a:p>
                      <a:pPr lvl="0" algn="ctr">
                        <a:lnSpc>
                          <a:spcPct val="100000"/>
                        </a:lnSpc>
                        <a:spcBef>
                          <a:spcPts val="0"/>
                        </a:spcBef>
                        <a:spcAft>
                          <a:spcPts val="0"/>
                        </a:spcAft>
                        <a:buNone/>
                      </a:pPr>
                      <a:r>
                        <a:rPr lang="es-ES" sz="1200" b="0" i="0" u="none" strike="noStrike" noProof="0" dirty="0">
                          <a:solidFill>
                            <a:srgbClr val="000000"/>
                          </a:solidFill>
                          <a:effectLst/>
                          <a:latin typeface="Montserrat" pitchFamily="2" charset="0"/>
                        </a:rPr>
                        <a:t>Date-time RFC3339</a:t>
                      </a:r>
                      <a:endParaRPr lang="es-ES" sz="1200" b="0" i="0" u="none" strike="noStrike" noProof="0" dirty="0">
                        <a:effectLst/>
                        <a:latin typeface="Montserrat" pitchFamily="2" charset="0"/>
                      </a:endParaRPr>
                    </a:p>
                  </a:txBody>
                  <a:tcPr marL="45720" marR="45720" anchor="ctr"/>
                </a:tc>
                <a:extLst>
                  <a:ext uri="{0D108BD9-81ED-4DB2-BD59-A6C34878D82A}">
                    <a16:rowId xmlns:a16="http://schemas.microsoft.com/office/drawing/2014/main" val="2919696718"/>
                  </a:ext>
                </a:extLst>
              </a:tr>
              <a:tr h="476250">
                <a:tc>
                  <a:txBody>
                    <a:bodyPr/>
                    <a:lstStyle/>
                    <a:p>
                      <a:pPr lvl="0" algn="ctr">
                        <a:buNone/>
                      </a:pPr>
                      <a:r>
                        <a:rPr lang="es-ES" sz="1200" b="1" i="0" u="none" strike="noStrike" dirty="0" err="1">
                          <a:solidFill>
                            <a:srgbClr val="000000"/>
                          </a:solidFill>
                          <a:effectLst/>
                          <a:latin typeface="Consolas"/>
                        </a:rPr>
                        <a:t>password</a:t>
                      </a:r>
                      <a:endParaRPr lang="es-ES" sz="1200" b="1" i="0" u="none" strike="noStrike" dirty="0">
                        <a:solidFill>
                          <a:srgbClr val="000000"/>
                        </a:solidFill>
                        <a:effectLst/>
                        <a:latin typeface="Consolas"/>
                      </a:endParaRPr>
                    </a:p>
                  </a:txBody>
                  <a:tcPr marL="45720" marR="45720" anchor="ctr"/>
                </a:tc>
                <a:tc>
                  <a:txBody>
                    <a:bodyPr/>
                    <a:lstStyle/>
                    <a:p>
                      <a:pPr lvl="0" algn="ctr">
                        <a:buNone/>
                      </a:pPr>
                      <a:r>
                        <a:rPr lang="es-ES" sz="1200" b="0" i="0" u="none" strike="noStrike">
                          <a:solidFill>
                            <a:srgbClr val="000000"/>
                          </a:solidFill>
                          <a:effectLst/>
                          <a:latin typeface="Montserrat" pitchFamily="2" charset="0"/>
                        </a:rPr>
                        <a:t>string</a:t>
                      </a:r>
                      <a:endParaRPr lang="es-ES" sz="1200" b="0" i="0" u="none" strike="noStrike" err="1">
                        <a:solidFill>
                          <a:srgbClr val="000000"/>
                        </a:solidFill>
                        <a:effectLst/>
                        <a:latin typeface="Montserrat" pitchFamily="2" charset="0"/>
                      </a:endParaRPr>
                    </a:p>
                  </a:txBody>
                  <a:tcPr marL="45720" marR="45720" anchor="ctr"/>
                </a:tc>
                <a:tc>
                  <a:txBody>
                    <a:bodyPr/>
                    <a:lstStyle/>
                    <a:p>
                      <a:pPr lvl="0" algn="ctr">
                        <a:buNone/>
                      </a:pPr>
                      <a:r>
                        <a:rPr lang="es-ES" sz="1200" b="0" i="0" u="none" strike="noStrike">
                          <a:solidFill>
                            <a:srgbClr val="000000"/>
                          </a:solidFill>
                          <a:effectLst/>
                          <a:latin typeface="Montserrat" pitchFamily="2" charset="0"/>
                        </a:rPr>
                        <a:t>password</a:t>
                      </a:r>
                      <a:endParaRPr lang="es-ES" sz="1200" b="0" i="0" u="none" strike="noStrike" err="1">
                        <a:solidFill>
                          <a:srgbClr val="000000"/>
                        </a:solidFill>
                        <a:effectLst/>
                        <a:latin typeface="Montserrat" pitchFamily="2" charset="0"/>
                      </a:endParaRPr>
                    </a:p>
                  </a:txBody>
                  <a:tcPr marL="45720" marR="45720" anchor="ctr"/>
                </a:tc>
                <a:tc>
                  <a:txBody>
                    <a:bodyPr/>
                    <a:lstStyle/>
                    <a:p>
                      <a:pPr lvl="0" algn="ctr">
                        <a:buNone/>
                      </a:pPr>
                      <a:r>
                        <a:rPr lang="es-ES" sz="1200" b="0" i="0" u="none" strike="noStrike" dirty="0">
                          <a:solidFill>
                            <a:srgbClr val="000000"/>
                          </a:solidFill>
                          <a:effectLst/>
                          <a:latin typeface="Montserrat" pitchFamily="2" charset="0"/>
                        </a:rPr>
                        <a:t>Indica a la IU ocultar la entrada</a:t>
                      </a:r>
                    </a:p>
                  </a:txBody>
                  <a:tcPr marL="45720" marR="45720" anchor="ctr"/>
                </a:tc>
                <a:extLst>
                  <a:ext uri="{0D108BD9-81ED-4DB2-BD59-A6C34878D82A}">
                    <a16:rowId xmlns:a16="http://schemas.microsoft.com/office/drawing/2014/main" val="2401207716"/>
                  </a:ext>
                </a:extLst>
              </a:tr>
            </a:tbl>
          </a:graphicData>
        </a:graphic>
      </p:graphicFrame>
    </p:spTree>
    <p:extLst>
      <p:ext uri="{BB962C8B-B14F-4D97-AF65-F5344CB8AC3E}">
        <p14:creationId xmlns:p14="http://schemas.microsoft.com/office/powerpoint/2010/main" val="365498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800" b="1">
                <a:latin typeface="Montserrat"/>
                <a:ea typeface="Montserrat"/>
                <a:cs typeface="Montserrat"/>
                <a:sym typeface="Montserrat"/>
              </a:rPr>
              <a:t>Introducción</a:t>
            </a:r>
          </a:p>
        </p:txBody>
      </p:sp>
      <p:sp>
        <p:nvSpPr>
          <p:cNvPr id="6" name="CuadroTexto 5">
            <a:extLst>
              <a:ext uri="{FF2B5EF4-FFF2-40B4-BE49-F238E27FC236}">
                <a16:creationId xmlns:a16="http://schemas.microsoft.com/office/drawing/2014/main" id="{0C766735-7465-D93B-D560-FA774CB608D1}"/>
              </a:ext>
            </a:extLst>
          </p:cNvPr>
          <p:cNvSpPr txBox="1"/>
          <p:nvPr/>
        </p:nvSpPr>
        <p:spPr>
          <a:xfrm>
            <a:off x="1286105" y="2144315"/>
            <a:ext cx="4301183" cy="3385542"/>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just">
              <a:spcAft>
                <a:spcPts val="1200"/>
              </a:spcAft>
            </a:pPr>
            <a:r>
              <a:rPr lang="es-ES" sz="1200" b="1" dirty="0">
                <a:latin typeface="Montserrat" pitchFamily="2" charset="0"/>
              </a:rPr>
              <a:t>AsyncAPI</a:t>
            </a:r>
            <a:r>
              <a:rPr lang="es-ES" sz="1200" dirty="0">
                <a:latin typeface="Montserrat" pitchFamily="2" charset="0"/>
              </a:rPr>
              <a:t> es una iniciativa cuyo objetivo es proporcionar la especificación de un lenguaje de definición de APIs asíncronas, que permita un diseño más efectivo de arquitecturas dirigidas por eventos, al igual que OpenAPI lo es para la definición de APIs REST. </a:t>
            </a:r>
            <a:endParaRPr lang="es-ES" sz="1200" dirty="0">
              <a:latin typeface="Montserrat" pitchFamily="2" charset="0"/>
              <a:cs typeface="Arial"/>
            </a:endParaRPr>
          </a:p>
          <a:p>
            <a:pPr algn="just">
              <a:spcAft>
                <a:spcPts val="1200"/>
              </a:spcAft>
            </a:pPr>
            <a:r>
              <a:rPr lang="es-ES" sz="1200" dirty="0">
                <a:latin typeface="Montserrat" pitchFamily="2" charset="0"/>
              </a:rPr>
              <a:t>Se basa en OpenAPI 3, hasta tal punto que la definición de los componentes es la misma, y su objetivo es proporcionar las mismas utilidades que OpenAPI, para la definición de eventos en el ámbito de la asincronicidad.</a:t>
            </a:r>
            <a:endParaRPr lang="es-ES" sz="1200" dirty="0">
              <a:latin typeface="Montserrat" pitchFamily="2" charset="0"/>
              <a:cs typeface="Arial"/>
            </a:endParaRPr>
          </a:p>
          <a:p>
            <a:pPr algn="just">
              <a:spcAft>
                <a:spcPts val="1200"/>
              </a:spcAft>
            </a:pPr>
            <a:r>
              <a:rPr lang="es-ES" sz="1200" dirty="0">
                <a:latin typeface="Montserrat" pitchFamily="2" charset="0"/>
              </a:rPr>
              <a:t>Tanto OpenAPI como AsyncAPI se basan en la premisa </a:t>
            </a:r>
            <a:r>
              <a:rPr lang="es-ES" sz="1200" b="1" dirty="0" err="1">
                <a:latin typeface="Montserrat" pitchFamily="2" charset="0"/>
              </a:rPr>
              <a:t>contract-first</a:t>
            </a:r>
            <a:r>
              <a:rPr lang="es-ES" sz="1200" dirty="0">
                <a:latin typeface="Montserrat" pitchFamily="2" charset="0"/>
              </a:rPr>
              <a:t>, de modo que, antes de comenzar el desarrollo de las APIs, el consumidor o productor o el cliente o servidor deben tener disponible la definición del </a:t>
            </a:r>
            <a:r>
              <a:rPr lang="es-ES" sz="1200" dirty="0" err="1">
                <a:latin typeface="Montserrat" pitchFamily="2" charset="0"/>
              </a:rPr>
              <a:t>API.c</a:t>
            </a:r>
            <a:endParaRPr lang="es-ES" sz="1200" dirty="0">
              <a:latin typeface="Montserrat" pitchFamily="2" charset="0"/>
              <a:cs typeface="Arial"/>
            </a:endParaRPr>
          </a:p>
        </p:txBody>
      </p:sp>
      <p:pic>
        <p:nvPicPr>
          <p:cNvPr id="4" name="Imagen 3">
            <a:extLst>
              <a:ext uri="{FF2B5EF4-FFF2-40B4-BE49-F238E27FC236}">
                <a16:creationId xmlns:a16="http://schemas.microsoft.com/office/drawing/2014/main" id="{C74EC75B-0080-9230-53ED-0B1C6704DAC6}"/>
              </a:ext>
            </a:extLst>
          </p:cNvPr>
          <p:cNvPicPr>
            <a:picLocks noChangeAspect="1"/>
          </p:cNvPicPr>
          <p:nvPr/>
        </p:nvPicPr>
        <p:blipFill rotWithShape="1">
          <a:blip r:embed="rId2"/>
          <a:srcRect t="32708" b="32708"/>
          <a:stretch/>
        </p:blipFill>
        <p:spPr>
          <a:xfrm>
            <a:off x="6260359" y="2890837"/>
            <a:ext cx="4981575" cy="1076326"/>
          </a:xfrm>
          <a:prstGeom prst="rect">
            <a:avLst/>
          </a:prstGeom>
        </p:spPr>
      </p:pic>
    </p:spTree>
    <p:extLst>
      <p:ext uri="{BB962C8B-B14F-4D97-AF65-F5344CB8AC3E}">
        <p14:creationId xmlns:p14="http://schemas.microsoft.com/office/powerpoint/2010/main" val="3231981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rgbClr val="424242"/>
            </a:gs>
            <a:gs pos="100000">
              <a:srgbClr val="010101"/>
            </a:gs>
          </a:gsLst>
          <a:path path="circle">
            <a:fillToRect l="50000" t="50000" r="50000" b="50000"/>
          </a:path>
          <a:tileRect/>
        </a:gradFill>
        <a:effectLst/>
      </p:bgPr>
    </p:bg>
    <p:spTree>
      <p:nvGrpSpPr>
        <p:cNvPr id="1" name="Shape 856"/>
        <p:cNvGrpSpPr/>
        <p:nvPr/>
      </p:nvGrpSpPr>
      <p:grpSpPr>
        <a:xfrm>
          <a:off x="0" y="0"/>
          <a:ext cx="0" cy="0"/>
          <a:chOff x="0" y="0"/>
          <a:chExt cx="0" cy="0"/>
        </a:xfrm>
      </p:grpSpPr>
      <p:sp>
        <p:nvSpPr>
          <p:cNvPr id="857" name="Google Shape;857;p38"/>
          <p:cNvSpPr txBox="1"/>
          <p:nvPr/>
        </p:nvSpPr>
        <p:spPr>
          <a:xfrm>
            <a:off x="986133" y="707167"/>
            <a:ext cx="1497200" cy="906811"/>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pPr>
            <a:r>
              <a:rPr lang="es" sz="3733" kern="0">
                <a:solidFill>
                  <a:srgbClr val="FFFFFF"/>
                </a:solidFill>
                <a:latin typeface="Montserrat"/>
                <a:ea typeface="Montserrat"/>
                <a:cs typeface="Montserrat"/>
                <a:sym typeface="Montserrat"/>
              </a:rPr>
              <a:t>07.</a:t>
            </a:r>
            <a:r>
              <a:rPr lang="es" sz="3200" kern="0">
                <a:solidFill>
                  <a:srgbClr val="FFFFFF"/>
                </a:solidFill>
                <a:latin typeface="Montserrat"/>
                <a:ea typeface="Montserrat"/>
                <a:cs typeface="Montserrat"/>
                <a:sym typeface="Montserrat"/>
              </a:rPr>
              <a:t>      </a:t>
            </a:r>
            <a:endParaRPr sz="3200" kern="0">
              <a:solidFill>
                <a:srgbClr val="FFFFFF"/>
              </a:solidFill>
              <a:latin typeface="Montserrat"/>
              <a:ea typeface="Montserrat"/>
              <a:cs typeface="Montserrat"/>
              <a:sym typeface="Montserrat"/>
            </a:endParaRPr>
          </a:p>
        </p:txBody>
      </p:sp>
      <p:cxnSp>
        <p:nvCxnSpPr>
          <p:cNvPr id="858" name="Google Shape;858;p38"/>
          <p:cNvCxnSpPr/>
          <p:nvPr/>
        </p:nvCxnSpPr>
        <p:spPr>
          <a:xfrm>
            <a:off x="986133" y="1723823"/>
            <a:ext cx="2500400" cy="0"/>
          </a:xfrm>
          <a:prstGeom prst="straightConnector1">
            <a:avLst/>
          </a:prstGeom>
          <a:noFill/>
          <a:ln w="38100" cap="flat" cmpd="sng">
            <a:solidFill>
              <a:schemeClr val="lt1"/>
            </a:solidFill>
            <a:prstDash val="solid"/>
            <a:round/>
            <a:headEnd type="none" w="med" len="med"/>
            <a:tailEnd type="none" w="med" len="med"/>
          </a:ln>
        </p:spPr>
      </p:cxnSp>
      <p:sp>
        <p:nvSpPr>
          <p:cNvPr id="859" name="Google Shape;859;p38"/>
          <p:cNvSpPr txBox="1"/>
          <p:nvPr/>
        </p:nvSpPr>
        <p:spPr>
          <a:xfrm>
            <a:off x="879332" y="2647800"/>
            <a:ext cx="9251640" cy="1066855"/>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s" sz="5333" kern="0">
                <a:solidFill>
                  <a:srgbClr val="FFFFFF"/>
                </a:solidFill>
                <a:latin typeface="Montserrat Medium"/>
                <a:ea typeface="Montserrat Medium"/>
                <a:cs typeface="Montserrat Medium"/>
                <a:sym typeface="Montserrat Medium"/>
              </a:rPr>
              <a:t>Referencias</a:t>
            </a:r>
            <a:endParaRPr sz="2400" kern="0">
              <a:solidFill>
                <a:srgbClr val="FFFFFF"/>
              </a:solidFill>
              <a:latin typeface="Montserrat Medium"/>
              <a:ea typeface="Montserrat Medium"/>
              <a:cs typeface="Montserrat Medium"/>
              <a:sym typeface="Montserrat Medium"/>
            </a:endParaRPr>
          </a:p>
        </p:txBody>
      </p:sp>
      <p:pic>
        <p:nvPicPr>
          <p:cNvPr id="860" name="Google Shape;860;p38"/>
          <p:cNvPicPr preferRelativeResize="0"/>
          <p:nvPr/>
        </p:nvPicPr>
        <p:blipFill>
          <a:blip r:embed="rId3">
            <a:alphaModFix/>
          </a:blip>
          <a:stretch>
            <a:fillRect/>
          </a:stretch>
        </p:blipFill>
        <p:spPr>
          <a:xfrm>
            <a:off x="10393852" y="308226"/>
            <a:ext cx="1402555" cy="651767"/>
          </a:xfrm>
          <a:prstGeom prst="rect">
            <a:avLst/>
          </a:prstGeom>
          <a:noFill/>
          <a:ln>
            <a:noFill/>
          </a:ln>
        </p:spPr>
      </p:pic>
    </p:spTree>
    <p:extLst>
      <p:ext uri="{BB962C8B-B14F-4D97-AF65-F5344CB8AC3E}">
        <p14:creationId xmlns:p14="http://schemas.microsoft.com/office/powerpoint/2010/main" val="937825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oogle Shape;742;p33">
            <a:extLst>
              <a:ext uri="{FF2B5EF4-FFF2-40B4-BE49-F238E27FC236}">
                <a16:creationId xmlns:a16="http://schemas.microsoft.com/office/drawing/2014/main" id="{F0394D7F-6608-B91A-A10F-CA38DD513315}"/>
              </a:ext>
            </a:extLst>
          </p:cNvPr>
          <p:cNvCxnSpPr/>
          <p:nvPr/>
        </p:nvCxnSpPr>
        <p:spPr>
          <a:xfrm>
            <a:off x="901000" y="1312689"/>
            <a:ext cx="2533200" cy="0"/>
          </a:xfrm>
          <a:prstGeom prst="straightConnector1">
            <a:avLst/>
          </a:prstGeom>
          <a:noFill/>
          <a:ln w="38100" cap="flat" cmpd="sng">
            <a:solidFill>
              <a:schemeClr val="dk1"/>
            </a:solidFill>
            <a:prstDash val="solid"/>
            <a:round/>
            <a:headEnd type="none" w="med" len="med"/>
            <a:tailEnd type="none" w="med" len="med"/>
          </a:ln>
        </p:spPr>
      </p:cxnSp>
      <p:sp>
        <p:nvSpPr>
          <p:cNvPr id="4" name="Rectangle 2">
            <a:extLst>
              <a:ext uri="{FF2B5EF4-FFF2-40B4-BE49-F238E27FC236}">
                <a16:creationId xmlns:a16="http://schemas.microsoft.com/office/drawing/2014/main" id="{2D2555AC-09AD-861D-4C82-5461A77DCEFD}"/>
              </a:ext>
            </a:extLst>
          </p:cNvPr>
          <p:cNvSpPr>
            <a:spLocks noChangeArrowheads="1"/>
          </p:cNvSpPr>
          <p:nvPr/>
        </p:nvSpPr>
        <p:spPr bwMode="auto">
          <a:xfrm>
            <a:off x="1016001" y="-256017"/>
            <a:ext cx="246286" cy="410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pPr defTabSz="1219170">
              <a:buClr>
                <a:srgbClr val="000000"/>
              </a:buClr>
              <a:defRPr/>
            </a:pPr>
            <a:endParaRPr lang="es-ES" sz="1867" kern="0">
              <a:solidFill>
                <a:srgbClr val="000000"/>
              </a:solidFill>
              <a:latin typeface="Arial"/>
              <a:cs typeface="Arial"/>
              <a:sym typeface="Arial"/>
            </a:endParaRPr>
          </a:p>
        </p:txBody>
      </p:sp>
      <p:sp>
        <p:nvSpPr>
          <p:cNvPr id="6" name="Rectangle 3">
            <a:extLst>
              <a:ext uri="{FF2B5EF4-FFF2-40B4-BE49-F238E27FC236}">
                <a16:creationId xmlns:a16="http://schemas.microsoft.com/office/drawing/2014/main" id="{71F09505-35A9-0F90-D9E5-98AA12474CB3}"/>
              </a:ext>
            </a:extLst>
          </p:cNvPr>
          <p:cNvSpPr>
            <a:spLocks noChangeArrowheads="1"/>
          </p:cNvSpPr>
          <p:nvPr/>
        </p:nvSpPr>
        <p:spPr bwMode="auto">
          <a:xfrm>
            <a:off x="1016001" y="-84553"/>
            <a:ext cx="65979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indent="304792" defTabSz="1219170">
              <a:defRPr/>
            </a:pPr>
            <a:r>
              <a:rPr lang="es-ES" altLang="es-ES" sz="1200" b="1" kern="0">
                <a:solidFill>
                  <a:srgbClr val="5B9BD5"/>
                </a:solidFill>
                <a:latin typeface="Calibri" panose="020F0502020204030204" pitchFamily="34" charset="0"/>
                <a:ea typeface="Calibri" panose="020F0502020204030204" pitchFamily="34" charset="0"/>
                <a:cs typeface="Times New Roman" panose="02020603050405020304" pitchFamily="18" charset="0"/>
                <a:sym typeface="Arial"/>
              </a:rPr>
              <a:t>   </a:t>
            </a:r>
            <a:endParaRPr lang="es-ES" altLang="es-ES" sz="800" kern="0">
              <a:solidFill>
                <a:srgbClr val="000000"/>
              </a:solidFill>
              <a:cs typeface="Arial"/>
              <a:sym typeface="Arial"/>
            </a:endParaRPr>
          </a:p>
          <a:p>
            <a:pPr indent="304792" defTabSz="1219170">
              <a:defRPr/>
            </a:pPr>
            <a:endParaRPr lang="es-ES" altLang="es-ES" sz="2400" kern="0">
              <a:solidFill>
                <a:srgbClr val="000000"/>
              </a:solidFill>
              <a:cs typeface="Arial"/>
              <a:sym typeface="Arial"/>
            </a:endParaRPr>
          </a:p>
        </p:txBody>
      </p:sp>
      <p:sp>
        <p:nvSpPr>
          <p:cNvPr id="5" name="Google Shape;741;p33">
            <a:extLst>
              <a:ext uri="{FF2B5EF4-FFF2-40B4-BE49-F238E27FC236}">
                <a16:creationId xmlns:a16="http://schemas.microsoft.com/office/drawing/2014/main" id="{FEB7C168-AD78-D891-4B7E-83B88C167CAC}"/>
              </a:ext>
            </a:extLst>
          </p:cNvPr>
          <p:cNvSpPr txBox="1">
            <a:spLocks/>
          </p:cNvSpPr>
          <p:nvPr/>
        </p:nvSpPr>
        <p:spPr>
          <a:xfrm>
            <a:off x="747067" y="294650"/>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lnSpc>
                <a:spcPct val="115000"/>
              </a:lnSpc>
              <a:defRPr/>
            </a:pPr>
            <a:r>
              <a:rPr lang="es-ES" sz="2800" b="1">
                <a:latin typeface="Montserrat"/>
                <a:ea typeface="Montserrat"/>
                <a:cs typeface="Montserrat"/>
                <a:sym typeface="Montserrat"/>
              </a:rPr>
              <a:t>Referencias</a:t>
            </a:r>
            <a:endParaRPr lang="es-ES" sz="2800" b="1" kern="0">
              <a:latin typeface="Montserrat"/>
              <a:ea typeface="Montserrat"/>
              <a:cs typeface="Montserrat"/>
              <a:sym typeface="Montserrat"/>
            </a:endParaRPr>
          </a:p>
        </p:txBody>
      </p:sp>
      <p:sp>
        <p:nvSpPr>
          <p:cNvPr id="11" name="CuadroTexto 10">
            <a:extLst>
              <a:ext uri="{FF2B5EF4-FFF2-40B4-BE49-F238E27FC236}">
                <a16:creationId xmlns:a16="http://schemas.microsoft.com/office/drawing/2014/main" id="{BD4C161A-C799-4F93-EC17-F8DA0873AC35}"/>
              </a:ext>
            </a:extLst>
          </p:cNvPr>
          <p:cNvSpPr txBox="1">
            <a:spLocks/>
          </p:cNvSpPr>
          <p:nvPr/>
        </p:nvSpPr>
        <p:spPr>
          <a:xfrm>
            <a:off x="747067" y="1460113"/>
            <a:ext cx="4867670" cy="5109091"/>
          </a:xfrm>
          <a:prstGeom prst="rect">
            <a:avLst/>
          </a:prstGeom>
          <a:noFill/>
        </p:spPr>
        <p:txBody>
          <a:bodyPr wrap="square" lIns="121920" tIns="60960" rIns="121920" bIns="60960" rtlCol="0" anchor="t">
            <a:spAutoFit/>
          </a:bodyPr>
          <a:lstStyle/>
          <a:p>
            <a:pPr marL="380365" indent="-380365" defTabSz="1219170">
              <a:buClr>
                <a:srgbClr val="000000"/>
              </a:buClr>
              <a:buFont typeface="Arial" panose="020B0604020202020204" pitchFamily="34" charset="0"/>
              <a:buChar char="–"/>
              <a:defRPr/>
            </a:pPr>
            <a:r>
              <a:rPr lang="es-ES" sz="1200" dirty="0">
                <a:latin typeface="Montserrat" pitchFamily="2" charset="0"/>
              </a:rPr>
              <a:t>Portal oficial de </a:t>
            </a:r>
            <a:r>
              <a:rPr lang="es-ES" sz="1200" dirty="0" err="1">
                <a:latin typeface="Montserrat" pitchFamily="2" charset="0"/>
              </a:rPr>
              <a:t>AsyncAPI</a:t>
            </a:r>
            <a:r>
              <a:rPr lang="es-ES" sz="1200" dirty="0">
                <a:latin typeface="Montserrat" pitchFamily="2" charset="0"/>
              </a:rPr>
              <a:t>:</a:t>
            </a:r>
            <a:endParaRPr lang="en-US" sz="1200" dirty="0">
              <a:latin typeface="Montserrat" pitchFamily="2" charset="0"/>
              <a:cs typeface="Arial"/>
            </a:endParaRPr>
          </a:p>
          <a:p>
            <a:pPr defTabSz="1219170">
              <a:buClr>
                <a:srgbClr val="000000"/>
              </a:buClr>
              <a:defRPr/>
            </a:pPr>
            <a:r>
              <a:rPr lang="es-ES" sz="1200" kern="0" dirty="0">
                <a:solidFill>
                  <a:srgbClr val="000000"/>
                </a:solidFill>
                <a:latin typeface="Montserrat" pitchFamily="2" charset="0"/>
                <a:cs typeface="Arial"/>
                <a:sym typeface="Arial"/>
                <a:hlinkClick r:id="rId2"/>
              </a:rPr>
              <a:t>https://www.asyncapi.com/</a:t>
            </a:r>
            <a:endParaRPr lang="es-ES" sz="1200" kern="0" dirty="0">
              <a:solidFill>
                <a:srgbClr val="000000"/>
              </a:solidFill>
              <a:latin typeface="Montserrat" pitchFamily="2" charset="0"/>
              <a:cs typeface="Arial"/>
            </a:endParaRPr>
          </a:p>
          <a:p>
            <a:pPr defTabSz="1219170">
              <a:buClr>
                <a:srgbClr val="000000"/>
              </a:buClr>
              <a:defRPr/>
            </a:pPr>
            <a:endParaRPr lang="es-ES" sz="1200" kern="0" dirty="0">
              <a:solidFill>
                <a:srgbClr val="000000"/>
              </a:solidFill>
              <a:latin typeface="Montserrat" pitchFamily="2" charset="0"/>
              <a:cs typeface="Arial"/>
            </a:endParaRPr>
          </a:p>
          <a:p>
            <a:pPr marL="380365" indent="-380365" defTabSz="1219170">
              <a:buClr>
                <a:srgbClr val="000000"/>
              </a:buClr>
              <a:buFont typeface="Arial" panose="020B0604020202020204" pitchFamily="34" charset="0"/>
              <a:buChar char="–"/>
              <a:defRPr/>
            </a:pPr>
            <a:r>
              <a:rPr lang="es-ES" sz="1200" dirty="0" err="1">
                <a:latin typeface="Montserrat" pitchFamily="2" charset="0"/>
              </a:rPr>
              <a:t>RapidAPI</a:t>
            </a:r>
            <a:r>
              <a:rPr lang="es-ES" sz="1200" dirty="0">
                <a:latin typeface="Montserrat" pitchFamily="2" charset="0"/>
              </a:rPr>
              <a:t> </a:t>
            </a:r>
            <a:r>
              <a:rPr lang="es-ES" sz="1200" dirty="0" err="1">
                <a:latin typeface="Montserrat" pitchFamily="2" charset="0"/>
              </a:rPr>
              <a:t>AsyncAPI</a:t>
            </a:r>
            <a:r>
              <a:rPr lang="es-ES" sz="1200" dirty="0">
                <a:latin typeface="Montserrat" pitchFamily="2" charset="0"/>
              </a:rPr>
              <a:t> </a:t>
            </a:r>
            <a:r>
              <a:rPr lang="es-ES" sz="1200" dirty="0" err="1">
                <a:latin typeface="Montserrat" pitchFamily="2" charset="0"/>
              </a:rPr>
              <a:t>documentation</a:t>
            </a:r>
            <a:r>
              <a:rPr lang="es-ES" sz="1200" dirty="0">
                <a:latin typeface="Montserrat" pitchFamily="2" charset="0"/>
              </a:rPr>
              <a:t>:</a:t>
            </a:r>
            <a:endParaRPr lang="es-ES" sz="1200" dirty="0">
              <a:latin typeface="Montserrat" pitchFamily="2" charset="0"/>
              <a:cs typeface="Arial"/>
            </a:endParaRPr>
          </a:p>
          <a:p>
            <a:pPr>
              <a:defRPr/>
            </a:pPr>
            <a:r>
              <a:rPr lang="es-ES" sz="1200" dirty="0">
                <a:latin typeface="Montserrat" pitchFamily="2" charset="0"/>
                <a:hlinkClick r:id="rId3"/>
              </a:rPr>
              <a:t>https://rapidapi.com/guides/async-api</a:t>
            </a:r>
            <a:endParaRPr lang="es-ES" sz="1200" dirty="0">
              <a:latin typeface="Montserrat" pitchFamily="2" charset="0"/>
              <a:cs typeface="Arial"/>
            </a:endParaRPr>
          </a:p>
          <a:p>
            <a:pPr marL="380365" indent="-380365">
              <a:buFont typeface="Arial" panose="020B0604020202020204" pitchFamily="34" charset="0"/>
              <a:buChar char="–"/>
              <a:defRPr/>
            </a:pPr>
            <a:endParaRPr lang="es-ES" sz="1200" dirty="0">
              <a:latin typeface="Montserrat" pitchFamily="2" charset="0"/>
              <a:cs typeface="Arial"/>
            </a:endParaRPr>
          </a:p>
          <a:p>
            <a:pPr marL="380365" indent="-380365">
              <a:buFont typeface="Arial" panose="020B0604020202020204" pitchFamily="34" charset="0"/>
              <a:buChar char="–"/>
              <a:defRPr/>
            </a:pPr>
            <a:r>
              <a:rPr lang="es-ES" sz="1200" dirty="0" err="1">
                <a:latin typeface="Montserrat" pitchFamily="2" charset="0"/>
              </a:rPr>
              <a:t>LeadSquared</a:t>
            </a:r>
            <a:r>
              <a:rPr lang="es-ES" sz="1200" dirty="0">
                <a:latin typeface="Montserrat" pitchFamily="2" charset="0"/>
              </a:rPr>
              <a:t> </a:t>
            </a:r>
            <a:r>
              <a:rPr lang="es-ES" sz="1200" dirty="0" err="1">
                <a:latin typeface="Montserrat" pitchFamily="2" charset="0"/>
              </a:rPr>
              <a:t>AsyncAPI</a:t>
            </a:r>
            <a:r>
              <a:rPr lang="es-ES" sz="1200" dirty="0">
                <a:latin typeface="Montserrat" pitchFamily="2" charset="0"/>
              </a:rPr>
              <a:t> </a:t>
            </a:r>
            <a:r>
              <a:rPr lang="es-ES" sz="1200" dirty="0" err="1">
                <a:latin typeface="Montserrat" pitchFamily="2" charset="0"/>
              </a:rPr>
              <a:t>documentation</a:t>
            </a:r>
            <a:r>
              <a:rPr lang="es-ES" sz="1200" dirty="0">
                <a:latin typeface="Montserrat" pitchFamily="2" charset="0"/>
              </a:rPr>
              <a:t>:</a:t>
            </a:r>
            <a:endParaRPr lang="es-ES" sz="1200" dirty="0">
              <a:latin typeface="Montserrat" pitchFamily="2" charset="0"/>
              <a:cs typeface="Arial"/>
            </a:endParaRPr>
          </a:p>
          <a:p>
            <a:pPr defTabSz="1219170">
              <a:buClr>
                <a:srgbClr val="000000"/>
              </a:buClr>
              <a:defRPr/>
            </a:pPr>
            <a:r>
              <a:rPr lang="es-ES" sz="1200" kern="0" dirty="0">
                <a:solidFill>
                  <a:srgbClr val="000000"/>
                </a:solidFill>
                <a:latin typeface="Montserrat" pitchFamily="2" charset="0"/>
                <a:cs typeface="Arial"/>
                <a:sym typeface="Arial"/>
                <a:hlinkClick r:id="rId4"/>
              </a:rPr>
              <a:t>https://apidocs.leadsquared.com/async-api/</a:t>
            </a:r>
            <a:endParaRPr lang="es-ES" sz="1200" kern="0" dirty="0">
              <a:solidFill>
                <a:srgbClr val="000000"/>
              </a:solidFill>
              <a:latin typeface="Montserrat" pitchFamily="2" charset="0"/>
              <a:cs typeface="Arial"/>
            </a:endParaRPr>
          </a:p>
          <a:p>
            <a:pPr defTabSz="1219170">
              <a:buClr>
                <a:srgbClr val="000000"/>
              </a:buClr>
              <a:defRPr/>
            </a:pPr>
            <a:endParaRPr lang="es-ES" sz="1200" kern="0" dirty="0">
              <a:solidFill>
                <a:srgbClr val="000000"/>
              </a:solidFill>
              <a:latin typeface="Montserrat" pitchFamily="2" charset="0"/>
              <a:cs typeface="Arial"/>
            </a:endParaRPr>
          </a:p>
          <a:p>
            <a:pPr marL="380365" indent="-380365" defTabSz="1219170">
              <a:buClr>
                <a:srgbClr val="000000"/>
              </a:buClr>
              <a:buFont typeface="Arial" panose="020B0604020202020204" pitchFamily="34" charset="0"/>
              <a:buChar char="–"/>
              <a:defRPr/>
            </a:pPr>
            <a:r>
              <a:rPr lang="en-US" sz="1200" kern="0" dirty="0">
                <a:solidFill>
                  <a:srgbClr val="000000"/>
                </a:solidFill>
                <a:latin typeface="Montserrat" pitchFamily="2" charset="0"/>
                <a:cs typeface="Arial"/>
                <a:sym typeface="Arial"/>
              </a:rPr>
              <a:t>The rise of Event Driven Architecture (EDA), </a:t>
            </a:r>
            <a:r>
              <a:rPr lang="en-US" sz="1200" kern="0" dirty="0" err="1">
                <a:solidFill>
                  <a:srgbClr val="000000"/>
                </a:solidFill>
                <a:latin typeface="Montserrat" pitchFamily="2" charset="0"/>
                <a:cs typeface="Arial"/>
                <a:sym typeface="Arial"/>
              </a:rPr>
              <a:t>Avenga</a:t>
            </a:r>
            <a:r>
              <a:rPr lang="en-US" sz="1200" kern="0" dirty="0">
                <a:solidFill>
                  <a:srgbClr val="000000"/>
                </a:solidFill>
                <a:latin typeface="Montserrat" pitchFamily="2" charset="0"/>
                <a:cs typeface="Arial"/>
                <a:sym typeface="Arial"/>
              </a:rPr>
              <a:t> Magazine, Jacek </a:t>
            </a:r>
            <a:r>
              <a:rPr lang="en-US" sz="1200" kern="0" dirty="0" err="1">
                <a:solidFill>
                  <a:srgbClr val="000000"/>
                </a:solidFill>
                <a:latin typeface="Montserrat" pitchFamily="2" charset="0"/>
                <a:cs typeface="Arial"/>
                <a:sym typeface="Arial"/>
              </a:rPr>
              <a:t>Chmiel</a:t>
            </a:r>
            <a:r>
              <a:rPr lang="en-US" sz="1200" kern="0" dirty="0">
                <a:solidFill>
                  <a:srgbClr val="000000"/>
                </a:solidFill>
                <a:latin typeface="Montserrat" pitchFamily="2" charset="0"/>
                <a:cs typeface="Arial"/>
                <a:sym typeface="Arial"/>
              </a:rPr>
              <a:t>:</a:t>
            </a:r>
            <a:endParaRPr lang="en-US" sz="1200" kern="0" dirty="0">
              <a:solidFill>
                <a:srgbClr val="000000"/>
              </a:solidFill>
              <a:latin typeface="Montserrat" pitchFamily="2" charset="0"/>
              <a:cs typeface="Arial"/>
            </a:endParaRPr>
          </a:p>
          <a:p>
            <a:pPr defTabSz="1219170">
              <a:buClr>
                <a:srgbClr val="000000"/>
              </a:buClr>
              <a:defRPr/>
            </a:pPr>
            <a:r>
              <a:rPr lang="es-ES" sz="1200" kern="0" dirty="0">
                <a:solidFill>
                  <a:srgbClr val="000000"/>
                </a:solidFill>
                <a:latin typeface="Montserrat" pitchFamily="2" charset="0"/>
                <a:cs typeface="Arial"/>
                <a:sym typeface="Arial"/>
                <a:hlinkClick r:id="rId5"/>
              </a:rPr>
              <a:t>https://www.avenga.com/magazine/async-api/</a:t>
            </a:r>
            <a:endParaRPr lang="es-ES" sz="1200" kern="0" dirty="0">
              <a:solidFill>
                <a:srgbClr val="000000"/>
              </a:solidFill>
              <a:latin typeface="Montserrat" pitchFamily="2" charset="0"/>
              <a:cs typeface="Arial"/>
              <a:sym typeface="Arial"/>
            </a:endParaRPr>
          </a:p>
          <a:p>
            <a:pPr defTabSz="1219170">
              <a:buClr>
                <a:srgbClr val="000000"/>
              </a:buClr>
              <a:defRPr/>
            </a:pPr>
            <a:endParaRPr lang="es-ES" sz="1200" kern="0" dirty="0">
              <a:solidFill>
                <a:srgbClr val="000000"/>
              </a:solidFill>
              <a:latin typeface="Montserrat" pitchFamily="2" charset="0"/>
              <a:ea typeface="+mn-lt"/>
              <a:cs typeface="Arial"/>
              <a:sym typeface="Arial"/>
            </a:endParaRPr>
          </a:p>
          <a:p>
            <a:pPr marL="380365" indent="-380365" defTabSz="1219170">
              <a:buFont typeface="Arial,Sans-Serif"/>
              <a:buChar char="–"/>
              <a:defRPr/>
            </a:pPr>
            <a:r>
              <a:rPr lang="en-US" sz="1200" kern="0" dirty="0">
                <a:latin typeface="Montserrat" pitchFamily="2" charset="0"/>
                <a:ea typeface="+mn-lt"/>
                <a:cs typeface="+mn-lt"/>
              </a:rPr>
              <a:t>The Ultimate </a:t>
            </a:r>
            <a:r>
              <a:rPr lang="en-US" sz="1200" kern="0" dirty="0" err="1">
                <a:latin typeface="Montserrat" pitchFamily="2" charset="0"/>
                <a:ea typeface="+mn-lt"/>
                <a:cs typeface="+mn-lt"/>
              </a:rPr>
              <a:t>FastAPI</a:t>
            </a:r>
            <a:r>
              <a:rPr lang="en-US" sz="1200" kern="0" dirty="0">
                <a:latin typeface="Montserrat" pitchFamily="2" charset="0"/>
                <a:ea typeface="+mn-lt"/>
                <a:cs typeface="+mn-lt"/>
              </a:rPr>
              <a:t> Tutorial Part 9 - Asynchronous Performance Improvement:</a:t>
            </a:r>
          </a:p>
          <a:p>
            <a:pPr defTabSz="1219170">
              <a:defRPr/>
            </a:pPr>
            <a:r>
              <a:rPr lang="es-ES" sz="1200" kern="0" dirty="0">
                <a:latin typeface="Montserrat" pitchFamily="2" charset="0"/>
                <a:ea typeface="+mn-lt"/>
                <a:cs typeface="+mn-lt"/>
                <a:hlinkClick r:id="rId6"/>
              </a:rPr>
              <a:t>https://christophergs.com/tutorials/ultimate-fastapi-tutorial-pt-9-asynchronous-performance-basics/</a:t>
            </a:r>
            <a:endParaRPr lang="es-ES" sz="1200" kern="0" dirty="0">
              <a:latin typeface="Montserrat" pitchFamily="2" charset="0"/>
              <a:ea typeface="+mn-lt"/>
              <a:cs typeface="+mn-lt"/>
            </a:endParaRPr>
          </a:p>
          <a:p>
            <a:pPr marL="380365" indent="-380365" defTabSz="1219170">
              <a:buFont typeface="Arial,Sans-Serif"/>
              <a:buChar char="–"/>
              <a:defRPr/>
            </a:pPr>
            <a:endParaRPr lang="en-US" sz="1200" kern="0" dirty="0">
              <a:latin typeface="Montserrat" pitchFamily="2" charset="0"/>
              <a:ea typeface="+mn-lt"/>
              <a:cs typeface="+mn-lt"/>
            </a:endParaRPr>
          </a:p>
          <a:p>
            <a:pPr marL="380365" indent="-380365" defTabSz="1219170">
              <a:buFont typeface="Arial,Sans-Serif"/>
              <a:buChar char="–"/>
              <a:defRPr/>
            </a:pPr>
            <a:r>
              <a:rPr lang="en-US" sz="1200" kern="0" dirty="0">
                <a:latin typeface="Montserrat" pitchFamily="2" charset="0"/>
                <a:ea typeface="+mn-lt"/>
                <a:cs typeface="+mn-lt"/>
              </a:rPr>
              <a:t>Editor online de AsyncAPI:</a:t>
            </a:r>
          </a:p>
          <a:p>
            <a:pPr defTabSz="1219170">
              <a:defRPr/>
            </a:pPr>
            <a:r>
              <a:rPr lang="en-US" sz="1200" kern="0" dirty="0">
                <a:latin typeface="Montserrat" pitchFamily="2" charset="0"/>
                <a:ea typeface="+mn-lt"/>
                <a:cs typeface="+mn-lt"/>
                <a:hlinkClick r:id="rId7"/>
              </a:rPr>
              <a:t>https://playground.asyncapi.io/</a:t>
            </a:r>
            <a:endParaRPr lang="en-US" sz="1200" kern="0" dirty="0">
              <a:latin typeface="Montserrat" pitchFamily="2" charset="0"/>
              <a:ea typeface="+mn-lt"/>
              <a:cs typeface="+mn-lt"/>
            </a:endParaRPr>
          </a:p>
          <a:p>
            <a:pPr marL="380365" indent="-380365" defTabSz="1219170">
              <a:buFont typeface="Arial,Sans-Serif"/>
              <a:buChar char="–"/>
              <a:defRPr/>
            </a:pPr>
            <a:endParaRPr lang="en-US" sz="1200" kern="0" dirty="0">
              <a:latin typeface="Montserrat" pitchFamily="2" charset="0"/>
              <a:ea typeface="+mn-lt"/>
              <a:cs typeface="+mn-lt"/>
            </a:endParaRPr>
          </a:p>
          <a:p>
            <a:pPr marL="380365" indent="-380365" defTabSz="1219170">
              <a:buFont typeface="Arial,Sans-Serif"/>
              <a:buChar char="–"/>
              <a:defRPr/>
            </a:pPr>
            <a:r>
              <a:rPr lang="en-US" sz="1200" kern="0" dirty="0" err="1">
                <a:latin typeface="Montserrat" pitchFamily="2" charset="0"/>
                <a:ea typeface="+mn-lt"/>
                <a:cs typeface="+mn-lt"/>
              </a:rPr>
              <a:t>Documentación</a:t>
            </a:r>
            <a:r>
              <a:rPr lang="en-US" sz="1200" kern="0" dirty="0">
                <a:latin typeface="Montserrat" pitchFamily="2" charset="0"/>
                <a:ea typeface="+mn-lt"/>
                <a:cs typeface="+mn-lt"/>
              </a:rPr>
              <a:t> de </a:t>
            </a:r>
            <a:r>
              <a:rPr lang="en-US" sz="1200" kern="0" dirty="0" err="1">
                <a:latin typeface="Montserrat" pitchFamily="2" charset="0"/>
                <a:ea typeface="+mn-lt"/>
                <a:cs typeface="+mn-lt"/>
              </a:rPr>
              <a:t>los</a:t>
            </a:r>
            <a:r>
              <a:rPr lang="en-US" sz="1200" kern="0" dirty="0">
                <a:latin typeface="Montserrat" pitchFamily="2" charset="0"/>
                <a:ea typeface="+mn-lt"/>
                <a:cs typeface="+mn-lt"/>
              </a:rPr>
              <a:t> </a:t>
            </a:r>
            <a:r>
              <a:rPr lang="en-US" sz="1200" kern="0" dirty="0" err="1">
                <a:latin typeface="Montserrat" pitchFamily="2" charset="0"/>
                <a:ea typeface="+mn-lt"/>
                <a:cs typeface="+mn-lt"/>
              </a:rPr>
              <a:t>generadores</a:t>
            </a:r>
            <a:r>
              <a:rPr lang="en-US" sz="1200" kern="0" dirty="0">
                <a:latin typeface="Montserrat" pitchFamily="2" charset="0"/>
                <a:ea typeface="+mn-lt"/>
                <a:cs typeface="+mn-lt"/>
              </a:rPr>
              <a:t>:</a:t>
            </a:r>
          </a:p>
          <a:p>
            <a:pPr defTabSz="1219170">
              <a:defRPr/>
            </a:pPr>
            <a:r>
              <a:rPr lang="en-US" sz="1200" kern="0" dirty="0">
                <a:latin typeface="Montserrat" pitchFamily="2" charset="0"/>
                <a:ea typeface="+mn-lt"/>
                <a:cs typeface="+mn-lt"/>
                <a:hlinkClick r:id="rId8"/>
              </a:rPr>
              <a:t>https://github.com/asyncapi/generator</a:t>
            </a:r>
            <a:endParaRPr lang="en-US" sz="1200" kern="0" dirty="0">
              <a:latin typeface="Montserrat" pitchFamily="2" charset="0"/>
              <a:ea typeface="+mn-lt"/>
              <a:cs typeface="+mn-lt"/>
            </a:endParaRPr>
          </a:p>
          <a:p>
            <a:pPr marL="380365" indent="-380365" defTabSz="1219170">
              <a:buFont typeface="Arial,Sans-Serif"/>
              <a:buChar char="–"/>
              <a:defRPr/>
            </a:pPr>
            <a:endParaRPr lang="en-US" sz="1200" kern="0" dirty="0">
              <a:latin typeface="Montserrat" pitchFamily="2" charset="0"/>
              <a:ea typeface="+mn-lt"/>
              <a:cs typeface="+mn-lt"/>
            </a:endParaRPr>
          </a:p>
          <a:p>
            <a:pPr marL="380365" indent="-380365" defTabSz="1219170">
              <a:buFont typeface="Arial,Sans-Serif"/>
              <a:buChar char="–"/>
              <a:defRPr/>
            </a:pPr>
            <a:r>
              <a:rPr lang="en-US" sz="1200" kern="0" dirty="0" err="1">
                <a:latin typeface="Montserrat" pitchFamily="2" charset="0"/>
                <a:ea typeface="+mn-lt"/>
                <a:cs typeface="+mn-lt"/>
              </a:rPr>
              <a:t>Generador</a:t>
            </a:r>
            <a:r>
              <a:rPr lang="en-US" sz="1200" kern="0" dirty="0">
                <a:latin typeface="Montserrat" pitchFamily="2" charset="0"/>
                <a:ea typeface="+mn-lt"/>
                <a:cs typeface="+mn-lt"/>
              </a:rPr>
              <a:t> de </a:t>
            </a:r>
            <a:r>
              <a:rPr lang="en-US" sz="1200" kern="0" dirty="0" err="1">
                <a:latin typeface="Montserrat" pitchFamily="2" charset="0"/>
                <a:ea typeface="+mn-lt"/>
                <a:cs typeface="+mn-lt"/>
              </a:rPr>
              <a:t>código</a:t>
            </a:r>
            <a:r>
              <a:rPr lang="en-US" sz="1200" kern="0" dirty="0">
                <a:latin typeface="Montserrat" pitchFamily="2" charset="0"/>
                <a:ea typeface="+mn-lt"/>
                <a:cs typeface="+mn-lt"/>
              </a:rPr>
              <a:t> para Spring Cloud Strings:</a:t>
            </a:r>
          </a:p>
          <a:p>
            <a:pPr defTabSz="1219170">
              <a:defRPr/>
            </a:pPr>
            <a:r>
              <a:rPr lang="en-US" sz="1200" kern="0" dirty="0">
                <a:latin typeface="Montserrat" pitchFamily="2" charset="0"/>
                <a:ea typeface="+mn-lt"/>
                <a:cs typeface="+mn-lt"/>
                <a:hlinkClick r:id="rId9"/>
              </a:rPr>
              <a:t>https://github.com/asyncapi/java-spring-cloud-stream-template</a:t>
            </a:r>
            <a:endParaRPr lang="en-US" sz="1200" kern="0" dirty="0">
              <a:latin typeface="Montserrat" pitchFamily="2" charset="0"/>
              <a:ea typeface="+mn-lt"/>
              <a:cs typeface="+mn-lt"/>
            </a:endParaRPr>
          </a:p>
        </p:txBody>
      </p:sp>
    </p:spTree>
    <p:extLst>
      <p:ext uri="{BB962C8B-B14F-4D97-AF65-F5344CB8AC3E}">
        <p14:creationId xmlns:p14="http://schemas.microsoft.com/office/powerpoint/2010/main" val="1022641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2" name="Imagen 2" descr="Foto en blanco y negro de un grupo de personas en la noche&#10;&#10;Descripción generada automáticamente">
            <a:extLst>
              <a:ext uri="{FF2B5EF4-FFF2-40B4-BE49-F238E27FC236}">
                <a16:creationId xmlns:a16="http://schemas.microsoft.com/office/drawing/2014/main" id="{81A655D7-1997-13B1-CDEE-43F4095D0648}"/>
              </a:ext>
            </a:extLst>
          </p:cNvPr>
          <p:cNvPicPr>
            <a:picLocks noChangeAspect="1"/>
          </p:cNvPicPr>
          <p:nvPr/>
        </p:nvPicPr>
        <p:blipFill>
          <a:blip r:embed="rId3"/>
          <a:stretch>
            <a:fillRect/>
          </a:stretch>
        </p:blipFill>
        <p:spPr>
          <a:xfrm>
            <a:off x="-1954" y="-25197"/>
            <a:ext cx="12195907" cy="6967008"/>
          </a:xfrm>
          <a:prstGeom prst="rect">
            <a:avLst/>
          </a:prstGeom>
          <a:solidFill>
            <a:schemeClr val="accent2"/>
          </a:solidFill>
        </p:spPr>
      </p:pic>
      <p:sp>
        <p:nvSpPr>
          <p:cNvPr id="3" name="Google Shape;880;p40">
            <a:extLst>
              <a:ext uri="{FF2B5EF4-FFF2-40B4-BE49-F238E27FC236}">
                <a16:creationId xmlns:a16="http://schemas.microsoft.com/office/drawing/2014/main" id="{3D93E9E2-0EE8-E7FA-66EE-C1552814ECFC}"/>
              </a:ext>
            </a:extLst>
          </p:cNvPr>
          <p:cNvSpPr txBox="1"/>
          <p:nvPr/>
        </p:nvSpPr>
        <p:spPr>
          <a:xfrm>
            <a:off x="986133" y="707167"/>
            <a:ext cx="3090800" cy="906811"/>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defRPr/>
            </a:pPr>
            <a:r>
              <a:rPr lang="es" sz="3733" b="1" kern="0">
                <a:solidFill>
                  <a:srgbClr val="FFFFFF"/>
                </a:solidFill>
                <a:latin typeface="Montserrat"/>
                <a:ea typeface="Montserrat"/>
                <a:cs typeface="Montserrat"/>
                <a:sym typeface="Montserrat"/>
              </a:rPr>
              <a:t>Gracias</a:t>
            </a:r>
            <a:endParaRPr sz="3200" b="1" kern="0">
              <a:solidFill>
                <a:srgbClr val="FFFFFF"/>
              </a:solidFill>
              <a:latin typeface="Montserrat"/>
              <a:ea typeface="Montserrat"/>
              <a:cs typeface="Montserrat"/>
              <a:sym typeface="Montserrat"/>
            </a:endParaRPr>
          </a:p>
        </p:txBody>
      </p:sp>
      <p:cxnSp>
        <p:nvCxnSpPr>
          <p:cNvPr id="4" name="Google Shape;881;p40">
            <a:extLst>
              <a:ext uri="{FF2B5EF4-FFF2-40B4-BE49-F238E27FC236}">
                <a16:creationId xmlns:a16="http://schemas.microsoft.com/office/drawing/2014/main" id="{FD18EEBE-CC68-ACDE-2BA0-4BE879051044}"/>
              </a:ext>
            </a:extLst>
          </p:cNvPr>
          <p:cNvCxnSpPr/>
          <p:nvPr/>
        </p:nvCxnSpPr>
        <p:spPr>
          <a:xfrm>
            <a:off x="986133" y="1723823"/>
            <a:ext cx="2500400" cy="0"/>
          </a:xfrm>
          <a:prstGeom prst="straightConnector1">
            <a:avLst/>
          </a:prstGeom>
          <a:noFill/>
          <a:ln w="38100" cap="flat" cmpd="sng">
            <a:solidFill>
              <a:schemeClr val="lt1"/>
            </a:solidFill>
            <a:prstDash val="solid"/>
            <a:round/>
            <a:headEnd type="none" w="med" len="med"/>
            <a:tailEnd type="none" w="med" len="med"/>
          </a:ln>
        </p:spPr>
      </p:cxnSp>
      <p:pic>
        <p:nvPicPr>
          <p:cNvPr id="5" name="Google Shape;882;p40">
            <a:extLst>
              <a:ext uri="{FF2B5EF4-FFF2-40B4-BE49-F238E27FC236}">
                <a16:creationId xmlns:a16="http://schemas.microsoft.com/office/drawing/2014/main" id="{DF599430-332E-4A59-9CA0-B0475F2EDEA7}"/>
              </a:ext>
            </a:extLst>
          </p:cNvPr>
          <p:cNvPicPr preferRelativeResize="0"/>
          <p:nvPr/>
        </p:nvPicPr>
        <p:blipFill>
          <a:blip r:embed="rId4">
            <a:alphaModFix/>
          </a:blip>
          <a:stretch>
            <a:fillRect/>
          </a:stretch>
        </p:blipFill>
        <p:spPr>
          <a:xfrm>
            <a:off x="10393852" y="308229"/>
            <a:ext cx="1402555" cy="651767"/>
          </a:xfrm>
          <a:prstGeom prst="rect">
            <a:avLst/>
          </a:prstGeom>
          <a:noFill/>
          <a:ln>
            <a:noFill/>
          </a:ln>
        </p:spPr>
      </p:pic>
      <p:sp>
        <p:nvSpPr>
          <p:cNvPr id="7" name="Google Shape;883;p40">
            <a:extLst>
              <a:ext uri="{FF2B5EF4-FFF2-40B4-BE49-F238E27FC236}">
                <a16:creationId xmlns:a16="http://schemas.microsoft.com/office/drawing/2014/main" id="{7006A7E7-8E5D-6E94-E0E8-92289F5E6108}"/>
              </a:ext>
            </a:extLst>
          </p:cNvPr>
          <p:cNvSpPr txBox="1"/>
          <p:nvPr/>
        </p:nvSpPr>
        <p:spPr>
          <a:xfrm>
            <a:off x="986133" y="2025601"/>
            <a:ext cx="10159297" cy="576592"/>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defRPr/>
            </a:pPr>
            <a:r>
              <a:rPr lang="es" sz="1867" b="1" kern="0">
                <a:solidFill>
                  <a:srgbClr val="FFFFFF"/>
                </a:solidFill>
                <a:latin typeface="Montserrat"/>
                <a:ea typeface="Montserrat"/>
                <a:cs typeface="Montserrat"/>
                <a:sym typeface="Montserrat"/>
              </a:rPr>
              <a:t>Centros de especialización de España y Francia   </a:t>
            </a:r>
            <a:endParaRPr sz="1867" kern="0">
              <a:solidFill>
                <a:srgbClr val="FFFFFF"/>
              </a:solidFill>
              <a:latin typeface="Montserrat SemiBold"/>
              <a:ea typeface="Montserrat SemiBold"/>
              <a:cs typeface="Montserrat SemiBold"/>
              <a:sym typeface="Montserrat SemiBold"/>
            </a:endParaRPr>
          </a:p>
        </p:txBody>
      </p:sp>
      <p:sp>
        <p:nvSpPr>
          <p:cNvPr id="8" name="Google Shape;884;p40">
            <a:extLst>
              <a:ext uri="{FF2B5EF4-FFF2-40B4-BE49-F238E27FC236}">
                <a16:creationId xmlns:a16="http://schemas.microsoft.com/office/drawing/2014/main" id="{42C99F28-D237-9D10-62B0-ABE8ED7EE6EE}"/>
              </a:ext>
            </a:extLst>
          </p:cNvPr>
          <p:cNvSpPr txBox="1"/>
          <p:nvPr/>
        </p:nvSpPr>
        <p:spPr>
          <a:xfrm>
            <a:off x="952733" y="2862000"/>
            <a:ext cx="2596000" cy="1425671"/>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defRPr/>
            </a:pPr>
            <a:r>
              <a:rPr lang="es" sz="1333" b="1" kern="0">
                <a:solidFill>
                  <a:srgbClr val="FFFFFF"/>
                </a:solidFill>
                <a:latin typeface="Montserrat"/>
                <a:ea typeface="Montserrat"/>
                <a:cs typeface="Montserrat"/>
                <a:sym typeface="Montserrat"/>
              </a:rPr>
              <a:t>MADRID</a:t>
            </a:r>
            <a:endParaRPr sz="1333" b="1" kern="0">
              <a:solidFill>
                <a:srgbClr val="FFFFFF"/>
              </a:solidFill>
              <a:latin typeface="Montserrat"/>
              <a:ea typeface="Montserrat"/>
              <a:cs typeface="Montserrat"/>
              <a:sym typeface="Montserrat"/>
            </a:endParaRPr>
          </a:p>
          <a:p>
            <a:pPr defTabSz="1219170">
              <a:lnSpc>
                <a:spcPct val="115000"/>
              </a:lnSpc>
              <a:buClr>
                <a:srgbClr val="000000"/>
              </a:buClr>
              <a:defRPr/>
            </a:pPr>
            <a:r>
              <a:rPr lang="es" sz="1333" kern="0">
                <a:solidFill>
                  <a:srgbClr val="FFFFFF"/>
                </a:solidFill>
                <a:latin typeface="Montserrat SemiBold"/>
                <a:ea typeface="Montserrat SemiBold"/>
                <a:cs typeface="Montserrat SemiBold"/>
                <a:sym typeface="Montserrat SemiBold"/>
              </a:rPr>
              <a:t>C/ Arturo Soria, 122</a:t>
            </a:r>
            <a:endParaRPr sz="1333" kern="0">
              <a:solidFill>
                <a:srgbClr val="FFFFFF"/>
              </a:solidFill>
              <a:latin typeface="Montserrat SemiBold"/>
              <a:ea typeface="Montserrat SemiBold"/>
              <a:cs typeface="Montserrat SemiBold"/>
              <a:sym typeface="Arial"/>
            </a:endParaRPr>
          </a:p>
          <a:p>
            <a:pPr defTabSz="1219170">
              <a:lnSpc>
                <a:spcPct val="115000"/>
              </a:lnSpc>
              <a:buClr>
                <a:srgbClr val="000000"/>
              </a:buClr>
              <a:defRPr/>
            </a:pPr>
            <a:r>
              <a:rPr lang="es" sz="1333" kern="0">
                <a:solidFill>
                  <a:srgbClr val="FFFFFF"/>
                </a:solidFill>
                <a:latin typeface="Montserrat SemiBold"/>
                <a:ea typeface="Montserrat SemiBold"/>
                <a:cs typeface="Montserrat SemiBold"/>
                <a:sym typeface="Montserrat SemiBold"/>
              </a:rPr>
              <a:t>28043, Madrid</a:t>
            </a:r>
            <a:endParaRPr sz="1333" kern="0">
              <a:solidFill>
                <a:srgbClr val="FFFFFF"/>
              </a:solidFill>
              <a:latin typeface="Montserrat SemiBold"/>
              <a:ea typeface="Montserrat SemiBold"/>
              <a:cs typeface="Montserrat SemiBold"/>
              <a:sym typeface="Arial"/>
            </a:endParaRPr>
          </a:p>
          <a:p>
            <a:pPr defTabSz="1219170">
              <a:lnSpc>
                <a:spcPct val="115000"/>
              </a:lnSpc>
              <a:buClr>
                <a:srgbClr val="000000"/>
              </a:buClr>
              <a:defRPr/>
            </a:pPr>
            <a:r>
              <a:rPr lang="es" sz="1333" kern="0">
                <a:solidFill>
                  <a:srgbClr val="FFFFFF"/>
                </a:solidFill>
                <a:latin typeface="Montserrat SemiBold"/>
                <a:ea typeface="Montserrat SemiBold"/>
                <a:cs typeface="Montserrat SemiBold"/>
                <a:sym typeface="Montserrat SemiBold"/>
              </a:rPr>
              <a:t>Tel: 91 590 19 60</a:t>
            </a:r>
            <a:endParaRPr sz="1333" kern="0">
              <a:solidFill>
                <a:srgbClr val="FFFFFF"/>
              </a:solidFill>
              <a:latin typeface="Montserrat SemiBold"/>
              <a:ea typeface="Montserrat SemiBold"/>
              <a:cs typeface="Montserrat SemiBold"/>
              <a:sym typeface="Arial"/>
            </a:endParaRPr>
          </a:p>
          <a:p>
            <a:pPr defTabSz="1219170">
              <a:lnSpc>
                <a:spcPct val="115000"/>
              </a:lnSpc>
              <a:buClr>
                <a:srgbClr val="000000"/>
              </a:buClr>
              <a:defRPr/>
            </a:pPr>
            <a:r>
              <a:rPr lang="es" sz="1333" kern="0">
                <a:solidFill>
                  <a:srgbClr val="FFFFFF"/>
                </a:solidFill>
                <a:latin typeface="Montserrat SemiBold"/>
                <a:ea typeface="Montserrat SemiBold"/>
                <a:cs typeface="Montserrat SemiBold"/>
                <a:sym typeface="Montserrat SemiBold"/>
              </a:rPr>
              <a:t>Fax: 91 562 34 52</a:t>
            </a:r>
            <a:endParaRPr sz="1333" kern="0">
              <a:solidFill>
                <a:srgbClr val="FFFFFF"/>
              </a:solidFill>
              <a:latin typeface="Montserrat SemiBold"/>
              <a:ea typeface="Montserrat SemiBold"/>
              <a:cs typeface="Montserrat SemiBold"/>
              <a:sym typeface="Montserrat SemiBold"/>
            </a:endParaRPr>
          </a:p>
        </p:txBody>
      </p:sp>
      <p:sp>
        <p:nvSpPr>
          <p:cNvPr id="9" name="Google Shape;885;p40">
            <a:extLst>
              <a:ext uri="{FF2B5EF4-FFF2-40B4-BE49-F238E27FC236}">
                <a16:creationId xmlns:a16="http://schemas.microsoft.com/office/drawing/2014/main" id="{1EAF0D1D-C70E-42AE-77F6-F72AD907B2D2}"/>
              </a:ext>
            </a:extLst>
          </p:cNvPr>
          <p:cNvSpPr txBox="1"/>
          <p:nvPr/>
        </p:nvSpPr>
        <p:spPr>
          <a:xfrm>
            <a:off x="3796133" y="2862003"/>
            <a:ext cx="2962800" cy="1425671"/>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defRPr/>
            </a:pPr>
            <a:r>
              <a:rPr lang="es" sz="1333" b="1" kern="0">
                <a:solidFill>
                  <a:srgbClr val="FFFFFF"/>
                </a:solidFill>
                <a:latin typeface="Montserrat"/>
                <a:ea typeface="Montserrat"/>
                <a:cs typeface="Montserrat"/>
                <a:sym typeface="Montserrat"/>
              </a:rPr>
              <a:t>BARCELONA</a:t>
            </a:r>
            <a:endParaRPr sz="1333" b="1" kern="0">
              <a:solidFill>
                <a:srgbClr val="FFFFFF"/>
              </a:solidFill>
              <a:latin typeface="Montserrat"/>
              <a:ea typeface="Montserrat"/>
              <a:cs typeface="Montserrat"/>
              <a:sym typeface="Montserrat"/>
            </a:endParaRPr>
          </a:p>
          <a:p>
            <a:pPr defTabSz="1219170">
              <a:lnSpc>
                <a:spcPct val="115000"/>
              </a:lnSpc>
              <a:buClr>
                <a:srgbClr val="000000"/>
              </a:buClr>
              <a:defRPr/>
            </a:pPr>
            <a:r>
              <a:rPr lang="es" sz="1333" kern="0" err="1">
                <a:solidFill>
                  <a:srgbClr val="FFFFFF"/>
                </a:solidFill>
                <a:latin typeface="Montserrat SemiBold"/>
                <a:ea typeface="Montserrat SemiBold"/>
                <a:cs typeface="Montserrat SemiBold"/>
                <a:sym typeface="Montserrat SemiBold"/>
              </a:rPr>
              <a:t>Passeig</a:t>
            </a:r>
            <a:r>
              <a:rPr lang="es" sz="1333" kern="0">
                <a:solidFill>
                  <a:srgbClr val="FFFFFF"/>
                </a:solidFill>
                <a:latin typeface="Montserrat SemiBold"/>
                <a:ea typeface="Montserrat SemiBold"/>
                <a:cs typeface="Montserrat SemiBold"/>
                <a:sym typeface="Montserrat SemiBold"/>
              </a:rPr>
              <a:t> de Gracia, 54, 6ª planta</a:t>
            </a:r>
            <a:endParaRPr sz="1333" kern="0">
              <a:solidFill>
                <a:srgbClr val="FFFFFF"/>
              </a:solidFill>
              <a:latin typeface="Montserrat SemiBold"/>
              <a:ea typeface="Montserrat SemiBold"/>
              <a:cs typeface="Montserrat SemiBold"/>
              <a:sym typeface="Montserrat SemiBold"/>
            </a:endParaRPr>
          </a:p>
          <a:p>
            <a:pPr defTabSz="1219170">
              <a:lnSpc>
                <a:spcPct val="115000"/>
              </a:lnSpc>
              <a:buClr>
                <a:srgbClr val="000000"/>
              </a:buClr>
              <a:defRPr/>
            </a:pPr>
            <a:r>
              <a:rPr lang="es" sz="1333" kern="0">
                <a:solidFill>
                  <a:srgbClr val="FFFFFF"/>
                </a:solidFill>
                <a:latin typeface="Montserrat SemiBold"/>
                <a:ea typeface="Montserrat SemiBold"/>
                <a:cs typeface="Montserrat SemiBold"/>
                <a:sym typeface="Montserrat SemiBold"/>
              </a:rPr>
              <a:t>08007, Barcelona</a:t>
            </a:r>
            <a:endParaRPr sz="1333" kern="0">
              <a:solidFill>
                <a:srgbClr val="FFFFFF"/>
              </a:solidFill>
              <a:latin typeface="Montserrat SemiBold"/>
              <a:ea typeface="Montserrat SemiBold"/>
              <a:cs typeface="Montserrat SemiBold"/>
              <a:sym typeface="Montserrat SemiBold"/>
            </a:endParaRPr>
          </a:p>
          <a:p>
            <a:pPr defTabSz="1219170">
              <a:lnSpc>
                <a:spcPct val="115000"/>
              </a:lnSpc>
              <a:buClr>
                <a:srgbClr val="000000"/>
              </a:buClr>
              <a:defRPr/>
            </a:pPr>
            <a:r>
              <a:rPr lang="es" sz="1333" kern="0">
                <a:solidFill>
                  <a:srgbClr val="FFFFFF"/>
                </a:solidFill>
                <a:latin typeface="Montserrat SemiBold"/>
                <a:ea typeface="Montserrat SemiBold"/>
                <a:cs typeface="Montserrat SemiBold"/>
                <a:sym typeface="Montserrat SemiBold"/>
              </a:rPr>
              <a:t>Tel: 932 411 463</a:t>
            </a:r>
            <a:endParaRPr sz="1333" kern="0">
              <a:solidFill>
                <a:srgbClr val="FFFFFF"/>
              </a:solidFill>
              <a:latin typeface="Montserrat SemiBold"/>
              <a:ea typeface="Montserrat SemiBold"/>
              <a:cs typeface="Montserrat SemiBold"/>
              <a:sym typeface="Montserrat SemiBold"/>
            </a:endParaRPr>
          </a:p>
          <a:p>
            <a:pPr defTabSz="1219170">
              <a:lnSpc>
                <a:spcPct val="115000"/>
              </a:lnSpc>
              <a:buClr>
                <a:srgbClr val="000000"/>
              </a:buClr>
              <a:defRPr/>
            </a:pPr>
            <a:r>
              <a:rPr lang="es" sz="1333" kern="0">
                <a:solidFill>
                  <a:srgbClr val="FFFFFF"/>
                </a:solidFill>
                <a:latin typeface="Montserrat SemiBold"/>
                <a:ea typeface="Montserrat SemiBold"/>
                <a:cs typeface="Montserrat SemiBold"/>
                <a:sym typeface="Montserrat SemiBold"/>
              </a:rPr>
              <a:t>Fax: 932 412 057</a:t>
            </a:r>
            <a:endParaRPr sz="1333" kern="0">
              <a:solidFill>
                <a:srgbClr val="FFFFFF"/>
              </a:solidFill>
              <a:latin typeface="Montserrat SemiBold"/>
              <a:ea typeface="Montserrat SemiBold"/>
              <a:cs typeface="Montserrat SemiBold"/>
              <a:sym typeface="Montserrat SemiBold"/>
            </a:endParaRPr>
          </a:p>
        </p:txBody>
      </p:sp>
      <p:sp>
        <p:nvSpPr>
          <p:cNvPr id="10" name="Google Shape;886;p40">
            <a:extLst>
              <a:ext uri="{FF2B5EF4-FFF2-40B4-BE49-F238E27FC236}">
                <a16:creationId xmlns:a16="http://schemas.microsoft.com/office/drawing/2014/main" id="{52B4CF61-2C64-D3E7-9C36-FB9B95735AFD}"/>
              </a:ext>
            </a:extLst>
          </p:cNvPr>
          <p:cNvSpPr txBox="1"/>
          <p:nvPr/>
        </p:nvSpPr>
        <p:spPr>
          <a:xfrm>
            <a:off x="6441739" y="2862001"/>
            <a:ext cx="2962800" cy="1189773"/>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defRPr/>
            </a:pPr>
            <a:r>
              <a:rPr lang="es" sz="1333" b="1" kern="0">
                <a:solidFill>
                  <a:srgbClr val="FFFFFF"/>
                </a:solidFill>
                <a:latin typeface="Montserrat"/>
                <a:ea typeface="Montserrat"/>
                <a:cs typeface="Montserrat"/>
                <a:sym typeface="Montserrat"/>
              </a:rPr>
              <a:t>VITORIA</a:t>
            </a:r>
            <a:endParaRPr sz="1333" b="1" kern="0">
              <a:solidFill>
                <a:srgbClr val="FFFFFF"/>
              </a:solidFill>
              <a:latin typeface="Montserrat"/>
              <a:ea typeface="Montserrat"/>
              <a:cs typeface="Montserrat"/>
              <a:sym typeface="Montserrat"/>
            </a:endParaRPr>
          </a:p>
          <a:p>
            <a:pPr defTabSz="1219170">
              <a:lnSpc>
                <a:spcPct val="115000"/>
              </a:lnSpc>
              <a:buClr>
                <a:srgbClr val="000000"/>
              </a:buClr>
              <a:defRPr/>
            </a:pPr>
            <a:r>
              <a:rPr lang="es" sz="1333" kern="0">
                <a:solidFill>
                  <a:srgbClr val="FFFFFF"/>
                </a:solidFill>
                <a:latin typeface="Montserrat SemiBold"/>
                <a:ea typeface="Montserrat SemiBold"/>
                <a:cs typeface="Montserrat SemiBold"/>
                <a:sym typeface="Montserrat SemiBold"/>
              </a:rPr>
              <a:t>Avenida de los Olmos, 1</a:t>
            </a:r>
            <a:endParaRPr sz="1333" kern="0">
              <a:solidFill>
                <a:srgbClr val="FFFFFF"/>
              </a:solidFill>
              <a:latin typeface="Montserrat SemiBold"/>
              <a:ea typeface="Montserrat SemiBold"/>
              <a:cs typeface="Montserrat SemiBold"/>
              <a:sym typeface="Montserrat SemiBold"/>
            </a:endParaRPr>
          </a:p>
          <a:p>
            <a:pPr defTabSz="1219170">
              <a:lnSpc>
                <a:spcPct val="115000"/>
              </a:lnSpc>
              <a:buClr>
                <a:srgbClr val="000000"/>
              </a:buClr>
              <a:defRPr/>
            </a:pPr>
            <a:r>
              <a:rPr lang="es" sz="1333" kern="0">
                <a:solidFill>
                  <a:srgbClr val="FFFFFF"/>
                </a:solidFill>
                <a:latin typeface="Montserrat SemiBold"/>
                <a:ea typeface="Montserrat SemiBold"/>
                <a:cs typeface="Montserrat SemiBold"/>
                <a:sym typeface="Montserrat SemiBold"/>
              </a:rPr>
              <a:t>01013, Vitoria- Gasteiz</a:t>
            </a:r>
            <a:endParaRPr sz="1333" kern="0">
              <a:solidFill>
                <a:srgbClr val="FFFFFF"/>
              </a:solidFill>
              <a:latin typeface="Montserrat SemiBold"/>
              <a:ea typeface="Montserrat SemiBold"/>
              <a:cs typeface="Montserrat SemiBold"/>
              <a:sym typeface="Montserrat SemiBold"/>
            </a:endParaRPr>
          </a:p>
          <a:p>
            <a:pPr defTabSz="1219170">
              <a:lnSpc>
                <a:spcPct val="115000"/>
              </a:lnSpc>
              <a:buClr>
                <a:srgbClr val="000000"/>
              </a:buClr>
              <a:defRPr/>
            </a:pPr>
            <a:r>
              <a:rPr lang="es" sz="1333" kern="0">
                <a:solidFill>
                  <a:srgbClr val="FFFFFF"/>
                </a:solidFill>
                <a:latin typeface="Montserrat SemiBold"/>
                <a:ea typeface="Montserrat SemiBold"/>
                <a:cs typeface="Montserrat SemiBold"/>
                <a:sym typeface="Montserrat SemiBold"/>
              </a:rPr>
              <a:t>Tel: 945 359 705</a:t>
            </a:r>
            <a:endParaRPr sz="1333" kern="0">
              <a:solidFill>
                <a:srgbClr val="FFFFFF"/>
              </a:solidFill>
              <a:latin typeface="Montserrat SemiBold"/>
              <a:ea typeface="Montserrat SemiBold"/>
              <a:cs typeface="Montserrat SemiBold"/>
              <a:sym typeface="Montserrat SemiBold"/>
            </a:endParaRPr>
          </a:p>
        </p:txBody>
      </p:sp>
      <p:sp>
        <p:nvSpPr>
          <p:cNvPr id="11" name="Google Shape;887;p40">
            <a:extLst>
              <a:ext uri="{FF2B5EF4-FFF2-40B4-BE49-F238E27FC236}">
                <a16:creationId xmlns:a16="http://schemas.microsoft.com/office/drawing/2014/main" id="{A858E403-C58B-38DC-7A93-1988C4CD4879}"/>
              </a:ext>
            </a:extLst>
          </p:cNvPr>
          <p:cNvSpPr txBox="1"/>
          <p:nvPr/>
        </p:nvSpPr>
        <p:spPr>
          <a:xfrm>
            <a:off x="952733" y="4382167"/>
            <a:ext cx="2854800" cy="1189773"/>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defRPr/>
            </a:pPr>
            <a:r>
              <a:rPr lang="es" sz="1333" b="1" kern="0">
                <a:solidFill>
                  <a:srgbClr val="FFFFFF"/>
                </a:solidFill>
                <a:latin typeface="Montserrat"/>
                <a:ea typeface="Montserrat"/>
                <a:cs typeface="Montserrat"/>
                <a:sym typeface="Montserrat"/>
              </a:rPr>
              <a:t>CANTABRIA</a:t>
            </a:r>
            <a:endParaRPr lang="es-ES" sz="1333" b="1" kern="0">
              <a:solidFill>
                <a:srgbClr val="FFFFFF"/>
              </a:solidFill>
              <a:latin typeface="Montserrat"/>
              <a:ea typeface="Montserrat"/>
              <a:cs typeface="Montserrat"/>
              <a:sym typeface="Arial"/>
            </a:endParaRPr>
          </a:p>
          <a:p>
            <a:pPr defTabSz="1219170">
              <a:lnSpc>
                <a:spcPct val="115000"/>
              </a:lnSpc>
              <a:buClr>
                <a:srgbClr val="000000"/>
              </a:buClr>
              <a:defRPr/>
            </a:pPr>
            <a:r>
              <a:rPr lang="es" sz="1333" kern="0">
                <a:solidFill>
                  <a:srgbClr val="FFFFFF"/>
                </a:solidFill>
                <a:latin typeface="Montserrat SemiBold"/>
                <a:ea typeface="Montserrat SemiBold"/>
                <a:cs typeface="Montserrat SemiBold"/>
                <a:sym typeface="Montserrat SemiBold"/>
              </a:rPr>
              <a:t>Polígono de Cros C16</a:t>
            </a:r>
            <a:endParaRPr lang="es-ES" sz="1333" kern="0">
              <a:solidFill>
                <a:srgbClr val="FFFFFF"/>
              </a:solidFill>
              <a:latin typeface="Montserrat SemiBold"/>
              <a:ea typeface="Montserrat SemiBold"/>
              <a:cs typeface="Montserrat SemiBold"/>
              <a:sym typeface="Arial"/>
            </a:endParaRPr>
          </a:p>
          <a:p>
            <a:pPr defTabSz="1219170">
              <a:lnSpc>
                <a:spcPct val="115000"/>
              </a:lnSpc>
              <a:buClr>
                <a:srgbClr val="000000"/>
              </a:buClr>
              <a:defRPr/>
            </a:pPr>
            <a:r>
              <a:rPr lang="es" sz="1333" kern="0">
                <a:solidFill>
                  <a:srgbClr val="FFFFFF"/>
                </a:solidFill>
                <a:latin typeface="Montserrat SemiBold"/>
                <a:ea typeface="Montserrat SemiBold"/>
                <a:cs typeface="Montserrat SemiBold"/>
                <a:sym typeface="Montserrat SemiBold"/>
              </a:rPr>
              <a:t>39600, Camargo (Cantabria)</a:t>
            </a:r>
            <a:endParaRPr lang="es-ES" sz="1333" kern="0">
              <a:solidFill>
                <a:srgbClr val="FFFFFF"/>
              </a:solidFill>
              <a:latin typeface="Montserrat SemiBold"/>
              <a:ea typeface="Montserrat SemiBold"/>
              <a:cs typeface="Montserrat SemiBold"/>
              <a:sym typeface="Arial"/>
            </a:endParaRPr>
          </a:p>
          <a:p>
            <a:pPr defTabSz="1219170">
              <a:lnSpc>
                <a:spcPct val="115000"/>
              </a:lnSpc>
              <a:buClr>
                <a:srgbClr val="000000"/>
              </a:buClr>
              <a:defRPr/>
            </a:pPr>
            <a:r>
              <a:rPr lang="es-ES" sz="1333" kern="0">
                <a:solidFill>
                  <a:srgbClr val="FFFFFF"/>
                </a:solidFill>
                <a:latin typeface="Montserrat SemiBold"/>
                <a:ea typeface="Montserrat SemiBold"/>
                <a:cs typeface="Montserrat SemiBold"/>
                <a:sym typeface="Montserrat SemiBold"/>
              </a:rPr>
              <a:t>Tel</a:t>
            </a:r>
            <a:r>
              <a:rPr lang="es" sz="1333" kern="0">
                <a:solidFill>
                  <a:srgbClr val="FFFFFF"/>
                </a:solidFill>
                <a:latin typeface="Montserrat SemiBold"/>
                <a:ea typeface="Montserrat SemiBold"/>
                <a:cs typeface="Montserrat SemiBold"/>
                <a:sym typeface="Montserrat SemiBold"/>
              </a:rPr>
              <a:t>: 942 945 033</a:t>
            </a:r>
            <a:endParaRPr lang="es-ES" sz="1333" kern="0">
              <a:solidFill>
                <a:srgbClr val="FFFFFF"/>
              </a:solidFill>
              <a:latin typeface="Montserrat SemiBold"/>
              <a:ea typeface="Montserrat SemiBold"/>
              <a:cs typeface="Montserrat SemiBold"/>
              <a:sym typeface="Arial"/>
            </a:endParaRPr>
          </a:p>
        </p:txBody>
      </p:sp>
      <p:sp>
        <p:nvSpPr>
          <p:cNvPr id="12" name="Google Shape;888;p40">
            <a:extLst>
              <a:ext uri="{FF2B5EF4-FFF2-40B4-BE49-F238E27FC236}">
                <a16:creationId xmlns:a16="http://schemas.microsoft.com/office/drawing/2014/main" id="{D032036E-D92F-163E-1795-721F5EB8ED12}"/>
              </a:ext>
            </a:extLst>
          </p:cNvPr>
          <p:cNvSpPr txBox="1"/>
          <p:nvPr/>
        </p:nvSpPr>
        <p:spPr>
          <a:xfrm>
            <a:off x="3796133" y="4382167"/>
            <a:ext cx="2596000" cy="1189773"/>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defRPr/>
            </a:pPr>
            <a:r>
              <a:rPr lang="es" sz="1333" b="1" kern="0">
                <a:solidFill>
                  <a:srgbClr val="FFFFFF"/>
                </a:solidFill>
                <a:latin typeface="Montserrat"/>
                <a:ea typeface="Montserrat"/>
                <a:cs typeface="Montserrat"/>
                <a:sym typeface="Montserrat"/>
              </a:rPr>
              <a:t>VALLADOLID</a:t>
            </a:r>
            <a:endParaRPr sz="1333" b="1" kern="0">
              <a:solidFill>
                <a:srgbClr val="FFFFFF"/>
              </a:solidFill>
              <a:latin typeface="Montserrat"/>
              <a:ea typeface="Montserrat"/>
              <a:cs typeface="Montserrat"/>
              <a:sym typeface="Montserrat"/>
            </a:endParaRPr>
          </a:p>
          <a:p>
            <a:pPr defTabSz="1219170">
              <a:lnSpc>
                <a:spcPct val="115000"/>
              </a:lnSpc>
              <a:buClr>
                <a:srgbClr val="000000"/>
              </a:buClr>
              <a:defRPr/>
            </a:pPr>
            <a:r>
              <a:rPr lang="es" sz="1333" kern="0">
                <a:solidFill>
                  <a:srgbClr val="FFFFFF"/>
                </a:solidFill>
                <a:latin typeface="Montserrat SemiBold"/>
                <a:ea typeface="Montserrat SemiBold"/>
                <a:cs typeface="Montserrat SemiBold"/>
                <a:sym typeface="Montserrat SemiBold"/>
              </a:rPr>
              <a:t>Paseo Arco de Ladrillo, 92</a:t>
            </a:r>
            <a:endParaRPr sz="1333" kern="0">
              <a:solidFill>
                <a:srgbClr val="FFFFFF"/>
              </a:solidFill>
              <a:latin typeface="Montserrat SemiBold"/>
              <a:ea typeface="Montserrat SemiBold"/>
              <a:cs typeface="Montserrat SemiBold"/>
              <a:sym typeface="Montserrat SemiBold"/>
            </a:endParaRPr>
          </a:p>
          <a:p>
            <a:pPr defTabSz="1219170">
              <a:lnSpc>
                <a:spcPct val="115000"/>
              </a:lnSpc>
              <a:buClr>
                <a:srgbClr val="000000"/>
              </a:buClr>
              <a:defRPr/>
            </a:pPr>
            <a:r>
              <a:rPr lang="es" sz="1333" kern="0">
                <a:solidFill>
                  <a:srgbClr val="FFFFFF"/>
                </a:solidFill>
                <a:latin typeface="Montserrat SemiBold"/>
                <a:ea typeface="Montserrat SemiBold"/>
                <a:cs typeface="Montserrat SemiBold"/>
                <a:sym typeface="Montserrat SemiBold"/>
              </a:rPr>
              <a:t>47008, Valladolid</a:t>
            </a:r>
            <a:endParaRPr sz="1333" kern="0">
              <a:solidFill>
                <a:srgbClr val="FFFFFF"/>
              </a:solidFill>
              <a:latin typeface="Montserrat SemiBold"/>
              <a:ea typeface="Montserrat SemiBold"/>
              <a:cs typeface="Montserrat SemiBold"/>
              <a:sym typeface="Montserrat SemiBold"/>
            </a:endParaRPr>
          </a:p>
          <a:p>
            <a:pPr defTabSz="1219170">
              <a:lnSpc>
                <a:spcPct val="115000"/>
              </a:lnSpc>
              <a:buClr>
                <a:srgbClr val="000000"/>
              </a:buClr>
              <a:defRPr/>
            </a:pPr>
            <a:r>
              <a:rPr lang="es" sz="1333" kern="0">
                <a:solidFill>
                  <a:srgbClr val="FFFFFF"/>
                </a:solidFill>
                <a:latin typeface="Montserrat SemiBold"/>
                <a:ea typeface="Montserrat SemiBold"/>
                <a:cs typeface="Montserrat SemiBold"/>
                <a:sym typeface="Montserrat SemiBold"/>
              </a:rPr>
              <a:t>Tel: 983 548 063</a:t>
            </a:r>
            <a:endParaRPr sz="1333" kern="0">
              <a:solidFill>
                <a:srgbClr val="FFFFFF"/>
              </a:solidFill>
              <a:latin typeface="Montserrat SemiBold"/>
              <a:ea typeface="Montserrat SemiBold"/>
              <a:cs typeface="Montserrat SemiBold"/>
              <a:sym typeface="Montserrat SemiBold"/>
            </a:endParaRPr>
          </a:p>
        </p:txBody>
      </p:sp>
      <p:sp>
        <p:nvSpPr>
          <p:cNvPr id="13" name="Google Shape;889;p40">
            <a:extLst>
              <a:ext uri="{FF2B5EF4-FFF2-40B4-BE49-F238E27FC236}">
                <a16:creationId xmlns:a16="http://schemas.microsoft.com/office/drawing/2014/main" id="{8FCD6FCD-9385-E8DA-227B-960F3A913C97}"/>
              </a:ext>
            </a:extLst>
          </p:cNvPr>
          <p:cNvSpPr txBox="1"/>
          <p:nvPr/>
        </p:nvSpPr>
        <p:spPr>
          <a:xfrm>
            <a:off x="9276007" y="4346454"/>
            <a:ext cx="2417200" cy="1189773"/>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defRPr/>
            </a:pPr>
            <a:r>
              <a:rPr lang="es-ES" sz="1333" b="1" kern="0">
                <a:solidFill>
                  <a:srgbClr val="FFFFFF"/>
                </a:solidFill>
                <a:latin typeface="Montserrat"/>
                <a:ea typeface="Montserrat"/>
                <a:cs typeface="Montserrat"/>
                <a:sym typeface="Montserrat"/>
              </a:rPr>
              <a:t>SALAMANCA</a:t>
            </a:r>
            <a:endParaRPr lang="es-ES" sz="1333" b="1" kern="0">
              <a:solidFill>
                <a:srgbClr val="FFFFFF"/>
              </a:solidFill>
              <a:latin typeface="Montserrat"/>
              <a:ea typeface="Montserrat"/>
              <a:cs typeface="Montserrat"/>
              <a:sym typeface="Arial"/>
            </a:endParaRPr>
          </a:p>
          <a:p>
            <a:pPr defTabSz="1219170">
              <a:lnSpc>
                <a:spcPct val="115000"/>
              </a:lnSpc>
              <a:buClr>
                <a:srgbClr val="000000"/>
              </a:buClr>
              <a:defRPr/>
            </a:pPr>
            <a:r>
              <a:rPr lang="es" sz="1333" kern="0">
                <a:solidFill>
                  <a:srgbClr val="FFFFFF"/>
                </a:solidFill>
                <a:latin typeface="Montserrat SemiBold"/>
                <a:ea typeface="Montserrat SemiBold"/>
                <a:cs typeface="Montserrat SemiBold"/>
                <a:sym typeface="Montserrat SemiBold"/>
              </a:rPr>
              <a:t>C/ Toro, 76, 1º</a:t>
            </a:r>
            <a:endParaRPr lang="es" sz="1333" kern="0">
              <a:solidFill>
                <a:srgbClr val="FFFFFF"/>
              </a:solidFill>
              <a:latin typeface="Montserrat SemiBold"/>
              <a:ea typeface="Montserrat SemiBold"/>
              <a:cs typeface="Montserrat SemiBold"/>
              <a:sym typeface="Arial"/>
            </a:endParaRPr>
          </a:p>
          <a:p>
            <a:pPr defTabSz="1219170">
              <a:lnSpc>
                <a:spcPct val="114999"/>
              </a:lnSpc>
              <a:buClr>
                <a:srgbClr val="000000"/>
              </a:buClr>
              <a:defRPr/>
            </a:pPr>
            <a:r>
              <a:rPr lang="es" sz="1333" kern="0">
                <a:solidFill>
                  <a:srgbClr val="FFFFFF"/>
                </a:solidFill>
                <a:latin typeface="Montserrat SemiBold"/>
                <a:ea typeface="Montserrat SemiBold"/>
                <a:cs typeface="Montserrat SemiBold"/>
                <a:sym typeface="Arial"/>
              </a:rPr>
              <a:t>37002, Salamanca</a:t>
            </a:r>
          </a:p>
          <a:p>
            <a:pPr defTabSz="1219170">
              <a:lnSpc>
                <a:spcPct val="114999"/>
              </a:lnSpc>
              <a:buClr>
                <a:srgbClr val="000000"/>
              </a:buClr>
              <a:defRPr/>
            </a:pPr>
            <a:r>
              <a:rPr lang="es" sz="1333" kern="0">
                <a:solidFill>
                  <a:srgbClr val="FFFFFF"/>
                </a:solidFill>
                <a:latin typeface="Montserrat SemiBold"/>
                <a:ea typeface="Montserrat SemiBold"/>
                <a:cs typeface="Montserrat SemiBold"/>
                <a:sym typeface="Arial"/>
              </a:rPr>
              <a:t>Tel: 91 590 19 60</a:t>
            </a:r>
          </a:p>
        </p:txBody>
      </p:sp>
      <p:sp>
        <p:nvSpPr>
          <p:cNvPr id="14" name="Google Shape;890;p40">
            <a:extLst>
              <a:ext uri="{FF2B5EF4-FFF2-40B4-BE49-F238E27FC236}">
                <a16:creationId xmlns:a16="http://schemas.microsoft.com/office/drawing/2014/main" id="{EE112387-E461-E650-48EE-6366EE0E1BA5}"/>
              </a:ext>
            </a:extLst>
          </p:cNvPr>
          <p:cNvSpPr txBox="1"/>
          <p:nvPr/>
        </p:nvSpPr>
        <p:spPr>
          <a:xfrm>
            <a:off x="9276007" y="5543366"/>
            <a:ext cx="2321600" cy="717977"/>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defRPr/>
            </a:pPr>
            <a:r>
              <a:rPr lang="es" sz="1333" b="1" kern="0">
                <a:solidFill>
                  <a:srgbClr val="FFFFFF"/>
                </a:solidFill>
                <a:latin typeface="Montserrat"/>
                <a:ea typeface="Montserrat"/>
                <a:cs typeface="Montserrat"/>
                <a:sym typeface="Montserrat"/>
              </a:rPr>
              <a:t>VALENCIA</a:t>
            </a:r>
            <a:endParaRPr sz="1333" b="1" kern="0">
              <a:solidFill>
                <a:srgbClr val="FFFFFF"/>
              </a:solidFill>
              <a:latin typeface="Montserrat"/>
              <a:ea typeface="Montserrat"/>
              <a:cs typeface="Montserrat"/>
              <a:sym typeface="Montserrat"/>
            </a:endParaRPr>
          </a:p>
          <a:p>
            <a:pPr defTabSz="1219170">
              <a:lnSpc>
                <a:spcPct val="115000"/>
              </a:lnSpc>
              <a:buClr>
                <a:srgbClr val="000000"/>
              </a:buClr>
              <a:defRPr/>
            </a:pPr>
            <a:r>
              <a:rPr lang="es" sz="1333" kern="0">
                <a:solidFill>
                  <a:srgbClr val="FFFFFF"/>
                </a:solidFill>
                <a:latin typeface="Montserrat SemiBold"/>
                <a:ea typeface="Montserrat SemiBold"/>
                <a:cs typeface="Montserrat SemiBold"/>
                <a:sym typeface="Arial"/>
              </a:rPr>
              <a:t>En curso</a:t>
            </a:r>
          </a:p>
        </p:txBody>
      </p:sp>
      <p:sp>
        <p:nvSpPr>
          <p:cNvPr id="15" name="Google Shape;891;p40">
            <a:extLst>
              <a:ext uri="{FF2B5EF4-FFF2-40B4-BE49-F238E27FC236}">
                <a16:creationId xmlns:a16="http://schemas.microsoft.com/office/drawing/2014/main" id="{744A10DF-61F2-BF66-AA12-88D6CAB41954}"/>
              </a:ext>
            </a:extLst>
          </p:cNvPr>
          <p:cNvSpPr txBox="1"/>
          <p:nvPr/>
        </p:nvSpPr>
        <p:spPr>
          <a:xfrm>
            <a:off x="9278039" y="1550393"/>
            <a:ext cx="1976800" cy="1189773"/>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defRPr/>
            </a:pPr>
            <a:r>
              <a:rPr lang="es" sz="1333" b="1" kern="0">
                <a:solidFill>
                  <a:srgbClr val="FFFFFF"/>
                </a:solidFill>
                <a:latin typeface="Montserrat"/>
                <a:ea typeface="Montserrat"/>
                <a:cs typeface="Montserrat"/>
                <a:sym typeface="Montserrat"/>
              </a:rPr>
              <a:t>FRANCIA</a:t>
            </a:r>
            <a:endParaRPr sz="1333" b="1" kern="0">
              <a:solidFill>
                <a:srgbClr val="FFFFFF"/>
              </a:solidFill>
              <a:latin typeface="Montserrat"/>
              <a:ea typeface="Montserrat"/>
              <a:cs typeface="Montserrat"/>
              <a:sym typeface="Montserrat"/>
            </a:endParaRPr>
          </a:p>
          <a:p>
            <a:pPr defTabSz="1219170">
              <a:lnSpc>
                <a:spcPct val="115000"/>
              </a:lnSpc>
              <a:buClr>
                <a:srgbClr val="000000"/>
              </a:buClr>
              <a:defRPr/>
            </a:pPr>
            <a:r>
              <a:rPr lang="es" sz="1333" kern="0" err="1">
                <a:solidFill>
                  <a:srgbClr val="FFFFFF"/>
                </a:solidFill>
                <a:latin typeface="Montserrat SemiBold"/>
                <a:ea typeface="Montserrat SemiBold"/>
                <a:cs typeface="Montserrat SemiBold"/>
                <a:sym typeface="Montserrat SemiBold"/>
              </a:rPr>
              <a:t>Patchwork</a:t>
            </a:r>
            <a:r>
              <a:rPr lang="es" sz="1333" kern="0">
                <a:solidFill>
                  <a:srgbClr val="FFFFFF"/>
                </a:solidFill>
                <a:latin typeface="Montserrat SemiBold"/>
                <a:ea typeface="Montserrat SemiBold"/>
                <a:cs typeface="Montserrat SemiBold"/>
                <a:sym typeface="Montserrat SemiBold"/>
              </a:rPr>
              <a:t> Saint</a:t>
            </a:r>
            <a:endParaRPr sz="1333" kern="0">
              <a:solidFill>
                <a:srgbClr val="FFFFFF"/>
              </a:solidFill>
              <a:latin typeface="Montserrat SemiBold"/>
              <a:ea typeface="Montserrat SemiBold"/>
              <a:cs typeface="Montserrat SemiBold"/>
              <a:sym typeface="Montserrat SemiBold"/>
            </a:endParaRPr>
          </a:p>
          <a:p>
            <a:pPr defTabSz="1219170">
              <a:lnSpc>
                <a:spcPct val="115000"/>
              </a:lnSpc>
              <a:buClr>
                <a:srgbClr val="000000"/>
              </a:buClr>
              <a:defRPr/>
            </a:pPr>
            <a:r>
              <a:rPr lang="es" sz="1333" kern="0">
                <a:solidFill>
                  <a:srgbClr val="FFFFFF"/>
                </a:solidFill>
                <a:latin typeface="Montserrat SemiBold"/>
                <a:ea typeface="Montserrat SemiBold"/>
                <a:cs typeface="Montserrat SemiBold"/>
                <a:sym typeface="Montserrat SemiBold"/>
              </a:rPr>
              <a:t>Lazare, 3 Rue de </a:t>
            </a:r>
            <a:r>
              <a:rPr lang="es" sz="1333" kern="0" err="1">
                <a:solidFill>
                  <a:srgbClr val="FFFFFF"/>
                </a:solidFill>
                <a:latin typeface="Montserrat SemiBold"/>
                <a:ea typeface="Montserrat SemiBold"/>
                <a:cs typeface="Montserrat SemiBold"/>
                <a:sym typeface="Montserrat SemiBold"/>
              </a:rPr>
              <a:t>Stockholm</a:t>
            </a:r>
            <a:r>
              <a:rPr lang="es" sz="1333" kern="0">
                <a:solidFill>
                  <a:srgbClr val="FFFFFF"/>
                </a:solidFill>
                <a:latin typeface="Montserrat SemiBold"/>
                <a:ea typeface="Montserrat SemiBold"/>
                <a:cs typeface="Montserrat SemiBold"/>
                <a:sym typeface="Montserrat SemiBold"/>
              </a:rPr>
              <a:t> Paris 8</a:t>
            </a:r>
            <a:endParaRPr sz="1333" kern="0">
              <a:solidFill>
                <a:srgbClr val="FFFFFF"/>
              </a:solidFill>
              <a:latin typeface="Montserrat SemiBold"/>
              <a:ea typeface="Montserrat SemiBold"/>
              <a:cs typeface="Montserrat SemiBold"/>
              <a:sym typeface="Montserrat SemiBold"/>
            </a:endParaRPr>
          </a:p>
        </p:txBody>
      </p:sp>
      <p:sp>
        <p:nvSpPr>
          <p:cNvPr id="16" name="Google Shape;886;p40">
            <a:extLst>
              <a:ext uri="{FF2B5EF4-FFF2-40B4-BE49-F238E27FC236}">
                <a16:creationId xmlns:a16="http://schemas.microsoft.com/office/drawing/2014/main" id="{AA7FF4F3-221E-29C4-A6EE-0B77239B98ED}"/>
              </a:ext>
            </a:extLst>
          </p:cNvPr>
          <p:cNvSpPr txBox="1"/>
          <p:nvPr/>
        </p:nvSpPr>
        <p:spPr>
          <a:xfrm>
            <a:off x="6441737" y="4348828"/>
            <a:ext cx="2962800" cy="1302560"/>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defRPr/>
            </a:pPr>
            <a:r>
              <a:rPr lang="es" sz="1333" b="1" kern="0">
                <a:solidFill>
                  <a:srgbClr val="FFFFFF"/>
                </a:solidFill>
                <a:latin typeface="Montserrat"/>
                <a:ea typeface="Montserrat"/>
                <a:cs typeface="Montserrat"/>
                <a:sym typeface="Montserrat"/>
              </a:rPr>
              <a:t>ASTURIAS</a:t>
            </a:r>
            <a:endParaRPr lang="es-ES" sz="1333" b="1" kern="0">
              <a:solidFill>
                <a:srgbClr val="FFFFFF"/>
              </a:solidFill>
              <a:latin typeface="Montserrat"/>
              <a:ea typeface="Montserrat"/>
              <a:cs typeface="Montserrat"/>
              <a:sym typeface="Arial"/>
            </a:endParaRPr>
          </a:p>
          <a:p>
            <a:pPr defTabSz="1219170">
              <a:buClr>
                <a:srgbClr val="000000"/>
              </a:buClr>
              <a:defRPr/>
            </a:pPr>
            <a:r>
              <a:rPr lang="es" sz="1333" kern="0">
                <a:solidFill>
                  <a:srgbClr val="FFFFFF"/>
                </a:solidFill>
                <a:latin typeface="Montserrat SemiBold"/>
                <a:cs typeface="Arial"/>
                <a:sym typeface="Montserrat SemiBold"/>
              </a:rPr>
              <a:t>Parque Tecnológico Asturias</a:t>
            </a:r>
            <a:endParaRPr lang="es" sz="1333" kern="0">
              <a:solidFill>
                <a:srgbClr val="FFFFFF"/>
              </a:solidFill>
              <a:latin typeface="Montserrat SemiBold"/>
              <a:cs typeface="Arial"/>
              <a:sym typeface="Arial"/>
            </a:endParaRPr>
          </a:p>
          <a:p>
            <a:pPr defTabSz="1219170">
              <a:buClr>
                <a:srgbClr val="000000"/>
              </a:buClr>
              <a:defRPr/>
            </a:pPr>
            <a:r>
              <a:rPr lang="es" sz="1333" kern="0">
                <a:solidFill>
                  <a:srgbClr val="FFFFFF"/>
                </a:solidFill>
                <a:latin typeface="Montserrat SemiBold"/>
                <a:cs typeface="Arial"/>
                <a:sym typeface="Montserrat SemiBold"/>
              </a:rPr>
              <a:t>Edificio </a:t>
            </a:r>
            <a:r>
              <a:rPr lang="es" sz="1333" kern="0" err="1">
                <a:solidFill>
                  <a:srgbClr val="FFFFFF"/>
                </a:solidFill>
                <a:latin typeface="Montserrat SemiBold"/>
                <a:cs typeface="Arial"/>
                <a:sym typeface="Montserrat SemiBold"/>
              </a:rPr>
              <a:t>Centroelena</a:t>
            </a:r>
            <a:r>
              <a:rPr lang="es" sz="1333" kern="0">
                <a:solidFill>
                  <a:srgbClr val="FFFFFF"/>
                </a:solidFill>
                <a:latin typeface="Montserrat SemiBold"/>
                <a:cs typeface="Arial"/>
                <a:sym typeface="Montserrat SemiBold"/>
              </a:rPr>
              <a:t> II, 2B</a:t>
            </a:r>
            <a:endParaRPr lang="es" sz="1333" kern="0">
              <a:solidFill>
                <a:srgbClr val="FFFFFF"/>
              </a:solidFill>
              <a:latin typeface="Montserrat SemiBold"/>
              <a:cs typeface="Arial"/>
              <a:sym typeface="Arial"/>
            </a:endParaRPr>
          </a:p>
          <a:p>
            <a:pPr defTabSz="1219170">
              <a:buClr>
                <a:srgbClr val="000000"/>
              </a:buClr>
              <a:defRPr/>
            </a:pPr>
            <a:r>
              <a:rPr lang="es" sz="1333" kern="0">
                <a:solidFill>
                  <a:srgbClr val="FFFFFF"/>
                </a:solidFill>
                <a:latin typeface="Montserrat SemiBold"/>
                <a:cs typeface="Arial"/>
                <a:sym typeface="Montserrat SemiBold"/>
              </a:rPr>
              <a:t>33428 Llanera, Asturias</a:t>
            </a:r>
            <a:endParaRPr lang="es" sz="1333" kern="0">
              <a:solidFill>
                <a:srgbClr val="FFFFFF"/>
              </a:solidFill>
              <a:latin typeface="Montserrat SemiBold"/>
              <a:cs typeface="Arial"/>
              <a:sym typeface="Arial"/>
            </a:endParaRPr>
          </a:p>
          <a:p>
            <a:pPr defTabSz="1219170">
              <a:buClr>
                <a:srgbClr val="000000"/>
              </a:buClr>
              <a:defRPr/>
            </a:pPr>
            <a:r>
              <a:rPr lang="es" sz="1333" kern="0">
                <a:solidFill>
                  <a:srgbClr val="FFFFFF"/>
                </a:solidFill>
                <a:latin typeface="Montserrat SemiBold"/>
                <a:cs typeface="Arial"/>
                <a:sym typeface="Montserrat SemiBold"/>
              </a:rPr>
              <a:t>Tel: 984 498 079</a:t>
            </a:r>
            <a:endParaRPr lang="es" sz="1333" kern="0">
              <a:solidFill>
                <a:srgbClr val="FFFFFF"/>
              </a:solidFill>
              <a:latin typeface="Montserrat SemiBold"/>
              <a:cs typeface="Arial"/>
              <a:sym typeface="Arial"/>
            </a:endParaRPr>
          </a:p>
        </p:txBody>
      </p:sp>
      <p:sp>
        <p:nvSpPr>
          <p:cNvPr id="17" name="Google Shape;890;p40">
            <a:extLst>
              <a:ext uri="{FF2B5EF4-FFF2-40B4-BE49-F238E27FC236}">
                <a16:creationId xmlns:a16="http://schemas.microsoft.com/office/drawing/2014/main" id="{57AEF127-81AF-300D-D714-2DB725729046}"/>
              </a:ext>
            </a:extLst>
          </p:cNvPr>
          <p:cNvSpPr txBox="1"/>
          <p:nvPr/>
        </p:nvSpPr>
        <p:spPr>
          <a:xfrm>
            <a:off x="9276007" y="2866597"/>
            <a:ext cx="2321600" cy="1189773"/>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defRPr/>
            </a:pPr>
            <a:r>
              <a:rPr lang="es" sz="1333" b="1" kern="0">
                <a:solidFill>
                  <a:srgbClr val="FFFFFF"/>
                </a:solidFill>
                <a:latin typeface="Montserrat"/>
                <a:cs typeface="Arial"/>
                <a:sym typeface="Montserrat"/>
              </a:rPr>
              <a:t>A CORUÑA</a:t>
            </a:r>
            <a:endParaRPr sz="1333" b="1" kern="0">
              <a:solidFill>
                <a:srgbClr val="FFFFFF"/>
              </a:solidFill>
              <a:latin typeface="Montserrat"/>
              <a:cs typeface="Arial"/>
              <a:sym typeface="Montserrat"/>
            </a:endParaRPr>
          </a:p>
          <a:p>
            <a:pPr defTabSz="1219170">
              <a:lnSpc>
                <a:spcPct val="115000"/>
              </a:lnSpc>
              <a:buClr>
                <a:srgbClr val="000000"/>
              </a:buClr>
              <a:defRPr/>
            </a:pPr>
            <a:r>
              <a:rPr lang="es" sz="1333" b="1" kern="0">
                <a:solidFill>
                  <a:srgbClr val="FFFFFF"/>
                </a:solidFill>
                <a:latin typeface="Montserrat"/>
                <a:cs typeface="Arial"/>
                <a:sym typeface="Arial"/>
              </a:rPr>
              <a:t>C/ Real 74-76</a:t>
            </a:r>
          </a:p>
          <a:p>
            <a:pPr defTabSz="1219170">
              <a:lnSpc>
                <a:spcPct val="115000"/>
              </a:lnSpc>
              <a:buClr>
                <a:srgbClr val="000000"/>
              </a:buClr>
              <a:defRPr/>
            </a:pPr>
            <a:r>
              <a:rPr lang="es" sz="1333" b="1" kern="0">
                <a:solidFill>
                  <a:srgbClr val="FFFFFF"/>
                </a:solidFill>
                <a:latin typeface="Montserrat"/>
                <a:cs typeface="Arial"/>
                <a:sym typeface="Arial"/>
              </a:rPr>
              <a:t>15003 A Coruña</a:t>
            </a:r>
          </a:p>
          <a:p>
            <a:pPr defTabSz="1219170">
              <a:lnSpc>
                <a:spcPct val="115000"/>
              </a:lnSpc>
              <a:buClr>
                <a:srgbClr val="000000"/>
              </a:buClr>
              <a:defRPr/>
            </a:pPr>
            <a:r>
              <a:rPr lang="es" sz="1333" b="1" kern="0">
                <a:solidFill>
                  <a:srgbClr val="FFFFFF"/>
                </a:solidFill>
                <a:latin typeface="Montserrat"/>
                <a:cs typeface="Arial"/>
                <a:sym typeface="Arial"/>
              </a:rPr>
              <a:t>Tel: 91 590 19 60</a:t>
            </a:r>
          </a:p>
        </p:txBody>
      </p:sp>
    </p:spTree>
    <p:extLst>
      <p:ext uri="{BB962C8B-B14F-4D97-AF65-F5344CB8AC3E}">
        <p14:creationId xmlns:p14="http://schemas.microsoft.com/office/powerpoint/2010/main" val="11878635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2" name="Imagen 2" descr="Foto en blanco y negro de un grupo de personas en la noche&#10;&#10;Descripción generada automáticamente">
            <a:extLst>
              <a:ext uri="{FF2B5EF4-FFF2-40B4-BE49-F238E27FC236}">
                <a16:creationId xmlns:a16="http://schemas.microsoft.com/office/drawing/2014/main" id="{81A655D7-1997-13B1-CDEE-43F4095D0648}"/>
              </a:ext>
            </a:extLst>
          </p:cNvPr>
          <p:cNvPicPr>
            <a:picLocks noChangeAspect="1"/>
          </p:cNvPicPr>
          <p:nvPr/>
        </p:nvPicPr>
        <p:blipFill>
          <a:blip r:embed="rId3"/>
          <a:stretch>
            <a:fillRect/>
          </a:stretch>
        </p:blipFill>
        <p:spPr>
          <a:xfrm>
            <a:off x="-1954" y="-25197"/>
            <a:ext cx="12195907" cy="6967008"/>
          </a:xfrm>
          <a:prstGeom prst="rect">
            <a:avLst/>
          </a:prstGeom>
          <a:solidFill>
            <a:schemeClr val="accent2"/>
          </a:solidFill>
        </p:spPr>
      </p:pic>
      <p:pic>
        <p:nvPicPr>
          <p:cNvPr id="5" name="Google Shape;882;p40">
            <a:extLst>
              <a:ext uri="{FF2B5EF4-FFF2-40B4-BE49-F238E27FC236}">
                <a16:creationId xmlns:a16="http://schemas.microsoft.com/office/drawing/2014/main" id="{DF599430-332E-4A59-9CA0-B0475F2EDEA7}"/>
              </a:ext>
            </a:extLst>
          </p:cNvPr>
          <p:cNvPicPr preferRelativeResize="0"/>
          <p:nvPr/>
        </p:nvPicPr>
        <p:blipFill>
          <a:blip r:embed="rId4">
            <a:alphaModFix/>
          </a:blip>
          <a:stretch>
            <a:fillRect/>
          </a:stretch>
        </p:blipFill>
        <p:spPr>
          <a:xfrm>
            <a:off x="10393853" y="308230"/>
            <a:ext cx="1402555" cy="651767"/>
          </a:xfrm>
          <a:prstGeom prst="rect">
            <a:avLst/>
          </a:prstGeom>
          <a:noFill/>
          <a:ln>
            <a:noFill/>
          </a:ln>
        </p:spPr>
      </p:pic>
      <p:pic>
        <p:nvPicPr>
          <p:cNvPr id="18" name="Imagen 2" descr="Foto en blanco y negro de un grupo de personas en la noche&#10;&#10;Descripción generada automáticamente">
            <a:extLst>
              <a:ext uri="{FF2B5EF4-FFF2-40B4-BE49-F238E27FC236}">
                <a16:creationId xmlns:a16="http://schemas.microsoft.com/office/drawing/2014/main" id="{DD667AC5-EFE8-88A5-A719-B38476202828}"/>
              </a:ext>
            </a:extLst>
          </p:cNvPr>
          <p:cNvPicPr>
            <a:picLocks noChangeAspect="1"/>
          </p:cNvPicPr>
          <p:nvPr/>
        </p:nvPicPr>
        <p:blipFill>
          <a:blip r:embed="rId3"/>
          <a:stretch>
            <a:fillRect/>
          </a:stretch>
        </p:blipFill>
        <p:spPr>
          <a:xfrm>
            <a:off x="-1954" y="-25197"/>
            <a:ext cx="12195907" cy="6967008"/>
          </a:xfrm>
          <a:prstGeom prst="rect">
            <a:avLst/>
          </a:prstGeom>
        </p:spPr>
      </p:pic>
      <p:sp>
        <p:nvSpPr>
          <p:cNvPr id="19" name="Google Shape;880;p40">
            <a:extLst>
              <a:ext uri="{FF2B5EF4-FFF2-40B4-BE49-F238E27FC236}">
                <a16:creationId xmlns:a16="http://schemas.microsoft.com/office/drawing/2014/main" id="{FC721BEC-9757-0994-DF0F-BCC022174440}"/>
              </a:ext>
            </a:extLst>
          </p:cNvPr>
          <p:cNvSpPr txBox="1"/>
          <p:nvPr/>
        </p:nvSpPr>
        <p:spPr>
          <a:xfrm>
            <a:off x="5006701" y="2975563"/>
            <a:ext cx="3090800" cy="906811"/>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defRPr/>
            </a:pPr>
            <a:r>
              <a:rPr lang="es" sz="3733" b="1" kern="0">
                <a:solidFill>
                  <a:srgbClr val="FFFFFF"/>
                </a:solidFill>
                <a:latin typeface="Montserrat"/>
                <a:ea typeface="Montserrat"/>
                <a:cs typeface="Montserrat"/>
                <a:sym typeface="Montserrat"/>
              </a:rPr>
              <a:t>Gracias</a:t>
            </a:r>
            <a:endParaRPr sz="3200" b="1" kern="0">
              <a:solidFill>
                <a:srgbClr val="FFFFFF"/>
              </a:solidFill>
              <a:latin typeface="Montserrat"/>
              <a:ea typeface="Montserrat"/>
              <a:cs typeface="Montserrat"/>
              <a:sym typeface="Montserrat"/>
            </a:endParaRPr>
          </a:p>
        </p:txBody>
      </p:sp>
      <p:cxnSp>
        <p:nvCxnSpPr>
          <p:cNvPr id="20" name="Google Shape;881;p40">
            <a:extLst>
              <a:ext uri="{FF2B5EF4-FFF2-40B4-BE49-F238E27FC236}">
                <a16:creationId xmlns:a16="http://schemas.microsoft.com/office/drawing/2014/main" id="{7A28E330-D9D9-C4C9-1B0D-6EB561ACAE3C}"/>
              </a:ext>
            </a:extLst>
          </p:cNvPr>
          <p:cNvCxnSpPr/>
          <p:nvPr/>
        </p:nvCxnSpPr>
        <p:spPr>
          <a:xfrm>
            <a:off x="5006701" y="3992219"/>
            <a:ext cx="2500400" cy="0"/>
          </a:xfrm>
          <a:prstGeom prst="straightConnector1">
            <a:avLst/>
          </a:prstGeom>
          <a:noFill/>
          <a:ln w="38100" cap="flat" cmpd="sng">
            <a:solidFill>
              <a:schemeClr val="lt1"/>
            </a:solidFill>
            <a:prstDash val="solid"/>
            <a:round/>
            <a:headEnd type="none" w="med" len="med"/>
            <a:tailEnd type="none" w="med" len="med"/>
          </a:ln>
        </p:spPr>
      </p:cxnSp>
      <p:pic>
        <p:nvPicPr>
          <p:cNvPr id="21" name="Google Shape;882;p40">
            <a:extLst>
              <a:ext uri="{FF2B5EF4-FFF2-40B4-BE49-F238E27FC236}">
                <a16:creationId xmlns:a16="http://schemas.microsoft.com/office/drawing/2014/main" id="{A06EC23C-74C8-E71B-576A-704C359A6A93}"/>
              </a:ext>
            </a:extLst>
          </p:cNvPr>
          <p:cNvPicPr preferRelativeResize="0"/>
          <p:nvPr/>
        </p:nvPicPr>
        <p:blipFill>
          <a:blip r:embed="rId4">
            <a:alphaModFix/>
          </a:blip>
          <a:stretch>
            <a:fillRect/>
          </a:stretch>
        </p:blipFill>
        <p:spPr>
          <a:xfrm>
            <a:off x="10393852" y="308229"/>
            <a:ext cx="1402555" cy="651767"/>
          </a:xfrm>
          <a:prstGeom prst="rect">
            <a:avLst/>
          </a:prstGeom>
          <a:noFill/>
          <a:ln>
            <a:noFill/>
          </a:ln>
        </p:spPr>
      </p:pic>
    </p:spTree>
    <p:extLst>
      <p:ext uri="{BB962C8B-B14F-4D97-AF65-F5344CB8AC3E}">
        <p14:creationId xmlns:p14="http://schemas.microsoft.com/office/powerpoint/2010/main" val="1418724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424242"/>
            </a:gs>
            <a:gs pos="100000">
              <a:srgbClr val="010101"/>
            </a:gs>
          </a:gsLst>
          <a:path path="circle">
            <a:fillToRect l="50000" t="50000" r="50000" b="50000"/>
          </a:path>
          <a:tileRect/>
        </a:gradFill>
        <a:effectLst/>
      </p:bgPr>
    </p:bg>
    <p:spTree>
      <p:nvGrpSpPr>
        <p:cNvPr id="1" name="Shape 856"/>
        <p:cNvGrpSpPr/>
        <p:nvPr/>
      </p:nvGrpSpPr>
      <p:grpSpPr>
        <a:xfrm>
          <a:off x="0" y="0"/>
          <a:ext cx="0" cy="0"/>
          <a:chOff x="0" y="0"/>
          <a:chExt cx="0" cy="0"/>
        </a:xfrm>
      </p:grpSpPr>
      <p:sp>
        <p:nvSpPr>
          <p:cNvPr id="857" name="Google Shape;857;p38"/>
          <p:cNvSpPr txBox="1"/>
          <p:nvPr/>
        </p:nvSpPr>
        <p:spPr>
          <a:xfrm>
            <a:off x="986133" y="707167"/>
            <a:ext cx="1497200" cy="906811"/>
          </a:xfrm>
          <a:prstGeom prst="rect">
            <a:avLst/>
          </a:prstGeom>
          <a:noFill/>
          <a:ln>
            <a:noFill/>
          </a:ln>
        </p:spPr>
        <p:txBody>
          <a:bodyPr spcFirstLastPara="1" wrap="square" lIns="121900" tIns="121900" rIns="121900" bIns="121900" anchor="t" anchorCtr="0">
            <a:spAutoFit/>
          </a:bodyPr>
          <a:lstStyle/>
          <a:p>
            <a:pPr defTabSz="1219170">
              <a:lnSpc>
                <a:spcPct val="115000"/>
              </a:lnSpc>
              <a:buClr>
                <a:srgbClr val="000000"/>
              </a:buClr>
            </a:pPr>
            <a:r>
              <a:rPr lang="es" sz="3733" kern="0">
                <a:solidFill>
                  <a:srgbClr val="FFFFFF"/>
                </a:solidFill>
                <a:latin typeface="Montserrat"/>
                <a:ea typeface="Montserrat"/>
                <a:cs typeface="Montserrat"/>
                <a:sym typeface="Montserrat"/>
              </a:rPr>
              <a:t>02</a:t>
            </a:r>
            <a:r>
              <a:rPr lang="es" sz="3200" kern="0">
                <a:solidFill>
                  <a:srgbClr val="FFFFFF"/>
                </a:solidFill>
                <a:latin typeface="Montserrat"/>
                <a:ea typeface="Montserrat"/>
                <a:cs typeface="Montserrat"/>
                <a:sym typeface="Montserrat"/>
              </a:rPr>
              <a:t>.      </a:t>
            </a:r>
            <a:endParaRPr sz="3200" kern="0">
              <a:solidFill>
                <a:srgbClr val="FFFFFF"/>
              </a:solidFill>
              <a:latin typeface="Montserrat"/>
              <a:ea typeface="Montserrat"/>
              <a:cs typeface="Montserrat"/>
              <a:sym typeface="Montserrat"/>
            </a:endParaRPr>
          </a:p>
        </p:txBody>
      </p:sp>
      <p:cxnSp>
        <p:nvCxnSpPr>
          <p:cNvPr id="858" name="Google Shape;858;p38"/>
          <p:cNvCxnSpPr/>
          <p:nvPr/>
        </p:nvCxnSpPr>
        <p:spPr>
          <a:xfrm>
            <a:off x="986133" y="1723823"/>
            <a:ext cx="2500400" cy="0"/>
          </a:xfrm>
          <a:prstGeom prst="straightConnector1">
            <a:avLst/>
          </a:prstGeom>
          <a:noFill/>
          <a:ln w="38100" cap="flat" cmpd="sng">
            <a:solidFill>
              <a:schemeClr val="lt1"/>
            </a:solidFill>
            <a:prstDash val="solid"/>
            <a:round/>
            <a:headEnd type="none" w="med" len="med"/>
            <a:tailEnd type="none" w="med" len="med"/>
          </a:ln>
        </p:spPr>
      </p:cxnSp>
      <p:sp>
        <p:nvSpPr>
          <p:cNvPr id="859" name="Google Shape;859;p38"/>
          <p:cNvSpPr txBox="1"/>
          <p:nvPr/>
        </p:nvSpPr>
        <p:spPr>
          <a:xfrm>
            <a:off x="879332" y="2647800"/>
            <a:ext cx="9251640" cy="1066855"/>
          </a:xfrm>
          <a:prstGeom prst="rect">
            <a:avLst/>
          </a:prstGeom>
          <a:noFill/>
          <a:ln>
            <a:noFill/>
          </a:ln>
        </p:spPr>
        <p:txBody>
          <a:bodyPr spcFirstLastPara="1" wrap="square" lIns="121900" tIns="121900" rIns="121900" bIns="121900" anchor="t" anchorCtr="0">
            <a:spAutoFit/>
          </a:bodyPr>
          <a:lstStyle/>
          <a:p>
            <a:pPr defTabSz="1219170"/>
            <a:r>
              <a:rPr lang="es" sz="5300" kern="0">
                <a:solidFill>
                  <a:srgbClr val="FFFFFF"/>
                </a:solidFill>
                <a:latin typeface="Montserrat Medium"/>
                <a:sym typeface="Montserrat Medium"/>
              </a:rPr>
              <a:t>Conceptos</a:t>
            </a:r>
            <a:endParaRPr lang="es-ES"/>
          </a:p>
        </p:txBody>
      </p:sp>
      <p:pic>
        <p:nvPicPr>
          <p:cNvPr id="860" name="Google Shape;860;p38"/>
          <p:cNvPicPr preferRelativeResize="0"/>
          <p:nvPr/>
        </p:nvPicPr>
        <p:blipFill>
          <a:blip r:embed="rId3">
            <a:alphaModFix/>
          </a:blip>
          <a:stretch>
            <a:fillRect/>
          </a:stretch>
        </p:blipFill>
        <p:spPr>
          <a:xfrm>
            <a:off x="10393852" y="308226"/>
            <a:ext cx="1402555" cy="651767"/>
          </a:xfrm>
          <a:prstGeom prst="rect">
            <a:avLst/>
          </a:prstGeom>
          <a:noFill/>
          <a:ln>
            <a:noFill/>
          </a:ln>
        </p:spPr>
      </p:pic>
    </p:spTree>
    <p:extLst>
      <p:ext uri="{BB962C8B-B14F-4D97-AF65-F5344CB8AC3E}">
        <p14:creationId xmlns:p14="http://schemas.microsoft.com/office/powerpoint/2010/main" val="3891773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dirty="0">
                <a:latin typeface="Montserrat"/>
                <a:sym typeface="Montserrat"/>
              </a:rPr>
              <a:t>Conceptos (I)</a:t>
            </a:r>
            <a:endParaRPr lang="es-ES" dirty="0"/>
          </a:p>
        </p:txBody>
      </p:sp>
      <p:sp>
        <p:nvSpPr>
          <p:cNvPr id="7" name="CuadroTexto 6">
            <a:extLst>
              <a:ext uri="{FF2B5EF4-FFF2-40B4-BE49-F238E27FC236}">
                <a16:creationId xmlns:a16="http://schemas.microsoft.com/office/drawing/2014/main" id="{88D009B4-0DC0-DA10-F2CA-892D8F6BEA1A}"/>
              </a:ext>
            </a:extLst>
          </p:cNvPr>
          <p:cNvSpPr txBox="1"/>
          <p:nvPr/>
        </p:nvSpPr>
        <p:spPr>
          <a:xfrm>
            <a:off x="903497" y="1760694"/>
            <a:ext cx="10135978" cy="461665"/>
          </a:xfrm>
          <a:prstGeom prst="rect">
            <a:avLst/>
          </a:prstGeom>
          <a:noFill/>
        </p:spPr>
        <p:txBody>
          <a:bodyPr wrap="square" lIns="91440" tIns="45720" rIns="91440" bIns="45720" anchor="t">
            <a:spAutoFit/>
          </a:bodyPr>
          <a:lstStyle/>
          <a:p>
            <a:pPr algn="just">
              <a:spcAft>
                <a:spcPts val="1200"/>
              </a:spcAft>
            </a:pPr>
            <a:r>
              <a:rPr lang="es-ES" sz="1200" b="1" dirty="0">
                <a:latin typeface="Montserrat" pitchFamily="2" charset="0"/>
                <a:ea typeface="+mn-lt"/>
                <a:cs typeface="+mn-lt"/>
              </a:rPr>
              <a:t>Server:</a:t>
            </a:r>
            <a:r>
              <a:rPr lang="es-ES" sz="1200" dirty="0">
                <a:latin typeface="Montserrat" pitchFamily="2" charset="0"/>
                <a:ea typeface="+mn-lt"/>
                <a:cs typeface="+mn-lt"/>
              </a:rPr>
              <a:t> Representa un </a:t>
            </a:r>
            <a:r>
              <a:rPr lang="es-ES" sz="1200" dirty="0" err="1">
                <a:latin typeface="Montserrat" pitchFamily="2" charset="0"/>
                <a:ea typeface="+mn-lt"/>
                <a:cs typeface="+mn-lt"/>
              </a:rPr>
              <a:t>broker</a:t>
            </a:r>
            <a:r>
              <a:rPr lang="es-ES" sz="1200" dirty="0">
                <a:latin typeface="Montserrat" pitchFamily="2" charset="0"/>
                <a:ea typeface="+mn-lt"/>
                <a:cs typeface="+mn-lt"/>
              </a:rPr>
              <a:t> de mensajería que se encarga de comunicar a productores y consumidores. Las interacciones con el </a:t>
            </a:r>
            <a:r>
              <a:rPr lang="es-ES" sz="1200" dirty="0" err="1">
                <a:latin typeface="Montserrat" pitchFamily="2" charset="0"/>
                <a:ea typeface="+mn-lt"/>
                <a:cs typeface="+mn-lt"/>
              </a:rPr>
              <a:t>broker</a:t>
            </a:r>
            <a:r>
              <a:rPr lang="es-ES" sz="1200" dirty="0">
                <a:latin typeface="Montserrat" pitchFamily="2" charset="0"/>
                <a:ea typeface="+mn-lt"/>
                <a:cs typeface="+mn-lt"/>
              </a:rPr>
              <a:t> de mensajes se producen a través de distintos canales.</a:t>
            </a:r>
            <a:endParaRPr lang="es-ES" sz="1200" dirty="0">
              <a:latin typeface="Montserrat" pitchFamily="2" charset="0"/>
              <a:cs typeface="Arial"/>
            </a:endParaRPr>
          </a:p>
        </p:txBody>
      </p:sp>
      <p:pic>
        <p:nvPicPr>
          <p:cNvPr id="4" name="Imagen 4" descr="Diagrama&#10;&#10;Descripción generada automáticamente">
            <a:extLst>
              <a:ext uri="{FF2B5EF4-FFF2-40B4-BE49-F238E27FC236}">
                <a16:creationId xmlns:a16="http://schemas.microsoft.com/office/drawing/2014/main" id="{F373F039-2314-21ED-3ED6-D0A3854260C5}"/>
              </a:ext>
            </a:extLst>
          </p:cNvPr>
          <p:cNvPicPr>
            <a:picLocks noChangeAspect="1"/>
          </p:cNvPicPr>
          <p:nvPr/>
        </p:nvPicPr>
        <p:blipFill>
          <a:blip r:embed="rId3"/>
          <a:stretch>
            <a:fillRect/>
          </a:stretch>
        </p:blipFill>
        <p:spPr>
          <a:xfrm>
            <a:off x="3316376" y="3132062"/>
            <a:ext cx="1440091" cy="2505614"/>
          </a:xfrm>
          <a:prstGeom prst="rect">
            <a:avLst/>
          </a:prstGeom>
        </p:spPr>
      </p:pic>
      <p:pic>
        <p:nvPicPr>
          <p:cNvPr id="5" name="Imagen 5" descr="Diagrama&#10;&#10;Descripción generada automáticamente">
            <a:extLst>
              <a:ext uri="{FF2B5EF4-FFF2-40B4-BE49-F238E27FC236}">
                <a16:creationId xmlns:a16="http://schemas.microsoft.com/office/drawing/2014/main" id="{C3959427-92AC-0707-B6EE-8DA5D2C7A647}"/>
              </a:ext>
            </a:extLst>
          </p:cNvPr>
          <p:cNvPicPr>
            <a:picLocks noChangeAspect="1"/>
          </p:cNvPicPr>
          <p:nvPr/>
        </p:nvPicPr>
        <p:blipFill>
          <a:blip r:embed="rId4"/>
          <a:stretch>
            <a:fillRect/>
          </a:stretch>
        </p:blipFill>
        <p:spPr>
          <a:xfrm>
            <a:off x="6096000" y="3137715"/>
            <a:ext cx="2902798" cy="2499962"/>
          </a:xfrm>
          <a:prstGeom prst="rect">
            <a:avLst/>
          </a:prstGeom>
        </p:spPr>
      </p:pic>
    </p:spTree>
    <p:extLst>
      <p:ext uri="{BB962C8B-B14F-4D97-AF65-F5344CB8AC3E}">
        <p14:creationId xmlns:p14="http://schemas.microsoft.com/office/powerpoint/2010/main" val="1854956965"/>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dirty="0">
                <a:latin typeface="Montserrat"/>
                <a:sym typeface="Montserrat"/>
              </a:rPr>
              <a:t>Conceptos (II)</a:t>
            </a:r>
            <a:endParaRPr lang="es-ES" dirty="0"/>
          </a:p>
        </p:txBody>
      </p:sp>
      <p:sp>
        <p:nvSpPr>
          <p:cNvPr id="7" name="CuadroTexto 6">
            <a:extLst>
              <a:ext uri="{FF2B5EF4-FFF2-40B4-BE49-F238E27FC236}">
                <a16:creationId xmlns:a16="http://schemas.microsoft.com/office/drawing/2014/main" id="{88D009B4-0DC0-DA10-F2CA-892D8F6BEA1A}"/>
              </a:ext>
            </a:extLst>
          </p:cNvPr>
          <p:cNvSpPr txBox="1"/>
          <p:nvPr/>
        </p:nvSpPr>
        <p:spPr>
          <a:xfrm>
            <a:off x="903497" y="1606034"/>
            <a:ext cx="10135978" cy="461665"/>
          </a:xfrm>
          <a:prstGeom prst="rect">
            <a:avLst/>
          </a:prstGeom>
          <a:noFill/>
        </p:spPr>
        <p:txBody>
          <a:bodyPr wrap="square" lIns="91440" tIns="45720" rIns="91440" bIns="45720" anchor="t">
            <a:spAutoFit/>
          </a:bodyPr>
          <a:lstStyle/>
          <a:p>
            <a:pPr algn="just">
              <a:spcAft>
                <a:spcPts val="1200"/>
              </a:spcAft>
            </a:pPr>
            <a:r>
              <a:rPr lang="es-ES" sz="1200" b="1" dirty="0">
                <a:latin typeface="Montserrat" pitchFamily="2" charset="0"/>
                <a:cs typeface="Arial"/>
              </a:rPr>
              <a:t>Producer:</a:t>
            </a:r>
            <a:r>
              <a:rPr lang="es-ES" sz="1200" dirty="0">
                <a:latin typeface="Montserrat" pitchFamily="2" charset="0"/>
                <a:cs typeface="Arial"/>
              </a:rPr>
              <a:t> Es una aplicación que detecta cambios de estado (eventos) y los publica como mensajes. Un evento indica un cambio de estado o una actualización provocada por la acción de un usuario o dispositivo.</a:t>
            </a:r>
            <a:endParaRPr lang="es-ES" sz="1200" dirty="0">
              <a:latin typeface="Montserrat" pitchFamily="2" charset="0"/>
            </a:endParaRPr>
          </a:p>
        </p:txBody>
      </p:sp>
      <p:pic>
        <p:nvPicPr>
          <p:cNvPr id="4" name="Imagen 4" descr="Diagrama&#10;&#10;Descripción generada automáticamente">
            <a:extLst>
              <a:ext uri="{FF2B5EF4-FFF2-40B4-BE49-F238E27FC236}">
                <a16:creationId xmlns:a16="http://schemas.microsoft.com/office/drawing/2014/main" id="{5BA44E0E-39FC-479D-22D4-599CE9FA008A}"/>
              </a:ext>
            </a:extLst>
          </p:cNvPr>
          <p:cNvPicPr>
            <a:picLocks noChangeAspect="1"/>
          </p:cNvPicPr>
          <p:nvPr/>
        </p:nvPicPr>
        <p:blipFill>
          <a:blip r:embed="rId2"/>
          <a:stretch>
            <a:fillRect/>
          </a:stretch>
        </p:blipFill>
        <p:spPr>
          <a:xfrm>
            <a:off x="1905359" y="2677064"/>
            <a:ext cx="1063205" cy="3876135"/>
          </a:xfrm>
          <a:prstGeom prst="rect">
            <a:avLst/>
          </a:prstGeom>
        </p:spPr>
      </p:pic>
      <p:pic>
        <p:nvPicPr>
          <p:cNvPr id="5" name="Imagen 5" descr="Diagrama&#10;&#10;Descripción generada automáticamente">
            <a:extLst>
              <a:ext uri="{FF2B5EF4-FFF2-40B4-BE49-F238E27FC236}">
                <a16:creationId xmlns:a16="http://schemas.microsoft.com/office/drawing/2014/main" id="{8D58E5A2-7671-BF9E-B533-C6EA015D16D9}"/>
              </a:ext>
            </a:extLst>
          </p:cNvPr>
          <p:cNvPicPr>
            <a:picLocks noChangeAspect="1"/>
          </p:cNvPicPr>
          <p:nvPr/>
        </p:nvPicPr>
        <p:blipFill>
          <a:blip r:embed="rId3"/>
          <a:stretch>
            <a:fillRect/>
          </a:stretch>
        </p:blipFill>
        <p:spPr>
          <a:xfrm>
            <a:off x="4019910" y="3769581"/>
            <a:ext cx="6855124" cy="1691102"/>
          </a:xfrm>
          <a:prstGeom prst="rect">
            <a:avLst/>
          </a:prstGeom>
        </p:spPr>
      </p:pic>
    </p:spTree>
    <p:extLst>
      <p:ext uri="{BB962C8B-B14F-4D97-AF65-F5344CB8AC3E}">
        <p14:creationId xmlns:p14="http://schemas.microsoft.com/office/powerpoint/2010/main" val="2460761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dirty="0">
                <a:latin typeface="Montserrat"/>
                <a:sym typeface="Montserrat"/>
              </a:rPr>
              <a:t>Conceptos (III)</a:t>
            </a:r>
            <a:endParaRPr lang="es-ES" dirty="0"/>
          </a:p>
        </p:txBody>
      </p:sp>
      <p:sp>
        <p:nvSpPr>
          <p:cNvPr id="7" name="CuadroTexto 6">
            <a:extLst>
              <a:ext uri="{FF2B5EF4-FFF2-40B4-BE49-F238E27FC236}">
                <a16:creationId xmlns:a16="http://schemas.microsoft.com/office/drawing/2014/main" id="{88D009B4-0DC0-DA10-F2CA-892D8F6BEA1A}"/>
              </a:ext>
            </a:extLst>
          </p:cNvPr>
          <p:cNvSpPr txBox="1"/>
          <p:nvPr/>
        </p:nvSpPr>
        <p:spPr>
          <a:xfrm>
            <a:off x="903497" y="1606034"/>
            <a:ext cx="10135978" cy="276999"/>
          </a:xfrm>
          <a:prstGeom prst="rect">
            <a:avLst/>
          </a:prstGeom>
          <a:noFill/>
        </p:spPr>
        <p:txBody>
          <a:bodyPr wrap="square" lIns="91440" tIns="45720" rIns="91440" bIns="45720" anchor="t">
            <a:spAutoFit/>
          </a:bodyPr>
          <a:lstStyle/>
          <a:p>
            <a:pPr algn="just">
              <a:spcAft>
                <a:spcPts val="1200"/>
              </a:spcAft>
            </a:pPr>
            <a:r>
              <a:rPr lang="es-ES" sz="1200" b="1" dirty="0" err="1">
                <a:latin typeface="Montserrat" pitchFamily="2" charset="0"/>
                <a:cs typeface="Arial"/>
              </a:rPr>
              <a:t>Consumer</a:t>
            </a:r>
            <a:r>
              <a:rPr lang="es-ES" sz="1200" b="1" dirty="0">
                <a:latin typeface="Montserrat" pitchFamily="2" charset="0"/>
                <a:cs typeface="Arial"/>
              </a:rPr>
              <a:t>:</a:t>
            </a:r>
            <a:r>
              <a:rPr lang="es-ES" sz="1200" dirty="0">
                <a:latin typeface="Montserrat" pitchFamily="2" charset="0"/>
                <a:cs typeface="Arial"/>
              </a:rPr>
              <a:t> Es una aplicación que escucha un evento particular de un </a:t>
            </a:r>
            <a:r>
              <a:rPr lang="es-ES" sz="1200" dirty="0" err="1">
                <a:latin typeface="Montserrat" pitchFamily="2" charset="0"/>
                <a:cs typeface="Arial"/>
              </a:rPr>
              <a:t>broker</a:t>
            </a:r>
            <a:r>
              <a:rPr lang="es-ES" sz="1200" dirty="0">
                <a:latin typeface="Montserrat" pitchFamily="2" charset="0"/>
                <a:cs typeface="Arial"/>
              </a:rPr>
              <a:t> y reacciona ante él.</a:t>
            </a:r>
            <a:endParaRPr lang="es-ES" sz="1200" dirty="0">
              <a:latin typeface="Montserrat" pitchFamily="2" charset="0"/>
            </a:endParaRPr>
          </a:p>
        </p:txBody>
      </p:sp>
      <p:pic>
        <p:nvPicPr>
          <p:cNvPr id="4" name="Imagen 4" descr="Diagrama&#10;&#10;Descripción generada automáticamente">
            <a:extLst>
              <a:ext uri="{FF2B5EF4-FFF2-40B4-BE49-F238E27FC236}">
                <a16:creationId xmlns:a16="http://schemas.microsoft.com/office/drawing/2014/main" id="{ABB7B86A-D581-238B-D13E-4D5CF7053B7D}"/>
              </a:ext>
            </a:extLst>
          </p:cNvPr>
          <p:cNvPicPr>
            <a:picLocks noChangeAspect="1"/>
          </p:cNvPicPr>
          <p:nvPr/>
        </p:nvPicPr>
        <p:blipFill>
          <a:blip r:embed="rId2"/>
          <a:stretch>
            <a:fillRect/>
          </a:stretch>
        </p:blipFill>
        <p:spPr>
          <a:xfrm>
            <a:off x="2510288" y="2629939"/>
            <a:ext cx="7185803" cy="3280274"/>
          </a:xfrm>
          <a:prstGeom prst="rect">
            <a:avLst/>
          </a:prstGeom>
        </p:spPr>
      </p:pic>
    </p:spTree>
    <p:extLst>
      <p:ext uri="{BB962C8B-B14F-4D97-AF65-F5344CB8AC3E}">
        <p14:creationId xmlns:p14="http://schemas.microsoft.com/office/powerpoint/2010/main" val="70733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903497" y="1220323"/>
            <a:ext cx="25332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747067" y="294649"/>
            <a:ext cx="8004080" cy="741701"/>
          </a:xfrm>
          <a:prstGeom prst="rect">
            <a:avLst/>
          </a:prstGeom>
          <a:noFill/>
          <a:ln>
            <a:noFill/>
          </a:ln>
        </p:spPr>
        <p:txBody>
          <a:bodyPr spcFirstLastPara="1" wrap="square" lIns="121900" tIns="121900" rIns="121900" bIns="1219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800" b="1" dirty="0">
                <a:latin typeface="Montserrat"/>
                <a:sym typeface="Montserrat"/>
              </a:rPr>
              <a:t>Conceptos (IV)</a:t>
            </a:r>
            <a:endParaRPr lang="es-ES" dirty="0"/>
          </a:p>
        </p:txBody>
      </p:sp>
      <p:sp>
        <p:nvSpPr>
          <p:cNvPr id="7" name="CuadroTexto 6">
            <a:extLst>
              <a:ext uri="{FF2B5EF4-FFF2-40B4-BE49-F238E27FC236}">
                <a16:creationId xmlns:a16="http://schemas.microsoft.com/office/drawing/2014/main" id="{88D009B4-0DC0-DA10-F2CA-892D8F6BEA1A}"/>
              </a:ext>
            </a:extLst>
          </p:cNvPr>
          <p:cNvSpPr txBox="1"/>
          <p:nvPr/>
        </p:nvSpPr>
        <p:spPr>
          <a:xfrm>
            <a:off x="903497" y="1606034"/>
            <a:ext cx="10135978" cy="276999"/>
          </a:xfrm>
          <a:prstGeom prst="rect">
            <a:avLst/>
          </a:prstGeom>
          <a:noFill/>
        </p:spPr>
        <p:txBody>
          <a:bodyPr wrap="square" lIns="91440" tIns="45720" rIns="91440" bIns="45720" anchor="t">
            <a:spAutoFit/>
          </a:bodyPr>
          <a:lstStyle/>
          <a:p>
            <a:pPr algn="just">
              <a:spcAft>
                <a:spcPts val="1200"/>
              </a:spcAft>
            </a:pPr>
            <a:r>
              <a:rPr lang="es-ES" sz="1200" b="1" dirty="0" err="1">
                <a:latin typeface="Montserrat" pitchFamily="2" charset="0"/>
                <a:cs typeface="Arial"/>
              </a:rPr>
              <a:t>Channel</a:t>
            </a:r>
            <a:r>
              <a:rPr lang="es-ES" sz="1200" b="1" dirty="0">
                <a:latin typeface="Montserrat" pitchFamily="2" charset="0"/>
                <a:cs typeface="Arial"/>
              </a:rPr>
              <a:t>:</a:t>
            </a:r>
            <a:r>
              <a:rPr lang="es-ES" sz="1200" dirty="0">
                <a:latin typeface="Montserrat" pitchFamily="2" charset="0"/>
                <a:cs typeface="Arial"/>
              </a:rPr>
              <a:t> Un canal es un mecanismo creado por el servidor para la organización y transmisión de mensajes.</a:t>
            </a:r>
            <a:endParaRPr lang="es-ES" sz="1200" dirty="0">
              <a:latin typeface="Montserrat" pitchFamily="2" charset="0"/>
            </a:endParaRPr>
          </a:p>
        </p:txBody>
      </p:sp>
      <p:pic>
        <p:nvPicPr>
          <p:cNvPr id="4" name="Imagen 4" descr="Diagrama&#10;&#10;Descripción generada automáticamente">
            <a:extLst>
              <a:ext uri="{FF2B5EF4-FFF2-40B4-BE49-F238E27FC236}">
                <a16:creationId xmlns:a16="http://schemas.microsoft.com/office/drawing/2014/main" id="{3AFB752F-5370-6DA4-864C-CBFA6550EE3C}"/>
              </a:ext>
            </a:extLst>
          </p:cNvPr>
          <p:cNvPicPr>
            <a:picLocks noChangeAspect="1"/>
          </p:cNvPicPr>
          <p:nvPr/>
        </p:nvPicPr>
        <p:blipFill>
          <a:blip r:embed="rId3"/>
          <a:stretch>
            <a:fillRect/>
          </a:stretch>
        </p:blipFill>
        <p:spPr>
          <a:xfrm>
            <a:off x="2639684" y="2730008"/>
            <a:ext cx="6409426" cy="2936361"/>
          </a:xfrm>
          <a:prstGeom prst="rect">
            <a:avLst/>
          </a:prstGeom>
        </p:spPr>
      </p:pic>
    </p:spTree>
    <p:extLst>
      <p:ext uri="{BB962C8B-B14F-4D97-AF65-F5344CB8AC3E}">
        <p14:creationId xmlns:p14="http://schemas.microsoft.com/office/powerpoint/2010/main" val="425102694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1_Homologación">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omologación">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3021</Words>
  <Application>Microsoft Office PowerPoint</Application>
  <PresentationFormat>Panorámica</PresentationFormat>
  <Paragraphs>512</Paragraphs>
  <Slides>43</Slides>
  <Notes>21</Notes>
  <HiddenSlides>0</HiddenSlides>
  <MMClips>0</MMClips>
  <ScaleCrop>false</ScaleCrop>
  <HeadingPairs>
    <vt:vector size="6" baseType="variant">
      <vt:variant>
        <vt:lpstr>Fuentes usadas</vt:lpstr>
      </vt:variant>
      <vt:variant>
        <vt:i4>9</vt:i4>
      </vt:variant>
      <vt:variant>
        <vt:lpstr>Tema</vt:lpstr>
      </vt:variant>
      <vt:variant>
        <vt:i4>3</vt:i4>
      </vt:variant>
      <vt:variant>
        <vt:lpstr>Títulos de diapositiva</vt:lpstr>
      </vt:variant>
      <vt:variant>
        <vt:i4>43</vt:i4>
      </vt:variant>
    </vt:vector>
  </HeadingPairs>
  <TitlesOfParts>
    <vt:vector size="55" baseType="lpstr">
      <vt:lpstr>Arial</vt:lpstr>
      <vt:lpstr>Arial,Sans-Serif</vt:lpstr>
      <vt:lpstr>Calibri</vt:lpstr>
      <vt:lpstr>Consolas</vt:lpstr>
      <vt:lpstr>Courier New</vt:lpstr>
      <vt:lpstr>Montserrat</vt:lpstr>
      <vt:lpstr>Montserrat Medium</vt:lpstr>
      <vt:lpstr>Montserrat SemiBold</vt:lpstr>
      <vt:lpstr>SegoeUI</vt:lpstr>
      <vt:lpstr>1_Homologación</vt:lpstr>
      <vt:lpstr>Homologación</vt:lpstr>
      <vt:lpstr>1_Simple Light</vt:lpstr>
      <vt:lpstr>AsyncAPI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 API</dc:title>
  <dc:creator>Daniel Velerdas Sedano</dc:creator>
  <cp:lastModifiedBy>Cliente77</cp:lastModifiedBy>
  <cp:revision>3</cp:revision>
  <dcterms:created xsi:type="dcterms:W3CDTF">2022-10-25T09:20:35Z</dcterms:created>
  <dcterms:modified xsi:type="dcterms:W3CDTF">2022-11-11T11:32:14Z</dcterms:modified>
</cp:coreProperties>
</file>