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modernComment_159_585FD37F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7FFDED61_C351D490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4" r:id="rId3"/>
  </p:sldMasterIdLst>
  <p:notesMasterIdLst>
    <p:notesMasterId r:id="rId28"/>
  </p:notesMasterIdLst>
  <p:sldIdLst>
    <p:sldId id="345" r:id="rId4"/>
    <p:sldId id="347" r:id="rId5"/>
    <p:sldId id="2147347793" r:id="rId6"/>
    <p:sldId id="375" r:id="rId7"/>
    <p:sldId id="2147347794" r:id="rId8"/>
    <p:sldId id="2147347801" r:id="rId9"/>
    <p:sldId id="2147347807" r:id="rId10"/>
    <p:sldId id="2147347795" r:id="rId11"/>
    <p:sldId id="2147347802" r:id="rId12"/>
    <p:sldId id="2147347796" r:id="rId13"/>
    <p:sldId id="2147347803" r:id="rId14"/>
    <p:sldId id="2147347808" r:id="rId15"/>
    <p:sldId id="2147347809" r:id="rId16"/>
    <p:sldId id="2147347810" r:id="rId17"/>
    <p:sldId id="2147347797" r:id="rId18"/>
    <p:sldId id="2147347804" r:id="rId19"/>
    <p:sldId id="2147347800" r:id="rId20"/>
    <p:sldId id="2147347805" r:id="rId21"/>
    <p:sldId id="2147347799" r:id="rId22"/>
    <p:sldId id="2147347806" r:id="rId23"/>
    <p:sldId id="2147347798" r:id="rId24"/>
    <p:sldId id="2147347792" r:id="rId25"/>
    <p:sldId id="2147347790" r:id="rId26"/>
    <p:sldId id="2147347811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4E77DA-A4BE-BA4C-376D-5F32FE90368C}" name="Alberto  Iglesias Sánchez" initials="AIS" userId="Alberto  Iglesias Sánch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B5057-8E7C-4BFA-B7A0-506E14C48BCF}" v="1" dt="2022-11-10T09:47:30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elerdas Sedano" userId="235ccc08-5ab3-4cc5-b308-15beb5d13692" providerId="ADAL" clId="{9D5B5057-8E7C-4BFA-B7A0-506E14C48BCF}"/>
    <pc:docChg chg="undo redo custSel modSld">
      <pc:chgData name="Daniel Velerdas Sedano" userId="235ccc08-5ab3-4cc5-b308-15beb5d13692" providerId="ADAL" clId="{9D5B5057-8E7C-4BFA-B7A0-506E14C48BCF}" dt="2022-11-10T09:50:46.857" v="270" actId="2711"/>
      <pc:docMkLst>
        <pc:docMk/>
      </pc:docMkLst>
      <pc:sldChg chg="modSp mod">
        <pc:chgData name="Daniel Velerdas Sedano" userId="235ccc08-5ab3-4cc5-b308-15beb5d13692" providerId="ADAL" clId="{9D5B5057-8E7C-4BFA-B7A0-506E14C48BCF}" dt="2022-11-10T09:47:27.858" v="222" actId="1076"/>
        <pc:sldMkLst>
          <pc:docMk/>
          <pc:sldMk cId="1482675071" sldId="345"/>
        </pc:sldMkLst>
        <pc:spChg chg="mod">
          <ac:chgData name="Daniel Velerdas Sedano" userId="235ccc08-5ab3-4cc5-b308-15beb5d13692" providerId="ADAL" clId="{9D5B5057-8E7C-4BFA-B7A0-506E14C48BCF}" dt="2022-11-10T09:47:27.858" v="222" actId="1076"/>
          <ac:spMkLst>
            <pc:docMk/>
            <pc:sldMk cId="1482675071" sldId="345"/>
            <ac:spMk id="16" creationId="{00000000-0000-0000-0000-000000000000}"/>
          </ac:spMkLst>
        </pc:spChg>
        <pc:spChg chg="mod">
          <ac:chgData name="Daniel Velerdas Sedano" userId="235ccc08-5ab3-4cc5-b308-15beb5d13692" providerId="ADAL" clId="{9D5B5057-8E7C-4BFA-B7A0-506E14C48BCF}" dt="2022-11-10T09:45:58.042" v="3" actId="20577"/>
          <ac:spMkLst>
            <pc:docMk/>
            <pc:sldMk cId="1482675071" sldId="345"/>
            <ac:spMk id="17" creationId="{00000000-0000-0000-0000-000000000000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47:58.827" v="229" actId="255"/>
        <pc:sldMkLst>
          <pc:docMk/>
          <pc:sldMk cId="2009879411" sldId="375"/>
        </pc:sldMkLst>
        <pc:spChg chg="mod">
          <ac:chgData name="Daniel Velerdas Sedano" userId="235ccc08-5ab3-4cc5-b308-15beb5d13692" providerId="ADAL" clId="{9D5B5057-8E7C-4BFA-B7A0-506E14C48BCF}" dt="2022-11-10T09:47:58.827" v="229" actId="255"/>
          <ac:spMkLst>
            <pc:docMk/>
            <pc:sldMk cId="2009879411" sldId="375"/>
            <ac:spMk id="5" creationId="{42FC9384-A205-D5A9-F567-8FB3C786DD5F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50:46.857" v="270" actId="2711"/>
        <pc:sldMkLst>
          <pc:docMk/>
          <pc:sldMk cId="1022641584" sldId="2147347792"/>
        </pc:sldMkLst>
        <pc:spChg chg="mod">
          <ac:chgData name="Daniel Velerdas Sedano" userId="235ccc08-5ab3-4cc5-b308-15beb5d13692" providerId="ADAL" clId="{9D5B5057-8E7C-4BFA-B7A0-506E14C48BCF}" dt="2022-11-10T09:50:46.857" v="270" actId="2711"/>
          <ac:spMkLst>
            <pc:docMk/>
            <pc:sldMk cId="1022641584" sldId="2147347792"/>
            <ac:spMk id="11" creationId="{BD4C161A-C799-4F93-EC17-F8DA0873AC35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48:22.210" v="234" actId="1076"/>
        <pc:sldMkLst>
          <pc:docMk/>
          <pc:sldMk cId="3666824338" sldId="2147347801"/>
        </pc:sldMkLst>
        <pc:spChg chg="mod">
          <ac:chgData name="Daniel Velerdas Sedano" userId="235ccc08-5ab3-4cc5-b308-15beb5d13692" providerId="ADAL" clId="{9D5B5057-8E7C-4BFA-B7A0-506E14C48BCF}" dt="2022-11-10T09:48:22.210" v="234" actId="1076"/>
          <ac:spMkLst>
            <pc:docMk/>
            <pc:sldMk cId="3666824338" sldId="2147347801"/>
            <ac:spMk id="5" creationId="{42FC9384-A205-D5A9-F567-8FB3C786DD5F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49:00.355" v="248" actId="1076"/>
        <pc:sldMkLst>
          <pc:docMk/>
          <pc:sldMk cId="498760813" sldId="2147347802"/>
        </pc:sldMkLst>
        <pc:spChg chg="mod">
          <ac:chgData name="Daniel Velerdas Sedano" userId="235ccc08-5ab3-4cc5-b308-15beb5d13692" providerId="ADAL" clId="{9D5B5057-8E7C-4BFA-B7A0-506E14C48BCF}" dt="2022-11-10T09:49:00.355" v="248" actId="1076"/>
          <ac:spMkLst>
            <pc:docMk/>
            <pc:sldMk cId="498760813" sldId="2147347802"/>
            <ac:spMk id="5" creationId="{42FC9384-A205-D5A9-F567-8FB3C786DD5F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49:13.415" v="252" actId="1076"/>
        <pc:sldMkLst>
          <pc:docMk/>
          <pc:sldMk cId="1078339261" sldId="2147347803"/>
        </pc:sldMkLst>
        <pc:spChg chg="mod">
          <ac:chgData name="Daniel Velerdas Sedano" userId="235ccc08-5ab3-4cc5-b308-15beb5d13692" providerId="ADAL" clId="{9D5B5057-8E7C-4BFA-B7A0-506E14C48BCF}" dt="2022-11-10T09:49:13.415" v="252" actId="1076"/>
          <ac:spMkLst>
            <pc:docMk/>
            <pc:sldMk cId="1078339261" sldId="2147347803"/>
            <ac:spMk id="5" creationId="{42FC9384-A205-D5A9-F567-8FB3C786DD5F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50:15.763" v="265" actId="403"/>
        <pc:sldMkLst>
          <pc:docMk/>
          <pc:sldMk cId="3954900991" sldId="2147347804"/>
        </pc:sldMkLst>
        <pc:graphicFrameChg chg="modGraphic">
          <ac:chgData name="Daniel Velerdas Sedano" userId="235ccc08-5ab3-4cc5-b308-15beb5d13692" providerId="ADAL" clId="{9D5B5057-8E7C-4BFA-B7A0-506E14C48BCF}" dt="2022-11-10T09:50:15.763" v="265" actId="403"/>
          <ac:graphicFrameMkLst>
            <pc:docMk/>
            <pc:sldMk cId="3954900991" sldId="2147347804"/>
            <ac:graphicFrameMk id="4" creationId="{35C60800-146B-4471-B5B8-87F4705C4AFD}"/>
          </ac:graphicFrameMkLst>
        </pc:graphicFrameChg>
      </pc:sldChg>
      <pc:sldChg chg="modSp mod">
        <pc:chgData name="Daniel Velerdas Sedano" userId="235ccc08-5ab3-4cc5-b308-15beb5d13692" providerId="ADAL" clId="{9D5B5057-8E7C-4BFA-B7A0-506E14C48BCF}" dt="2022-11-10T09:50:35.476" v="269" actId="1076"/>
        <pc:sldMkLst>
          <pc:docMk/>
          <pc:sldMk cId="3048094206" sldId="2147347805"/>
        </pc:sldMkLst>
        <pc:spChg chg="mod">
          <ac:chgData name="Daniel Velerdas Sedano" userId="235ccc08-5ab3-4cc5-b308-15beb5d13692" providerId="ADAL" clId="{9D5B5057-8E7C-4BFA-B7A0-506E14C48BCF}" dt="2022-11-10T09:50:35.476" v="269" actId="1076"/>
          <ac:spMkLst>
            <pc:docMk/>
            <pc:sldMk cId="3048094206" sldId="2147347805"/>
            <ac:spMk id="5" creationId="{42FC9384-A205-D5A9-F567-8FB3C786DD5F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48:46.190" v="243" actId="1076"/>
        <pc:sldMkLst>
          <pc:docMk/>
          <pc:sldMk cId="933595188" sldId="2147347807"/>
        </pc:sldMkLst>
        <pc:spChg chg="mod">
          <ac:chgData name="Daniel Velerdas Sedano" userId="235ccc08-5ab3-4cc5-b308-15beb5d13692" providerId="ADAL" clId="{9D5B5057-8E7C-4BFA-B7A0-506E14C48BCF}" dt="2022-11-10T09:48:46.190" v="243" actId="1076"/>
          <ac:spMkLst>
            <pc:docMk/>
            <pc:sldMk cId="933595188" sldId="2147347807"/>
            <ac:spMk id="4" creationId="{41123F09-7B02-9A53-309E-139292766219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49:20.256" v="254" actId="404"/>
        <pc:sldMkLst>
          <pc:docMk/>
          <pc:sldMk cId="912687981" sldId="2147347808"/>
        </pc:sldMkLst>
        <pc:spChg chg="mod">
          <ac:chgData name="Daniel Velerdas Sedano" userId="235ccc08-5ab3-4cc5-b308-15beb5d13692" providerId="ADAL" clId="{9D5B5057-8E7C-4BFA-B7A0-506E14C48BCF}" dt="2022-11-10T09:49:20.256" v="254" actId="404"/>
          <ac:spMkLst>
            <pc:docMk/>
            <pc:sldMk cId="912687981" sldId="2147347808"/>
            <ac:spMk id="5" creationId="{42FC9384-A205-D5A9-F567-8FB3C786DD5F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49:52.056" v="256" actId="404"/>
        <pc:sldMkLst>
          <pc:docMk/>
          <pc:sldMk cId="3276919952" sldId="2147347809"/>
        </pc:sldMkLst>
        <pc:spChg chg="mod">
          <ac:chgData name="Daniel Velerdas Sedano" userId="235ccc08-5ab3-4cc5-b308-15beb5d13692" providerId="ADAL" clId="{9D5B5057-8E7C-4BFA-B7A0-506E14C48BCF}" dt="2022-11-10T09:49:52.056" v="256" actId="404"/>
          <ac:spMkLst>
            <pc:docMk/>
            <pc:sldMk cId="3276919952" sldId="2147347809"/>
            <ac:spMk id="5" creationId="{42FC9384-A205-D5A9-F567-8FB3C786DD5F}"/>
          </ac:spMkLst>
        </pc:spChg>
      </pc:sldChg>
      <pc:sldChg chg="modSp mod">
        <pc:chgData name="Daniel Velerdas Sedano" userId="235ccc08-5ab3-4cc5-b308-15beb5d13692" providerId="ADAL" clId="{9D5B5057-8E7C-4BFA-B7A0-506E14C48BCF}" dt="2022-11-10T09:50:01.543" v="258" actId="404"/>
        <pc:sldMkLst>
          <pc:docMk/>
          <pc:sldMk cId="131105860" sldId="2147347810"/>
        </pc:sldMkLst>
        <pc:spChg chg="mod">
          <ac:chgData name="Daniel Velerdas Sedano" userId="235ccc08-5ab3-4cc5-b308-15beb5d13692" providerId="ADAL" clId="{9D5B5057-8E7C-4BFA-B7A0-506E14C48BCF}" dt="2022-11-10T09:50:01.543" v="258" actId="404"/>
          <ac:spMkLst>
            <pc:docMk/>
            <pc:sldMk cId="131105860" sldId="2147347810"/>
            <ac:spMk id="5" creationId="{42FC9384-A205-D5A9-F567-8FB3C786DD5F}"/>
          </ac:spMkLst>
        </pc:spChg>
      </pc:sldChg>
    </pc:docChg>
  </pc:docChgLst>
</pc:chgInfo>
</file>

<file path=ppt/comments/modernComment_159_585FD3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A2512F-F52B-4EE2-AA45-447E3870CBE7}" authorId="{494E77DA-A4BE-BA4C-376D-5F32FE90368C}" created="2022-11-09T15:58:34.5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675071" sldId="345"/>
      <ac:spMk id="16" creationId="{00000000-0000-0000-0000-000000000000}"/>
    </ac:deMkLst>
    <p188:txBody>
      <a:bodyPr/>
      <a:lstStyle/>
      <a:p>
        <a:r>
          <a:rPr lang="es-ES"/>
          <a:t>añadir</a:t>
        </a:r>
      </a:p>
    </p188:txBody>
  </p188:cm>
</p188:cmLst>
</file>

<file path=ppt/comments/modernComment_7FFDED61_C351D4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117F1C-6CD0-457A-AED0-A34F0479CAD4}" authorId="{494E77DA-A4BE-BA4C-376D-5F32FE90368C}" created="2022-11-09T16:03:02.2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76919952" sldId="2147347809"/>
      <ac:picMk id="6" creationId="{D9C38CE2-5D09-17F1-9127-A91A8481E1A8}"/>
    </ac:deMkLst>
    <p188:txBody>
      <a:bodyPr/>
      <a:lstStyle/>
      <a:p>
        <a:r>
          <a:rPr lang="es-ES"/>
          <a:t>borrosa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0041-1D4E-4EE2-8C20-17B24C9A090C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EFBC4-AD13-4FE5-82A4-1B654DF43F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04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17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9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04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1992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14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89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94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4529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447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6162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30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5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2748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39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27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6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6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38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72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54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3891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4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201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3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39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94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s-ES"/>
              <a:t>Axpe &lt;&lt;</a:t>
            </a:r>
          </a:p>
        </p:txBody>
      </p:sp>
    </p:spTree>
    <p:extLst>
      <p:ext uri="{BB962C8B-B14F-4D97-AF65-F5344CB8AC3E}">
        <p14:creationId xmlns:p14="http://schemas.microsoft.com/office/powerpoint/2010/main" val="157875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0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0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83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1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5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1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9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8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35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4434" y="326801"/>
            <a:ext cx="1544997" cy="58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2065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7457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;p1">
            <a:extLst>
              <a:ext uri="{FF2B5EF4-FFF2-40B4-BE49-F238E27FC236}">
                <a16:creationId xmlns:a16="http://schemas.microsoft.com/office/drawing/2014/main" id="{8CD2ACAE-306C-4230-9813-F06E2E6E5B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434" y="326801"/>
            <a:ext cx="1544997" cy="58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4817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9_585FD37F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DED61_C351D49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image" Target="../media/image1.png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2616" TargetMode="External"/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jidfn.com/blog/grpc-load-balancing/" TargetMode="External"/><Relationship Id="rId5" Type="http://schemas.openxmlformats.org/officeDocument/2006/relationships/hyperlink" Target="https://developers.google.com/protocol-buffers/docs/encoding" TargetMode="External"/><Relationship Id="rId4" Type="http://schemas.openxmlformats.org/officeDocument/2006/relationships/hyperlink" Target="https://http2.github.io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 idx="4294967295"/>
          </p:nvPr>
        </p:nvSpPr>
        <p:spPr>
          <a:xfrm>
            <a:off x="747067" y="667238"/>
            <a:ext cx="9273596" cy="90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r>
              <a:rPr lang="es" sz="4267" b="1">
                <a:latin typeface="Montserrat"/>
                <a:ea typeface="Montserrat"/>
                <a:cs typeface="Montserrat"/>
                <a:sym typeface="Montserrat"/>
              </a:rPr>
              <a:t>gRPC</a:t>
            </a:r>
            <a:endParaRPr sz="4267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;p5"/>
          <p:cNvSpPr txBox="1"/>
          <p:nvPr/>
        </p:nvSpPr>
        <p:spPr>
          <a:xfrm>
            <a:off x="866600" y="2609109"/>
            <a:ext cx="4356400" cy="148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s-E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En esta presentación, definiremos la tecnología gRPC, explicaremos su funcionamiento y la compararemos con RPC y con otras tecnologías API como REST</a:t>
            </a:r>
            <a:r>
              <a:rPr lang="es-ES" sz="1400" b="1" kern="0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.</a:t>
            </a:r>
            <a:endParaRPr kumimoji="0" sz="14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4294967295"/>
          </p:nvPr>
        </p:nvSpPr>
        <p:spPr>
          <a:xfrm>
            <a:off x="866600" y="1908709"/>
            <a:ext cx="47812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sz="1600" b="1" dirty="0">
                <a:latin typeface="Montserrat"/>
                <a:ea typeface="Montserrat"/>
                <a:cs typeface="Montserrat"/>
                <a:sym typeface="Montserrat"/>
              </a:rPr>
              <a:t>14 de Noviembre de 2022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8;p5"/>
          <p:cNvCxnSpPr/>
          <p:nvPr/>
        </p:nvCxnSpPr>
        <p:spPr>
          <a:xfrm>
            <a:off x="974521" y="190870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5"/>
          <p:cNvSpPr txBox="1"/>
          <p:nvPr/>
        </p:nvSpPr>
        <p:spPr>
          <a:xfrm>
            <a:off x="866600" y="4559834"/>
            <a:ext cx="4781200" cy="71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Crecemos juntos con Innovación I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Orientación de producto | Valor de negocio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D525DB-D665-EB7B-4ED7-9B6149E39772}"/>
              </a:ext>
            </a:extLst>
          </p:cNvPr>
          <p:cNvSpPr txBox="1"/>
          <p:nvPr/>
        </p:nvSpPr>
        <p:spPr>
          <a:xfrm>
            <a:off x="1903255" y="5653491"/>
            <a:ext cx="298285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Logo CoE</a:t>
            </a:r>
            <a:endParaRPr kumimoji="0" lang="es-E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6750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¿Qué aporta gRPC?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7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¿Qué aporta gRPC? (I)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747067" y="1554371"/>
            <a:ext cx="10397669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Procesamiento de información en </a:t>
            </a:r>
            <a:r>
              <a:rPr lang="es-ES" sz="1600" b="1" dirty="0" err="1">
                <a:latin typeface="Montserrat" pitchFamily="2" charset="0"/>
                <a:cs typeface="Arial"/>
              </a:rPr>
              <a:t>streaming</a:t>
            </a:r>
            <a:r>
              <a:rPr lang="es-ES" sz="1600" b="1" dirty="0">
                <a:latin typeface="Montserrat" pitchFamily="2" charset="0"/>
                <a:cs typeface="Arial"/>
              </a:rPr>
              <a:t> </a:t>
            </a:r>
            <a:r>
              <a:rPr lang="es-ES" sz="1600" dirty="0">
                <a:latin typeface="Montserrat" pitchFamily="2" charset="0"/>
                <a:cs typeface="Arial"/>
              </a:rPr>
              <a:t>de las siguientes formas: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b="1" dirty="0">
                <a:latin typeface="Montserrat" pitchFamily="2" charset="0"/>
                <a:cs typeface="Arial"/>
              </a:rPr>
              <a:t>Unaria</a:t>
            </a:r>
            <a:r>
              <a:rPr lang="es-ES" sz="1600" dirty="0">
                <a:latin typeface="Montserrat" pitchFamily="2" charset="0"/>
                <a:cs typeface="Arial"/>
              </a:rPr>
              <a:t>: una solicitud del cliente y una respuesta del servidor.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b="1" dirty="0" err="1">
                <a:latin typeface="Montserrat" pitchFamily="2" charset="0"/>
                <a:cs typeface="Arial"/>
              </a:rPr>
              <a:t>Streaming</a:t>
            </a:r>
            <a:r>
              <a:rPr lang="es-ES" sz="1600" b="1" dirty="0">
                <a:latin typeface="Montserrat" pitchFamily="2" charset="0"/>
                <a:cs typeface="Arial"/>
              </a:rPr>
              <a:t> del servidor</a:t>
            </a:r>
            <a:r>
              <a:rPr lang="es-ES" sz="1600" dirty="0">
                <a:latin typeface="Montserrat" pitchFamily="2" charset="0"/>
                <a:cs typeface="Arial"/>
              </a:rPr>
              <a:t>: una solicitud del cliente y múltiples respuestas del servidor.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b="1" dirty="0" err="1">
                <a:latin typeface="Montserrat" pitchFamily="2" charset="0"/>
                <a:cs typeface="Arial"/>
              </a:rPr>
              <a:t>Streaming</a:t>
            </a:r>
            <a:r>
              <a:rPr lang="es-ES" sz="1600" b="1" dirty="0">
                <a:latin typeface="Montserrat" pitchFamily="2" charset="0"/>
                <a:cs typeface="Arial"/>
              </a:rPr>
              <a:t> del cliente</a:t>
            </a:r>
            <a:r>
              <a:rPr lang="es-ES" sz="1600" dirty="0">
                <a:latin typeface="Montserrat" pitchFamily="2" charset="0"/>
                <a:cs typeface="Arial"/>
              </a:rPr>
              <a:t>: múltiples peticiones del cliente y una respuesta del servidor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b="1" dirty="0" err="1">
                <a:latin typeface="Montserrat" pitchFamily="2" charset="0"/>
                <a:cs typeface="Arial"/>
              </a:rPr>
              <a:t>Streaming</a:t>
            </a:r>
            <a:r>
              <a:rPr lang="es-ES" sz="1600" b="1" dirty="0">
                <a:latin typeface="Montserrat" pitchFamily="2" charset="0"/>
                <a:cs typeface="Arial"/>
              </a:rPr>
              <a:t> bidireccional</a:t>
            </a:r>
            <a:r>
              <a:rPr lang="es-ES" sz="1600" dirty="0">
                <a:latin typeface="Montserrat" pitchFamily="2" charset="0"/>
                <a:cs typeface="Arial"/>
              </a:rPr>
              <a:t>: cliente y servidor se envían mensajes de forma simultánea, es decir, si esperar una respuesta.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B0E96C4-9104-59A2-82F8-8DE86CD06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65" y="4288383"/>
            <a:ext cx="6575471" cy="19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¿Qué aporta gRPC? (II)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901700" y="1923758"/>
            <a:ext cx="10397669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Captura de mensajes para su modificación a través de </a:t>
            </a:r>
            <a:r>
              <a:rPr lang="es-ES" b="1" dirty="0">
                <a:latin typeface="Montserrat" pitchFamily="2" charset="0"/>
                <a:cs typeface="Arial"/>
              </a:rPr>
              <a:t>interceptores</a:t>
            </a:r>
            <a:r>
              <a:rPr lang="es-ES" dirty="0">
                <a:latin typeface="Montserrat" pitchFamily="2" charset="0"/>
                <a:cs typeface="Arial"/>
              </a:rPr>
              <a:t>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Modificación de la solicitud o respuesta antes de ser entregada.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Manipulación de llamadas para agregar información adicional y rastrear el tiempo de respuesta.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Un mecanismo de balanceo de carga tanto del lado del  cliente como del lado del servidor que puede utilizarse con relativa facilidad.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Los clientes pueden cancelar una petición cuando ya no necesitan la respuesta, es decir, un sistema de </a:t>
            </a:r>
            <a:r>
              <a:rPr lang="es-ES" b="1" dirty="0">
                <a:latin typeface="Montserrat" pitchFamily="2" charset="0"/>
                <a:cs typeface="Arial"/>
              </a:rPr>
              <a:t>cancelación de llamada</a:t>
            </a:r>
            <a:r>
              <a:rPr lang="es-ES" dirty="0">
                <a:latin typeface="Montserrat" pitchFamily="2" charset="0"/>
                <a:cs typeface="Arial"/>
              </a:rPr>
              <a:t>. Resulta útil en el lado del servidor cuando está en modo </a:t>
            </a:r>
            <a:r>
              <a:rPr lang="es-ES" dirty="0" err="1">
                <a:latin typeface="Montserrat" pitchFamily="2" charset="0"/>
                <a:cs typeface="Arial"/>
              </a:rPr>
              <a:t>streaming</a:t>
            </a:r>
            <a:r>
              <a:rPr lang="es-ES" dirty="0">
                <a:latin typeface="Montserrat" pitchFamily="2" charset="0"/>
                <a:cs typeface="Arial"/>
              </a:rPr>
              <a:t> ya que </a:t>
            </a:r>
            <a:r>
              <a:rPr lang="es-ES" dirty="0">
                <a:latin typeface="Montserrat" pitchFamily="2" charset="0"/>
                <a:ea typeface="+mn-lt"/>
                <a:cs typeface="+mn-lt"/>
              </a:rPr>
              <a:t>gracias a un patrón que permite observar si las solicitudes se cancelan puede detectar dicha cancelación y anular esas peticiones.</a:t>
            </a:r>
            <a:endParaRPr lang="es-ES" dirty="0">
              <a:latin typeface="Montserrat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68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96237" y="294650"/>
            <a:ext cx="107347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¿Cómo se trabaja con </a:t>
            </a:r>
            <a:r>
              <a:rPr lang="es-ES" sz="2800" b="1" dirty="0" err="1">
                <a:latin typeface="Montserrat"/>
                <a:ea typeface="Montserrat"/>
                <a:cs typeface="Montserrat"/>
                <a:sym typeface="Montserrat"/>
              </a:rPr>
              <a:t>Protobuf</a:t>
            </a: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 y gRPC? (I)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901700" y="1801207"/>
            <a:ext cx="1039766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Definición del contrato del servicio. Se establecen los servicios, parámetros de petición y respuesta a través de la definición de un fichero .proto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Compilación del fichero mediante el uso de unos compiladores especiales llamados </a:t>
            </a:r>
            <a:r>
              <a:rPr lang="es-ES" sz="1600" dirty="0" err="1">
                <a:latin typeface="Montserrat" pitchFamily="2" charset="0"/>
                <a:cs typeface="Arial"/>
              </a:rPr>
              <a:t>protoc</a:t>
            </a:r>
            <a:r>
              <a:rPr lang="es-ES" sz="1600" dirty="0">
                <a:latin typeface="Montserrat" pitchFamily="2" charset="0"/>
                <a:cs typeface="Arial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Generación del código GRPC.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Implementación del </a:t>
            </a:r>
            <a:r>
              <a:rPr lang="es-ES" sz="1600" dirty="0" err="1">
                <a:latin typeface="Montserrat" pitchFamily="2" charset="0"/>
                <a:cs typeface="Arial"/>
              </a:rPr>
              <a:t>stub</a:t>
            </a:r>
            <a:r>
              <a:rPr lang="es-ES" sz="1600" dirty="0">
                <a:latin typeface="Montserrat" pitchFamily="2" charset="0"/>
                <a:cs typeface="Arial"/>
              </a:rPr>
              <a:t> del servidor.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Implementación del </a:t>
            </a:r>
            <a:r>
              <a:rPr lang="es-ES" sz="1600" dirty="0" err="1">
                <a:latin typeface="Montserrat" pitchFamily="2" charset="0"/>
                <a:cs typeface="Arial"/>
              </a:rPr>
              <a:t>stub</a:t>
            </a:r>
            <a:r>
              <a:rPr lang="es-ES" sz="1600" dirty="0">
                <a:latin typeface="Montserrat" pitchFamily="2" charset="0"/>
                <a:cs typeface="Arial"/>
              </a:rPr>
              <a:t> del cliente.</a:t>
            </a:r>
          </a:p>
        </p:txBody>
      </p:sp>
      <p:pic>
        <p:nvPicPr>
          <p:cNvPr id="6" name="Imagen 5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D9C38CE2-5D09-17F1-9127-A91A8481E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08" y="4228037"/>
            <a:ext cx="7129383" cy="17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99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736298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¿Cómo se trabaja con </a:t>
            </a:r>
            <a:r>
              <a:rPr lang="es-ES" sz="2800" b="1" dirty="0" err="1">
                <a:latin typeface="Montserrat"/>
                <a:ea typeface="Montserrat"/>
                <a:cs typeface="Montserrat"/>
                <a:sym typeface="Montserrat"/>
              </a:rPr>
              <a:t>Protobuf</a:t>
            </a: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 y gRPC? (II)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901700" y="1801207"/>
            <a:ext cx="1039766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b="1" dirty="0">
                <a:latin typeface="Montserrat" pitchFamily="2" charset="0"/>
                <a:cs typeface="Arial"/>
              </a:rPr>
              <a:t>VENTAJAS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Fácil de utilizar.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Muy flexible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Eficiencia a nivel de comunicación gracias a HTTP/2.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Seguridad integrada.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b="1" dirty="0">
                <a:latin typeface="Montserrat" pitchFamily="2" charset="0"/>
                <a:cs typeface="Arial"/>
              </a:rPr>
              <a:t>DESVENTAJAS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Uso de un formato no legible.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Falta de madurez respecto a otras tecnologías como </a:t>
            </a:r>
            <a:r>
              <a:rPr lang="es-ES" sz="1600" dirty="0" err="1">
                <a:latin typeface="Montserrat" pitchFamily="2" charset="0"/>
                <a:cs typeface="Arial"/>
              </a:rPr>
              <a:t>GraphQL</a:t>
            </a:r>
            <a:r>
              <a:rPr lang="es-ES" sz="1600" dirty="0">
                <a:latin typeface="Montserrat" pitchFamily="2" charset="0"/>
                <a:cs typeface="Arial"/>
              </a:rPr>
              <a:t> o REST.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Curva de aprendizaje pronunciada en comparación con </a:t>
            </a:r>
            <a:r>
              <a:rPr lang="es-ES" sz="1600" dirty="0" err="1">
                <a:latin typeface="Montserrat" pitchFamily="2" charset="0"/>
                <a:cs typeface="Arial"/>
              </a:rPr>
              <a:t>GraphQL</a:t>
            </a:r>
            <a:r>
              <a:rPr lang="es-ES" sz="1600" dirty="0">
                <a:latin typeface="Montserrat" pitchFamily="2" charset="0"/>
                <a:cs typeface="Arial"/>
              </a:rPr>
              <a:t> o REST.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sz="1600" dirty="0">
                <a:latin typeface="Montserrat" pitchFamily="2" charset="0"/>
                <a:cs typeface="Arial"/>
              </a:rPr>
              <a:t>Ausencia de manejo de errores de forma consistente.</a:t>
            </a:r>
          </a:p>
        </p:txBody>
      </p:sp>
    </p:spTree>
    <p:extLst>
      <p:ext uri="{BB962C8B-B14F-4D97-AF65-F5344CB8AC3E}">
        <p14:creationId xmlns:p14="http://schemas.microsoft.com/office/powerpoint/2010/main" val="13110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05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gRPC VS. REST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80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gRPC VS. REST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5C60800-146B-4471-B5B8-87F4705C4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49680"/>
              </p:ext>
            </p:extLst>
          </p:nvPr>
        </p:nvGraphicFramePr>
        <p:xfrm>
          <a:off x="1084082" y="1673226"/>
          <a:ext cx="9671902" cy="3860311"/>
        </p:xfrm>
        <a:graphic>
          <a:graphicData uri="http://schemas.openxmlformats.org/drawingml/2006/table">
            <a:tbl>
              <a:tblPr/>
              <a:tblGrid>
                <a:gridCol w="2295198">
                  <a:extLst>
                    <a:ext uri="{9D8B030D-6E8A-4147-A177-3AD203B41FA5}">
                      <a16:colId xmlns:a16="http://schemas.microsoft.com/office/drawing/2014/main" val="4235423635"/>
                    </a:ext>
                  </a:extLst>
                </a:gridCol>
                <a:gridCol w="3688352">
                  <a:extLst>
                    <a:ext uri="{9D8B030D-6E8A-4147-A177-3AD203B41FA5}">
                      <a16:colId xmlns:a16="http://schemas.microsoft.com/office/drawing/2014/main" val="1597310091"/>
                    </a:ext>
                  </a:extLst>
                </a:gridCol>
                <a:gridCol w="3688352">
                  <a:extLst>
                    <a:ext uri="{9D8B030D-6E8A-4147-A177-3AD203B41FA5}">
                      <a16:colId xmlns:a16="http://schemas.microsoft.com/office/drawing/2014/main" val="3608219813"/>
                    </a:ext>
                  </a:extLst>
                </a:gridCol>
              </a:tblGrid>
              <a:tr h="551473">
                <a:tc>
                  <a:txBody>
                    <a:bodyPr/>
                    <a:lstStyle/>
                    <a:p>
                      <a:pPr algn="ctr" rtl="0" fontAlgn="base"/>
                      <a:endParaRPr lang="es-E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gRPC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REST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03412"/>
                  </a:ext>
                </a:extLst>
              </a:tr>
              <a:tr h="5514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Protocolo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HTTP/2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 rápido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HTTP/1.1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 lento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188125"/>
                  </a:ext>
                </a:extLst>
              </a:tr>
              <a:tr h="5514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Payload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​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Protobuf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​ binario, no legible, pero más rápido y pequeño</a:t>
                      </a: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JSON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​ texto plano, legible, pero más lento y grande</a:t>
                      </a: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75310"/>
                  </a:ext>
                </a:extLst>
              </a:tr>
              <a:tr h="5514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Contrato API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​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Estricto y requerido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 proto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Flexible y opcional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OpenAPI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056279"/>
                  </a:ext>
                </a:extLst>
              </a:tr>
              <a:tr h="5514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Diseño API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​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Orientado al qué (operaciones)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 diseño libre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Orientado a CRUD 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 diseño complejo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​</a:t>
                      </a: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95201"/>
                  </a:ext>
                </a:extLst>
              </a:tr>
              <a:tr h="5514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Generación de código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​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Protocolo Buffers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 integrado para cualquier lenguaje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OpenAPI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  <a:sym typeface="Wingdings" panose="05000000000000000000" pitchFamily="2" charset="2"/>
                        </a:rPr>
                        <a:t> terceros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643245"/>
                  </a:ext>
                </a:extLst>
              </a:tr>
              <a:tr h="5514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Streaming</a:t>
                      </a:r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​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Bidireccional y soporta asincronía</a:t>
                      </a:r>
                      <a:endParaRPr lang="es-ES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Cliente – servidor y solo síncrono​</a:t>
                      </a:r>
                    </a:p>
                  </a:txBody>
                  <a:tcPr marL="61953" marR="61953" marT="30976" marB="30976" anchor="ctr">
                    <a:lnL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6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90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06</a:t>
            </a:r>
            <a: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64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903497" y="1767007"/>
            <a:ext cx="1039766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Montserrat" pitchFamily="2" charset="0"/>
              </a:rPr>
              <a:t>gRPC es una alternativa a considerar cuando se diseña e implementa una API.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Montserrat" pitchFamily="2" charset="0"/>
              </a:rPr>
              <a:t>No es una evolución ni reemplazo para REST.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Montserrat" pitchFamily="2" charset="0"/>
              </a:rPr>
              <a:t>Su uso es adecuado en proyectos para comunicaciones internas cuyos requisitos están alineados con las ventajas del uso de la propia tecnología: una </a:t>
            </a:r>
            <a:r>
              <a:rPr lang="es-ES" b="1" dirty="0">
                <a:latin typeface="Montserrat" pitchFamily="2" charset="0"/>
              </a:rPr>
              <a:t>gran escalabilidad</a:t>
            </a:r>
            <a:r>
              <a:rPr lang="es-ES" dirty="0">
                <a:latin typeface="Montserrat" pitchFamily="2" charset="0"/>
              </a:rPr>
              <a:t>, </a:t>
            </a:r>
            <a:r>
              <a:rPr lang="es-ES" b="1" dirty="0">
                <a:latin typeface="Montserrat" pitchFamily="2" charset="0"/>
              </a:rPr>
              <a:t>respuesta optimizada</a:t>
            </a:r>
            <a:r>
              <a:rPr lang="es-ES" dirty="0">
                <a:latin typeface="Montserrat" pitchFamily="2" charset="0"/>
              </a:rPr>
              <a:t> y </a:t>
            </a:r>
            <a:r>
              <a:rPr lang="es-ES" b="1" dirty="0">
                <a:latin typeface="Montserrat" pitchFamily="2" charset="0"/>
              </a:rPr>
              <a:t>baja latencia</a:t>
            </a:r>
            <a:r>
              <a:rPr lang="es-ES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09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07.</a:t>
            </a:r>
            <a: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Ejemplo práctico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4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>
            <a:hlinkClick r:id="rId3" action="ppaction://hlinksldjump"/>
          </p:cNvPr>
          <p:cNvSpPr txBox="1"/>
          <p:nvPr/>
        </p:nvSpPr>
        <p:spPr>
          <a:xfrm>
            <a:off x="4802266" y="915768"/>
            <a:ext cx="5591600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01.     Introducción</a:t>
            </a:r>
            <a:endParaRPr kumimoji="0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66" y="326801"/>
            <a:ext cx="1375564" cy="5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0" y="10245"/>
            <a:ext cx="4473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953867" y="1019643"/>
            <a:ext cx="2393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4922C1-9815-45FB-80C5-A85D94A9625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2" y="5409567"/>
            <a:ext cx="731600" cy="524800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s-ES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79;p17">
            <a:hlinkClick r:id="rId5" action="ppaction://hlinksldjump"/>
            <a:extLst>
              <a:ext uri="{FF2B5EF4-FFF2-40B4-BE49-F238E27FC236}">
                <a16:creationId xmlns:a16="http://schemas.microsoft.com/office/drawing/2014/main" id="{10C444E7-1E76-432B-A4CD-0CF325D2E912}"/>
              </a:ext>
            </a:extLst>
          </p:cNvPr>
          <p:cNvSpPr txBox="1"/>
          <p:nvPr/>
        </p:nvSpPr>
        <p:spPr>
          <a:xfrm>
            <a:off x="4802266" y="1601407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02.     </a:t>
            </a: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Arial"/>
                <a:sym typeface="Montserrat"/>
              </a:rPr>
              <a:t>Funcionamiento</a:t>
            </a:r>
            <a:endParaRPr kumimoji="0" lang="es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</p:txBody>
      </p:sp>
      <p:sp>
        <p:nvSpPr>
          <p:cNvPr id="13" name="Google Shape;179;p17">
            <a:hlinkClick r:id="rId6" action="ppaction://hlinksldjump"/>
            <a:extLst>
              <a:ext uri="{FF2B5EF4-FFF2-40B4-BE49-F238E27FC236}">
                <a16:creationId xmlns:a16="http://schemas.microsoft.com/office/drawing/2014/main" id="{E66F29FD-FA0F-5BB0-9C2D-A7E8278B3E3A}"/>
              </a:ext>
            </a:extLst>
          </p:cNvPr>
          <p:cNvSpPr txBox="1"/>
          <p:nvPr/>
        </p:nvSpPr>
        <p:spPr>
          <a:xfrm>
            <a:off x="4802267" y="2284557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03.     RPC VS. gRPC</a:t>
            </a:r>
            <a:endParaRPr kumimoji="0" lang="es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14" name="Google Shape;179;p17">
            <a:hlinkClick r:id="rId7" action="ppaction://hlinksldjump"/>
            <a:extLst>
              <a:ext uri="{FF2B5EF4-FFF2-40B4-BE49-F238E27FC236}">
                <a16:creationId xmlns:a16="http://schemas.microsoft.com/office/drawing/2014/main" id="{885550B1-6C9E-4CF7-BA92-209882EA0831}"/>
              </a:ext>
            </a:extLst>
          </p:cNvPr>
          <p:cNvSpPr txBox="1"/>
          <p:nvPr/>
        </p:nvSpPr>
        <p:spPr>
          <a:xfrm>
            <a:off x="4802267" y="2954480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04.      </a:t>
            </a:r>
            <a:r>
              <a:rPr kumimoji="0" lang="es-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¿Qué aporta gRPC?</a:t>
            </a:r>
            <a:endParaRPr kumimoji="0" lang="es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4" name="Google Shape;179;p17">
            <a:hlinkClick r:id="rId8" action="ppaction://hlinksldjump"/>
            <a:extLst>
              <a:ext uri="{FF2B5EF4-FFF2-40B4-BE49-F238E27FC236}">
                <a16:creationId xmlns:a16="http://schemas.microsoft.com/office/drawing/2014/main" id="{2C4CBDDD-F043-5F7D-A7F6-2833BEAB91BF}"/>
              </a:ext>
            </a:extLst>
          </p:cNvPr>
          <p:cNvSpPr txBox="1"/>
          <p:nvPr/>
        </p:nvSpPr>
        <p:spPr>
          <a:xfrm>
            <a:off x="4802267" y="3633061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05.      </a:t>
            </a:r>
            <a:r>
              <a:rPr kumimoji="0" lang="es-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gRPC VS. REST</a:t>
            </a:r>
            <a:endParaRPr kumimoji="0" lang="es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3" name="Google Shape;179;p17">
            <a:hlinkClick r:id="rId9" action="ppaction://hlinksldjump"/>
            <a:extLst>
              <a:ext uri="{FF2B5EF4-FFF2-40B4-BE49-F238E27FC236}">
                <a16:creationId xmlns:a16="http://schemas.microsoft.com/office/drawing/2014/main" id="{4AD82BD0-6A9B-ED29-D87D-FC293C7E4AB1}"/>
              </a:ext>
            </a:extLst>
          </p:cNvPr>
          <p:cNvSpPr txBox="1"/>
          <p:nvPr/>
        </p:nvSpPr>
        <p:spPr>
          <a:xfrm>
            <a:off x="4802265" y="4311642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06.     Conclusiones</a:t>
            </a:r>
            <a:endParaRPr kumimoji="0" lang="es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5" name="Google Shape;179;p17">
            <a:hlinkClick r:id="rId10" action="ppaction://hlinksldjump"/>
            <a:extLst>
              <a:ext uri="{FF2B5EF4-FFF2-40B4-BE49-F238E27FC236}">
                <a16:creationId xmlns:a16="http://schemas.microsoft.com/office/drawing/2014/main" id="{0926C592-F628-5AE6-A9B1-D0388081BE05}"/>
              </a:ext>
            </a:extLst>
          </p:cNvPr>
          <p:cNvSpPr txBox="1"/>
          <p:nvPr/>
        </p:nvSpPr>
        <p:spPr>
          <a:xfrm>
            <a:off x="4802265" y="4981565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07.     Ejemplo práctico</a:t>
            </a:r>
            <a:endParaRPr kumimoji="0" lang="es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6" name="Google Shape;179;p17">
            <a:hlinkClick r:id="rId11" action="ppaction://hlinksldjump"/>
            <a:extLst>
              <a:ext uri="{FF2B5EF4-FFF2-40B4-BE49-F238E27FC236}">
                <a16:creationId xmlns:a16="http://schemas.microsoft.com/office/drawing/2014/main" id="{DABBBB23-1D82-6680-955F-EC5206062C92}"/>
              </a:ext>
            </a:extLst>
          </p:cNvPr>
          <p:cNvSpPr txBox="1"/>
          <p:nvPr/>
        </p:nvSpPr>
        <p:spPr>
          <a:xfrm>
            <a:off x="4802265" y="5668804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08.     Referencias</a:t>
            </a:r>
            <a:endParaRPr kumimoji="0" lang="es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56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>
                <a:latin typeface="Montserrat"/>
                <a:ea typeface="Montserrat"/>
                <a:cs typeface="Montserrat"/>
                <a:sym typeface="Montserrat"/>
              </a:rPr>
              <a:t>Ejemplo práctico</a:t>
            </a:r>
            <a:endParaRPr lang="es-ES" sz="2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4691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08</a:t>
            </a:r>
            <a: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Referencias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15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901000" y="131268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1" y="-256017"/>
            <a:ext cx="246286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s-E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1" y="-84553"/>
            <a:ext cx="6597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792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  <a:p>
            <a:pPr marL="0" marR="0" lvl="0" indent="304792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Referencias</a:t>
            </a:r>
            <a:endParaRPr kumimoji="0" lang="es-E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747067" y="1922593"/>
            <a:ext cx="5856933" cy="4062651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marR="0" lvl="0" indent="-38099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</a:rPr>
              <a:t>¿Qué es gRPC?: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  <a:hlinkClick r:id="rId2"/>
              </a:rPr>
              <a:t>https://grpc.io/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s-ES" sz="1600" kern="0" dirty="0">
              <a:solidFill>
                <a:srgbClr val="000000"/>
              </a:solidFill>
              <a:latin typeface="Montserrat" pitchFamily="2" charset="0"/>
              <a:cs typeface="Arial"/>
              <a:sym typeface="Arial"/>
            </a:endParaRPr>
          </a:p>
          <a:p>
            <a:pPr marL="380990" marR="0" lvl="0" indent="-38099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</a:rPr>
              <a:t>HTTP/1.1: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  <a:hlinkClick r:id="rId3"/>
              </a:rPr>
              <a:t>https://datatracker.ietf.org/doc/html/rfc2616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cs typeface="Arial"/>
              <a:sym typeface="Arial"/>
            </a:endParaRPr>
          </a:p>
          <a:p>
            <a:pPr marL="380990" marR="0" lvl="0" indent="-38099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</a:rPr>
              <a:t>HTTP/2: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  <a:hlinkClick r:id="rId4"/>
              </a:rPr>
              <a:t>https://http2.github.io/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</a:rPr>
              <a:t>Protocol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</a:rPr>
              <a:t> buffers: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hlinkClick r:id="rId5"/>
              </a:rPr>
              <a:t>https://developers.google.com/protocol-buffers/docs/encoding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cs typeface="Arial"/>
              <a:sym typeface="Arial"/>
            </a:endParaRPr>
          </a:p>
          <a:p>
            <a:pPr marL="380990" marR="0" lvl="0" indent="-38099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</a:rPr>
              <a:t>Balanceo de carga gRPC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cs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  <a:hlinkClick r:id="rId6"/>
              </a:rPr>
              <a:t>https://majidfn.com/blog/grpc-load-balancing/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cs typeface="Arial"/>
                <a:sym typeface="Arial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64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Google Shape;880;p40">
            <a:extLst>
              <a:ext uri="{FF2B5EF4-FFF2-40B4-BE49-F238E27FC236}">
                <a16:creationId xmlns:a16="http://schemas.microsoft.com/office/drawing/2014/main" id="{3D93E9E2-0EE8-E7FA-66EE-C1552814ECFC}"/>
              </a:ext>
            </a:extLst>
          </p:cNvPr>
          <p:cNvSpPr txBox="1"/>
          <p:nvPr/>
        </p:nvSpPr>
        <p:spPr>
          <a:xfrm>
            <a:off x="986133" y="707167"/>
            <a:ext cx="30908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Google Shape;881;p40">
            <a:extLst>
              <a:ext uri="{FF2B5EF4-FFF2-40B4-BE49-F238E27FC236}">
                <a16:creationId xmlns:a16="http://schemas.microsoft.com/office/drawing/2014/main" id="{FD18EEBE-CC68-ACDE-2BA0-4BE879051044}"/>
              </a:ext>
            </a:extLst>
          </p:cNvPr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2" y="308229"/>
            <a:ext cx="1402555" cy="651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3;p40">
            <a:extLst>
              <a:ext uri="{FF2B5EF4-FFF2-40B4-BE49-F238E27FC236}">
                <a16:creationId xmlns:a16="http://schemas.microsoft.com/office/drawing/2014/main" id="{7006A7E7-8E5D-6E94-E0E8-92289F5E6108}"/>
              </a:ext>
            </a:extLst>
          </p:cNvPr>
          <p:cNvSpPr txBox="1"/>
          <p:nvPr/>
        </p:nvSpPr>
        <p:spPr>
          <a:xfrm>
            <a:off x="986133" y="2025601"/>
            <a:ext cx="10159297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Centros de especialización de España y Francia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884;p40">
            <a:extLst>
              <a:ext uri="{FF2B5EF4-FFF2-40B4-BE49-F238E27FC236}">
                <a16:creationId xmlns:a16="http://schemas.microsoft.com/office/drawing/2014/main" id="{42C99F28-D237-9D10-62B0-ABE8ED7EE6EE}"/>
              </a:ext>
            </a:extLst>
          </p:cNvPr>
          <p:cNvSpPr txBox="1"/>
          <p:nvPr/>
        </p:nvSpPr>
        <p:spPr>
          <a:xfrm>
            <a:off x="952733" y="2862000"/>
            <a:ext cx="2596000" cy="142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MADRID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Arturo Soria, 122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28043, Madrid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91 590 19 60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91 562 34 52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885;p40">
            <a:extLst>
              <a:ext uri="{FF2B5EF4-FFF2-40B4-BE49-F238E27FC236}">
                <a16:creationId xmlns:a16="http://schemas.microsoft.com/office/drawing/2014/main" id="{1EAF0D1D-C70E-42AE-77F6-F72AD907B2D2}"/>
              </a:ext>
            </a:extLst>
          </p:cNvPr>
          <p:cNvSpPr txBox="1"/>
          <p:nvPr/>
        </p:nvSpPr>
        <p:spPr>
          <a:xfrm>
            <a:off x="3796133" y="2862003"/>
            <a:ext cx="2962800" cy="142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BARCELONA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Passeig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de Gracia, 54, 6ª planta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08007, Barcelona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932 411 463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932 412 057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86;p40">
            <a:extLst>
              <a:ext uri="{FF2B5EF4-FFF2-40B4-BE49-F238E27FC236}">
                <a16:creationId xmlns:a16="http://schemas.microsoft.com/office/drawing/2014/main" id="{52B4CF61-2C64-D3E7-9C36-FB9B95735AFD}"/>
              </a:ext>
            </a:extLst>
          </p:cNvPr>
          <p:cNvSpPr txBox="1"/>
          <p:nvPr/>
        </p:nvSpPr>
        <p:spPr>
          <a:xfrm>
            <a:off x="6441739" y="2862001"/>
            <a:ext cx="2962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VITORIA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Avenida de los Olmos, 1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01013, Vitoria- Gasteiz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945 359 705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887;p40">
            <a:extLst>
              <a:ext uri="{FF2B5EF4-FFF2-40B4-BE49-F238E27FC236}">
                <a16:creationId xmlns:a16="http://schemas.microsoft.com/office/drawing/2014/main" id="{A858E403-C58B-38DC-7A93-1988C4CD4879}"/>
              </a:ext>
            </a:extLst>
          </p:cNvPr>
          <p:cNvSpPr txBox="1"/>
          <p:nvPr/>
        </p:nvSpPr>
        <p:spPr>
          <a:xfrm>
            <a:off x="952733" y="4382167"/>
            <a:ext cx="2854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CANTABRIA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Polígono de Cros C16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39600, Camargo (Cantabria)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: 942 945 033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</p:txBody>
      </p:sp>
      <p:sp>
        <p:nvSpPr>
          <p:cNvPr id="12" name="Google Shape;888;p40">
            <a:extLst>
              <a:ext uri="{FF2B5EF4-FFF2-40B4-BE49-F238E27FC236}">
                <a16:creationId xmlns:a16="http://schemas.microsoft.com/office/drawing/2014/main" id="{D032036E-D92F-163E-1795-721F5EB8ED12}"/>
              </a:ext>
            </a:extLst>
          </p:cNvPr>
          <p:cNvSpPr txBox="1"/>
          <p:nvPr/>
        </p:nvSpPr>
        <p:spPr>
          <a:xfrm>
            <a:off x="3796133" y="4382167"/>
            <a:ext cx="25960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VALLADOLID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Paseo Arco de Ladrillo, 92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47008, Valladolid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983 548 063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889;p40">
            <a:extLst>
              <a:ext uri="{FF2B5EF4-FFF2-40B4-BE49-F238E27FC236}">
                <a16:creationId xmlns:a16="http://schemas.microsoft.com/office/drawing/2014/main" id="{8FCD6FCD-9385-E8DA-227B-960F3A913C97}"/>
              </a:ext>
            </a:extLst>
          </p:cNvPr>
          <p:cNvSpPr txBox="1"/>
          <p:nvPr/>
        </p:nvSpPr>
        <p:spPr>
          <a:xfrm>
            <a:off x="9276007" y="4346454"/>
            <a:ext cx="24172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SALAMANCA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Toro, 76, 1º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37002, Salamanca</a:t>
            </a:r>
          </a:p>
          <a:p>
            <a:pPr marL="0" marR="0" lvl="0" indent="0" algn="l" defTabSz="121917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Tel: 91 590 19 60</a:t>
            </a:r>
          </a:p>
        </p:txBody>
      </p:sp>
      <p:sp>
        <p:nvSpPr>
          <p:cNvPr id="14" name="Google Shape;890;p40">
            <a:extLst>
              <a:ext uri="{FF2B5EF4-FFF2-40B4-BE49-F238E27FC236}">
                <a16:creationId xmlns:a16="http://schemas.microsoft.com/office/drawing/2014/main" id="{EE112387-E461-E650-48EE-6366EE0E1BA5}"/>
              </a:ext>
            </a:extLst>
          </p:cNvPr>
          <p:cNvSpPr txBox="1"/>
          <p:nvPr/>
        </p:nvSpPr>
        <p:spPr>
          <a:xfrm>
            <a:off x="9276007" y="5543366"/>
            <a:ext cx="2321600" cy="71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VALENCIA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En curso</a:t>
            </a:r>
          </a:p>
        </p:txBody>
      </p:sp>
      <p:sp>
        <p:nvSpPr>
          <p:cNvPr id="15" name="Google Shape;891;p40">
            <a:extLst>
              <a:ext uri="{FF2B5EF4-FFF2-40B4-BE49-F238E27FC236}">
                <a16:creationId xmlns:a16="http://schemas.microsoft.com/office/drawing/2014/main" id="{744A10DF-61F2-BF66-AA12-88D6CAB41954}"/>
              </a:ext>
            </a:extLst>
          </p:cNvPr>
          <p:cNvSpPr txBox="1"/>
          <p:nvPr/>
        </p:nvSpPr>
        <p:spPr>
          <a:xfrm>
            <a:off x="9278039" y="1550393"/>
            <a:ext cx="1976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FRANCIA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Patchwork Saint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Lazare, 3 Rue de Stockholm Paris 8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886;p40">
            <a:extLst>
              <a:ext uri="{FF2B5EF4-FFF2-40B4-BE49-F238E27FC236}">
                <a16:creationId xmlns:a16="http://schemas.microsoft.com/office/drawing/2014/main" id="{AA7FF4F3-221E-29C4-A6EE-0B77239B98ED}"/>
              </a:ext>
            </a:extLst>
          </p:cNvPr>
          <p:cNvSpPr txBox="1"/>
          <p:nvPr/>
        </p:nvSpPr>
        <p:spPr>
          <a:xfrm>
            <a:off x="6441737" y="4348828"/>
            <a:ext cx="2962800" cy="13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ASTURIAS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Parque Tecnológico Asturias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Edificio </a:t>
            </a:r>
            <a:r>
              <a:rPr kumimoji="0" lang="es" sz="1333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Centroelena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 II, 2B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33428 Llanera, Asturias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Tel: 984 498 079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</p:txBody>
      </p:sp>
      <p:sp>
        <p:nvSpPr>
          <p:cNvPr id="17" name="Google Shape;890;p40">
            <a:extLst>
              <a:ext uri="{FF2B5EF4-FFF2-40B4-BE49-F238E27FC236}">
                <a16:creationId xmlns:a16="http://schemas.microsoft.com/office/drawing/2014/main" id="{57AEF127-81AF-300D-D714-2DB725729046}"/>
              </a:ext>
            </a:extLst>
          </p:cNvPr>
          <p:cNvSpPr txBox="1"/>
          <p:nvPr/>
        </p:nvSpPr>
        <p:spPr>
          <a:xfrm>
            <a:off x="9276007" y="2866597"/>
            <a:ext cx="23216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A CORUÑA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Arial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C/ Real 74-76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15003 A Coruña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Tel: 91 590 19 60</a:t>
            </a:r>
          </a:p>
        </p:txBody>
      </p:sp>
    </p:spTree>
    <p:extLst>
      <p:ext uri="{BB962C8B-B14F-4D97-AF65-F5344CB8AC3E}">
        <p14:creationId xmlns:p14="http://schemas.microsoft.com/office/powerpoint/2010/main" val="118786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3" y="308230"/>
            <a:ext cx="1402555" cy="65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DD667AC5-EFE8-88A5-A719-B3847620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</p:spPr>
      </p:pic>
      <p:sp>
        <p:nvSpPr>
          <p:cNvPr id="19" name="Google Shape;880;p40">
            <a:extLst>
              <a:ext uri="{FF2B5EF4-FFF2-40B4-BE49-F238E27FC236}">
                <a16:creationId xmlns:a16="http://schemas.microsoft.com/office/drawing/2014/main" id="{FC721BEC-9757-0994-DF0F-BCC022174440}"/>
              </a:ext>
            </a:extLst>
          </p:cNvPr>
          <p:cNvSpPr txBox="1"/>
          <p:nvPr/>
        </p:nvSpPr>
        <p:spPr>
          <a:xfrm>
            <a:off x="5006701" y="2975563"/>
            <a:ext cx="30908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3733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3200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881;p40">
            <a:extLst>
              <a:ext uri="{FF2B5EF4-FFF2-40B4-BE49-F238E27FC236}">
                <a16:creationId xmlns:a16="http://schemas.microsoft.com/office/drawing/2014/main" id="{7A28E330-D9D9-C4C9-1B0D-6EB561ACAE3C}"/>
              </a:ext>
            </a:extLst>
          </p:cNvPr>
          <p:cNvCxnSpPr/>
          <p:nvPr/>
        </p:nvCxnSpPr>
        <p:spPr>
          <a:xfrm>
            <a:off x="5006701" y="3992219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882;p40">
            <a:extLst>
              <a:ext uri="{FF2B5EF4-FFF2-40B4-BE49-F238E27FC236}">
                <a16:creationId xmlns:a16="http://schemas.microsoft.com/office/drawing/2014/main" id="{A06EC23C-74C8-E71B-576A-704C359A6A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2" y="308229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7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Introducción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13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¿Qué es gRPC?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901700" y="1923758"/>
            <a:ext cx="10397669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dirty="0">
                <a:latin typeface="Montserrat" pitchFamily="2" charset="0"/>
                <a:ea typeface="+mn-lt"/>
                <a:cs typeface="+mn-lt"/>
              </a:rPr>
              <a:t>Se trata de una implementación de llamadas a procedimiento remoto (RPC) diseñado por Google (g).</a:t>
            </a:r>
            <a:endParaRPr lang="en-US" dirty="0">
              <a:latin typeface="Montserrat" pitchFamily="2" charset="0"/>
              <a:ea typeface="+mn-lt"/>
              <a:cs typeface="+mn-lt"/>
            </a:endParaRPr>
          </a:p>
          <a:p>
            <a:pPr marL="285750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dirty="0">
                <a:latin typeface="Montserrat" pitchFamily="2" charset="0"/>
                <a:ea typeface="+mn-lt"/>
                <a:cs typeface="+mn-lt"/>
              </a:rPr>
              <a:t>Se emplea en comunicaciones cliente - servidor distribuidas por su eficiencia gracias a RPC. Este mecanismo permite la comunicación entre máquinas remotas como si de una comunicación entre procesos de un mismo equipo se tratase.</a:t>
            </a:r>
          </a:p>
          <a:p>
            <a:pPr marL="285750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Está empezando a ganar popularidad y a presentarse como una alternativa para cierto dipo de integraciones debido a su:</a:t>
            </a:r>
          </a:p>
          <a:p>
            <a:pPr marL="742950" lvl="1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Sencillez</a:t>
            </a:r>
          </a:p>
          <a:p>
            <a:pPr marL="742950" lvl="1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Flexibilidad</a:t>
            </a:r>
          </a:p>
          <a:p>
            <a:pPr marL="742950" lvl="1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Rendimiento</a:t>
            </a:r>
          </a:p>
        </p:txBody>
      </p:sp>
    </p:spTree>
    <p:extLst>
      <p:ext uri="{BB962C8B-B14F-4D97-AF65-F5344CB8AC3E}">
        <p14:creationId xmlns:p14="http://schemas.microsoft.com/office/powerpoint/2010/main" val="20098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Funcionamiento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63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Funcionamiento (I)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747067" y="1846698"/>
            <a:ext cx="6254294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s-ES" sz="1600" dirty="0">
                <a:latin typeface="Montserrat" pitchFamily="2" charset="0"/>
                <a:cs typeface="Arial"/>
              </a:rPr>
              <a:t>La aplicación cliente realiza una llamada de procedimiento local al </a:t>
            </a:r>
            <a:r>
              <a:rPr lang="es-ES" sz="1600" dirty="0" err="1">
                <a:latin typeface="Montserrat" pitchFamily="2" charset="0"/>
                <a:cs typeface="Arial"/>
              </a:rPr>
              <a:t>stub</a:t>
            </a:r>
            <a:r>
              <a:rPr lang="es-ES" sz="1600" dirty="0">
                <a:latin typeface="Montserrat" pitchFamily="2" charset="0"/>
                <a:cs typeface="Arial"/>
              </a:rPr>
              <a:t> con los parámetros necesarios.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s-ES" sz="1600" dirty="0">
                <a:latin typeface="Montserrat" pitchFamily="2" charset="0"/>
                <a:cs typeface="Arial"/>
              </a:rPr>
              <a:t>El </a:t>
            </a:r>
            <a:r>
              <a:rPr lang="es-ES" sz="1600" dirty="0" err="1">
                <a:latin typeface="Montserrat" pitchFamily="2" charset="0"/>
                <a:cs typeface="Arial"/>
              </a:rPr>
              <a:t>stub</a:t>
            </a:r>
            <a:r>
              <a:rPr lang="es-ES" sz="1600" dirty="0">
                <a:latin typeface="Montserrat" pitchFamily="2" charset="0"/>
                <a:cs typeface="Arial"/>
              </a:rPr>
              <a:t> del cliente serializa los parámetros a través de un proceso llamado clasificación y llama a la librería </a:t>
            </a:r>
            <a:r>
              <a:rPr lang="es-ES" sz="1600" dirty="0" err="1">
                <a:latin typeface="Montserrat" pitchFamily="2" charset="0"/>
                <a:cs typeface="Arial"/>
              </a:rPr>
              <a:t>runtime</a:t>
            </a:r>
            <a:r>
              <a:rPr lang="es-ES" sz="1600" dirty="0">
                <a:latin typeface="Montserrat" pitchFamily="2" charset="0"/>
                <a:cs typeface="Arial"/>
              </a:rPr>
              <a:t> del cliente.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s-ES" sz="1600" dirty="0">
                <a:latin typeface="Montserrat" pitchFamily="2" charset="0"/>
                <a:cs typeface="Arial"/>
              </a:rPr>
              <a:t>La librería </a:t>
            </a:r>
            <a:r>
              <a:rPr lang="es-ES" sz="1600" dirty="0" err="1">
                <a:latin typeface="Montserrat" pitchFamily="2" charset="0"/>
                <a:cs typeface="Arial"/>
              </a:rPr>
              <a:t>runtime</a:t>
            </a:r>
            <a:r>
              <a:rPr lang="es-ES" sz="1600" dirty="0">
                <a:latin typeface="Montserrat" pitchFamily="2" charset="0"/>
                <a:cs typeface="Arial"/>
              </a:rPr>
              <a:t> del cliente reenvía la solicitud al </a:t>
            </a:r>
            <a:r>
              <a:rPr lang="es-ES" sz="1600" dirty="0" err="1">
                <a:latin typeface="Montserrat" pitchFamily="2" charset="0"/>
                <a:cs typeface="Arial"/>
              </a:rPr>
              <a:t>runtime</a:t>
            </a:r>
            <a:r>
              <a:rPr lang="es-ES" sz="1600" dirty="0">
                <a:latin typeface="Montserrat" pitchFamily="2" charset="0"/>
                <a:cs typeface="Arial"/>
              </a:rPr>
              <a:t> del servidor a través de la capa de transporte.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s-ES" sz="1600" dirty="0">
                <a:latin typeface="Montserrat" pitchFamily="2" charset="0"/>
                <a:cs typeface="Arial"/>
              </a:rPr>
              <a:t>La librería </a:t>
            </a:r>
            <a:r>
              <a:rPr lang="es-ES" sz="1600" dirty="0" err="1">
                <a:latin typeface="Montserrat" pitchFamily="2" charset="0"/>
                <a:cs typeface="Arial"/>
              </a:rPr>
              <a:t>runtime</a:t>
            </a:r>
            <a:r>
              <a:rPr lang="es-ES" sz="1600" dirty="0">
                <a:latin typeface="Montserrat" pitchFamily="2" charset="0"/>
                <a:cs typeface="Arial"/>
              </a:rPr>
              <a:t> del servidor llama al </a:t>
            </a:r>
            <a:r>
              <a:rPr lang="es-ES" sz="1600" dirty="0" err="1">
                <a:latin typeface="Montserrat" pitchFamily="2" charset="0"/>
                <a:cs typeface="Arial"/>
              </a:rPr>
              <a:t>stub</a:t>
            </a:r>
            <a:r>
              <a:rPr lang="es-ES" sz="1600" dirty="0">
                <a:latin typeface="Montserrat" pitchFamily="2" charset="0"/>
                <a:cs typeface="Arial"/>
              </a:rPr>
              <a:t> del servidor pasándole la petición recibida.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s-ES" sz="1600" dirty="0">
                <a:latin typeface="Montserrat" pitchFamily="2" charset="0"/>
                <a:cs typeface="Arial"/>
              </a:rPr>
              <a:t>El </a:t>
            </a:r>
            <a:r>
              <a:rPr lang="es-ES" sz="1600" dirty="0" err="1">
                <a:latin typeface="Montserrat" pitchFamily="2" charset="0"/>
                <a:cs typeface="Arial"/>
              </a:rPr>
              <a:t>stub</a:t>
            </a:r>
            <a:r>
              <a:rPr lang="es-ES" sz="1600" dirty="0">
                <a:latin typeface="Montserrat" pitchFamily="2" charset="0"/>
                <a:cs typeface="Arial"/>
              </a:rPr>
              <a:t> del servidor </a:t>
            </a:r>
            <a:r>
              <a:rPr lang="es-ES" sz="1600" dirty="0" err="1">
                <a:latin typeface="Montserrat" pitchFamily="2" charset="0"/>
                <a:cs typeface="Arial"/>
              </a:rPr>
              <a:t>deserializa</a:t>
            </a:r>
            <a:r>
              <a:rPr lang="es-ES" sz="1600" dirty="0">
                <a:latin typeface="Montserrat" pitchFamily="2" charset="0"/>
                <a:cs typeface="Arial"/>
              </a:rPr>
              <a:t> los datos y los envía al controlador o procedimiento real registrado para esta petición.</a:t>
            </a: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DD00463E-B192-E071-FC07-9CE87C9B5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662311"/>
            <a:ext cx="4848225" cy="41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Funcionamiento (II)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749300" y="1657058"/>
            <a:ext cx="6254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800"/>
              </a:spcAft>
              <a:buAutoNum type="arabicPeriod"/>
            </a:pPr>
            <a:endParaRPr lang="es-ES" dirty="0">
              <a:cs typeface="Arial"/>
            </a:endParaRP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DD00463E-B192-E071-FC07-9CE87C9B5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1538486"/>
            <a:ext cx="4848225" cy="41239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1123F09-7B02-9A53-309E-139292766219}"/>
              </a:ext>
            </a:extLst>
          </p:cNvPr>
          <p:cNvSpPr txBox="1"/>
          <p:nvPr/>
        </p:nvSpPr>
        <p:spPr>
          <a:xfrm>
            <a:off x="747067" y="1876900"/>
            <a:ext cx="6254294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Font typeface="+mj-lt"/>
              <a:buAutoNum type="arabicPeriod" startAt="6"/>
            </a:pPr>
            <a:r>
              <a:rPr lang="es-ES" sz="1600" dirty="0">
                <a:latin typeface="Montserrat" pitchFamily="2" charset="0"/>
                <a:cs typeface="Arial"/>
              </a:rPr>
              <a:t>El servidor ejecuta la solicitud y retorna la respuesta al </a:t>
            </a:r>
            <a:r>
              <a:rPr lang="es-ES" sz="1600" dirty="0" err="1">
                <a:latin typeface="Montserrat" pitchFamily="2" charset="0"/>
                <a:cs typeface="Arial"/>
              </a:rPr>
              <a:t>stub</a:t>
            </a:r>
            <a:r>
              <a:rPr lang="es-ES" sz="1600" dirty="0">
                <a:latin typeface="Montserrat" pitchFamily="2" charset="0"/>
                <a:cs typeface="Arial"/>
              </a:rPr>
              <a:t> del servidor.</a:t>
            </a:r>
          </a:p>
          <a:p>
            <a:pPr marL="342900" indent="-342900" algn="just">
              <a:spcAft>
                <a:spcPts val="1200"/>
              </a:spcAft>
              <a:buAutoNum type="arabicPeriod" startAt="6"/>
            </a:pPr>
            <a:r>
              <a:rPr lang="es-ES" sz="1600" dirty="0">
                <a:latin typeface="Montserrat" pitchFamily="2" charset="0"/>
                <a:cs typeface="Arial"/>
              </a:rPr>
              <a:t>El </a:t>
            </a:r>
            <a:r>
              <a:rPr lang="es-ES" sz="1600" dirty="0" err="1">
                <a:latin typeface="Montserrat" pitchFamily="2" charset="0"/>
                <a:cs typeface="Arial"/>
              </a:rPr>
              <a:t>stub</a:t>
            </a:r>
            <a:r>
              <a:rPr lang="es-ES" sz="1600" dirty="0">
                <a:latin typeface="Montserrat" pitchFamily="2" charset="0"/>
                <a:cs typeface="Arial"/>
              </a:rPr>
              <a:t> del servidor serializa el objeto de la respuesta y llama a la librería </a:t>
            </a:r>
            <a:r>
              <a:rPr lang="es-ES" sz="1600" dirty="0" err="1">
                <a:latin typeface="Montserrat" pitchFamily="2" charset="0"/>
                <a:cs typeface="Arial"/>
              </a:rPr>
              <a:t>runtime</a:t>
            </a:r>
            <a:r>
              <a:rPr lang="es-ES" sz="1600" dirty="0">
                <a:latin typeface="Montserrat" pitchFamily="2" charset="0"/>
                <a:cs typeface="Arial"/>
              </a:rPr>
              <a:t> del servidor.</a:t>
            </a:r>
          </a:p>
          <a:p>
            <a:pPr marL="342900" indent="-342900" algn="just">
              <a:spcAft>
                <a:spcPts val="1200"/>
              </a:spcAft>
              <a:buFontTx/>
              <a:buAutoNum type="arabicPeriod" startAt="6"/>
            </a:pPr>
            <a:r>
              <a:rPr lang="es-ES" sz="1600" dirty="0">
                <a:latin typeface="Montserrat" pitchFamily="2" charset="0"/>
                <a:cs typeface="Arial"/>
              </a:rPr>
              <a:t>La librería </a:t>
            </a:r>
            <a:r>
              <a:rPr lang="es-ES" sz="1600" dirty="0" err="1">
                <a:latin typeface="Montserrat" pitchFamily="2" charset="0"/>
                <a:cs typeface="Arial"/>
              </a:rPr>
              <a:t>runtime</a:t>
            </a:r>
            <a:r>
              <a:rPr lang="es-ES" sz="1600" dirty="0">
                <a:latin typeface="Montserrat" pitchFamily="2" charset="0"/>
                <a:cs typeface="Arial"/>
              </a:rPr>
              <a:t> del servidor devuelve la respuesta a través de la capa de transporte al </a:t>
            </a:r>
            <a:r>
              <a:rPr lang="es-ES" sz="1600" dirty="0" err="1">
                <a:latin typeface="Montserrat" pitchFamily="2" charset="0"/>
                <a:cs typeface="Arial"/>
              </a:rPr>
              <a:t>runtime</a:t>
            </a:r>
            <a:r>
              <a:rPr lang="es-ES" sz="1600" dirty="0">
                <a:latin typeface="Montserrat" pitchFamily="2" charset="0"/>
                <a:cs typeface="Arial"/>
              </a:rPr>
              <a:t> del cliente.</a:t>
            </a:r>
          </a:p>
          <a:p>
            <a:pPr marL="342900" indent="-342900" algn="just">
              <a:spcAft>
                <a:spcPts val="1200"/>
              </a:spcAft>
              <a:buFontTx/>
              <a:buAutoNum type="arabicPeriod" startAt="6"/>
            </a:pPr>
            <a:r>
              <a:rPr lang="es-ES" sz="1600" dirty="0">
                <a:latin typeface="Montserrat" pitchFamily="2" charset="0"/>
                <a:cs typeface="Arial"/>
              </a:rPr>
              <a:t>La librería </a:t>
            </a:r>
            <a:r>
              <a:rPr lang="es-ES" sz="1600" dirty="0" err="1">
                <a:latin typeface="Montserrat" pitchFamily="2" charset="0"/>
                <a:cs typeface="Arial"/>
              </a:rPr>
              <a:t>runtime</a:t>
            </a:r>
            <a:r>
              <a:rPr lang="es-ES" sz="1600" dirty="0">
                <a:latin typeface="Montserrat" pitchFamily="2" charset="0"/>
                <a:cs typeface="Arial"/>
              </a:rPr>
              <a:t> del cliente </a:t>
            </a:r>
            <a:r>
              <a:rPr lang="es-ES" sz="1600" dirty="0" err="1">
                <a:latin typeface="Montserrat" pitchFamily="2" charset="0"/>
                <a:cs typeface="Arial"/>
              </a:rPr>
              <a:t>deserializa</a:t>
            </a:r>
            <a:r>
              <a:rPr lang="es-ES" sz="1600" dirty="0">
                <a:latin typeface="Montserrat" pitchFamily="2" charset="0"/>
                <a:cs typeface="Arial"/>
              </a:rPr>
              <a:t> la respuesta al objeto de solicitud definido con el código auxiliar del cliente.</a:t>
            </a:r>
          </a:p>
          <a:p>
            <a:pPr marL="342900" indent="-342900" algn="just">
              <a:spcAft>
                <a:spcPts val="1200"/>
              </a:spcAft>
              <a:buFontTx/>
              <a:buAutoNum type="arabicPeriod" startAt="6"/>
            </a:pPr>
            <a:r>
              <a:rPr lang="es-ES" sz="1600" dirty="0">
                <a:latin typeface="Montserrat" pitchFamily="2" charset="0"/>
                <a:cs typeface="Arial"/>
              </a:rPr>
              <a:t>Finalmente, la respuesta se devuelve al método del destinatario.</a:t>
            </a:r>
          </a:p>
        </p:txBody>
      </p:sp>
    </p:spTree>
    <p:extLst>
      <p:ext uri="{BB962C8B-B14F-4D97-AF65-F5344CB8AC3E}">
        <p14:creationId xmlns:p14="http://schemas.microsoft.com/office/powerpoint/2010/main" val="9335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kumimoji="0" lang="e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RPC VS. gRPC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1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RPC VS. gRPC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897165" y="2028533"/>
            <a:ext cx="1039766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1" dirty="0">
                <a:latin typeface="Montserrat" pitchFamily="2" charset="0"/>
                <a:cs typeface="Arial"/>
              </a:rPr>
              <a:t>gRPC</a:t>
            </a:r>
            <a:r>
              <a:rPr lang="es-ES" dirty="0">
                <a:latin typeface="Montserrat" pitchFamily="2" charset="0"/>
                <a:cs typeface="Arial"/>
              </a:rPr>
              <a:t> introduce mejoras sustanciales en lo relativo a: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Uso de </a:t>
            </a:r>
            <a:r>
              <a:rPr lang="es-ES" b="1" dirty="0">
                <a:latin typeface="Montserrat" pitchFamily="2" charset="0"/>
                <a:cs typeface="Arial"/>
              </a:rPr>
              <a:t>HTTP/2</a:t>
            </a:r>
            <a:r>
              <a:rPr lang="es-ES" dirty="0">
                <a:latin typeface="Montserrat" pitchFamily="2" charset="0"/>
                <a:cs typeface="Arial"/>
              </a:rPr>
              <a:t> para el envío de datos a través de la capa de transporte.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Multiplexación.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Compresión de cabeceras.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Server </a:t>
            </a:r>
            <a:r>
              <a:rPr lang="es-ES" dirty="0" err="1">
                <a:latin typeface="Montserrat" pitchFamily="2" charset="0"/>
                <a:cs typeface="Arial"/>
              </a:rPr>
              <a:t>push</a:t>
            </a:r>
            <a:r>
              <a:rPr lang="es-ES" dirty="0">
                <a:latin typeface="Montserrat" pitchFamily="2" charset="0"/>
                <a:cs typeface="Arial"/>
              </a:rPr>
              <a:t>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Priorización de flujos.</a:t>
            </a:r>
          </a:p>
          <a:p>
            <a:pPr marL="800100" lvl="1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Formato binario en lugar de texto.</a:t>
            </a:r>
          </a:p>
          <a:p>
            <a:pPr marL="342900" indent="-342900" algn="just">
              <a:spcAft>
                <a:spcPts val="1200"/>
              </a:spcAft>
              <a:buFont typeface="Arial"/>
              <a:buChar char="•"/>
            </a:pPr>
            <a:r>
              <a:rPr lang="es-ES" dirty="0">
                <a:latin typeface="Montserrat" pitchFamily="2" charset="0"/>
                <a:cs typeface="Arial"/>
              </a:rPr>
              <a:t>Utilización de </a:t>
            </a:r>
            <a:r>
              <a:rPr lang="es-ES" b="1" dirty="0" err="1">
                <a:latin typeface="Montserrat" pitchFamily="2" charset="0"/>
                <a:cs typeface="Arial"/>
              </a:rPr>
              <a:t>protocol</a:t>
            </a:r>
            <a:r>
              <a:rPr lang="es-ES" b="1" dirty="0">
                <a:latin typeface="Montserrat" pitchFamily="2" charset="0"/>
                <a:cs typeface="Arial"/>
              </a:rPr>
              <a:t> buffers </a:t>
            </a:r>
            <a:r>
              <a:rPr lang="es-ES" dirty="0">
                <a:latin typeface="Montserrat" pitchFamily="2" charset="0"/>
                <a:cs typeface="Arial"/>
              </a:rPr>
              <a:t>(</a:t>
            </a:r>
            <a:r>
              <a:rPr lang="es-ES" dirty="0" err="1">
                <a:latin typeface="Montserrat" pitchFamily="2" charset="0"/>
                <a:cs typeface="Arial"/>
              </a:rPr>
              <a:t>Protobuf</a:t>
            </a:r>
            <a:r>
              <a:rPr lang="es-ES" dirty="0">
                <a:latin typeface="Montserrat" pitchFamily="2" charset="0"/>
                <a:cs typeface="Arial"/>
              </a:rPr>
              <a:t>) para la gestión de las estructuras de datos (serialización) y distribución de los datos (interfaz de comunicación).</a:t>
            </a:r>
          </a:p>
        </p:txBody>
      </p:sp>
    </p:spTree>
    <p:extLst>
      <p:ext uri="{BB962C8B-B14F-4D97-AF65-F5344CB8AC3E}">
        <p14:creationId xmlns:p14="http://schemas.microsoft.com/office/powerpoint/2010/main" val="498760813"/>
      </p:ext>
    </p:extLst>
  </p:cSld>
  <p:clrMapOvr>
    <a:masterClrMapping/>
  </p:clrMapOvr>
</p:sld>
</file>

<file path=ppt/theme/theme1.xml><?xml version="1.0" encoding="utf-8"?>
<a:theme xmlns:a="http://schemas.openxmlformats.org/drawingml/2006/main" name="1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1207</Words>
  <Application>Microsoft Office PowerPoint</Application>
  <PresentationFormat>Panorámica</PresentationFormat>
  <Paragraphs>174</Paragraphs>
  <Slides>24</Slides>
  <Notes>23</Notes>
  <HiddenSlides>2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Arial,Sans-Serif</vt:lpstr>
      <vt:lpstr>Calibri</vt:lpstr>
      <vt:lpstr>Consolas</vt:lpstr>
      <vt:lpstr>Montserrat</vt:lpstr>
      <vt:lpstr>Montserrat Medium</vt:lpstr>
      <vt:lpstr>Montserrat SemiBold</vt:lpstr>
      <vt:lpstr>1_Homologación</vt:lpstr>
      <vt:lpstr>1_Simple Light</vt:lpstr>
      <vt:lpstr>Homologación</vt:lpstr>
      <vt:lpstr>gRPC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Daniel Velerdas Sedano</dc:creator>
  <cp:lastModifiedBy>Cliente77</cp:lastModifiedBy>
  <cp:revision>345</cp:revision>
  <dcterms:created xsi:type="dcterms:W3CDTF">2022-10-25T09:22:04Z</dcterms:created>
  <dcterms:modified xsi:type="dcterms:W3CDTF">2022-11-11T13:08:35Z</dcterms:modified>
</cp:coreProperties>
</file>