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5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1" r:id="rId4"/>
    <p:sldMasterId id="2147483652" r:id="rId5"/>
    <p:sldMasterId id="2147483664" r:id="rId6"/>
    <p:sldMasterId id="2147483689" r:id="rId7"/>
    <p:sldMasterId id="2147483677" r:id="rId8"/>
    <p:sldMasterId id="2147483713" r:id="rId9"/>
  </p:sldMasterIdLst>
  <p:notesMasterIdLst>
    <p:notesMasterId r:id="rId33"/>
  </p:notesMasterIdLst>
  <p:handoutMasterIdLst>
    <p:handoutMasterId r:id="rId34"/>
  </p:handoutMasterIdLst>
  <p:sldIdLst>
    <p:sldId id="345" r:id="rId10"/>
    <p:sldId id="347" r:id="rId11"/>
    <p:sldId id="358" r:id="rId12"/>
    <p:sldId id="2147347755" r:id="rId13"/>
    <p:sldId id="2147347781" r:id="rId14"/>
    <p:sldId id="2147347766" r:id="rId15"/>
    <p:sldId id="2147347788" r:id="rId16"/>
    <p:sldId id="2147347775" r:id="rId17"/>
    <p:sldId id="2147347776" r:id="rId18"/>
    <p:sldId id="2147347780" r:id="rId19"/>
    <p:sldId id="2147347777" r:id="rId20"/>
    <p:sldId id="2147347779" r:id="rId21"/>
    <p:sldId id="2147347798" r:id="rId22"/>
    <p:sldId id="2147347799" r:id="rId23"/>
    <p:sldId id="2147347774" r:id="rId24"/>
    <p:sldId id="2147347783" r:id="rId25"/>
    <p:sldId id="2147347784" r:id="rId26"/>
    <p:sldId id="2147347785" r:id="rId27"/>
    <p:sldId id="2147347786" r:id="rId28"/>
    <p:sldId id="2147347787" r:id="rId29"/>
    <p:sldId id="2147347791" r:id="rId30"/>
    <p:sldId id="2147347792" r:id="rId31"/>
    <p:sldId id="2147347790" r:id="rId32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Calibri Light" panose="020F0302020204030204" pitchFamily="34" charset="0"/>
      <p:regular r:id="rId40"/>
      <p:italic r:id="rId41"/>
    </p:embeddedFont>
    <p:embeddedFont>
      <p:font typeface="Montserrat" panose="00000500000000000000" pitchFamily="2" charset="0"/>
      <p:regular r:id="rId42"/>
      <p:bold r:id="rId43"/>
      <p:italic r:id="rId44"/>
      <p:boldItalic r:id="rId45"/>
    </p:embeddedFont>
    <p:embeddedFont>
      <p:font typeface="Montserrat Medium" panose="00000600000000000000" pitchFamily="2" charset="0"/>
      <p:regular r:id="rId46"/>
      <p:bold r:id="rId47"/>
      <p:italic r:id="rId48"/>
      <p:boldItalic r:id="rId49"/>
    </p:embeddedFont>
    <p:embeddedFont>
      <p:font typeface="Montserrat SemiBold" panose="00000700000000000000" pitchFamily="2" charset="0"/>
      <p:bold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cos Moreno" initials="" lastIdx="10" clrIdx="0"/>
  <p:cmAuthor id="1" name="alberto lefleur" initials="" lastIdx="2" clrIdx="1"/>
  <p:cmAuthor id="2" name="Alberto Arrabal Meruelo" initials="AAM" lastIdx="1" clrIdx="2">
    <p:extLst>
      <p:ext uri="{19B8F6BF-5375-455C-9EA6-DF929625EA0E}">
        <p15:presenceInfo xmlns:p15="http://schemas.microsoft.com/office/powerpoint/2012/main" userId="5b658c29888ec40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2E60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B34AEE-FFFE-40A3-9F54-EBC34C723D3E}" v="47" dt="2022-08-17T14:45:37.4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9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1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font" Target="fonts/font5.fntdata"/><Relationship Id="rId21" Type="http://schemas.openxmlformats.org/officeDocument/2006/relationships/slide" Target="slides/slide12.xml"/><Relationship Id="rId34" Type="http://schemas.openxmlformats.org/officeDocument/2006/relationships/handoutMaster" Target="handoutMasters/handout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font" Target="fonts/font16.fntdata"/><Relationship Id="rId55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56" Type="http://schemas.openxmlformats.org/officeDocument/2006/relationships/tableStyles" Target="tableStyles.xml"/><Relationship Id="rId8" Type="http://schemas.openxmlformats.org/officeDocument/2006/relationships/slideMaster" Target="slideMasters/slideMaster5.xml"/><Relationship Id="rId51" Type="http://schemas.openxmlformats.org/officeDocument/2006/relationships/font" Target="fonts/font17.fntdata"/><Relationship Id="rId3" Type="http://schemas.openxmlformats.org/officeDocument/2006/relationships/customXml" Target="../customXml/item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1.xml"/><Relationship Id="rId41" Type="http://schemas.openxmlformats.org/officeDocument/2006/relationships/font" Target="fonts/font7.fntdata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font" Target="fonts/font2.fntdata"/><Relationship Id="rId49" Type="http://schemas.openxmlformats.org/officeDocument/2006/relationships/font" Target="fonts/font15.fntdata"/><Relationship Id="rId57" Type="http://schemas.microsoft.com/office/2015/10/relationships/revisionInfo" Target="revisionInfo.xml"/><Relationship Id="rId10" Type="http://schemas.openxmlformats.org/officeDocument/2006/relationships/slide" Target="slides/slide1.xml"/><Relationship Id="rId31" Type="http://schemas.openxmlformats.org/officeDocument/2006/relationships/slide" Target="slides/slide22.xml"/><Relationship Id="rId44" Type="http://schemas.openxmlformats.org/officeDocument/2006/relationships/font" Target="fonts/font10.fntdata"/><Relationship Id="rId5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C530F359-1853-4DFB-9457-7E3BAB453B0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AD4E166-5129-4C23-9419-3F1009E6B6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C501E-DF51-409D-9F82-38A7EF519BAD}" type="datetimeFigureOut">
              <a:rPr lang="es-ES" smtClean="0"/>
              <a:t>05/06/2023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1681F5C-DC28-4044-9996-CE9139B2CB8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BFB7DEF-30CA-4645-85E1-029ED260C3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1BE10E-A468-48AE-AB3C-56A459F98C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9390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41812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" name="Google Shape;1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9517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1102a4fd1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1102a4fd1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2625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11909d5e64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11909d5e64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4026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11909d5e64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11909d5e64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2678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11909d5e64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11909d5e64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6597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11909d5e64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11909d5e64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9608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11909d5e64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11909d5e64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0027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124EA2-030A-4FA6-A5E6-630915DAF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4F53B1-B9B5-40DA-864D-372B8A7C4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B7C06F-B86A-4053-9841-463DA2FA1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BE8E-B893-4DDA-88D0-2A2DC9A14C3E}" type="datetimeFigureOut">
              <a:rPr lang="es-ES" smtClean="0"/>
              <a:t>05/06/2023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BE14EB-31AE-41CF-BD43-EDC7E7A31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69EECF-C7FD-4101-800C-92F395A0B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D536-77F2-47F4-916C-DFD85745F6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8882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0144C-B047-4E8C-A942-64379B38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2A10FFA-D248-43D6-99BA-40BDC824C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BD4934-E7E2-408C-AF00-6B49EAAFF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BE8E-B893-4DDA-88D0-2A2DC9A14C3E}" type="datetimeFigureOut">
              <a:rPr lang="es-ES" smtClean="0"/>
              <a:t>05/06/2023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073BD2-CADC-481B-B1F6-26551D45A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3CB8F2-770F-471A-839B-D1AA88E16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D536-77F2-47F4-916C-DFD85745F6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5535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EE23729-1300-4645-87D4-CAD7215838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840CE1B-594E-4DCF-AFCA-AA8970E54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C88495-16D6-4DF8-8DD1-20AFBA5AC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BE8E-B893-4DDA-88D0-2A2DC9A14C3E}" type="datetimeFigureOut">
              <a:rPr lang="es-ES" smtClean="0"/>
              <a:t>05/06/2023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F59178-88A6-4E6F-8AE2-1888BD4A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F2FF3D-91B8-4089-8246-7C0B9586B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D536-77F2-47F4-916C-DFD85745F6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4649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912BB-7825-4066-99D3-75F80AB30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D4D348-318F-4ACC-A36F-733EB14EB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974077-C5ED-40F7-8002-627E22BFE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1B8E-F055-4986-8C4D-EA6073139B85}" type="datetimeFigureOut">
              <a:rPr lang="es-ES" smtClean="0"/>
              <a:t>05/06/2023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EC3B3A-39BC-4AA7-9DE4-9E835AD13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13AE8C-E810-47DB-AD44-6E8F59EE3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5543-19E3-41F3-B94B-AE88461EB1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4147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124677-272F-49DE-9C4D-E2E9B5A36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97CCE1-76D5-4BA1-BB84-2DDD6D2E3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9B3927-2D99-4826-9CA1-02307CF1A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1B8E-F055-4986-8C4D-EA6073139B85}" type="datetimeFigureOut">
              <a:rPr lang="es-ES" smtClean="0"/>
              <a:t>05/06/2023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DDA09B-666A-4E4A-95FE-66D74101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193DEA-A776-4245-B0F4-AE43B4451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5543-19E3-41F3-B94B-AE88461EB1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5049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E7BAE6-522F-4638-BF0F-444D28317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F1076D-6AC8-49BF-A30A-98568F3B0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2173D4-20D6-4E00-815C-F47E6CEAB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1B8E-F055-4986-8C4D-EA6073139B85}" type="datetimeFigureOut">
              <a:rPr lang="es-ES" smtClean="0"/>
              <a:t>05/06/2023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1F068A-F543-4D72-92F4-2A7A8067F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4A5DBF-2576-4232-819E-EBBDB62E0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5543-19E3-41F3-B94B-AE88461EB1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980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FA94B-6C11-4C65-84DC-3993A8819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7FEABF-DCE4-40DF-BA62-1EB0A137C1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A44FC9-E142-4722-97ED-FDFDA8844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DC58EA3-2E1C-4BE3-83E9-BBB8F7BD5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1B8E-F055-4986-8C4D-EA6073139B85}" type="datetimeFigureOut">
              <a:rPr lang="es-ES" smtClean="0"/>
              <a:t>05/06/2023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99B057-6E45-4EC0-98D2-BA94AECEA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4046C8-DDB7-4BE5-814A-00D79E21E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5543-19E3-41F3-B94B-AE88461EB1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9615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1BDD3C-A6FF-446F-B21F-AF11BD269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8B52A1-443D-4408-AB0C-B53C63F25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5C336C-0750-4D7D-8653-8B1CEBEA6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BFF53BB-F949-476F-B771-D53B067DD4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ECC57BD-BF36-48C1-901F-05020B1C1C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23BCC08-0226-4F31-8E53-49EC7506E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1B8E-F055-4986-8C4D-EA6073139B85}" type="datetimeFigureOut">
              <a:rPr lang="es-ES" smtClean="0"/>
              <a:t>05/06/2023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EB811B3-6017-43D9-BB21-313FB5565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1201987-F1FF-41AF-AB0B-75E3FC137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5543-19E3-41F3-B94B-AE88461EB1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9814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696B26-84A0-41AD-85C7-EFFEE784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3F5B85F-A508-437D-8FE9-B02290A8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1B8E-F055-4986-8C4D-EA6073139B85}" type="datetimeFigureOut">
              <a:rPr lang="es-ES" smtClean="0"/>
              <a:t>05/06/2023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FBDEBD7-2607-4A22-932A-305373A18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7003F52-C65E-4589-AAF6-AC00974D6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5543-19E3-41F3-B94B-AE88461EB1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45970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0E8FB71-869C-4054-9E31-AB035A8DC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1B8E-F055-4986-8C4D-EA6073139B85}" type="datetimeFigureOut">
              <a:rPr lang="es-ES" smtClean="0"/>
              <a:t>05/06/2023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BC8379A-639E-4D8F-8C03-7055BB2FC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3F432A1-523C-431B-9E8C-156B1A453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5543-19E3-41F3-B94B-AE88461EB1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98484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887ED0-8B8E-4155-980C-030D9EC0C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719034-1212-4D9E-8101-96E20AC02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6A4A2AA-3ECA-4165-9D0E-93FFCF0D3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CFC496-7EDA-4402-BA5E-E159BCE05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1B8E-F055-4986-8C4D-EA6073139B85}" type="datetimeFigureOut">
              <a:rPr lang="es-ES" smtClean="0"/>
              <a:t>05/06/2023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8BD7506-01B3-4615-BB03-CCF8EB6D6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F2025F-C3F9-4B87-B9CF-56D8587D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5543-19E3-41F3-B94B-AE88461EB1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807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FB6FC6-52E1-455C-9B67-0C8AC5834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402AA4-5700-4981-9594-89FC8C5C1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730DFA-D26E-40A1-8609-C892D1D01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BE8E-B893-4DDA-88D0-2A2DC9A14C3E}" type="datetimeFigureOut">
              <a:rPr lang="es-ES" smtClean="0"/>
              <a:t>05/06/2023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A6AE57-D5AF-4020-9328-A6A7D149A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738CA8-2FC6-48DD-BC48-41D78C1F3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D536-77F2-47F4-916C-DFD85745F6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74590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6EF168-1BA6-4DDE-94EA-094BECC6E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E182F24-60E7-4D49-8CF5-B4EE709301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910A70B-51DC-4B84-BEF5-DCE5C1FDE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E19F11-CD58-4C7B-A128-2FB87C399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1B8E-F055-4986-8C4D-EA6073139B85}" type="datetimeFigureOut">
              <a:rPr lang="es-ES" smtClean="0"/>
              <a:t>05/06/2023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BA61CE-D87F-47D5-962B-C7044AF5D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366854-1725-4124-B62B-EFF2600AA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5543-19E3-41F3-B94B-AE88461EB1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1324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C1A621-1042-48DE-A297-4B5B4750B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8E0B844-A5E3-4143-BD72-B5FF9B261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626560-8FF7-48D1-A5C3-F8DA9B45A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1B8E-F055-4986-8C4D-EA6073139B85}" type="datetimeFigureOut">
              <a:rPr lang="es-ES" smtClean="0"/>
              <a:t>05/06/2023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D19DBA-DA19-4A0A-9C4A-239C9905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E758FB-844E-44A3-A53C-879E7698E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5543-19E3-41F3-B94B-AE88461EB1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07772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673A87B-8C74-4E14-AEC7-887F73EA3A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08037D5-C5B8-4D72-80D2-DC7DAAE66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E36B6E-9779-4C36-B3D5-9684B109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1B8E-F055-4986-8C4D-EA6073139B85}" type="datetimeFigureOut">
              <a:rPr lang="es-ES" smtClean="0"/>
              <a:t>05/06/2023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7A51F3-8589-47CA-BC50-6E5922DD6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09EFAB-2D56-4F6F-8FB4-B5E27B44F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5543-19E3-41F3-B94B-AE88461EB1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27064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4680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814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99211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84064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85728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95202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0055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C2765-C23A-47FE-9049-63F8DBE40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7D1813-78CB-49BD-9D90-2FE036E05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099A6B-4CF4-4202-8CF2-C851C8E79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BE8E-B893-4DDA-88D0-2A2DC9A14C3E}" type="datetimeFigureOut">
              <a:rPr lang="es-ES" smtClean="0"/>
              <a:t>05/06/2023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F33759-5947-463B-AA7C-ED7584AEB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C9EE14-ADE6-47D5-99C3-2A3C7566B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D536-77F2-47F4-916C-DFD85745F6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2451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 hasCustomPrompt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r>
              <a:rPr lang="es-ES"/>
              <a:t>Inditex &lt;&gt; Axpe</a:t>
            </a:r>
          </a:p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60455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01454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EDC27-E437-45E5-A09F-2ABDC487A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9CD2B7-EEF8-4F01-9DBF-49D34BBFD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783BEC-1AA5-488A-9830-54CA5EFC5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44A8-15CA-4332-8749-C36AB5403649}" type="datetimeFigureOut">
              <a:rPr lang="es-ES" smtClean="0"/>
              <a:t>05/06/2023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BA731B-B012-4F77-9809-78A7E54F9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E60CFC-DFF6-4F13-A070-9D25239CA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DDAC-D0E3-45EF-B035-6C7A453849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41663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F74827-CABF-454B-AD82-E663356C6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6CB39E-C8A7-4505-8C2A-881F2CC76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64F4C6-74BA-4234-8750-6BA3F116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44A8-15CA-4332-8749-C36AB5403649}" type="datetimeFigureOut">
              <a:rPr lang="es-ES" smtClean="0"/>
              <a:t>05/06/2023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ACBCCE-7C41-40CE-9250-3558DB3C9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C6FAD0-CFC9-4C81-AEE9-59D8E7E44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DDAC-D0E3-45EF-B035-6C7A453849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05450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307D85-D75C-41CB-9230-73A608D4A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6C997B-A7C9-4193-81A6-4DE3C97F1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25CFB7-4D08-4DCA-ADF5-ACF893FE2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44A8-15CA-4332-8749-C36AB5403649}" type="datetimeFigureOut">
              <a:rPr lang="es-ES" smtClean="0"/>
              <a:t>05/06/2023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23E672-9838-4CDD-80EB-A138FAEA1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EFF2EE-8875-46DF-A4F3-B5A1DE401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DDAC-D0E3-45EF-B035-6C7A453849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76786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2A73BB-68DC-4B92-9DCF-700977B25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D49DEA-53F1-4205-B791-41BF1278E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0DC1284-DE0F-4132-A916-43FA10F8A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242F18-4576-40EF-A3AE-F6CF51ADC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44A8-15CA-4332-8749-C36AB5403649}" type="datetimeFigureOut">
              <a:rPr lang="es-ES" smtClean="0"/>
              <a:t>05/06/2023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A55F26-6126-4F64-A874-E5FBA8190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D9BAD1-2A19-4F57-BBC2-CE56A2B1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DDAC-D0E3-45EF-B035-6C7A453849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34731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7DE2C-5B68-47F8-80F5-A9A40EC95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B26762-FFDA-4821-832D-8B0DF1818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A9D1259-6884-4DEE-AD50-9129DEFEB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370C027-5CCE-453F-B139-7ED39A2716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AA88E11-4250-4FB0-B97E-EBE14C7B80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C414EEC-C4E7-4EB0-A6EB-46D93CF1A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44A8-15CA-4332-8749-C36AB5403649}" type="datetimeFigureOut">
              <a:rPr lang="es-ES" smtClean="0"/>
              <a:t>05/06/2023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773F497-7AD7-42B7-8458-819CA29BB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EFF4E0E-3346-4CD0-ADD5-52785F24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DDAC-D0E3-45EF-B035-6C7A453849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218711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84A9D-5A16-4603-A894-3504ED8F7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9B246EB-DEFD-4A84-ACA8-CB8DD52D4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44A8-15CA-4332-8749-C36AB5403649}" type="datetimeFigureOut">
              <a:rPr lang="es-ES" smtClean="0"/>
              <a:t>05/06/2023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AC8E8CF-B6B6-4BC4-9F1B-69D173E6C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726D12-46B8-4495-A2E8-7A0D5607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DDAC-D0E3-45EF-B035-6C7A453849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13076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E1F75CB-0EC8-46E9-ADFF-AC58263F7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44A8-15CA-4332-8749-C36AB5403649}" type="datetimeFigureOut">
              <a:rPr lang="es-ES" smtClean="0"/>
              <a:t>05/06/2023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A6F4F9F-09F3-4DBB-ACC9-D098291F5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C9CBCB-885D-4393-9E19-5BD4B3236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DDAC-D0E3-45EF-B035-6C7A453849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24461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5FCC8-8AF0-4269-9CF4-5F9C06354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FAE2A9-979C-48E0-A72E-22A8A3CD3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1077B5E-D2FE-45C0-B9AB-BB242BDF7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166444-5E67-4B51-A0DD-6EFC10EC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44A8-15CA-4332-8749-C36AB5403649}" type="datetimeFigureOut">
              <a:rPr lang="es-ES" smtClean="0"/>
              <a:t>05/06/2023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AB029B-3299-4836-9E09-F6F6F34BD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DEBB7-4798-4938-90E7-28FB6624A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DDAC-D0E3-45EF-B035-6C7A453849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577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C691E-A771-42E5-AD3A-F1BFA88D2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944003-35CF-49E3-AEE3-8AB91A0140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83E5612-2EBD-4E51-B6BA-10940473C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4C182B-FF9D-4C2A-9DFD-6E453BD68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BE8E-B893-4DDA-88D0-2A2DC9A14C3E}" type="datetimeFigureOut">
              <a:rPr lang="es-ES" smtClean="0"/>
              <a:t>05/06/2023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71B189-F582-4EB9-914B-C98BDACF0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BA2FC2-8CB7-4FC5-97F7-9183A8735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D536-77F2-47F4-916C-DFD85745F6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793691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6DF797-83BF-4E67-AC54-692896FE7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0416C69-165E-4473-98F4-2D21FDA8FB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AA3930A-0DDE-458B-9A9E-68486A2E5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A44E4D-0247-4C08-874B-5F92FE2B6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44A8-15CA-4332-8749-C36AB5403649}" type="datetimeFigureOut">
              <a:rPr lang="es-ES" smtClean="0"/>
              <a:t>05/06/2023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F79C23-24B3-4A76-B733-EE62061FD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6D624E-2FC7-402D-8257-BF89C1111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DDAC-D0E3-45EF-B035-6C7A453849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42131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2BA12-297B-4182-BD11-47DCFB8C6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27CA724-F4B0-476C-ABB2-48669257F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315AB7-F0C2-4837-958F-A4E93343E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44A8-15CA-4332-8749-C36AB5403649}" type="datetimeFigureOut">
              <a:rPr lang="es-ES" smtClean="0"/>
              <a:t>05/06/2023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335E96-9C99-4385-BE73-1D40BBB89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663DCB-BF0A-4CFF-8A75-A47E52EBB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DDAC-D0E3-45EF-B035-6C7A453849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257498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95C87F3-FBFE-4A9F-91A6-EB591C35E9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2F2FFB7-84CE-41E0-A753-064E2837E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B2AE95-3184-472B-8CB4-EAEAAC139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44A8-15CA-4332-8749-C36AB5403649}" type="datetimeFigureOut">
              <a:rPr lang="es-ES" smtClean="0"/>
              <a:t>05/06/2023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10244F-D79B-4EF1-BA4C-C77195645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7AEE03-A63C-4634-9A8A-D6B2BF06C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DDAC-D0E3-45EF-B035-6C7A453849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331935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316960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988120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932580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098879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496706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054036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1893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B41D3-5C45-475A-A531-1F38CCEB1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FA607D-B5E2-4A44-A2B5-487E65888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5B62C6-288D-49EA-8746-6044E409B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63967E6-3056-43D0-893B-BD98D213C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168CBB9-EE71-49D9-86EC-1357EAF607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63DA4D-8711-462B-AFBB-9408E73CE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BE8E-B893-4DDA-88D0-2A2DC9A14C3E}" type="datetimeFigureOut">
              <a:rPr lang="es-ES" smtClean="0"/>
              <a:t>05/06/2023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163A15C-3446-4002-AC7F-7B81FC960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2F5A2F7-F92F-43E4-8289-5AEC7A2A8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D536-77F2-47F4-916C-DFD85745F6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278449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 hasCustomPrompt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r>
              <a:rPr lang="es-ES"/>
              <a:t>Inditex &lt;&gt; Axpe</a:t>
            </a:r>
          </a:p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930778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054042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r>
              <a:rPr lang="es-ES"/>
              <a:t>Axpe &lt;&lt;</a:t>
            </a:r>
          </a:p>
        </p:txBody>
      </p:sp>
    </p:spTree>
    <p:extLst>
      <p:ext uri="{BB962C8B-B14F-4D97-AF65-F5344CB8AC3E}">
        <p14:creationId xmlns:p14="http://schemas.microsoft.com/office/powerpoint/2010/main" val="118901994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6154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4773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25A5FA-CDFB-4FE7-9D0D-CF31C68FD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BDEB5A1-4130-429D-A928-0F8F55FC6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BE8E-B893-4DDA-88D0-2A2DC9A14C3E}" type="datetimeFigureOut">
              <a:rPr lang="es-ES" smtClean="0"/>
              <a:t>05/06/2023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FBE89B7-EAC0-4C32-9178-E0CD28A1F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5DB3B1E-7F8E-450B-8A89-096E781F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D536-77F2-47F4-916C-DFD85745F6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1345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A736C1A-124A-4315-8CDF-AC44BFD11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BE8E-B893-4DDA-88D0-2A2DC9A14C3E}" type="datetimeFigureOut">
              <a:rPr lang="es-ES" smtClean="0"/>
              <a:t>05/06/2023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EB17229-4D91-45A7-8FBE-A08192773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39222BC-AE0F-4799-A503-D90E8BAD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D536-77F2-47F4-916C-DFD85745F6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8732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0ACE20-CF5E-4AC2-A86B-533F79DFC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F6AFB-26EC-4C95-9EBD-796594519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0C8FB2E-B594-4380-9F94-D80B0BEE8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FC172A-ACC7-456D-80B2-D4C19A74A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BE8E-B893-4DDA-88D0-2A2DC9A14C3E}" type="datetimeFigureOut">
              <a:rPr lang="es-ES" smtClean="0"/>
              <a:t>05/06/2023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B740A1-B21E-4295-A301-D3247F896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B19BFD-F453-4DC1-B2D6-D0365E2F6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D536-77F2-47F4-916C-DFD85745F6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1126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4E8E7A-2E6B-49C4-807D-FC27B4C84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B76F08F-B71C-4D22-9AC4-7497F67F98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5F568F-B577-4C59-9F68-0D3E4627C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737FEB-2C35-44CA-ACE2-5901C4180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BE8E-B893-4DDA-88D0-2A2DC9A14C3E}" type="datetimeFigureOut">
              <a:rPr lang="es-ES" smtClean="0"/>
              <a:t>05/06/2023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519A48-18F8-44AD-8C18-40B7772C1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A7CC82-CB9D-4F2D-9BFF-05C19A605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D536-77F2-47F4-916C-DFD85745F6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660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53FE979-AAC3-4E6E-88DD-D42A4FAF6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E09204-3036-4045-8501-A42454E39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7C02BF-87E9-4FF2-BC0D-09E47D88AB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0BE8E-B893-4DDA-88D0-2A2DC9A14C3E}" type="datetimeFigureOut">
              <a:rPr lang="es-ES" smtClean="0"/>
              <a:t>05/06/2023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7CFAA9-ECA1-4643-AE62-D58E5D1FF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336FCE-5220-4C27-BD3C-D75EE57FD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4D536-77F2-47F4-916C-DFD85745F6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3683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C0DC16E-6E7F-4A67-94E9-877DF2FE6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65C67B-7FAC-41F2-878B-72BB2A5A4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AC9756-7696-4710-930F-5E40FC309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D1B8E-F055-4986-8C4D-EA6073139B85}" type="datetimeFigureOut">
              <a:rPr lang="es-ES" smtClean="0"/>
              <a:t>05/06/2023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FE90DC-527D-49BE-B682-E836809744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FFA2D3-73F1-4775-9592-E812B69691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C5543-19E3-41F3-B94B-AE88461EB1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297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s-ES"/>
              <a:t>Inditex </a:t>
            </a: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1595ACA-1C60-4FDA-8E6C-FA56B2DCED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BE635-9F5C-4340-9D5D-C6D5C93955DD}" type="datetimeFigureOut">
              <a:rPr lang="es-ES" smtClean="0"/>
              <a:t>05/06/2023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E0BBFD2-3ECE-43BB-BFC7-BE133E47DF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791402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4F6316C-5E06-4623-B202-ED81D3DB5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CC99F0-A214-4545-B24F-6A6BF9756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8989D7-DECF-4A4C-A5B0-FA39B7DE2B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944A8-15CA-4332-8749-C36AB5403649}" type="datetimeFigureOut">
              <a:rPr lang="es-ES" smtClean="0"/>
              <a:t>05/06/2023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2581ED-6B11-42BB-AAC7-53E0AA27D2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AA4ECA-CAAD-4B96-8639-6EAF00C67E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FDDAC-D0E3-45EF-B035-6C7A453849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312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s-ES"/>
              <a:t>Inditex </a:t>
            </a: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1595ACA-1C60-4FDA-8E6C-FA56B2DCED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BE635-9F5C-4340-9D5D-C6D5C93955DD}" type="datetimeFigureOut">
              <a:rPr lang="es-ES" smtClean="0"/>
              <a:t>05/06/2023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E0BBFD2-3ECE-43BB-BFC7-BE133E47DF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846330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1"/>
          <p:cNvPicPr preferRelativeResize="0"/>
          <p:nvPr userDrawn="1"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8325" y="245100"/>
            <a:ext cx="1158748" cy="441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180758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insomnia.rest/" TargetMode="External"/><Relationship Id="rId2" Type="http://schemas.openxmlformats.org/officeDocument/2006/relationships/hyperlink" Target="https://learning.postman.com/docs" TargetMode="External"/><Relationship Id="rId1" Type="http://schemas.openxmlformats.org/officeDocument/2006/relationships/slideLayout" Target="../slideLayouts/slideLayout54.xml"/><Relationship Id="rId4" Type="http://schemas.openxmlformats.org/officeDocument/2006/relationships/hyperlink" Target="https://spec.openapis.org/oas/v3.0.1.html#document-structure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4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15.jpe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>
            <a:spLocks noGrp="1"/>
          </p:cNvSpPr>
          <p:nvPr>
            <p:ph type="ctrTitle" idx="4294967295"/>
          </p:nvPr>
        </p:nvSpPr>
        <p:spPr>
          <a:xfrm>
            <a:off x="560300" y="500454"/>
            <a:ext cx="6955197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b="1">
                <a:latin typeface="Montserrat"/>
                <a:ea typeface="Montserrat"/>
                <a:cs typeface="Montserrat"/>
                <a:sym typeface="Montserrat"/>
              </a:rPr>
              <a:t>Iniciación a APIs</a:t>
            </a:r>
            <a:endParaRPr sz="32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" name="Google Shape;17;p5"/>
          <p:cNvSpPr txBox="1">
            <a:spLocks noGrp="1"/>
          </p:cNvSpPr>
          <p:nvPr>
            <p:ph type="subTitle" idx="4294967295"/>
          </p:nvPr>
        </p:nvSpPr>
        <p:spPr>
          <a:xfrm>
            <a:off x="649950" y="1431532"/>
            <a:ext cx="35859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 dirty="0">
                <a:latin typeface="Montserrat"/>
                <a:ea typeface="Montserrat"/>
                <a:cs typeface="Montserrat"/>
                <a:sym typeface="Montserrat"/>
              </a:rPr>
              <a:t>03 de Noviembre de 2022</a:t>
            </a:r>
            <a:endParaRPr sz="1200" b="1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" name="Google Shape;18;p5"/>
          <p:cNvCxnSpPr/>
          <p:nvPr/>
        </p:nvCxnSpPr>
        <p:spPr>
          <a:xfrm>
            <a:off x="730891" y="1431532"/>
            <a:ext cx="1899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21;p5"/>
          <p:cNvSpPr txBox="1"/>
          <p:nvPr/>
        </p:nvSpPr>
        <p:spPr>
          <a:xfrm>
            <a:off x="649950" y="3419875"/>
            <a:ext cx="3748868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s" sz="1000" dirty="0">
                <a:latin typeface="Montserrat Medium"/>
                <a:ea typeface="Montserrat Medium"/>
                <a:cs typeface="Montserrat Medium"/>
                <a:sym typeface="Montserrat Medium"/>
              </a:rPr>
              <a:t>Crecemos juntos con Innovación I</a:t>
            </a:r>
          </a:p>
          <a:p>
            <a:pPr>
              <a:lnSpc>
                <a:spcPct val="115000"/>
              </a:lnSpc>
            </a:pPr>
            <a:r>
              <a:rPr lang="es" sz="1000" dirty="0">
                <a:latin typeface="Montserrat Medium"/>
                <a:ea typeface="Montserrat Medium"/>
                <a:cs typeface="Montserrat Medium"/>
                <a:sym typeface="Montserrat Medium"/>
              </a:rPr>
              <a:t>Orientación de producto | Valor de negocio</a:t>
            </a:r>
            <a:endParaRPr sz="1000"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1482675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oogle Shape;742;p33">
            <a:extLst>
              <a:ext uri="{FF2B5EF4-FFF2-40B4-BE49-F238E27FC236}">
                <a16:creationId xmlns:a16="http://schemas.microsoft.com/office/drawing/2014/main" id="{F0394D7F-6608-B91A-A10F-CA38DD513315}"/>
              </a:ext>
            </a:extLst>
          </p:cNvPr>
          <p:cNvCxnSpPr/>
          <p:nvPr/>
        </p:nvCxnSpPr>
        <p:spPr>
          <a:xfrm>
            <a:off x="675750" y="984517"/>
            <a:ext cx="1899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id="{2D2555AC-09AD-861D-4C82-5461A77DC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-2667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1F09505-35A9-0F90-D9E5-98AA12474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1" i="0" u="none" strike="noStrike" cap="none" normalizeH="0" baseline="0">
                <a:ln>
                  <a:noFill/>
                </a:ln>
                <a:solidFill>
                  <a:srgbClr val="5B9BD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kumimoji="0" lang="es-ES" altLang="es-E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Google Shape;741;p33">
            <a:extLst>
              <a:ext uri="{FF2B5EF4-FFF2-40B4-BE49-F238E27FC236}">
                <a16:creationId xmlns:a16="http://schemas.microsoft.com/office/drawing/2014/main" id="{FEB7C168-AD78-D891-4B7E-83B88C167CAC}"/>
              </a:ext>
            </a:extLst>
          </p:cNvPr>
          <p:cNvSpPr txBox="1">
            <a:spLocks/>
          </p:cNvSpPr>
          <p:nvPr/>
        </p:nvSpPr>
        <p:spPr>
          <a:xfrm>
            <a:off x="560300" y="220987"/>
            <a:ext cx="6003060" cy="5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s-ES" sz="2100" b="1" dirty="0">
                <a:latin typeface="Montserrat"/>
                <a:ea typeface="Montserrat"/>
                <a:cs typeface="Montserrat"/>
                <a:sym typeface="Montserrat"/>
              </a:rPr>
              <a:t>¿Qué es </a:t>
            </a:r>
            <a:r>
              <a:rPr lang="es-ES" sz="2100" b="1" dirty="0" err="1">
                <a:latin typeface="Montserrat"/>
                <a:ea typeface="Montserrat"/>
                <a:cs typeface="Montserrat"/>
                <a:sym typeface="Montserrat"/>
              </a:rPr>
              <a:t>Postman</a:t>
            </a:r>
            <a:r>
              <a:rPr lang="es-ES" sz="2100" b="1" dirty="0">
                <a:latin typeface="Montserrat"/>
                <a:ea typeface="Montserrat"/>
                <a:cs typeface="Montserrat"/>
                <a:sym typeface="Montserrat"/>
              </a:rPr>
              <a:t>?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978C95E-3C80-7E01-558E-AF03B8F53BAE}"/>
              </a:ext>
            </a:extLst>
          </p:cNvPr>
          <p:cNvSpPr txBox="1"/>
          <p:nvPr/>
        </p:nvSpPr>
        <p:spPr>
          <a:xfrm>
            <a:off x="6563360" y="1311191"/>
            <a:ext cx="185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URL sobre la que se realiza la prueba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320BB2B-A6F0-48DB-0CCA-4FF9F99F3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25" y="1443555"/>
            <a:ext cx="5894855" cy="2836899"/>
          </a:xfrm>
          <a:prstGeom prst="rect">
            <a:avLst/>
          </a:prstGeom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B2899628-C1D5-54C8-F202-BF1A9D741A84}"/>
              </a:ext>
            </a:extLst>
          </p:cNvPr>
          <p:cNvCxnSpPr>
            <a:cxnSpLocks/>
          </p:cNvCxnSpPr>
          <p:nvPr/>
        </p:nvCxnSpPr>
        <p:spPr>
          <a:xfrm flipH="1">
            <a:off x="2124635" y="1136276"/>
            <a:ext cx="1714500" cy="9950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C34F3A4-DAA8-2996-94E1-1E6BFECEEF51}"/>
              </a:ext>
            </a:extLst>
          </p:cNvPr>
          <p:cNvSpPr txBox="1"/>
          <p:nvPr/>
        </p:nvSpPr>
        <p:spPr>
          <a:xfrm>
            <a:off x="3839135" y="906011"/>
            <a:ext cx="4363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Operaciones: </a:t>
            </a:r>
            <a:r>
              <a:rPr lang="es-ES" dirty="0" err="1"/>
              <a:t>Get</a:t>
            </a:r>
            <a:r>
              <a:rPr lang="es-ES" dirty="0"/>
              <a:t>, Post, </a:t>
            </a:r>
            <a:r>
              <a:rPr lang="es-ES" dirty="0" err="1"/>
              <a:t>Patch</a:t>
            </a:r>
            <a:r>
              <a:rPr lang="es-ES" dirty="0"/>
              <a:t>, </a:t>
            </a:r>
            <a:r>
              <a:rPr lang="es-ES" dirty="0" err="1"/>
              <a:t>Put</a:t>
            </a:r>
            <a:r>
              <a:rPr lang="es-ES" dirty="0"/>
              <a:t>, </a:t>
            </a:r>
            <a:r>
              <a:rPr lang="es-ES" dirty="0" err="1"/>
              <a:t>Delete</a:t>
            </a:r>
            <a:r>
              <a:rPr lang="es-ES" dirty="0"/>
              <a:t>…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2D4BF3BC-44EE-C951-79F4-0EF8D136CEFA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3247465" y="1572801"/>
            <a:ext cx="3315895" cy="5585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496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oogle Shape;742;p33">
            <a:extLst>
              <a:ext uri="{FF2B5EF4-FFF2-40B4-BE49-F238E27FC236}">
                <a16:creationId xmlns:a16="http://schemas.microsoft.com/office/drawing/2014/main" id="{F0394D7F-6608-B91A-A10F-CA38DD513315}"/>
              </a:ext>
            </a:extLst>
          </p:cNvPr>
          <p:cNvCxnSpPr/>
          <p:nvPr/>
        </p:nvCxnSpPr>
        <p:spPr>
          <a:xfrm>
            <a:off x="675750" y="984517"/>
            <a:ext cx="1899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id="{2D2555AC-09AD-861D-4C82-5461A77DC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-2667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1F09505-35A9-0F90-D9E5-98AA12474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1" i="0" u="none" strike="noStrike" cap="none" normalizeH="0" baseline="0">
                <a:ln>
                  <a:noFill/>
                </a:ln>
                <a:solidFill>
                  <a:srgbClr val="5B9BD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kumimoji="0" lang="es-ES" altLang="es-E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Google Shape;741;p33">
            <a:extLst>
              <a:ext uri="{FF2B5EF4-FFF2-40B4-BE49-F238E27FC236}">
                <a16:creationId xmlns:a16="http://schemas.microsoft.com/office/drawing/2014/main" id="{FEB7C168-AD78-D891-4B7E-83B88C167CAC}"/>
              </a:ext>
            </a:extLst>
          </p:cNvPr>
          <p:cNvSpPr txBox="1">
            <a:spLocks/>
          </p:cNvSpPr>
          <p:nvPr/>
        </p:nvSpPr>
        <p:spPr>
          <a:xfrm>
            <a:off x="560300" y="220987"/>
            <a:ext cx="6003060" cy="5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s-ES" sz="2100" b="1" dirty="0">
                <a:latin typeface="Montserrat"/>
                <a:ea typeface="Montserrat"/>
                <a:cs typeface="Montserrat"/>
                <a:sym typeface="Montserrat"/>
              </a:rPr>
              <a:t>¿Qué es </a:t>
            </a:r>
            <a:r>
              <a:rPr lang="es-ES" sz="2100" b="1" dirty="0" err="1">
                <a:latin typeface="Montserrat"/>
                <a:ea typeface="Montserrat"/>
                <a:cs typeface="Montserrat"/>
                <a:sym typeface="Montserrat"/>
              </a:rPr>
              <a:t>Postman</a:t>
            </a:r>
            <a:r>
              <a:rPr lang="es-ES" sz="2100" b="1" dirty="0">
                <a:latin typeface="Montserrat"/>
                <a:ea typeface="Montserrat"/>
                <a:cs typeface="Montserrat"/>
                <a:sym typeface="Montserrat"/>
              </a:rPr>
              <a:t>? (</a:t>
            </a:r>
            <a:r>
              <a:rPr lang="es-ES" sz="2100" b="1" dirty="0" err="1">
                <a:latin typeface="Montserrat"/>
                <a:ea typeface="Montserrat"/>
                <a:cs typeface="Montserrat"/>
                <a:sym typeface="Montserrat"/>
              </a:rPr>
              <a:t>Request</a:t>
            </a:r>
            <a:r>
              <a:rPr lang="es-ES" sz="2100" b="1" dirty="0">
                <a:latin typeface="Montserrat"/>
                <a:ea typeface="Montserrat"/>
                <a:cs typeface="Montserrat"/>
                <a:sym typeface="Montserrat"/>
              </a:rPr>
              <a:t>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978C95E-3C80-7E01-558E-AF03B8F53BAE}"/>
              </a:ext>
            </a:extLst>
          </p:cNvPr>
          <p:cNvSpPr txBox="1"/>
          <p:nvPr/>
        </p:nvSpPr>
        <p:spPr>
          <a:xfrm>
            <a:off x="6653748" y="1160120"/>
            <a:ext cx="18586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Cuerpo o contenido que se envía</a:t>
            </a:r>
          </a:p>
          <a:p>
            <a:r>
              <a:rPr lang="es-ES" sz="1050" dirty="0" err="1"/>
              <a:t>Request</a:t>
            </a:r>
            <a:r>
              <a:rPr lang="es-ES" sz="1050" dirty="0"/>
              <a:t> </a:t>
            </a:r>
            <a:r>
              <a:rPr lang="es-ES" sz="1050" dirty="0" err="1"/>
              <a:t>param</a:t>
            </a:r>
            <a:endParaRPr lang="es-ES" sz="105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320BB2B-A6F0-48DB-0CCA-4FF9F99F3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43" y="1438775"/>
            <a:ext cx="5894855" cy="2836899"/>
          </a:xfrm>
          <a:prstGeom prst="rect">
            <a:avLst/>
          </a:prstGeom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B2899628-C1D5-54C8-F202-BF1A9D741A84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2911288" y="2424158"/>
            <a:ext cx="3742460" cy="5105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C34F3A4-DAA8-2996-94E1-1E6BFECEEF51}"/>
              </a:ext>
            </a:extLst>
          </p:cNvPr>
          <p:cNvSpPr txBox="1"/>
          <p:nvPr/>
        </p:nvSpPr>
        <p:spPr>
          <a:xfrm>
            <a:off x="6653748" y="2480721"/>
            <a:ext cx="1620371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Cabeceras que se envían en la petición</a:t>
            </a:r>
          </a:p>
          <a:p>
            <a:r>
              <a:rPr lang="es-ES" sz="1050" dirty="0" err="1"/>
              <a:t>Header</a:t>
            </a:r>
            <a:endParaRPr lang="es-ES" dirty="0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2D4BF3BC-44EE-C951-79F4-0EF8D136CEFA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3171371" y="1514063"/>
            <a:ext cx="3482377" cy="7963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3182340A-65A1-6643-DBCC-D265D6B9974B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2097741" y="2431640"/>
            <a:ext cx="4556007" cy="1501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BB66DC7-36D8-0F84-9508-D60C00E9ED8F}"/>
              </a:ext>
            </a:extLst>
          </p:cNvPr>
          <p:cNvSpPr txBox="1"/>
          <p:nvPr/>
        </p:nvSpPr>
        <p:spPr>
          <a:xfrm>
            <a:off x="6653748" y="3590871"/>
            <a:ext cx="1620371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Parámetros principales</a:t>
            </a:r>
          </a:p>
          <a:p>
            <a:r>
              <a:rPr lang="es-ES" sz="1050" dirty="0" err="1"/>
              <a:t>Query</a:t>
            </a:r>
            <a:r>
              <a:rPr lang="es-ES" sz="1050" dirty="0"/>
              <a:t> </a:t>
            </a:r>
            <a:r>
              <a:rPr lang="es-ES" sz="1050" dirty="0" err="1"/>
              <a:t>params</a:t>
            </a:r>
            <a:endParaRPr lang="es-ES" sz="105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910B5FF-F9F9-69F6-EDEA-3DD10AE6AEF0}"/>
              </a:ext>
            </a:extLst>
          </p:cNvPr>
          <p:cNvSpPr txBox="1"/>
          <p:nvPr/>
        </p:nvSpPr>
        <p:spPr>
          <a:xfrm>
            <a:off x="5474889" y="544443"/>
            <a:ext cx="1858677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/</a:t>
            </a:r>
            <a:r>
              <a:rPr lang="es-ES" dirty="0" err="1"/>
              <a:t>users</a:t>
            </a:r>
            <a:r>
              <a:rPr lang="es-ES" dirty="0"/>
              <a:t>/</a:t>
            </a:r>
            <a:r>
              <a:rPr lang="es-ES" dirty="0">
                <a:solidFill>
                  <a:srgbClr val="00B050"/>
                </a:solidFill>
              </a:rPr>
              <a:t>1</a:t>
            </a:r>
          </a:p>
          <a:p>
            <a:r>
              <a:rPr lang="es-ES" dirty="0">
                <a:solidFill>
                  <a:schemeClr val="tx1"/>
                </a:solidFill>
              </a:rPr>
              <a:t>/</a:t>
            </a:r>
            <a:r>
              <a:rPr lang="es-ES" dirty="0" err="1">
                <a:solidFill>
                  <a:schemeClr val="tx1"/>
                </a:solidFill>
              </a:rPr>
              <a:t>users</a:t>
            </a:r>
            <a:r>
              <a:rPr lang="es-ES" dirty="0">
                <a:solidFill>
                  <a:schemeClr val="tx1"/>
                </a:solidFill>
              </a:rPr>
              <a:t>/</a:t>
            </a:r>
            <a:r>
              <a:rPr lang="es-ES" dirty="0">
                <a:solidFill>
                  <a:srgbClr val="00B050"/>
                </a:solidFill>
              </a:rPr>
              <a:t>{</a:t>
            </a:r>
            <a:r>
              <a:rPr lang="es-ES" dirty="0" err="1">
                <a:solidFill>
                  <a:srgbClr val="00B050"/>
                </a:solidFill>
              </a:rPr>
              <a:t>userId</a:t>
            </a:r>
            <a:r>
              <a:rPr lang="es-ES" dirty="0">
                <a:solidFill>
                  <a:srgbClr val="00B050"/>
                </a:solidFill>
              </a:rPr>
              <a:t>}</a:t>
            </a:r>
          </a:p>
          <a:p>
            <a:r>
              <a:rPr lang="es-ES" sz="1050" dirty="0" err="1"/>
              <a:t>Path</a:t>
            </a:r>
            <a:r>
              <a:rPr lang="es-ES" sz="1050" dirty="0"/>
              <a:t> </a:t>
            </a:r>
            <a:r>
              <a:rPr lang="es-ES" sz="1050" dirty="0" err="1"/>
              <a:t>param</a:t>
            </a:r>
            <a:endParaRPr lang="es-ES" sz="1050" dirty="0"/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182F3E43-BD8B-8570-1D8C-D665559E8918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3234018" y="886845"/>
            <a:ext cx="2240871" cy="1258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3435255A-F35F-1C0F-5A05-95D2369E2ACB}"/>
              </a:ext>
            </a:extLst>
          </p:cNvPr>
          <p:cNvSpPr/>
          <p:nvPr/>
        </p:nvSpPr>
        <p:spPr>
          <a:xfrm>
            <a:off x="5392057" y="2017486"/>
            <a:ext cx="529772" cy="2929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A274431-03C4-9FA6-847C-02F0967AB76E}"/>
              </a:ext>
            </a:extLst>
          </p:cNvPr>
          <p:cNvSpPr txBox="1"/>
          <p:nvPr/>
        </p:nvSpPr>
        <p:spPr>
          <a:xfrm>
            <a:off x="6631805" y="2017486"/>
            <a:ext cx="1858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Enviar petición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A5091D8-AD29-955A-2E94-BBD883FB5D79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 flipV="1">
            <a:off x="5921829" y="2163942"/>
            <a:ext cx="709976" cy="74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776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oogle Shape;742;p33">
            <a:extLst>
              <a:ext uri="{FF2B5EF4-FFF2-40B4-BE49-F238E27FC236}">
                <a16:creationId xmlns:a16="http://schemas.microsoft.com/office/drawing/2014/main" id="{F0394D7F-6608-B91A-A10F-CA38DD513315}"/>
              </a:ext>
            </a:extLst>
          </p:cNvPr>
          <p:cNvCxnSpPr/>
          <p:nvPr/>
        </p:nvCxnSpPr>
        <p:spPr>
          <a:xfrm>
            <a:off x="675750" y="984517"/>
            <a:ext cx="1899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id="{2D2555AC-09AD-861D-4C82-5461A77DC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-2667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1F09505-35A9-0F90-D9E5-98AA12474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1" i="0" u="none" strike="noStrike" cap="none" normalizeH="0" baseline="0">
                <a:ln>
                  <a:noFill/>
                </a:ln>
                <a:solidFill>
                  <a:srgbClr val="5B9BD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kumimoji="0" lang="es-ES" altLang="es-E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Google Shape;741;p33">
            <a:extLst>
              <a:ext uri="{FF2B5EF4-FFF2-40B4-BE49-F238E27FC236}">
                <a16:creationId xmlns:a16="http://schemas.microsoft.com/office/drawing/2014/main" id="{FEB7C168-AD78-D891-4B7E-83B88C167CAC}"/>
              </a:ext>
            </a:extLst>
          </p:cNvPr>
          <p:cNvSpPr txBox="1">
            <a:spLocks/>
          </p:cNvSpPr>
          <p:nvPr/>
        </p:nvSpPr>
        <p:spPr>
          <a:xfrm>
            <a:off x="560300" y="220987"/>
            <a:ext cx="6003060" cy="5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s-ES" sz="2100" b="1" dirty="0">
                <a:latin typeface="Montserrat"/>
                <a:ea typeface="Montserrat"/>
                <a:cs typeface="Montserrat"/>
                <a:sym typeface="Montserrat"/>
              </a:rPr>
              <a:t>¿Qué es </a:t>
            </a:r>
            <a:r>
              <a:rPr lang="es-ES" sz="2100" b="1" dirty="0" err="1">
                <a:latin typeface="Montserrat"/>
                <a:ea typeface="Montserrat"/>
                <a:cs typeface="Montserrat"/>
                <a:sym typeface="Montserrat"/>
              </a:rPr>
              <a:t>Postman</a:t>
            </a:r>
            <a:r>
              <a:rPr lang="es-ES" sz="2100" b="1" dirty="0">
                <a:latin typeface="Montserrat"/>
                <a:ea typeface="Montserrat"/>
                <a:cs typeface="Montserrat"/>
                <a:sym typeface="Montserrat"/>
              </a:rPr>
              <a:t>? (Response)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320BB2B-A6F0-48DB-0CCA-4FF9F99F3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25" y="1443555"/>
            <a:ext cx="5894855" cy="2836899"/>
          </a:xfrm>
          <a:prstGeom prst="rect">
            <a:avLst/>
          </a:prstGeom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B2899628-C1D5-54C8-F202-BF1A9D741A84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2756647" y="2406265"/>
            <a:ext cx="3977783" cy="666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C34F3A4-DAA8-2996-94E1-1E6BFECEEF51}"/>
              </a:ext>
            </a:extLst>
          </p:cNvPr>
          <p:cNvSpPr txBox="1"/>
          <p:nvPr/>
        </p:nvSpPr>
        <p:spPr>
          <a:xfrm>
            <a:off x="6734430" y="2063863"/>
            <a:ext cx="1620371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Cabeceras de la respuesta</a:t>
            </a:r>
          </a:p>
          <a:p>
            <a:r>
              <a:rPr lang="es-ES" sz="1050" dirty="0" err="1"/>
              <a:t>Headers</a:t>
            </a:r>
            <a:endParaRPr lang="es-ES" dirty="0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3182340A-65A1-6643-DBCC-D265D6B9974B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4307161" y="3847699"/>
            <a:ext cx="22162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BB66DC7-36D8-0F84-9508-D60C00E9ED8F}"/>
              </a:ext>
            </a:extLst>
          </p:cNvPr>
          <p:cNvSpPr txBox="1"/>
          <p:nvPr/>
        </p:nvSpPr>
        <p:spPr>
          <a:xfrm>
            <a:off x="6523380" y="3505297"/>
            <a:ext cx="1620371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Cuerpo de la respuesta</a:t>
            </a:r>
          </a:p>
          <a:p>
            <a:r>
              <a:rPr lang="es-ES" sz="1050" dirty="0" err="1"/>
              <a:t>Body</a:t>
            </a:r>
            <a:endParaRPr lang="es-ES" sz="1050" dirty="0"/>
          </a:p>
        </p:txBody>
      </p:sp>
    </p:spTree>
    <p:extLst>
      <p:ext uri="{BB962C8B-B14F-4D97-AF65-F5344CB8AC3E}">
        <p14:creationId xmlns:p14="http://schemas.microsoft.com/office/powerpoint/2010/main" val="2826259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oogle Shape;742;p33">
            <a:extLst>
              <a:ext uri="{FF2B5EF4-FFF2-40B4-BE49-F238E27FC236}">
                <a16:creationId xmlns:a16="http://schemas.microsoft.com/office/drawing/2014/main" id="{F0394D7F-6608-B91A-A10F-CA38DD513315}"/>
              </a:ext>
            </a:extLst>
          </p:cNvPr>
          <p:cNvCxnSpPr/>
          <p:nvPr/>
        </p:nvCxnSpPr>
        <p:spPr>
          <a:xfrm>
            <a:off x="675750" y="984517"/>
            <a:ext cx="1899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id="{2D2555AC-09AD-861D-4C82-5461A77DC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-2667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1F09505-35A9-0F90-D9E5-98AA12474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1" i="0" u="none" strike="noStrike" cap="none" normalizeH="0" baseline="0">
                <a:ln>
                  <a:noFill/>
                </a:ln>
                <a:solidFill>
                  <a:srgbClr val="5B9BD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kumimoji="0" lang="es-ES" altLang="es-E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Google Shape;741;p33">
            <a:extLst>
              <a:ext uri="{FF2B5EF4-FFF2-40B4-BE49-F238E27FC236}">
                <a16:creationId xmlns:a16="http://schemas.microsoft.com/office/drawing/2014/main" id="{FEB7C168-AD78-D891-4B7E-83B88C167CAC}"/>
              </a:ext>
            </a:extLst>
          </p:cNvPr>
          <p:cNvSpPr txBox="1">
            <a:spLocks/>
          </p:cNvSpPr>
          <p:nvPr/>
        </p:nvSpPr>
        <p:spPr>
          <a:xfrm>
            <a:off x="560300" y="220987"/>
            <a:ext cx="6003060" cy="5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s-ES" sz="2100" b="1" dirty="0">
                <a:latin typeface="Montserrat"/>
                <a:ea typeface="Montserrat"/>
                <a:cs typeface="Montserrat"/>
                <a:sym typeface="Montserrat"/>
              </a:rPr>
              <a:t>¿Qué es </a:t>
            </a:r>
            <a:r>
              <a:rPr lang="es-ES" sz="2100" b="1" dirty="0" err="1">
                <a:latin typeface="Montserrat"/>
                <a:ea typeface="Montserrat"/>
                <a:cs typeface="Montserrat"/>
                <a:sym typeface="Montserrat"/>
              </a:rPr>
              <a:t>Postman</a:t>
            </a:r>
            <a:r>
              <a:rPr lang="es-ES" sz="2100" b="1" dirty="0">
                <a:latin typeface="Montserrat"/>
                <a:ea typeface="Montserrat"/>
                <a:cs typeface="Montserrat"/>
                <a:sym typeface="Montserrat"/>
              </a:rPr>
              <a:t>? (Test)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95D0EF1-B7ED-1E6A-B7EA-409F72355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150" y="1153903"/>
            <a:ext cx="5050054" cy="3768610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15F94328-0CD2-DCAE-37E5-C22A8843A7AA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5370285" y="2271488"/>
            <a:ext cx="15667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A4359CF-129E-73DE-1747-C98C7999B23B}"/>
              </a:ext>
            </a:extLst>
          </p:cNvPr>
          <p:cNvSpPr txBox="1"/>
          <p:nvPr/>
        </p:nvSpPr>
        <p:spPr>
          <a:xfrm>
            <a:off x="6937036" y="2117599"/>
            <a:ext cx="1620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Plantillas de </a:t>
            </a:r>
            <a:r>
              <a:rPr lang="es-ES" dirty="0" err="1"/>
              <a:t>tests</a:t>
            </a:r>
            <a:endParaRPr lang="es-ES" sz="1050" dirty="0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2C417752-D648-FADA-87C7-FF8F3A6D6BF2}"/>
              </a:ext>
            </a:extLst>
          </p:cNvPr>
          <p:cNvCxnSpPr>
            <a:cxnSpLocks/>
          </p:cNvCxnSpPr>
          <p:nvPr/>
        </p:nvCxnSpPr>
        <p:spPr>
          <a:xfrm flipV="1">
            <a:off x="3015390" y="2606460"/>
            <a:ext cx="0" cy="463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12F2532-CA1C-58AD-2FB9-92704A27A2A8}"/>
              </a:ext>
            </a:extLst>
          </p:cNvPr>
          <p:cNvSpPr txBox="1"/>
          <p:nvPr/>
        </p:nvSpPr>
        <p:spPr>
          <a:xfrm>
            <a:off x="2304709" y="3069503"/>
            <a:ext cx="1421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Script de </a:t>
            </a:r>
            <a:r>
              <a:rPr lang="es-ES" dirty="0" err="1"/>
              <a:t>tests</a:t>
            </a:r>
            <a:r>
              <a:rPr lang="es-ES" dirty="0"/>
              <a:t> </a:t>
            </a:r>
          </a:p>
          <a:p>
            <a:pPr algn="ctr"/>
            <a:r>
              <a:rPr lang="es-ES" dirty="0"/>
              <a:t>(</a:t>
            </a:r>
            <a:r>
              <a:rPr lang="es-ES" dirty="0" err="1"/>
              <a:t>Javascript</a:t>
            </a:r>
            <a:r>
              <a:rPr lang="es-ES" dirty="0"/>
              <a:t>)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6E16BA05-D804-0D42-CAE2-D73F7922E414}"/>
              </a:ext>
            </a:extLst>
          </p:cNvPr>
          <p:cNvSpPr/>
          <p:nvPr/>
        </p:nvSpPr>
        <p:spPr>
          <a:xfrm>
            <a:off x="1336150" y="4381731"/>
            <a:ext cx="1679240" cy="50291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B7251798-DED5-00F8-8DC2-D65D7CEFDBF6}"/>
              </a:ext>
            </a:extLst>
          </p:cNvPr>
          <p:cNvCxnSpPr>
            <a:cxnSpLocks/>
            <a:endCxn id="19" idx="3"/>
          </p:cNvCxnSpPr>
          <p:nvPr/>
        </p:nvCxnSpPr>
        <p:spPr>
          <a:xfrm flipH="1">
            <a:off x="3015390" y="4633188"/>
            <a:ext cx="1019581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C88FCFA-CB19-0FCC-1567-BEF38C5DE393}"/>
              </a:ext>
            </a:extLst>
          </p:cNvPr>
          <p:cNvSpPr txBox="1"/>
          <p:nvPr/>
        </p:nvSpPr>
        <p:spPr>
          <a:xfrm>
            <a:off x="4093840" y="4479298"/>
            <a:ext cx="1620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B050"/>
                </a:solidFill>
              </a:rPr>
              <a:t>Resultados</a:t>
            </a:r>
            <a:endParaRPr lang="es-ES" sz="105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535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oogle Shape;742;p33">
            <a:extLst>
              <a:ext uri="{FF2B5EF4-FFF2-40B4-BE49-F238E27FC236}">
                <a16:creationId xmlns:a16="http://schemas.microsoft.com/office/drawing/2014/main" id="{F0394D7F-6608-B91A-A10F-CA38DD513315}"/>
              </a:ext>
            </a:extLst>
          </p:cNvPr>
          <p:cNvCxnSpPr/>
          <p:nvPr/>
        </p:nvCxnSpPr>
        <p:spPr>
          <a:xfrm>
            <a:off x="675750" y="984517"/>
            <a:ext cx="1899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id="{2D2555AC-09AD-861D-4C82-5461A77DC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-2667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1F09505-35A9-0F90-D9E5-98AA12474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1" i="0" u="none" strike="noStrike" cap="none" normalizeH="0" baseline="0">
                <a:ln>
                  <a:noFill/>
                </a:ln>
                <a:solidFill>
                  <a:srgbClr val="5B9BD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kumimoji="0" lang="es-ES" altLang="es-E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Google Shape;741;p33">
            <a:extLst>
              <a:ext uri="{FF2B5EF4-FFF2-40B4-BE49-F238E27FC236}">
                <a16:creationId xmlns:a16="http://schemas.microsoft.com/office/drawing/2014/main" id="{FEB7C168-AD78-D891-4B7E-83B88C167CAC}"/>
              </a:ext>
            </a:extLst>
          </p:cNvPr>
          <p:cNvSpPr txBox="1">
            <a:spLocks/>
          </p:cNvSpPr>
          <p:nvPr/>
        </p:nvSpPr>
        <p:spPr>
          <a:xfrm>
            <a:off x="560300" y="220987"/>
            <a:ext cx="6003060" cy="5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s-ES" sz="2100" b="1" dirty="0">
                <a:latin typeface="Montserrat"/>
                <a:ea typeface="Montserrat"/>
                <a:cs typeface="Montserrat"/>
                <a:sym typeface="Montserrat"/>
              </a:rPr>
              <a:t>¿Qué es </a:t>
            </a:r>
            <a:r>
              <a:rPr lang="es-ES" sz="2100" b="1" dirty="0" err="1">
                <a:latin typeface="Montserrat"/>
                <a:ea typeface="Montserrat"/>
                <a:cs typeface="Montserrat"/>
                <a:sym typeface="Montserrat"/>
              </a:rPr>
              <a:t>Postman</a:t>
            </a:r>
            <a:r>
              <a:rPr lang="es-ES" sz="2100" b="1" dirty="0">
                <a:latin typeface="Montserrat"/>
                <a:ea typeface="Montserrat"/>
                <a:cs typeface="Montserrat"/>
                <a:sym typeface="Montserrat"/>
              </a:rPr>
              <a:t>? (</a:t>
            </a:r>
            <a:r>
              <a:rPr lang="es-ES" sz="2100" b="1" dirty="0" err="1">
                <a:latin typeface="Montserrat"/>
                <a:ea typeface="Montserrat"/>
                <a:cs typeface="Montserrat"/>
                <a:sym typeface="Montserrat"/>
              </a:rPr>
              <a:t>Pre-request</a:t>
            </a:r>
            <a:r>
              <a:rPr lang="es-ES" sz="2100" b="1" dirty="0">
                <a:latin typeface="Montserrat"/>
                <a:ea typeface="Montserrat"/>
                <a:cs typeface="Montserrat"/>
                <a:sym typeface="Montserrat"/>
              </a:rPr>
              <a:t> Script)</a:t>
            </a:r>
          </a:p>
        </p:txBody>
      </p:sp>
      <p:pic>
        <p:nvPicPr>
          <p:cNvPr id="1026" name="Picture 2" descr="imagen">
            <a:extLst>
              <a:ext uri="{FF2B5EF4-FFF2-40B4-BE49-F238E27FC236}">
                <a16:creationId xmlns:a16="http://schemas.microsoft.com/office/drawing/2014/main" id="{F2E8E2F6-55E2-D635-ACD8-EBF4FEAD3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91772"/>
            <a:ext cx="5444836" cy="328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600AF8B7-D18B-0B17-AB3D-B99EAFB31968}"/>
              </a:ext>
            </a:extLst>
          </p:cNvPr>
          <p:cNvSpPr/>
          <p:nvPr/>
        </p:nvSpPr>
        <p:spPr>
          <a:xfrm>
            <a:off x="675750" y="1697182"/>
            <a:ext cx="3321286" cy="10390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62A8BD7B-BB8D-EA8C-8B28-5A32D29E03F7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432630" y="2042888"/>
            <a:ext cx="13838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90C85674-82C4-10A8-418C-55CCE4E3F823}"/>
              </a:ext>
            </a:extLst>
          </p:cNvPr>
          <p:cNvSpPr txBox="1"/>
          <p:nvPr/>
        </p:nvSpPr>
        <p:spPr>
          <a:xfrm>
            <a:off x="6816437" y="1888999"/>
            <a:ext cx="1803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Plantillas de Script</a:t>
            </a:r>
            <a:endParaRPr lang="es-ES" sz="1050" dirty="0"/>
          </a:p>
        </p:txBody>
      </p:sp>
    </p:spTree>
    <p:extLst>
      <p:ext uri="{BB962C8B-B14F-4D97-AF65-F5344CB8AC3E}">
        <p14:creationId xmlns:p14="http://schemas.microsoft.com/office/powerpoint/2010/main" val="2393215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2"/>
          <p:cNvSpPr txBox="1"/>
          <p:nvPr/>
        </p:nvSpPr>
        <p:spPr>
          <a:xfrm>
            <a:off x="739600" y="530375"/>
            <a:ext cx="11229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s" sz="28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05</a:t>
            </a:r>
            <a:r>
              <a:rPr lang="es" sz="24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      </a:t>
            </a:r>
            <a:endParaRPr sz="24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8" name="Google Shape;358;p22"/>
          <p:cNvCxnSpPr/>
          <p:nvPr/>
        </p:nvCxnSpPr>
        <p:spPr>
          <a:xfrm>
            <a:off x="739600" y="1292867"/>
            <a:ext cx="18753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9" name="Google Shape;359;p22"/>
          <p:cNvSpPr txBox="1"/>
          <p:nvPr/>
        </p:nvSpPr>
        <p:spPr>
          <a:xfrm>
            <a:off x="659500" y="1985850"/>
            <a:ext cx="46320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" sz="4000" dirty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Insomnia</a:t>
            </a:r>
            <a:endParaRPr sz="4000" dirty="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360" name="Google Shape;3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5389" y="231169"/>
            <a:ext cx="1051916" cy="48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61;p38">
            <a:extLst>
              <a:ext uri="{FF2B5EF4-FFF2-40B4-BE49-F238E27FC236}">
                <a16:creationId xmlns:a16="http://schemas.microsoft.com/office/drawing/2014/main" id="{96EEDA85-94C9-83E3-ECCD-E54EBB2FDD4C}"/>
              </a:ext>
            </a:extLst>
          </p:cNvPr>
          <p:cNvSpPr txBox="1"/>
          <p:nvPr/>
        </p:nvSpPr>
        <p:spPr>
          <a:xfrm>
            <a:off x="739600" y="3776375"/>
            <a:ext cx="645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lt1"/>
                </a:solidFill>
              </a:rPr>
              <a:t>Diseño, colecciones de pruebas, </a:t>
            </a:r>
            <a:r>
              <a:rPr lang="es-ES" dirty="0" err="1">
                <a:solidFill>
                  <a:schemeClr val="lt1"/>
                </a:solidFill>
              </a:rPr>
              <a:t>testing</a:t>
            </a:r>
            <a:endParaRPr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912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oogle Shape;742;p33">
            <a:extLst>
              <a:ext uri="{FF2B5EF4-FFF2-40B4-BE49-F238E27FC236}">
                <a16:creationId xmlns:a16="http://schemas.microsoft.com/office/drawing/2014/main" id="{F0394D7F-6608-B91A-A10F-CA38DD513315}"/>
              </a:ext>
            </a:extLst>
          </p:cNvPr>
          <p:cNvCxnSpPr/>
          <p:nvPr/>
        </p:nvCxnSpPr>
        <p:spPr>
          <a:xfrm>
            <a:off x="675750" y="984517"/>
            <a:ext cx="1899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id="{2D2555AC-09AD-861D-4C82-5461A77DC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-2667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1F09505-35A9-0F90-D9E5-98AA12474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900" b="1" i="0" u="none" strike="noStrike" kern="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  </a:t>
            </a:r>
            <a:endParaRPr kumimoji="0" lang="es-ES" altLang="es-ES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E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5" name="Google Shape;741;p33">
            <a:extLst>
              <a:ext uri="{FF2B5EF4-FFF2-40B4-BE49-F238E27FC236}">
                <a16:creationId xmlns:a16="http://schemas.microsoft.com/office/drawing/2014/main" id="{FEB7C168-AD78-D891-4B7E-83B88C167CAC}"/>
              </a:ext>
            </a:extLst>
          </p:cNvPr>
          <p:cNvSpPr txBox="1">
            <a:spLocks/>
          </p:cNvSpPr>
          <p:nvPr/>
        </p:nvSpPr>
        <p:spPr>
          <a:xfrm>
            <a:off x="560300" y="220987"/>
            <a:ext cx="6003060" cy="5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¿Qué es </a:t>
            </a:r>
            <a:r>
              <a:rPr kumimoji="0" lang="es-ES" sz="2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Insomnia</a:t>
            </a:r>
            <a:r>
              <a:rPr kumimoji="0" lang="es-E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?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978C95E-3C80-7E01-558E-AF03B8F53BAE}"/>
              </a:ext>
            </a:extLst>
          </p:cNvPr>
          <p:cNvSpPr txBox="1"/>
          <p:nvPr/>
        </p:nvSpPr>
        <p:spPr>
          <a:xfrm>
            <a:off x="6215062" y="1808534"/>
            <a:ext cx="2805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Insomnia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es un entorno de desarrollo que permite diseñar, probar y testear APIs</a:t>
            </a:r>
            <a:r>
              <a:rPr lang="es-ES" dirty="0"/>
              <a:t> basadas en HTTP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</a:t>
            </a:r>
          </a:p>
        </p:txBody>
      </p:sp>
      <p:pic>
        <p:nvPicPr>
          <p:cNvPr id="2" name="Picture 4" descr="Insomnia, not just another API client - Brightest">
            <a:extLst>
              <a:ext uri="{FF2B5EF4-FFF2-40B4-BE49-F238E27FC236}">
                <a16:creationId xmlns:a16="http://schemas.microsoft.com/office/drawing/2014/main" id="{D5157395-75AB-1660-5B5B-FA3B3A0F6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360" y="3260205"/>
            <a:ext cx="1827765" cy="53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nsomnia client homepage with two sample projects">
            <a:extLst>
              <a:ext uri="{FF2B5EF4-FFF2-40B4-BE49-F238E27FC236}">
                <a16:creationId xmlns:a16="http://schemas.microsoft.com/office/drawing/2014/main" id="{511DE785-75E6-D659-738E-9D2462205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" y="1302544"/>
            <a:ext cx="5760000" cy="31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695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oogle Shape;742;p33">
            <a:extLst>
              <a:ext uri="{FF2B5EF4-FFF2-40B4-BE49-F238E27FC236}">
                <a16:creationId xmlns:a16="http://schemas.microsoft.com/office/drawing/2014/main" id="{F0394D7F-6608-B91A-A10F-CA38DD513315}"/>
              </a:ext>
            </a:extLst>
          </p:cNvPr>
          <p:cNvCxnSpPr/>
          <p:nvPr/>
        </p:nvCxnSpPr>
        <p:spPr>
          <a:xfrm>
            <a:off x="675750" y="984517"/>
            <a:ext cx="1899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id="{2D2555AC-09AD-861D-4C82-5461A77DC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-2667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1F09505-35A9-0F90-D9E5-98AA12474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900" b="1" i="0" u="none" strike="noStrike" kern="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  </a:t>
            </a:r>
            <a:endParaRPr kumimoji="0" lang="es-ES" altLang="es-ES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E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5" name="Google Shape;741;p33">
            <a:extLst>
              <a:ext uri="{FF2B5EF4-FFF2-40B4-BE49-F238E27FC236}">
                <a16:creationId xmlns:a16="http://schemas.microsoft.com/office/drawing/2014/main" id="{FEB7C168-AD78-D891-4B7E-83B88C167CAC}"/>
              </a:ext>
            </a:extLst>
          </p:cNvPr>
          <p:cNvSpPr txBox="1">
            <a:spLocks/>
          </p:cNvSpPr>
          <p:nvPr/>
        </p:nvSpPr>
        <p:spPr>
          <a:xfrm>
            <a:off x="560300" y="220987"/>
            <a:ext cx="6003060" cy="5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¿Qué es </a:t>
            </a:r>
            <a:r>
              <a:rPr kumimoji="0" lang="es-ES" sz="2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Insomnia</a:t>
            </a:r>
            <a:r>
              <a:rPr kumimoji="0" lang="es-E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?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978C95E-3C80-7E01-558E-AF03B8F53BAE}"/>
              </a:ext>
            </a:extLst>
          </p:cNvPr>
          <p:cNvSpPr txBox="1"/>
          <p:nvPr/>
        </p:nvSpPr>
        <p:spPr>
          <a:xfrm>
            <a:off x="6170187" y="1420092"/>
            <a:ext cx="280576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Insomnia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cuenta con tres modos principales: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Design</a:t>
            </a:r>
            <a:endParaRPr lang="es-ES" dirty="0"/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Debug</a:t>
            </a:r>
            <a:endParaRPr lang="es-ES" dirty="0"/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Test.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9CB0841-C057-E61B-DED0-F14E94ABDE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4399" r="42520" b="63904"/>
          <a:stretch/>
        </p:blipFill>
        <p:spPr>
          <a:xfrm>
            <a:off x="242887" y="1420092"/>
            <a:ext cx="5760000" cy="1705701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220F83C0-43CC-814F-6842-C885281A92A6}"/>
              </a:ext>
            </a:extLst>
          </p:cNvPr>
          <p:cNvSpPr txBox="1"/>
          <p:nvPr/>
        </p:nvSpPr>
        <p:spPr>
          <a:xfrm>
            <a:off x="337875" y="3483092"/>
            <a:ext cx="24661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Sección en la que definiremos la especificación API y podremos consultar la documentación generada.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87B18CB-84E1-31B7-1B3A-0B541F6CB8D9}"/>
              </a:ext>
            </a:extLst>
          </p:cNvPr>
          <p:cNvSpPr txBox="1"/>
          <p:nvPr/>
        </p:nvSpPr>
        <p:spPr>
          <a:xfrm>
            <a:off x="2984094" y="3483091"/>
            <a:ext cx="24661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Sección en la que se podrán realizar consultas con un esquema prácticamente idéntico al visto en </a:t>
            </a:r>
            <a:r>
              <a:rPr lang="es-ES" dirty="0" err="1"/>
              <a:t>Postman</a:t>
            </a:r>
            <a:r>
              <a:rPr lang="es-ES" dirty="0"/>
              <a:t>.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C903B0A-78E3-2237-C514-35144E589211}"/>
              </a:ext>
            </a:extLst>
          </p:cNvPr>
          <p:cNvSpPr txBox="1"/>
          <p:nvPr/>
        </p:nvSpPr>
        <p:spPr>
          <a:xfrm>
            <a:off x="5630313" y="3481811"/>
            <a:ext cx="24661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Sección en la que se podrán crear colecciones de pruebas para su posterior ejecución.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80721CA9-302C-288D-72DF-FBCEBB7FB610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1570930" y="1857019"/>
            <a:ext cx="2549153" cy="1626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259CD911-79C1-CE21-2B7D-AB5DAB4E50C4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4217149" y="1857018"/>
            <a:ext cx="285578" cy="1626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B8005354-CF6E-AA52-E22C-796875C6C9AE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4937501" y="1855738"/>
            <a:ext cx="1925867" cy="1626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481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oogle Shape;742;p33">
            <a:extLst>
              <a:ext uri="{FF2B5EF4-FFF2-40B4-BE49-F238E27FC236}">
                <a16:creationId xmlns:a16="http://schemas.microsoft.com/office/drawing/2014/main" id="{F0394D7F-6608-B91A-A10F-CA38DD513315}"/>
              </a:ext>
            </a:extLst>
          </p:cNvPr>
          <p:cNvCxnSpPr/>
          <p:nvPr/>
        </p:nvCxnSpPr>
        <p:spPr>
          <a:xfrm>
            <a:off x="675750" y="984517"/>
            <a:ext cx="1899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id="{2D2555AC-09AD-861D-4C82-5461A77DC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-2667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1F09505-35A9-0F90-D9E5-98AA12474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900" b="1" i="0" u="none" strike="noStrike" kern="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  </a:t>
            </a:r>
            <a:endParaRPr kumimoji="0" lang="es-ES" altLang="es-ES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E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5" name="Google Shape;741;p33">
            <a:extLst>
              <a:ext uri="{FF2B5EF4-FFF2-40B4-BE49-F238E27FC236}">
                <a16:creationId xmlns:a16="http://schemas.microsoft.com/office/drawing/2014/main" id="{FEB7C168-AD78-D891-4B7E-83B88C167CAC}"/>
              </a:ext>
            </a:extLst>
          </p:cNvPr>
          <p:cNvSpPr txBox="1">
            <a:spLocks/>
          </p:cNvSpPr>
          <p:nvPr/>
        </p:nvSpPr>
        <p:spPr>
          <a:xfrm>
            <a:off x="560300" y="220987"/>
            <a:ext cx="6003060" cy="5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¿Qué es </a:t>
            </a:r>
            <a:r>
              <a:rPr kumimoji="0" lang="es-ES" sz="2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Insomnia</a:t>
            </a:r>
            <a:r>
              <a:rPr kumimoji="0" lang="es-E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?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20F83C0-43CC-814F-6842-C885281A92A6}"/>
              </a:ext>
            </a:extLst>
          </p:cNvPr>
          <p:cNvSpPr txBox="1"/>
          <p:nvPr/>
        </p:nvSpPr>
        <p:spPr>
          <a:xfrm>
            <a:off x="3120082" y="3879789"/>
            <a:ext cx="24661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Sección en la que se escribe el código y se muestran los errores en tiempo real.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C903B0A-78E3-2237-C514-35144E589211}"/>
              </a:ext>
            </a:extLst>
          </p:cNvPr>
          <p:cNvSpPr txBox="1"/>
          <p:nvPr/>
        </p:nvSpPr>
        <p:spPr>
          <a:xfrm>
            <a:off x="5879563" y="3873378"/>
            <a:ext cx="24661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Sección en la que se muestra la documentación generada a partir del código.</a:t>
            </a:r>
          </a:p>
        </p:txBody>
      </p:sp>
      <p:pic>
        <p:nvPicPr>
          <p:cNvPr id="2" name="Imagen 1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52701698-81C1-A111-3C6B-D193FF06AC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000" y="1247360"/>
            <a:ext cx="6120000" cy="2187051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F6B99953-F333-0F84-CFD6-BDD840EA7A2B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4153939" y="3013364"/>
            <a:ext cx="199198" cy="866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5B9C1808-55F6-DB9D-4E15-464957C09127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7055197" y="3214255"/>
            <a:ext cx="57421" cy="65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DCF1D7D-5189-2E2F-06FE-D2EEF00B5891}"/>
              </a:ext>
            </a:extLst>
          </p:cNvPr>
          <p:cNvSpPr txBox="1"/>
          <p:nvPr/>
        </p:nvSpPr>
        <p:spPr>
          <a:xfrm>
            <a:off x="607907" y="3879789"/>
            <a:ext cx="24054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Sección que permite navegar por las secciones principales del código.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8587D0FE-6630-D9A4-481F-CDAE492084A9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1810636" y="3131337"/>
            <a:ext cx="212510" cy="7484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73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oogle Shape;742;p33">
            <a:extLst>
              <a:ext uri="{FF2B5EF4-FFF2-40B4-BE49-F238E27FC236}">
                <a16:creationId xmlns:a16="http://schemas.microsoft.com/office/drawing/2014/main" id="{F0394D7F-6608-B91A-A10F-CA38DD513315}"/>
              </a:ext>
            </a:extLst>
          </p:cNvPr>
          <p:cNvCxnSpPr/>
          <p:nvPr/>
        </p:nvCxnSpPr>
        <p:spPr>
          <a:xfrm>
            <a:off x="675750" y="984517"/>
            <a:ext cx="1899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id="{2D2555AC-09AD-861D-4C82-5461A77DC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-2667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1F09505-35A9-0F90-D9E5-98AA12474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900" b="1" i="0" u="none" strike="noStrike" kern="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  </a:t>
            </a:r>
            <a:endParaRPr kumimoji="0" lang="es-ES" altLang="es-ES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E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5" name="Google Shape;741;p33">
            <a:extLst>
              <a:ext uri="{FF2B5EF4-FFF2-40B4-BE49-F238E27FC236}">
                <a16:creationId xmlns:a16="http://schemas.microsoft.com/office/drawing/2014/main" id="{FEB7C168-AD78-D891-4B7E-83B88C167CAC}"/>
              </a:ext>
            </a:extLst>
          </p:cNvPr>
          <p:cNvSpPr txBox="1">
            <a:spLocks/>
          </p:cNvSpPr>
          <p:nvPr/>
        </p:nvSpPr>
        <p:spPr>
          <a:xfrm>
            <a:off x="560300" y="220987"/>
            <a:ext cx="6003060" cy="5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¿Qué es </a:t>
            </a:r>
            <a:r>
              <a:rPr kumimoji="0" lang="es-ES" sz="2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Insomnia</a:t>
            </a:r>
            <a:r>
              <a:rPr kumimoji="0" lang="es-E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?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20F83C0-43CC-814F-6842-C885281A92A6}"/>
              </a:ext>
            </a:extLst>
          </p:cNvPr>
          <p:cNvSpPr txBox="1"/>
          <p:nvPr/>
        </p:nvSpPr>
        <p:spPr>
          <a:xfrm>
            <a:off x="3013365" y="3676845"/>
            <a:ext cx="26392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Parámetros adicionales de configuración de las peticiones (cuerpo, seguridad, cabeceras, parámetros </a:t>
            </a:r>
            <a:r>
              <a:rPr lang="es-ES" dirty="0" err="1"/>
              <a:t>query</a:t>
            </a:r>
            <a:r>
              <a:rPr lang="es-ES" dirty="0"/>
              <a:t>, </a:t>
            </a:r>
            <a:r>
              <a:rPr lang="es-ES" dirty="0" err="1"/>
              <a:t>etc</a:t>
            </a:r>
            <a:r>
              <a:rPr lang="es-ES" dirty="0"/>
              <a:t>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C903B0A-78E3-2237-C514-35144E589211}"/>
              </a:ext>
            </a:extLst>
          </p:cNvPr>
          <p:cNvSpPr txBox="1"/>
          <p:nvPr/>
        </p:nvSpPr>
        <p:spPr>
          <a:xfrm>
            <a:off x="6294770" y="3846121"/>
            <a:ext cx="1725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Datos de respuesta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DCF1D7D-5189-2E2F-06FE-D2EEF00B5891}"/>
              </a:ext>
            </a:extLst>
          </p:cNvPr>
          <p:cNvSpPr txBox="1"/>
          <p:nvPr/>
        </p:nvSpPr>
        <p:spPr>
          <a:xfrm>
            <a:off x="127784" y="3776588"/>
            <a:ext cx="2405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Listado de peticiones HTTP </a:t>
            </a:r>
          </a:p>
        </p:txBody>
      </p:sp>
      <p:pic>
        <p:nvPicPr>
          <p:cNvPr id="7" name="Imagen 6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D77DD98C-3A3A-7660-0298-9AD2838B4E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146" y="1647301"/>
            <a:ext cx="6120000" cy="1854567"/>
          </a:xfrm>
          <a:prstGeom prst="rect">
            <a:avLst/>
          </a:prstGeom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826496E0-2471-B331-8886-ADE490058909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1801091" y="2047028"/>
            <a:ext cx="1063991" cy="1383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D4C161A-C799-4F93-EC17-F8DA0873AC35}"/>
              </a:ext>
            </a:extLst>
          </p:cNvPr>
          <p:cNvSpPr txBox="1"/>
          <p:nvPr/>
        </p:nvSpPr>
        <p:spPr>
          <a:xfrm>
            <a:off x="151283" y="1816017"/>
            <a:ext cx="16498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Nueva colección de consultas o consulta individual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1FD5E32E-8192-876A-BBEF-EE170373CA3C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1330513" y="3424719"/>
            <a:ext cx="1040737" cy="3518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18B118D3-8D75-0D36-D9ED-7C1993DFD3B8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6911183" y="2185349"/>
            <a:ext cx="246292" cy="1660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BDD649DD-9EBE-913A-65AC-E9316F266054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4123610" y="2179828"/>
            <a:ext cx="209400" cy="1497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BC46D102-B106-5A09-096E-A9E995D160D7}"/>
              </a:ext>
            </a:extLst>
          </p:cNvPr>
          <p:cNvSpPr/>
          <p:nvPr/>
        </p:nvSpPr>
        <p:spPr>
          <a:xfrm>
            <a:off x="3059619" y="1955081"/>
            <a:ext cx="1581654" cy="190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99CDDD01-AF9B-4674-AA8D-F6615B31CABE}"/>
              </a:ext>
            </a:extLst>
          </p:cNvPr>
          <p:cNvSpPr/>
          <p:nvPr/>
        </p:nvSpPr>
        <p:spPr>
          <a:xfrm>
            <a:off x="5899801" y="1950926"/>
            <a:ext cx="1581654" cy="190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7E51A92A-AA93-D3FF-AC55-3C198E6C2495}"/>
              </a:ext>
            </a:extLst>
          </p:cNvPr>
          <p:cNvSpPr txBox="1"/>
          <p:nvPr/>
        </p:nvSpPr>
        <p:spPr>
          <a:xfrm>
            <a:off x="127784" y="1238127"/>
            <a:ext cx="3876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Tipo de petición: GET, POST, PUT, DELETE...</a:t>
            </a: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3B1D6D12-B10A-6B30-4566-AE34316B4187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2065874" y="1545904"/>
            <a:ext cx="993745" cy="3261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CuadroTexto 48">
            <a:extLst>
              <a:ext uri="{FF2B5EF4-FFF2-40B4-BE49-F238E27FC236}">
                <a16:creationId xmlns:a16="http://schemas.microsoft.com/office/drawing/2014/main" id="{ECF1049F-9981-BAC2-CF15-C394ECCD1F44}"/>
              </a:ext>
            </a:extLst>
          </p:cNvPr>
          <p:cNvSpPr txBox="1"/>
          <p:nvPr/>
        </p:nvSpPr>
        <p:spPr>
          <a:xfrm>
            <a:off x="4521274" y="1233762"/>
            <a:ext cx="1685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URL de la petición</a:t>
            </a:r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AF9E1B65-9BD3-3FF2-1E2A-D6F890916B64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4228678" y="1541539"/>
            <a:ext cx="1135377" cy="330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>
            <a:extLst>
              <a:ext uri="{FF2B5EF4-FFF2-40B4-BE49-F238E27FC236}">
                <a16:creationId xmlns:a16="http://schemas.microsoft.com/office/drawing/2014/main" id="{63E71C1C-8511-E5A0-368F-207C22B136E2}"/>
              </a:ext>
            </a:extLst>
          </p:cNvPr>
          <p:cNvSpPr/>
          <p:nvPr/>
        </p:nvSpPr>
        <p:spPr>
          <a:xfrm>
            <a:off x="5899801" y="1816017"/>
            <a:ext cx="394969" cy="13490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44E04B14-CF51-6795-99DB-065C966E1E8D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6097286" y="1541539"/>
            <a:ext cx="838988" cy="27447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0B62C2F-DFE3-8F56-B556-D6A356720934}"/>
              </a:ext>
            </a:extLst>
          </p:cNvPr>
          <p:cNvSpPr txBox="1"/>
          <p:nvPr/>
        </p:nvSpPr>
        <p:spPr>
          <a:xfrm>
            <a:off x="6338848" y="1239663"/>
            <a:ext cx="2096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B050"/>
                </a:solidFill>
              </a:rPr>
              <a:t>Código HTTP</a:t>
            </a:r>
          </a:p>
        </p:txBody>
      </p:sp>
    </p:spTree>
    <p:extLst>
      <p:ext uri="{BB962C8B-B14F-4D97-AF65-F5344CB8AC3E}">
        <p14:creationId xmlns:p14="http://schemas.microsoft.com/office/powerpoint/2010/main" val="814461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"/>
          <p:cNvSpPr txBox="1"/>
          <p:nvPr/>
        </p:nvSpPr>
        <p:spPr>
          <a:xfrm>
            <a:off x="3601699" y="1453967"/>
            <a:ext cx="4193700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defRPr/>
            </a:pPr>
            <a:r>
              <a:rPr lang="es" b="1" dirty="0">
                <a:latin typeface="Montserrat"/>
                <a:ea typeface="Montserrat"/>
                <a:cs typeface="Montserrat"/>
                <a:sym typeface="Montserrat"/>
              </a:rPr>
              <a:t>01.      Introducción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0" name="Google Shape;1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5399" y="245100"/>
            <a:ext cx="1031673" cy="44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7"/>
          <p:cNvSpPr/>
          <p:nvPr/>
        </p:nvSpPr>
        <p:spPr>
          <a:xfrm>
            <a:off x="0" y="7684"/>
            <a:ext cx="33549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182" name="Google Shape;182;p17"/>
          <p:cNvSpPr txBox="1"/>
          <p:nvPr/>
        </p:nvSpPr>
        <p:spPr>
          <a:xfrm>
            <a:off x="715400" y="764732"/>
            <a:ext cx="17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defRPr/>
            </a:pPr>
            <a:r>
              <a:rPr lang="es" b="1">
                <a:latin typeface="Montserrat"/>
                <a:ea typeface="Montserrat"/>
                <a:cs typeface="Montserrat"/>
                <a:sym typeface="Montserrat"/>
              </a:rPr>
              <a:t>Índice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3" name="Google Shape;183;p17"/>
          <p:cNvCxnSpPr/>
          <p:nvPr/>
        </p:nvCxnSpPr>
        <p:spPr>
          <a:xfrm>
            <a:off x="739600" y="1292867"/>
            <a:ext cx="18753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17"/>
          <p:cNvSpPr txBox="1"/>
          <p:nvPr/>
        </p:nvSpPr>
        <p:spPr>
          <a:xfrm>
            <a:off x="7085875" y="4623125"/>
            <a:ext cx="174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defRPr/>
            </a:pPr>
            <a:r>
              <a:rPr lang="es" sz="1200" b="1">
                <a:latin typeface="Montserrat"/>
                <a:ea typeface="Montserrat"/>
                <a:cs typeface="Montserrat"/>
                <a:sym typeface="Montserrat"/>
              </a:rPr>
              <a:t>      </a:t>
            </a:r>
            <a:endParaRPr sz="12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" name="Google Shape;179;p17">
            <a:extLst>
              <a:ext uri="{FF2B5EF4-FFF2-40B4-BE49-F238E27FC236}">
                <a16:creationId xmlns:a16="http://schemas.microsoft.com/office/drawing/2014/main" id="{10C444E7-1E76-432B-A4CD-0CF325D2E912}"/>
              </a:ext>
            </a:extLst>
          </p:cNvPr>
          <p:cNvSpPr txBox="1"/>
          <p:nvPr/>
        </p:nvSpPr>
        <p:spPr>
          <a:xfrm>
            <a:off x="3601699" y="2266465"/>
            <a:ext cx="4342150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defRPr/>
            </a:pPr>
            <a:r>
              <a:rPr lang="es" b="1" dirty="0">
                <a:latin typeface="Montserrat"/>
                <a:ea typeface="Montserrat"/>
                <a:cs typeface="Montserrat"/>
                <a:sym typeface="Montserrat"/>
              </a:rPr>
              <a:t>02.      Postman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Google Shape;179;p17">
            <a:extLst>
              <a:ext uri="{FF2B5EF4-FFF2-40B4-BE49-F238E27FC236}">
                <a16:creationId xmlns:a16="http://schemas.microsoft.com/office/drawing/2014/main" id="{717DBDA9-4D7E-D350-569D-6AE92EF4CD44}"/>
              </a:ext>
            </a:extLst>
          </p:cNvPr>
          <p:cNvSpPr txBox="1"/>
          <p:nvPr/>
        </p:nvSpPr>
        <p:spPr>
          <a:xfrm>
            <a:off x="3601699" y="3078963"/>
            <a:ext cx="4342150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defRPr/>
            </a:pPr>
            <a:r>
              <a:rPr lang="es" b="1" dirty="0">
                <a:latin typeface="Montserrat"/>
                <a:ea typeface="Montserrat"/>
                <a:cs typeface="Montserrat"/>
                <a:sym typeface="Montserrat"/>
              </a:rPr>
              <a:t>03.      Insomnia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651569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oogle Shape;742;p33">
            <a:extLst>
              <a:ext uri="{FF2B5EF4-FFF2-40B4-BE49-F238E27FC236}">
                <a16:creationId xmlns:a16="http://schemas.microsoft.com/office/drawing/2014/main" id="{F0394D7F-6608-B91A-A10F-CA38DD513315}"/>
              </a:ext>
            </a:extLst>
          </p:cNvPr>
          <p:cNvCxnSpPr/>
          <p:nvPr/>
        </p:nvCxnSpPr>
        <p:spPr>
          <a:xfrm>
            <a:off x="675750" y="984517"/>
            <a:ext cx="1899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id="{2D2555AC-09AD-861D-4C82-5461A77DC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-2667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1F09505-35A9-0F90-D9E5-98AA12474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900" b="1" i="0" u="none" strike="noStrike" kern="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  </a:t>
            </a:r>
            <a:endParaRPr kumimoji="0" lang="es-ES" altLang="es-ES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E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5" name="Google Shape;741;p33">
            <a:extLst>
              <a:ext uri="{FF2B5EF4-FFF2-40B4-BE49-F238E27FC236}">
                <a16:creationId xmlns:a16="http://schemas.microsoft.com/office/drawing/2014/main" id="{FEB7C168-AD78-D891-4B7E-83B88C167CAC}"/>
              </a:ext>
            </a:extLst>
          </p:cNvPr>
          <p:cNvSpPr txBox="1">
            <a:spLocks/>
          </p:cNvSpPr>
          <p:nvPr/>
        </p:nvSpPr>
        <p:spPr>
          <a:xfrm>
            <a:off x="560300" y="220987"/>
            <a:ext cx="6003060" cy="5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¿Qué es </a:t>
            </a:r>
            <a:r>
              <a:rPr kumimoji="0" lang="es-ES" sz="2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Insomnia</a:t>
            </a:r>
            <a:r>
              <a:rPr kumimoji="0" lang="es-E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?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20F83C0-43CC-814F-6842-C885281A92A6}"/>
              </a:ext>
            </a:extLst>
          </p:cNvPr>
          <p:cNvSpPr txBox="1"/>
          <p:nvPr/>
        </p:nvSpPr>
        <p:spPr>
          <a:xfrm>
            <a:off x="1684621" y="3415465"/>
            <a:ext cx="2415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Script </a:t>
            </a:r>
            <a:r>
              <a:rPr lang="es-ES" dirty="0" err="1"/>
              <a:t>javascript</a:t>
            </a:r>
            <a:r>
              <a:rPr lang="es-ES" dirty="0"/>
              <a:t> a satisfacer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C903B0A-78E3-2237-C514-35144E589211}"/>
              </a:ext>
            </a:extLst>
          </p:cNvPr>
          <p:cNvSpPr txBox="1"/>
          <p:nvPr/>
        </p:nvSpPr>
        <p:spPr>
          <a:xfrm>
            <a:off x="4471386" y="3432300"/>
            <a:ext cx="1776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Petición para la que se va a crear el test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DCF1D7D-5189-2E2F-06FE-D2EEF00B5891}"/>
              </a:ext>
            </a:extLst>
          </p:cNvPr>
          <p:cNvSpPr txBox="1"/>
          <p:nvPr/>
        </p:nvSpPr>
        <p:spPr>
          <a:xfrm>
            <a:off x="6619637" y="3421015"/>
            <a:ext cx="1938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Resultado de los </a:t>
            </a:r>
            <a:r>
              <a:rPr lang="es-ES" dirty="0" err="1"/>
              <a:t>tests</a:t>
            </a:r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D4C161A-C799-4F93-EC17-F8DA0873AC35}"/>
              </a:ext>
            </a:extLst>
          </p:cNvPr>
          <p:cNvSpPr txBox="1"/>
          <p:nvPr/>
        </p:nvSpPr>
        <p:spPr>
          <a:xfrm>
            <a:off x="151283" y="1816017"/>
            <a:ext cx="1498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Nueva colección de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tests</a:t>
            </a: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ECF1049F-9981-BAC2-CF15-C394ECCD1F44}"/>
              </a:ext>
            </a:extLst>
          </p:cNvPr>
          <p:cNvSpPr txBox="1"/>
          <p:nvPr/>
        </p:nvSpPr>
        <p:spPr>
          <a:xfrm>
            <a:off x="4964189" y="1233762"/>
            <a:ext cx="1065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Nuevo test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57FB58F-5B3A-BAD5-554A-4CAAEA0BC0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887" y="1688946"/>
            <a:ext cx="5878151" cy="1174386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DFD5D143-0560-AB0D-0337-B4A81D62CBF8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1650206" y="2006769"/>
            <a:ext cx="614681" cy="708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A3818108-DEFE-B933-D263-8EB0837310EA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2892301" y="2743200"/>
            <a:ext cx="1065337" cy="6722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D77373AC-5CE3-B511-F2E1-990D15E05C08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5359809" y="2470057"/>
            <a:ext cx="405052" cy="9622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1A6888F6-18B7-63CD-1931-5B2B824692B0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5496759" y="1541539"/>
            <a:ext cx="596860" cy="4087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7626BDFA-FEB4-5552-10E6-CAA9D90A37F4}"/>
              </a:ext>
            </a:extLst>
          </p:cNvPr>
          <p:cNvSpPr txBox="1"/>
          <p:nvPr/>
        </p:nvSpPr>
        <p:spPr>
          <a:xfrm>
            <a:off x="6135185" y="1228413"/>
            <a:ext cx="2294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Ejecutar colección de </a:t>
            </a:r>
            <a:r>
              <a:rPr lang="es-ES" dirty="0" err="1"/>
              <a:t>tests</a:t>
            </a:r>
            <a:endParaRPr lang="es-ES" dirty="0"/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9C5E278D-7191-2A93-18D8-2E35B44A55E0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7008019" y="1536190"/>
            <a:ext cx="274386" cy="4140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A4C5D5EB-2CED-845E-62BF-B6A509E99CF2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7588926" y="2571750"/>
            <a:ext cx="0" cy="8492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732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2"/>
          <p:cNvSpPr txBox="1"/>
          <p:nvPr/>
        </p:nvSpPr>
        <p:spPr>
          <a:xfrm>
            <a:off x="739600" y="530375"/>
            <a:ext cx="11229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s" sz="28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06</a:t>
            </a:r>
            <a:r>
              <a:rPr lang="es" sz="24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      </a:t>
            </a:r>
            <a:endParaRPr sz="24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8" name="Google Shape;358;p22"/>
          <p:cNvCxnSpPr/>
          <p:nvPr/>
        </p:nvCxnSpPr>
        <p:spPr>
          <a:xfrm>
            <a:off x="739600" y="1292867"/>
            <a:ext cx="18753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9" name="Google Shape;359;p22"/>
          <p:cNvSpPr txBox="1"/>
          <p:nvPr/>
        </p:nvSpPr>
        <p:spPr>
          <a:xfrm>
            <a:off x="659500" y="1985850"/>
            <a:ext cx="46320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" sz="4000" dirty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Referencias</a:t>
            </a:r>
            <a:endParaRPr sz="4000" dirty="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360" name="Google Shape;3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5389" y="231169"/>
            <a:ext cx="1051916" cy="488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1687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oogle Shape;742;p33">
            <a:extLst>
              <a:ext uri="{FF2B5EF4-FFF2-40B4-BE49-F238E27FC236}">
                <a16:creationId xmlns:a16="http://schemas.microsoft.com/office/drawing/2014/main" id="{F0394D7F-6608-B91A-A10F-CA38DD513315}"/>
              </a:ext>
            </a:extLst>
          </p:cNvPr>
          <p:cNvCxnSpPr/>
          <p:nvPr/>
        </p:nvCxnSpPr>
        <p:spPr>
          <a:xfrm>
            <a:off x="675750" y="984517"/>
            <a:ext cx="1899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id="{2D2555AC-09AD-861D-4C82-5461A77DC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-2667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1F09505-35A9-0F90-D9E5-98AA12474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900" b="1" i="0" u="none" strike="noStrike" kern="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  </a:t>
            </a:r>
            <a:endParaRPr kumimoji="0" lang="es-ES" altLang="es-ES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E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5" name="Google Shape;741;p33">
            <a:extLst>
              <a:ext uri="{FF2B5EF4-FFF2-40B4-BE49-F238E27FC236}">
                <a16:creationId xmlns:a16="http://schemas.microsoft.com/office/drawing/2014/main" id="{FEB7C168-AD78-D891-4B7E-83B88C167CAC}"/>
              </a:ext>
            </a:extLst>
          </p:cNvPr>
          <p:cNvSpPr txBox="1">
            <a:spLocks/>
          </p:cNvSpPr>
          <p:nvPr/>
        </p:nvSpPr>
        <p:spPr>
          <a:xfrm>
            <a:off x="560300" y="220987"/>
            <a:ext cx="6003060" cy="5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ES" sz="2100" b="1" dirty="0">
                <a:latin typeface="Montserrat"/>
                <a:ea typeface="Montserrat"/>
                <a:cs typeface="Montserrat"/>
                <a:sym typeface="Montserrat"/>
              </a:rPr>
              <a:t>Referencias</a:t>
            </a:r>
            <a:endParaRPr kumimoji="0" lang="es-ES" sz="2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D4C161A-C799-4F93-EC17-F8DA0873AC35}"/>
              </a:ext>
            </a:extLst>
          </p:cNvPr>
          <p:cNvSpPr txBox="1"/>
          <p:nvPr/>
        </p:nvSpPr>
        <p:spPr>
          <a:xfrm>
            <a:off x="560300" y="1365744"/>
            <a:ext cx="4392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s-E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Postman</a:t>
            </a: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2"/>
              </a:rPr>
              <a:t>https://learning.postman.com/docs</a:t>
            </a: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s-ES" sz="1200" dirty="0" err="1"/>
              <a:t>Insomnia</a:t>
            </a:r>
            <a:r>
              <a:rPr lang="es-ES" sz="1200" dirty="0"/>
              <a:t>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s-ES" sz="1200" dirty="0">
                <a:hlinkClick r:id="rId3"/>
              </a:rPr>
              <a:t>https://docs.insomnia.rest/</a:t>
            </a:r>
            <a:endParaRPr lang="es-ES" sz="1200" dirty="0"/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s-ES" sz="1200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s-E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Openapi</a:t>
            </a: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3.0.1: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s-ES" sz="1200" dirty="0">
                <a:hlinkClick r:id="rId4"/>
              </a:rPr>
              <a:t>https://spec.openapis.org/oas/v3.0.1.html#document-structure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022641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" descr="Foto en blanco y negro de un grupo de personas en la noche&#10;&#10;Descripción generada automáticamente">
            <a:extLst>
              <a:ext uri="{FF2B5EF4-FFF2-40B4-BE49-F238E27FC236}">
                <a16:creationId xmlns:a16="http://schemas.microsoft.com/office/drawing/2014/main" id="{81A655D7-1997-13B1-CDEE-43F4095D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" y="-18898"/>
            <a:ext cx="9146930" cy="5225256"/>
          </a:xfrm>
          <a:prstGeom prst="rect">
            <a:avLst/>
          </a:prstGeom>
        </p:spPr>
      </p:pic>
      <p:sp>
        <p:nvSpPr>
          <p:cNvPr id="3" name="Google Shape;880;p40">
            <a:extLst>
              <a:ext uri="{FF2B5EF4-FFF2-40B4-BE49-F238E27FC236}">
                <a16:creationId xmlns:a16="http://schemas.microsoft.com/office/drawing/2014/main" id="{3D93E9E2-0EE8-E7FA-66EE-C1552814ECFC}"/>
              </a:ext>
            </a:extLst>
          </p:cNvPr>
          <p:cNvSpPr txBox="1"/>
          <p:nvPr/>
        </p:nvSpPr>
        <p:spPr>
          <a:xfrm>
            <a:off x="739600" y="530375"/>
            <a:ext cx="23181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2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Gracias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" name="Google Shape;881;p40">
            <a:extLst>
              <a:ext uri="{FF2B5EF4-FFF2-40B4-BE49-F238E27FC236}">
                <a16:creationId xmlns:a16="http://schemas.microsoft.com/office/drawing/2014/main" id="{FD18EEBE-CC68-ACDE-2BA0-4BE879051044}"/>
              </a:ext>
            </a:extLst>
          </p:cNvPr>
          <p:cNvCxnSpPr/>
          <p:nvPr/>
        </p:nvCxnSpPr>
        <p:spPr>
          <a:xfrm>
            <a:off x="739600" y="1292867"/>
            <a:ext cx="18753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Google Shape;882;p40">
            <a:extLst>
              <a:ext uri="{FF2B5EF4-FFF2-40B4-BE49-F238E27FC236}">
                <a16:creationId xmlns:a16="http://schemas.microsoft.com/office/drawing/2014/main" id="{DF599430-332E-4A59-9CA0-B0475F2EDEA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95389" y="231171"/>
            <a:ext cx="1051916" cy="4888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83;p40">
            <a:extLst>
              <a:ext uri="{FF2B5EF4-FFF2-40B4-BE49-F238E27FC236}">
                <a16:creationId xmlns:a16="http://schemas.microsoft.com/office/drawing/2014/main" id="{7006A7E7-8E5D-6E94-E0E8-92289F5E6108}"/>
              </a:ext>
            </a:extLst>
          </p:cNvPr>
          <p:cNvSpPr txBox="1"/>
          <p:nvPr/>
        </p:nvSpPr>
        <p:spPr>
          <a:xfrm>
            <a:off x="739599" y="1519200"/>
            <a:ext cx="7619473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Centros de especialización de España y Francia  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" name="Google Shape;884;p40">
            <a:extLst>
              <a:ext uri="{FF2B5EF4-FFF2-40B4-BE49-F238E27FC236}">
                <a16:creationId xmlns:a16="http://schemas.microsoft.com/office/drawing/2014/main" id="{42C99F28-D237-9D10-62B0-ABE8ED7EE6EE}"/>
              </a:ext>
            </a:extLst>
          </p:cNvPr>
          <p:cNvSpPr txBox="1"/>
          <p:nvPr/>
        </p:nvSpPr>
        <p:spPr>
          <a:xfrm>
            <a:off x="714550" y="2146500"/>
            <a:ext cx="1947000" cy="1069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MADRID</a:t>
            </a:r>
            <a:endParaRPr kumimoji="0" sz="1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C/ Arturo Soria, 122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28043, Madrid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Tel: 91 590 19 60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Fax: 91 562 34 52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" name="Google Shape;885;p40">
            <a:extLst>
              <a:ext uri="{FF2B5EF4-FFF2-40B4-BE49-F238E27FC236}">
                <a16:creationId xmlns:a16="http://schemas.microsoft.com/office/drawing/2014/main" id="{1EAF0D1D-C70E-42AE-77F6-F72AD907B2D2}"/>
              </a:ext>
            </a:extLst>
          </p:cNvPr>
          <p:cNvSpPr txBox="1"/>
          <p:nvPr/>
        </p:nvSpPr>
        <p:spPr>
          <a:xfrm>
            <a:off x="2847100" y="2146502"/>
            <a:ext cx="2222100" cy="124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BARCELONA</a:t>
            </a:r>
            <a:endParaRPr kumimoji="0" sz="1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Passeig</a:t>
            </a: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 de Gracia, 54, 6ª planta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08007, Barcelona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Tel: 932 411 463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Fax: 932 412 057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" name="Google Shape;886;p40">
            <a:extLst>
              <a:ext uri="{FF2B5EF4-FFF2-40B4-BE49-F238E27FC236}">
                <a16:creationId xmlns:a16="http://schemas.microsoft.com/office/drawing/2014/main" id="{52B4CF61-2C64-D3E7-9C36-FB9B95735AFD}"/>
              </a:ext>
            </a:extLst>
          </p:cNvPr>
          <p:cNvSpPr txBox="1"/>
          <p:nvPr/>
        </p:nvSpPr>
        <p:spPr>
          <a:xfrm>
            <a:off x="4831304" y="2146500"/>
            <a:ext cx="22221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VITORIA</a:t>
            </a:r>
            <a:endParaRPr kumimoji="0" sz="1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Avenida de los Olmos, 1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01013, Vitoria- Gasteiz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Tel: 945 359 705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" name="Google Shape;887;p40">
            <a:extLst>
              <a:ext uri="{FF2B5EF4-FFF2-40B4-BE49-F238E27FC236}">
                <a16:creationId xmlns:a16="http://schemas.microsoft.com/office/drawing/2014/main" id="{A858E403-C58B-38DC-7A93-1988C4CD4879}"/>
              </a:ext>
            </a:extLst>
          </p:cNvPr>
          <p:cNvSpPr txBox="1"/>
          <p:nvPr/>
        </p:nvSpPr>
        <p:spPr>
          <a:xfrm>
            <a:off x="714550" y="3286625"/>
            <a:ext cx="21411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CANTABRIA</a:t>
            </a:r>
            <a:endParaRPr kumimoji="0" lang="es-ES" sz="1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Polígono de Cros C16</a:t>
            </a:r>
            <a:endParaRPr kumimoji="0" lang="es-ES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39600, Camargo (Cantabria)</a:t>
            </a:r>
            <a:endParaRPr kumimoji="0" lang="es-ES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Tel</a:t>
            </a: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: 942 945 033</a:t>
            </a:r>
            <a:endParaRPr kumimoji="0" lang="es-ES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Arial"/>
            </a:endParaRPr>
          </a:p>
        </p:txBody>
      </p:sp>
      <p:sp>
        <p:nvSpPr>
          <p:cNvPr id="12" name="Google Shape;888;p40">
            <a:extLst>
              <a:ext uri="{FF2B5EF4-FFF2-40B4-BE49-F238E27FC236}">
                <a16:creationId xmlns:a16="http://schemas.microsoft.com/office/drawing/2014/main" id="{D032036E-D92F-163E-1795-721F5EB8ED12}"/>
              </a:ext>
            </a:extLst>
          </p:cNvPr>
          <p:cNvSpPr txBox="1"/>
          <p:nvPr/>
        </p:nvSpPr>
        <p:spPr>
          <a:xfrm>
            <a:off x="2847100" y="3286625"/>
            <a:ext cx="19470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VALLADOLID</a:t>
            </a:r>
            <a:endParaRPr kumimoji="0" sz="1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Paseo Arco de Ladrillo, 92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47008, Valladolid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Tel: 983 548 063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" name="Google Shape;889;p40">
            <a:extLst>
              <a:ext uri="{FF2B5EF4-FFF2-40B4-BE49-F238E27FC236}">
                <a16:creationId xmlns:a16="http://schemas.microsoft.com/office/drawing/2014/main" id="{8FCD6FCD-9385-E8DA-227B-960F3A913C97}"/>
              </a:ext>
            </a:extLst>
          </p:cNvPr>
          <p:cNvSpPr txBox="1"/>
          <p:nvPr/>
        </p:nvSpPr>
        <p:spPr>
          <a:xfrm>
            <a:off x="6957005" y="3259840"/>
            <a:ext cx="18129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SALAMANCA</a:t>
            </a:r>
            <a:endParaRPr kumimoji="0" lang="es-ES" sz="1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C/ Toro, 76, 1º</a:t>
            </a:r>
            <a:endParaRPr kumimoji="0" lang="es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Arial"/>
              </a:rPr>
              <a:t>37002, Salamanca</a:t>
            </a:r>
          </a:p>
          <a:p>
            <a:pPr marL="0" marR="0" lvl="0" indent="0" algn="l" defTabSz="914400" rtl="0" eaLnBrk="1" fontAlgn="auto" latinLnBrk="0" hangingPunct="1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Arial"/>
              </a:rPr>
              <a:t>Tel: 91 590 19 60</a:t>
            </a:r>
          </a:p>
        </p:txBody>
      </p:sp>
      <p:sp>
        <p:nvSpPr>
          <p:cNvPr id="14" name="Google Shape;890;p40">
            <a:extLst>
              <a:ext uri="{FF2B5EF4-FFF2-40B4-BE49-F238E27FC236}">
                <a16:creationId xmlns:a16="http://schemas.microsoft.com/office/drawing/2014/main" id="{EE112387-E461-E650-48EE-6366EE0E1BA5}"/>
              </a:ext>
            </a:extLst>
          </p:cNvPr>
          <p:cNvSpPr txBox="1"/>
          <p:nvPr/>
        </p:nvSpPr>
        <p:spPr>
          <a:xfrm>
            <a:off x="6957005" y="4157524"/>
            <a:ext cx="17412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VALENCIA</a:t>
            </a:r>
            <a:endParaRPr kumimoji="0" sz="1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Arial"/>
              </a:rPr>
              <a:t>En curso</a:t>
            </a:r>
          </a:p>
        </p:txBody>
      </p:sp>
      <p:sp>
        <p:nvSpPr>
          <p:cNvPr id="15" name="Google Shape;891;p40">
            <a:extLst>
              <a:ext uri="{FF2B5EF4-FFF2-40B4-BE49-F238E27FC236}">
                <a16:creationId xmlns:a16="http://schemas.microsoft.com/office/drawing/2014/main" id="{744A10DF-61F2-BF66-AA12-88D6CAB41954}"/>
              </a:ext>
            </a:extLst>
          </p:cNvPr>
          <p:cNvSpPr txBox="1"/>
          <p:nvPr/>
        </p:nvSpPr>
        <p:spPr>
          <a:xfrm>
            <a:off x="6958529" y="1162794"/>
            <a:ext cx="14826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FRANCIA</a:t>
            </a:r>
            <a:endParaRPr kumimoji="0" sz="1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Patchwork Saint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Lazare, 3 Rue de Stockholm Paris 8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" name="Google Shape;886;p40">
            <a:extLst>
              <a:ext uri="{FF2B5EF4-FFF2-40B4-BE49-F238E27FC236}">
                <a16:creationId xmlns:a16="http://schemas.microsoft.com/office/drawing/2014/main" id="{AA7FF4F3-221E-29C4-A6EE-0B77239B98ED}"/>
              </a:ext>
            </a:extLst>
          </p:cNvPr>
          <p:cNvSpPr txBox="1"/>
          <p:nvPr/>
        </p:nvSpPr>
        <p:spPr>
          <a:xfrm>
            <a:off x="4831303" y="3261621"/>
            <a:ext cx="2222100" cy="97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ASTURIAS</a:t>
            </a:r>
            <a:endParaRPr kumimoji="0" lang="es-ES" sz="1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cs typeface="Arial"/>
                <a:sym typeface="Montserrat SemiBold"/>
              </a:rPr>
              <a:t>Parque Tecnológico Asturias</a:t>
            </a:r>
            <a:endParaRPr kumimoji="0" lang="es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cs typeface="Arial"/>
                <a:sym typeface="Montserrat SemiBold"/>
              </a:rPr>
              <a:t>Edificio </a:t>
            </a:r>
            <a:r>
              <a:rPr kumimoji="0" lang="es" sz="10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cs typeface="Arial"/>
                <a:sym typeface="Montserrat SemiBold"/>
              </a:rPr>
              <a:t>Centroelena</a:t>
            </a: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cs typeface="Arial"/>
                <a:sym typeface="Montserrat SemiBold"/>
              </a:rPr>
              <a:t> II, 2B</a:t>
            </a:r>
            <a:endParaRPr kumimoji="0" lang="es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cs typeface="Arial"/>
                <a:sym typeface="Montserrat SemiBold"/>
              </a:rPr>
              <a:t>33428 Llanera, Asturias</a:t>
            </a:r>
            <a:endParaRPr kumimoji="0" lang="es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cs typeface="Arial"/>
                <a:sym typeface="Montserrat SemiBold"/>
              </a:rPr>
              <a:t>Tel: 984 498 079</a:t>
            </a:r>
            <a:endParaRPr kumimoji="0" lang="es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cs typeface="Arial"/>
              <a:sym typeface="Arial"/>
            </a:endParaRPr>
          </a:p>
        </p:txBody>
      </p:sp>
      <p:sp>
        <p:nvSpPr>
          <p:cNvPr id="17" name="Google Shape;890;p40">
            <a:extLst>
              <a:ext uri="{FF2B5EF4-FFF2-40B4-BE49-F238E27FC236}">
                <a16:creationId xmlns:a16="http://schemas.microsoft.com/office/drawing/2014/main" id="{57AEF127-81AF-300D-D714-2DB725729046}"/>
              </a:ext>
            </a:extLst>
          </p:cNvPr>
          <p:cNvSpPr txBox="1"/>
          <p:nvPr/>
        </p:nvSpPr>
        <p:spPr>
          <a:xfrm>
            <a:off x="6957005" y="2149947"/>
            <a:ext cx="1741200" cy="930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cs typeface="Arial"/>
                <a:sym typeface="Montserrat"/>
              </a:rPr>
              <a:t>A CORUÑA</a:t>
            </a:r>
            <a:endParaRPr kumimoji="0" sz="1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cs typeface="Arial"/>
              <a:sym typeface="Montserrat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cs typeface="Arial"/>
                <a:sym typeface="Arial"/>
              </a:rPr>
              <a:t>C/ Real 74-76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cs typeface="Arial"/>
                <a:sym typeface="Arial"/>
              </a:rPr>
              <a:t>15003 A Coruña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cs typeface="Arial"/>
                <a:sym typeface="Arial"/>
              </a:rPr>
              <a:t>Tel: 91 590 19 60</a:t>
            </a:r>
          </a:p>
        </p:txBody>
      </p:sp>
    </p:spTree>
    <p:extLst>
      <p:ext uri="{BB962C8B-B14F-4D97-AF65-F5344CB8AC3E}">
        <p14:creationId xmlns:p14="http://schemas.microsoft.com/office/powerpoint/2010/main" val="1187863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2"/>
          <p:cNvSpPr txBox="1"/>
          <p:nvPr/>
        </p:nvSpPr>
        <p:spPr>
          <a:xfrm>
            <a:off x="739600" y="530375"/>
            <a:ext cx="11229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s" sz="28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r>
              <a:rPr lang="es" sz="24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      </a:t>
            </a:r>
            <a:endParaRPr sz="24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8" name="Google Shape;358;p22"/>
          <p:cNvCxnSpPr/>
          <p:nvPr/>
        </p:nvCxnSpPr>
        <p:spPr>
          <a:xfrm>
            <a:off x="739600" y="1292867"/>
            <a:ext cx="18753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9" name="Google Shape;359;p22"/>
          <p:cNvSpPr txBox="1"/>
          <p:nvPr/>
        </p:nvSpPr>
        <p:spPr>
          <a:xfrm>
            <a:off x="659500" y="1985850"/>
            <a:ext cx="39125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" sz="4000" dirty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Introducción</a:t>
            </a:r>
            <a:endParaRPr sz="4000" dirty="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360" name="Google Shape;3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5389" y="231169"/>
            <a:ext cx="1051916" cy="4888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61;p38"/>
          <p:cNvSpPr txBox="1"/>
          <p:nvPr/>
        </p:nvSpPr>
        <p:spPr>
          <a:xfrm>
            <a:off x="818025" y="3776375"/>
            <a:ext cx="645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Visión General</a:t>
            </a:r>
            <a:endParaRPr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167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41;p33">
            <a:extLst>
              <a:ext uri="{FF2B5EF4-FFF2-40B4-BE49-F238E27FC236}">
                <a16:creationId xmlns:a16="http://schemas.microsoft.com/office/drawing/2014/main" id="{DE2CCFFD-79F6-AD40-02F3-2CCB8EDA8B19}"/>
              </a:ext>
            </a:extLst>
          </p:cNvPr>
          <p:cNvSpPr txBox="1">
            <a:spLocks/>
          </p:cNvSpPr>
          <p:nvPr/>
        </p:nvSpPr>
        <p:spPr>
          <a:xfrm>
            <a:off x="560300" y="220987"/>
            <a:ext cx="6003060" cy="5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s-ES" sz="2100" b="1" dirty="0">
                <a:latin typeface="Montserrat"/>
                <a:ea typeface="Montserrat"/>
                <a:cs typeface="Montserrat"/>
                <a:sym typeface="Montserrat"/>
              </a:rPr>
              <a:t>Conceptos</a:t>
            </a:r>
          </a:p>
        </p:txBody>
      </p:sp>
      <p:cxnSp>
        <p:nvCxnSpPr>
          <p:cNvPr id="3" name="Google Shape;742;p33">
            <a:extLst>
              <a:ext uri="{FF2B5EF4-FFF2-40B4-BE49-F238E27FC236}">
                <a16:creationId xmlns:a16="http://schemas.microsoft.com/office/drawing/2014/main" id="{F0394D7F-6608-B91A-A10F-CA38DD513315}"/>
              </a:ext>
            </a:extLst>
          </p:cNvPr>
          <p:cNvCxnSpPr/>
          <p:nvPr/>
        </p:nvCxnSpPr>
        <p:spPr>
          <a:xfrm>
            <a:off x="675750" y="984517"/>
            <a:ext cx="1899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8" name="Picture 4" descr="Qué es una api rest? ¿Cómo funciona? ¿En que tipo de web utilizarlas?">
            <a:extLst>
              <a:ext uri="{FF2B5EF4-FFF2-40B4-BE49-F238E27FC236}">
                <a16:creationId xmlns:a16="http://schemas.microsoft.com/office/drawing/2014/main" id="{DBD00BA1-FCC9-4E66-80BA-F6B4B529C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576" y="2853223"/>
            <a:ext cx="6642847" cy="165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DFB9F4B-962A-3787-C424-A97EA3C56358}"/>
              </a:ext>
            </a:extLst>
          </p:cNvPr>
          <p:cNvSpPr txBox="1"/>
          <p:nvPr/>
        </p:nvSpPr>
        <p:spPr>
          <a:xfrm>
            <a:off x="560300" y="1262271"/>
            <a:ext cx="40005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Una </a:t>
            </a:r>
            <a:r>
              <a:rPr lang="es-ES" b="1" dirty="0"/>
              <a:t>API </a:t>
            </a:r>
            <a:r>
              <a:rPr lang="es-ES" dirty="0"/>
              <a:t>es un contrato entre el cliente y la aplicación, que define un conjunto de pautas y reglas de como las aplicaciones o los dispositivos pueden conectarse y comunicarse entre sí.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B8DEF1F-C796-41D6-F466-F5281DA78163}"/>
              </a:ext>
            </a:extLst>
          </p:cNvPr>
          <p:cNvSpPr txBox="1"/>
          <p:nvPr/>
        </p:nvSpPr>
        <p:spPr>
          <a:xfrm>
            <a:off x="4733364" y="1836806"/>
            <a:ext cx="37382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Una </a:t>
            </a:r>
            <a:r>
              <a:rPr lang="es-ES" b="1" dirty="0"/>
              <a:t>API REST </a:t>
            </a:r>
            <a:r>
              <a:rPr lang="es-ES" dirty="0"/>
              <a:t>es una API que cumple los principios de diseño del estilo de arquitectura REST.</a:t>
            </a:r>
          </a:p>
        </p:txBody>
      </p:sp>
    </p:spTree>
    <p:extLst>
      <p:ext uri="{BB962C8B-B14F-4D97-AF65-F5344CB8AC3E}">
        <p14:creationId xmlns:p14="http://schemas.microsoft.com/office/powerpoint/2010/main" val="2627774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41;p33">
            <a:extLst>
              <a:ext uri="{FF2B5EF4-FFF2-40B4-BE49-F238E27FC236}">
                <a16:creationId xmlns:a16="http://schemas.microsoft.com/office/drawing/2014/main" id="{DE2CCFFD-79F6-AD40-02F3-2CCB8EDA8B19}"/>
              </a:ext>
            </a:extLst>
          </p:cNvPr>
          <p:cNvSpPr txBox="1">
            <a:spLocks/>
          </p:cNvSpPr>
          <p:nvPr/>
        </p:nvSpPr>
        <p:spPr>
          <a:xfrm>
            <a:off x="560300" y="220987"/>
            <a:ext cx="6003060" cy="5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s-ES" sz="2100" b="1" dirty="0">
                <a:latin typeface="Montserrat"/>
                <a:ea typeface="Montserrat"/>
                <a:cs typeface="Montserrat"/>
                <a:sym typeface="Montserrat"/>
              </a:rPr>
              <a:t>Especificación</a:t>
            </a:r>
          </a:p>
        </p:txBody>
      </p:sp>
      <p:cxnSp>
        <p:nvCxnSpPr>
          <p:cNvPr id="3" name="Google Shape;742;p33">
            <a:extLst>
              <a:ext uri="{FF2B5EF4-FFF2-40B4-BE49-F238E27FC236}">
                <a16:creationId xmlns:a16="http://schemas.microsoft.com/office/drawing/2014/main" id="{F0394D7F-6608-B91A-A10F-CA38DD513315}"/>
              </a:ext>
            </a:extLst>
          </p:cNvPr>
          <p:cNvCxnSpPr/>
          <p:nvPr/>
        </p:nvCxnSpPr>
        <p:spPr>
          <a:xfrm>
            <a:off x="675750" y="984517"/>
            <a:ext cx="1899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A7AD6C34-2794-86CA-55AF-DF09A68ED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82" y="1844966"/>
            <a:ext cx="556582" cy="56476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7DD8709-588F-F42A-968A-BB888CC07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236" y="1417186"/>
            <a:ext cx="2971533" cy="1458913"/>
          </a:xfrm>
          <a:prstGeom prst="rect">
            <a:avLst/>
          </a:prstGeom>
        </p:spPr>
      </p:pic>
      <p:pic>
        <p:nvPicPr>
          <p:cNvPr id="6" name="Picture 4" descr="ABAP OpenAPI Client Generation in ABAP | SAP Blogs">
            <a:extLst>
              <a:ext uri="{FF2B5EF4-FFF2-40B4-BE49-F238E27FC236}">
                <a16:creationId xmlns:a16="http://schemas.microsoft.com/office/drawing/2014/main" id="{B8FBF708-4DF9-4934-AF13-6B02AF8E2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466" y="1227641"/>
            <a:ext cx="851479" cy="22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56C33F1-1952-8BAF-5E8F-C2ACC8A6F2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4051" y="1529963"/>
            <a:ext cx="3308365" cy="133563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1CE6CDE-CD9A-0AF7-778F-25513B7373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5700" y="3209480"/>
            <a:ext cx="2618069" cy="153721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6D1519F-CB7A-DD3F-DA28-6936D692D8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884" y="3684692"/>
            <a:ext cx="982459" cy="474291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6FEE30CD-9BF2-B9E8-FB15-2497586CAB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9486" y="3307480"/>
            <a:ext cx="2723437" cy="1404237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ED5D01DC-7933-DA01-DEF7-0588835A82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75466" y="3018093"/>
            <a:ext cx="777516" cy="214981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D7A75F2A-5260-EBBD-DF47-E4D596C7DA96}"/>
              </a:ext>
            </a:extLst>
          </p:cNvPr>
          <p:cNvSpPr txBox="1"/>
          <p:nvPr/>
        </p:nvSpPr>
        <p:spPr>
          <a:xfrm>
            <a:off x="3617258" y="560586"/>
            <a:ext cx="4173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Una </a:t>
            </a:r>
            <a:r>
              <a:rPr lang="es-ES" b="1" dirty="0"/>
              <a:t>especificación</a:t>
            </a:r>
            <a:r>
              <a:rPr lang="es-ES" dirty="0"/>
              <a:t> es una descripción completa del comportamiento del sistema a desarrollar.</a:t>
            </a:r>
          </a:p>
        </p:txBody>
      </p:sp>
    </p:spTree>
    <p:extLst>
      <p:ext uri="{BB962C8B-B14F-4D97-AF65-F5344CB8AC3E}">
        <p14:creationId xmlns:p14="http://schemas.microsoft.com/office/powerpoint/2010/main" val="4128814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41;p33">
            <a:extLst>
              <a:ext uri="{FF2B5EF4-FFF2-40B4-BE49-F238E27FC236}">
                <a16:creationId xmlns:a16="http://schemas.microsoft.com/office/drawing/2014/main" id="{DE2CCFFD-79F6-AD40-02F3-2CCB8EDA8B19}"/>
              </a:ext>
            </a:extLst>
          </p:cNvPr>
          <p:cNvSpPr txBox="1">
            <a:spLocks/>
          </p:cNvSpPr>
          <p:nvPr/>
        </p:nvSpPr>
        <p:spPr>
          <a:xfrm>
            <a:off x="560300" y="220987"/>
            <a:ext cx="6003060" cy="5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s-ES" sz="2100" b="1" dirty="0">
                <a:latin typeface="Montserrat"/>
                <a:ea typeface="Montserrat"/>
                <a:cs typeface="Montserrat"/>
                <a:sym typeface="Montserrat"/>
              </a:rPr>
              <a:t>¿Qué herramientas emplearemos?</a:t>
            </a:r>
          </a:p>
        </p:txBody>
      </p:sp>
      <p:cxnSp>
        <p:nvCxnSpPr>
          <p:cNvPr id="3" name="Google Shape;742;p33">
            <a:extLst>
              <a:ext uri="{FF2B5EF4-FFF2-40B4-BE49-F238E27FC236}">
                <a16:creationId xmlns:a16="http://schemas.microsoft.com/office/drawing/2014/main" id="{F0394D7F-6608-B91A-A10F-CA38DD513315}"/>
              </a:ext>
            </a:extLst>
          </p:cNvPr>
          <p:cNvCxnSpPr/>
          <p:nvPr/>
        </p:nvCxnSpPr>
        <p:spPr>
          <a:xfrm>
            <a:off x="675750" y="984517"/>
            <a:ext cx="1899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id="{2D2555AC-09AD-861D-4C82-5461A77DC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-2667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1F09505-35A9-0F90-D9E5-98AA12474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1" i="0" u="none" strike="noStrike" cap="none" normalizeH="0" baseline="0">
                <a:ln>
                  <a:noFill/>
                </a:ln>
                <a:solidFill>
                  <a:srgbClr val="5B9BD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kumimoji="0" lang="es-ES" altLang="es-E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1BC6D695-66E9-7399-C116-4F2748C586EA}"/>
              </a:ext>
            </a:extLst>
          </p:cNvPr>
          <p:cNvSpPr txBox="1"/>
          <p:nvPr/>
        </p:nvSpPr>
        <p:spPr>
          <a:xfrm>
            <a:off x="567610" y="1470244"/>
            <a:ext cx="951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sz="1600" dirty="0" err="1">
                <a:solidFill>
                  <a:schemeClr val="tx1"/>
                </a:solidFill>
                <a:latin typeface="Arial Black" panose="020B0A04020102020204" pitchFamily="34" charset="0"/>
              </a:rPr>
              <a:t>Design</a:t>
            </a:r>
            <a:endParaRPr lang="es-E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78" name="Picture 10" descr="Stoplight - OpenAPI Initiative">
            <a:extLst>
              <a:ext uri="{FF2B5EF4-FFF2-40B4-BE49-F238E27FC236}">
                <a16:creationId xmlns:a16="http://schemas.microsoft.com/office/drawing/2014/main" id="{DEEC0071-4708-A48F-C59F-74ED66FEB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413" y="1145784"/>
            <a:ext cx="1283768" cy="39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12" descr="Swagger API Nedir? - Burcu Altınok Blog">
            <a:extLst>
              <a:ext uri="{FF2B5EF4-FFF2-40B4-BE49-F238E27FC236}">
                <a16:creationId xmlns:a16="http://schemas.microsoft.com/office/drawing/2014/main" id="{9CA5459E-3FBB-F0CB-3ABA-42695A93E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784" y="1064303"/>
            <a:ext cx="1052228" cy="575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6" descr="How to Master Your API Workflow with Postman | Website ...">
            <a:extLst>
              <a:ext uri="{FF2B5EF4-FFF2-40B4-BE49-F238E27FC236}">
                <a16:creationId xmlns:a16="http://schemas.microsoft.com/office/drawing/2014/main" id="{0F1941D7-AB52-BDE3-B739-92FBAB021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678" y="2652011"/>
            <a:ext cx="1360167" cy="494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0A777BA-B960-7ABF-F95B-7B257F23DFDD}"/>
              </a:ext>
            </a:extLst>
          </p:cNvPr>
          <p:cNvSpPr txBox="1"/>
          <p:nvPr/>
        </p:nvSpPr>
        <p:spPr>
          <a:xfrm>
            <a:off x="560300" y="2672667"/>
            <a:ext cx="1219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sz="1600" dirty="0" err="1">
                <a:solidFill>
                  <a:schemeClr val="tx1"/>
                </a:solidFill>
                <a:latin typeface="Arial Black" panose="020B0A04020102020204" pitchFamily="34" charset="0"/>
              </a:rPr>
              <a:t>Testing</a:t>
            </a:r>
            <a:endParaRPr lang="es-E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2050" name="Picture 2" descr="Enterprise API Security Platform | 42Crunch">
            <a:extLst>
              <a:ext uri="{FF2B5EF4-FFF2-40B4-BE49-F238E27FC236}">
                <a16:creationId xmlns:a16="http://schemas.microsoft.com/office/drawing/2014/main" id="{155AE203-F61C-8A96-62D7-8A45B767F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678" y="1826476"/>
            <a:ext cx="1465554" cy="446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somnia, not just another API client - Brightest">
            <a:extLst>
              <a:ext uri="{FF2B5EF4-FFF2-40B4-BE49-F238E27FC236}">
                <a16:creationId xmlns:a16="http://schemas.microsoft.com/office/drawing/2014/main" id="{D4DA2238-66FC-CCD8-AFB2-846C6DB94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873" y="2686162"/>
            <a:ext cx="1431340" cy="41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nsomnia, not just another API client - Brightest">
            <a:extLst>
              <a:ext uri="{FF2B5EF4-FFF2-40B4-BE49-F238E27FC236}">
                <a16:creationId xmlns:a16="http://schemas.microsoft.com/office/drawing/2014/main" id="{35FB7EB9-3808-B854-375A-70E16F4EC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835" y="1856272"/>
            <a:ext cx="1431340" cy="41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108A01A5-350F-1A14-8626-1C16351B80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9962" y="2644402"/>
            <a:ext cx="1201112" cy="509824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EC794005-5E89-47B8-66EB-7A2A173BA8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57030" y="1111890"/>
            <a:ext cx="1527688" cy="447931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928C7113-4522-1D1E-CC90-2523016D442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71418" b="6774"/>
          <a:stretch/>
        </p:blipFill>
        <p:spPr>
          <a:xfrm>
            <a:off x="2504047" y="3682957"/>
            <a:ext cx="1697980" cy="392376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074CBC3B-EF7C-78B4-77B5-7CB6D13D1F5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9115" b="18678"/>
          <a:stretch/>
        </p:blipFill>
        <p:spPr>
          <a:xfrm>
            <a:off x="4637262" y="3615856"/>
            <a:ext cx="922279" cy="564970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F72BB15B-8A27-EDBC-187C-41D9A848CB1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32533" y="3514269"/>
            <a:ext cx="1792334" cy="768143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250E2CC2-99BD-0536-41A9-6DE5489BCCB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60585" y="4260611"/>
            <a:ext cx="1601065" cy="481493"/>
          </a:xfrm>
          <a:prstGeom prst="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A61F5816-280F-2D57-516D-3579F5D57EA5}"/>
              </a:ext>
            </a:extLst>
          </p:cNvPr>
          <p:cNvSpPr txBox="1"/>
          <p:nvPr/>
        </p:nvSpPr>
        <p:spPr>
          <a:xfrm>
            <a:off x="560300" y="3842272"/>
            <a:ext cx="1601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sz="1600" dirty="0" err="1">
                <a:solidFill>
                  <a:schemeClr val="tx1"/>
                </a:solidFill>
                <a:latin typeface="Arial Black" panose="020B0A04020102020204" pitchFamily="34" charset="0"/>
              </a:rPr>
              <a:t>Arquitecture</a:t>
            </a:r>
            <a:endParaRPr lang="es-E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2D1F377D-6079-243D-7B0D-692AA0A706EB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22747" b="21405"/>
          <a:stretch/>
        </p:blipFill>
        <p:spPr>
          <a:xfrm>
            <a:off x="4571100" y="4260611"/>
            <a:ext cx="1805221" cy="62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592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2"/>
          <p:cNvSpPr txBox="1"/>
          <p:nvPr/>
        </p:nvSpPr>
        <p:spPr>
          <a:xfrm>
            <a:off x="739600" y="530375"/>
            <a:ext cx="11229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s" sz="28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r>
              <a:rPr lang="es" sz="24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      </a:t>
            </a:r>
            <a:endParaRPr sz="24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8" name="Google Shape;358;p22"/>
          <p:cNvCxnSpPr/>
          <p:nvPr/>
        </p:nvCxnSpPr>
        <p:spPr>
          <a:xfrm>
            <a:off x="739600" y="1292867"/>
            <a:ext cx="18753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9" name="Google Shape;359;p22"/>
          <p:cNvSpPr txBox="1"/>
          <p:nvPr/>
        </p:nvSpPr>
        <p:spPr>
          <a:xfrm>
            <a:off x="659500" y="1985850"/>
            <a:ext cx="46320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" sz="4000" dirty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Postman</a:t>
            </a:r>
            <a:endParaRPr sz="4000" dirty="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360" name="Google Shape;3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5389" y="231169"/>
            <a:ext cx="1051916" cy="4888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61;p38"/>
          <p:cNvSpPr txBox="1"/>
          <p:nvPr/>
        </p:nvSpPr>
        <p:spPr>
          <a:xfrm>
            <a:off x="818025" y="3776375"/>
            <a:ext cx="645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</a:rPr>
              <a:t>Iniciación a las validaciones, colecciones de pruebas</a:t>
            </a:r>
            <a:endParaRPr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459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oogle Shape;742;p33">
            <a:extLst>
              <a:ext uri="{FF2B5EF4-FFF2-40B4-BE49-F238E27FC236}">
                <a16:creationId xmlns:a16="http://schemas.microsoft.com/office/drawing/2014/main" id="{F0394D7F-6608-B91A-A10F-CA38DD513315}"/>
              </a:ext>
            </a:extLst>
          </p:cNvPr>
          <p:cNvCxnSpPr/>
          <p:nvPr/>
        </p:nvCxnSpPr>
        <p:spPr>
          <a:xfrm>
            <a:off x="675750" y="984517"/>
            <a:ext cx="1899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id="{2D2555AC-09AD-861D-4C82-5461A77DC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-2667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1F09505-35A9-0F90-D9E5-98AA12474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1" i="0" u="none" strike="noStrike" cap="none" normalizeH="0" baseline="0">
                <a:ln>
                  <a:noFill/>
                </a:ln>
                <a:solidFill>
                  <a:srgbClr val="5B9BD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kumimoji="0" lang="es-ES" altLang="es-E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Google Shape;741;p33">
            <a:extLst>
              <a:ext uri="{FF2B5EF4-FFF2-40B4-BE49-F238E27FC236}">
                <a16:creationId xmlns:a16="http://schemas.microsoft.com/office/drawing/2014/main" id="{FEB7C168-AD78-D891-4B7E-83B88C167CAC}"/>
              </a:ext>
            </a:extLst>
          </p:cNvPr>
          <p:cNvSpPr txBox="1">
            <a:spLocks/>
          </p:cNvSpPr>
          <p:nvPr/>
        </p:nvSpPr>
        <p:spPr>
          <a:xfrm>
            <a:off x="560300" y="220987"/>
            <a:ext cx="6003060" cy="5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s-ES" sz="2100" b="1" dirty="0">
                <a:latin typeface="Montserrat"/>
                <a:ea typeface="Montserrat"/>
                <a:cs typeface="Montserrat"/>
                <a:sym typeface="Montserrat"/>
              </a:rPr>
              <a:t>¿Qué es </a:t>
            </a:r>
            <a:r>
              <a:rPr lang="es-ES" sz="2100" b="1" dirty="0" err="1">
                <a:latin typeface="Montserrat"/>
                <a:ea typeface="Montserrat"/>
                <a:cs typeface="Montserrat"/>
                <a:sym typeface="Montserrat"/>
              </a:rPr>
              <a:t>Postman</a:t>
            </a:r>
            <a:r>
              <a:rPr lang="es-ES" sz="2100" b="1" dirty="0">
                <a:latin typeface="Montserrat"/>
                <a:ea typeface="Montserrat"/>
                <a:cs typeface="Montserrat"/>
                <a:sym typeface="Montserrat"/>
              </a:rPr>
              <a:t>?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978C95E-3C80-7E01-558E-AF03B8F53BAE}"/>
              </a:ext>
            </a:extLst>
          </p:cNvPr>
          <p:cNvSpPr txBox="1"/>
          <p:nvPr/>
        </p:nvSpPr>
        <p:spPr>
          <a:xfrm>
            <a:off x="6113280" y="1663390"/>
            <a:ext cx="29075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Postman</a:t>
            </a:r>
            <a:r>
              <a:rPr lang="es-ES" dirty="0"/>
              <a:t> es un entorno de desarrollo que permite testear colecciones o catálogos de pruebas para APIs de tipo REST.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320BB2B-A6F0-48DB-0CCA-4FF9F99F3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25" y="1443555"/>
            <a:ext cx="5760000" cy="2772000"/>
          </a:xfrm>
          <a:prstGeom prst="rect">
            <a:avLst/>
          </a:prstGeom>
        </p:spPr>
      </p:pic>
      <p:pic>
        <p:nvPicPr>
          <p:cNvPr id="1028" name="Picture 4" descr="Postman I: Explorando la herramienta - Sngular">
            <a:extLst>
              <a:ext uri="{FF2B5EF4-FFF2-40B4-BE49-F238E27FC236}">
                <a16:creationId xmlns:a16="http://schemas.microsoft.com/office/drawing/2014/main" id="{457AA770-D61D-2B00-3237-80277839B5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14" r="21046"/>
          <a:stretch/>
        </p:blipFill>
        <p:spPr bwMode="auto">
          <a:xfrm>
            <a:off x="6666615" y="3019646"/>
            <a:ext cx="1402738" cy="126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021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oogle Shape;742;p33">
            <a:extLst>
              <a:ext uri="{FF2B5EF4-FFF2-40B4-BE49-F238E27FC236}">
                <a16:creationId xmlns:a16="http://schemas.microsoft.com/office/drawing/2014/main" id="{F0394D7F-6608-B91A-A10F-CA38DD513315}"/>
              </a:ext>
            </a:extLst>
          </p:cNvPr>
          <p:cNvCxnSpPr/>
          <p:nvPr/>
        </p:nvCxnSpPr>
        <p:spPr>
          <a:xfrm>
            <a:off x="675750" y="984517"/>
            <a:ext cx="1899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id="{2D2555AC-09AD-861D-4C82-5461A77DC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-2667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1F09505-35A9-0F90-D9E5-98AA12474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1" i="0" u="none" strike="noStrike" cap="none" normalizeH="0" baseline="0">
                <a:ln>
                  <a:noFill/>
                </a:ln>
                <a:solidFill>
                  <a:srgbClr val="5B9BD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kumimoji="0" lang="es-ES" altLang="es-E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Google Shape;741;p33">
            <a:extLst>
              <a:ext uri="{FF2B5EF4-FFF2-40B4-BE49-F238E27FC236}">
                <a16:creationId xmlns:a16="http://schemas.microsoft.com/office/drawing/2014/main" id="{FEB7C168-AD78-D891-4B7E-83B88C167CAC}"/>
              </a:ext>
            </a:extLst>
          </p:cNvPr>
          <p:cNvSpPr txBox="1">
            <a:spLocks/>
          </p:cNvSpPr>
          <p:nvPr/>
        </p:nvSpPr>
        <p:spPr>
          <a:xfrm>
            <a:off x="560300" y="220987"/>
            <a:ext cx="6003060" cy="5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s-ES" sz="2100" b="1" dirty="0">
                <a:latin typeface="Montserrat"/>
                <a:ea typeface="Montserrat"/>
                <a:cs typeface="Montserrat"/>
                <a:sym typeface="Montserrat"/>
              </a:rPr>
              <a:t>¿Qué es </a:t>
            </a:r>
            <a:r>
              <a:rPr lang="es-ES" sz="2100" b="1" dirty="0" err="1">
                <a:latin typeface="Montserrat"/>
                <a:ea typeface="Montserrat"/>
                <a:cs typeface="Montserrat"/>
                <a:sym typeface="Montserrat"/>
              </a:rPr>
              <a:t>Postman</a:t>
            </a:r>
            <a:r>
              <a:rPr lang="es-ES" sz="2100" b="1" dirty="0">
                <a:latin typeface="Montserrat"/>
                <a:ea typeface="Montserrat"/>
                <a:cs typeface="Montserrat"/>
                <a:sym typeface="Montserrat"/>
              </a:rPr>
              <a:t>?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320BB2B-A6F0-48DB-0CCA-4FF9F99F3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035" y="1322084"/>
            <a:ext cx="5894855" cy="2836899"/>
          </a:xfrm>
          <a:prstGeom prst="rect">
            <a:avLst/>
          </a:prstGeom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B2899628-C1D5-54C8-F202-BF1A9D741A84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661900" y="1572658"/>
            <a:ext cx="1488757" cy="131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C34F3A4-DAA8-2996-94E1-1E6BFECEEF51}"/>
              </a:ext>
            </a:extLst>
          </p:cNvPr>
          <p:cNvSpPr txBox="1"/>
          <p:nvPr/>
        </p:nvSpPr>
        <p:spPr>
          <a:xfrm>
            <a:off x="762000" y="1311048"/>
            <a:ext cx="1899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Nueva colección de pruebas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BCAA4747-BFB9-8E79-42AB-C5F00AE2E4FD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2748150" y="2117073"/>
            <a:ext cx="1205285" cy="3373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3616D35-715D-E282-B5FA-1D8B66F05CC7}"/>
              </a:ext>
            </a:extLst>
          </p:cNvPr>
          <p:cNvSpPr txBox="1"/>
          <p:nvPr/>
        </p:nvSpPr>
        <p:spPr>
          <a:xfrm>
            <a:off x="762000" y="1977361"/>
            <a:ext cx="19861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Una vez creada una colección, dentro de la colección se deben crear nuevas pruebas.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207E177B-2E79-A318-84F2-CA45799750B3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2748150" y="1725479"/>
            <a:ext cx="2872721" cy="17054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EE98280-DDEE-6406-8051-223D3EF60700}"/>
              </a:ext>
            </a:extLst>
          </p:cNvPr>
          <p:cNvSpPr txBox="1"/>
          <p:nvPr/>
        </p:nvSpPr>
        <p:spPr>
          <a:xfrm>
            <a:off x="762000" y="3169339"/>
            <a:ext cx="1986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Éstas se añadirán en nuevas pestañas.</a:t>
            </a:r>
          </a:p>
        </p:txBody>
      </p:sp>
    </p:spTree>
    <p:extLst>
      <p:ext uri="{BB962C8B-B14F-4D97-AF65-F5344CB8AC3E}">
        <p14:creationId xmlns:p14="http://schemas.microsoft.com/office/powerpoint/2010/main" val="3068680798"/>
      </p:ext>
    </p:extLst>
  </p:cSld>
  <p:clrMapOvr>
    <a:masterClrMapping/>
  </p:clrMapOvr>
</p:sld>
</file>

<file path=ppt/theme/theme1.xml><?xml version="1.0" encoding="utf-8"?>
<a:theme xmlns:a="http://schemas.openxmlformats.org/drawingml/2006/main" name="2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Homologació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A1F53E73AE885468C1CA638FFC150CC" ma:contentTypeVersion="4" ma:contentTypeDescription="Crear nuevo documento." ma:contentTypeScope="" ma:versionID="c0060ebd86a355416d24b6bedb74ffe0">
  <xsd:schema xmlns:xsd="http://www.w3.org/2001/XMLSchema" xmlns:xs="http://www.w3.org/2001/XMLSchema" xmlns:p="http://schemas.microsoft.com/office/2006/metadata/properties" xmlns:ns2="6bedbdbe-a644-4260-9884-88091de76da3" xmlns:ns3="34286b73-aa1d-45fe-81d7-0b3eb0f467d3" targetNamespace="http://schemas.microsoft.com/office/2006/metadata/properties" ma:root="true" ma:fieldsID="78e9e78b3b4e899a5e512ce626304a3f" ns2:_="" ns3:_="">
    <xsd:import namespace="6bedbdbe-a644-4260-9884-88091de76da3"/>
    <xsd:import namespace="34286b73-aa1d-45fe-81d7-0b3eb0f467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edbdbe-a644-4260-9884-88091de76d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286b73-aa1d-45fe-81d7-0b3eb0f467d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E5D0A41-DF76-4ADC-A62C-7EBF784D09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DD2599-DE4C-4C0D-9A80-C477F2F77C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edbdbe-a644-4260-9884-88091de76da3"/>
    <ds:schemaRef ds:uri="34286b73-aa1d-45fe-81d7-0b3eb0f467d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367D418-14E0-48F0-95E1-5EE483506AE2}">
  <ds:schemaRefs>
    <ds:schemaRef ds:uri="6bedbdbe-a644-4260-9884-88091de76da3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34286b73-aa1d-45fe-81d7-0b3eb0f467d3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8955</TotalTime>
  <Words>746</Words>
  <Application>Microsoft Office PowerPoint</Application>
  <PresentationFormat>Presentación en pantalla (16:9)</PresentationFormat>
  <Paragraphs>155</Paragraphs>
  <Slides>23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6</vt:i4>
      </vt:variant>
      <vt:variant>
        <vt:lpstr>Títulos de diapositiva</vt:lpstr>
      </vt:variant>
      <vt:variant>
        <vt:i4>23</vt:i4>
      </vt:variant>
    </vt:vector>
  </HeadingPairs>
  <TitlesOfParts>
    <vt:vector size="36" baseType="lpstr">
      <vt:lpstr>Arial</vt:lpstr>
      <vt:lpstr>Montserrat</vt:lpstr>
      <vt:lpstr>Calibri</vt:lpstr>
      <vt:lpstr>Montserrat Medium</vt:lpstr>
      <vt:lpstr>Montserrat SemiBold</vt:lpstr>
      <vt:lpstr>Arial Black</vt:lpstr>
      <vt:lpstr>Calibri Light</vt:lpstr>
      <vt:lpstr>2_Diseño personalizado</vt:lpstr>
      <vt:lpstr>Diseño personalizado</vt:lpstr>
      <vt:lpstr>Simple Light</vt:lpstr>
      <vt:lpstr>1_Diseño personalizado</vt:lpstr>
      <vt:lpstr>1_Simple Light</vt:lpstr>
      <vt:lpstr>1_Homologación</vt:lpstr>
      <vt:lpstr>Iniciación a APIs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Homologación</dc:title>
  <dc:creator>Alberto Arrabal Meruelo</dc:creator>
  <cp:lastModifiedBy>Cliente77</cp:lastModifiedBy>
  <cp:revision>47</cp:revision>
  <dcterms:modified xsi:type="dcterms:W3CDTF">2023-06-05T09:30:15Z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0x0101008A1F53E73AE885468C1CA638FFC150CC</vt:lpwstr>
  </property>
</Properties>
</file>