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21635-95EC-4C42-8E40-E30A45A2853F}" type="datetimeFigureOut">
              <a:rPr lang="en-US" smtClean="0"/>
              <a:t>2/14/2019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287D4B-BDCF-485F-8581-DE1AF75BC03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287D4B-BDCF-485F-8581-DE1AF75BC036}" type="slidenum">
              <a:rPr lang="en-US" smtClean="0"/>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F4E23D8-6070-4C41-95CE-8F13B7CF5AE0}" type="datetimeFigureOut">
              <a:rPr lang="en-US" smtClean="0"/>
              <a:t>2/14/2019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08BA6A7-48A2-4946-910C-E89C44A2242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4E23D8-6070-4C41-95CE-8F13B7CF5AE0}"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BA6A7-48A2-4946-910C-E89C44A224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4E23D8-6070-4C41-95CE-8F13B7CF5AE0}"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BA6A7-48A2-4946-910C-E89C44A224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4E23D8-6070-4C41-95CE-8F13B7CF5AE0}"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BA6A7-48A2-4946-910C-E89C44A224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F4E23D8-6070-4C41-95CE-8F13B7CF5AE0}"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BA6A7-48A2-4946-910C-E89C44A2242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F4E23D8-6070-4C41-95CE-8F13B7CF5AE0}"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8BA6A7-48A2-4946-910C-E89C44A224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F4E23D8-6070-4C41-95CE-8F13B7CF5AE0}" type="datetimeFigureOut">
              <a:rPr lang="en-US" smtClean="0"/>
              <a:t>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8BA6A7-48A2-4946-910C-E89C44A224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F4E23D8-6070-4C41-95CE-8F13B7CF5AE0}" type="datetimeFigureOut">
              <a:rPr lang="en-US" smtClean="0"/>
              <a:t>2/14/2019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8BA6A7-48A2-4946-910C-E89C44A224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E23D8-6070-4C41-95CE-8F13B7CF5AE0}" type="datetimeFigureOut">
              <a:rPr lang="en-US" smtClean="0"/>
              <a:t>2/14/2019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8BA6A7-48A2-4946-910C-E89C44A224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F4E23D8-6070-4C41-95CE-8F13B7CF5AE0}"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8BA6A7-48A2-4946-910C-E89C44A224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F4E23D8-6070-4C41-95CE-8F13B7CF5AE0}"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08BA6A7-48A2-4946-910C-E89C44A2242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F4E23D8-6070-4C41-95CE-8F13B7CF5AE0}" type="datetimeFigureOut">
              <a:rPr lang="en-US" smtClean="0"/>
              <a:t>2/14/2019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08BA6A7-48A2-4946-910C-E89C44A2242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ro.wikipedia.org/wiki/Filosofie" TargetMode="External"/><Relationship Id="rId2" Type="http://schemas.openxmlformats.org/officeDocument/2006/relationships/hyperlink" Target="https://ro.wikipedia.org/wiki/Limba_greac%C4%83" TargetMode="External"/><Relationship Id="rId1" Type="http://schemas.openxmlformats.org/officeDocument/2006/relationships/slideLayout" Target="../slideLayouts/slideLayout2.xml"/><Relationship Id="rId5" Type="http://schemas.openxmlformats.org/officeDocument/2006/relationships/hyperlink" Target="https://ro.wikipedia.org/wiki/R%C4%83ul" TargetMode="External"/><Relationship Id="rId4" Type="http://schemas.openxmlformats.org/officeDocument/2006/relationships/hyperlink" Target="https://ro.wikipedia.org/wiki/Binel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060575"/>
          </a:xfrm>
        </p:spPr>
        <p:txBody>
          <a:bodyPr/>
          <a:lstStyle/>
          <a:p>
            <a:r>
              <a:rPr lang="ro-RO" dirty="0" smtClean="0"/>
              <a:t>Etica Digitala</a:t>
            </a:r>
            <a:endParaRPr lang="en-US" dirty="0"/>
          </a:p>
        </p:txBody>
      </p:sp>
      <p:sp>
        <p:nvSpPr>
          <p:cNvPr id="3" name="Subtitle 2"/>
          <p:cNvSpPr>
            <a:spLocks noGrp="1"/>
          </p:cNvSpPr>
          <p:nvPr>
            <p:ph type="subTitle" idx="1"/>
          </p:nvPr>
        </p:nvSpPr>
        <p:spPr>
          <a:xfrm>
            <a:off x="533400" y="5943600"/>
            <a:ext cx="4343400" cy="533400"/>
          </a:xfrm>
        </p:spPr>
        <p:txBody>
          <a:bodyPr/>
          <a:lstStyle/>
          <a:p>
            <a:r>
              <a:rPr lang="ro-RO" dirty="0" smtClean="0"/>
              <a:t>By Ignat Andrei</a:t>
            </a:r>
            <a:endParaRPr lang="en-US" dirty="0"/>
          </a:p>
        </p:txBody>
      </p:sp>
    </p:spTree>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ro-RO" sz="8800" dirty="0" smtClean="0"/>
              <a:t>The end</a:t>
            </a:r>
            <a:endParaRPr lang="en-US" sz="8800" dirty="0"/>
          </a:p>
        </p:txBody>
      </p:sp>
      <p:pic>
        <p:nvPicPr>
          <p:cNvPr id="4" name="Content Placeholder 3" descr="ed5.jpg"/>
          <p:cNvPicPr>
            <a:picLocks noGrp="1" noChangeAspect="1"/>
          </p:cNvPicPr>
          <p:nvPr>
            <p:ph idx="1"/>
          </p:nvPr>
        </p:nvPicPr>
        <p:blipFill>
          <a:blip r:embed="rId2"/>
          <a:stretch>
            <a:fillRect/>
          </a:stretch>
        </p:blipFill>
        <p:spPr>
          <a:xfrm>
            <a:off x="1371600" y="2133600"/>
            <a:ext cx="6553200" cy="3962399"/>
          </a:xfrm>
        </p:spPr>
      </p:pic>
    </p:spTree>
  </p:cSld>
  <p:clrMapOvr>
    <a:masterClrMapping/>
  </p:clrMapOvr>
  <p:transition>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  Definiția Eticii</a:t>
            </a:r>
            <a:endParaRPr lang="en-US" dirty="0"/>
          </a:p>
        </p:txBody>
      </p:sp>
      <p:sp>
        <p:nvSpPr>
          <p:cNvPr id="3" name="Content Placeholder 2"/>
          <p:cNvSpPr>
            <a:spLocks noGrp="1"/>
          </p:cNvSpPr>
          <p:nvPr>
            <p:ph idx="1"/>
          </p:nvPr>
        </p:nvSpPr>
        <p:spPr/>
        <p:txBody>
          <a:bodyPr/>
          <a:lstStyle/>
          <a:p>
            <a:r>
              <a:rPr lang="vi-VN" b="1" dirty="0" smtClean="0"/>
              <a:t>Etica</a:t>
            </a:r>
            <a:r>
              <a:rPr lang="vi-VN" dirty="0" smtClean="0"/>
              <a:t> (din </a:t>
            </a:r>
            <a:r>
              <a:rPr lang="vi-VN" dirty="0" smtClean="0">
                <a:hlinkClick r:id="rId2" tooltip="Limba greacă"/>
              </a:rPr>
              <a:t>greacă</a:t>
            </a:r>
            <a:r>
              <a:rPr lang="vi-VN" dirty="0" smtClean="0"/>
              <a:t> </a:t>
            </a:r>
            <a:r>
              <a:rPr lang="el-GR" i="1" dirty="0" smtClean="0"/>
              <a:t>ἦθος</a:t>
            </a:r>
            <a:r>
              <a:rPr lang="el-GR" dirty="0" smtClean="0"/>
              <a:t> </a:t>
            </a:r>
            <a:r>
              <a:rPr lang="vi-VN" dirty="0" smtClean="0"/>
              <a:t>ēthos = datină, obicei) este una din principalele ramuri ale </a:t>
            </a:r>
            <a:r>
              <a:rPr lang="vi-VN" dirty="0" smtClean="0">
                <a:hlinkClick r:id="rId3" tooltip="Filosofie"/>
              </a:rPr>
              <a:t>filosofiei</a:t>
            </a:r>
            <a:r>
              <a:rPr lang="vi-VN" dirty="0" smtClean="0"/>
              <a:t>, ea se ocupă cu cercetarea problemelor de ordin moral, încercând să livreze răspunsuri la întrebări precum: ce este </a:t>
            </a:r>
            <a:r>
              <a:rPr lang="vi-VN" dirty="0" smtClean="0">
                <a:hlinkClick r:id="rId4" tooltip="Binele"/>
              </a:rPr>
              <a:t>binele</a:t>
            </a:r>
            <a:r>
              <a:rPr lang="vi-VN" dirty="0" smtClean="0"/>
              <a:t>/</a:t>
            </a:r>
            <a:r>
              <a:rPr lang="vi-VN" dirty="0" smtClean="0">
                <a:hlinkClick r:id="rId5" tooltip="Răul"/>
              </a:rPr>
              <a:t>răul</a:t>
            </a:r>
            <a:r>
              <a:rPr lang="vi-VN" dirty="0" smtClean="0"/>
              <a:t>? cum trebuie să ne comportăm?</a:t>
            </a:r>
            <a:endParaRPr lang="en-US"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d1.jpg"/>
          <p:cNvPicPr>
            <a:picLocks noGrp="1" noChangeAspect="1"/>
          </p:cNvPicPr>
          <p:nvPr>
            <p:ph idx="1"/>
          </p:nvPr>
        </p:nvPicPr>
        <p:blipFill>
          <a:blip r:embed="rId2"/>
          <a:stretch>
            <a:fillRect/>
          </a:stretch>
        </p:blipFill>
        <p:spPr>
          <a:xfrm>
            <a:off x="1295400" y="1524000"/>
            <a:ext cx="6286500" cy="3810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  Digital Finance</a:t>
            </a:r>
            <a:endParaRPr lang="en-US" dirty="0"/>
          </a:p>
        </p:txBody>
      </p:sp>
      <p:sp>
        <p:nvSpPr>
          <p:cNvPr id="3" name="Content Placeholder 2"/>
          <p:cNvSpPr>
            <a:spLocks noGrp="1"/>
          </p:cNvSpPr>
          <p:nvPr>
            <p:ph idx="1"/>
          </p:nvPr>
        </p:nvSpPr>
        <p:spPr/>
        <p:txBody>
          <a:bodyPr/>
          <a:lstStyle/>
          <a:p>
            <a:r>
              <a:rPr lang="en-US" b="1" dirty="0" err="1" smtClean="0">
                <a:latin typeface="+mj-lt"/>
              </a:rPr>
              <a:t>Majoritatea</a:t>
            </a:r>
            <a:r>
              <a:rPr lang="en-US" b="1" dirty="0" smtClean="0">
                <a:latin typeface="+mj-lt"/>
              </a:rPr>
              <a:t> </a:t>
            </a:r>
            <a:r>
              <a:rPr lang="en-US" b="1" dirty="0" err="1" smtClean="0">
                <a:latin typeface="+mj-lt"/>
              </a:rPr>
              <a:t>companiilor</a:t>
            </a:r>
            <a:r>
              <a:rPr lang="en-US" b="1" dirty="0" smtClean="0">
                <a:latin typeface="+mj-lt"/>
              </a:rPr>
              <a:t> de </a:t>
            </a:r>
            <a:r>
              <a:rPr lang="en-US" b="1" dirty="0" err="1" smtClean="0">
                <a:latin typeface="+mj-lt"/>
              </a:rPr>
              <a:t>servicii</a:t>
            </a:r>
            <a:r>
              <a:rPr lang="en-US" b="1" dirty="0" smtClean="0">
                <a:latin typeface="+mj-lt"/>
              </a:rPr>
              <a:t> </a:t>
            </a:r>
            <a:r>
              <a:rPr lang="en-US" b="1" dirty="0" err="1" smtClean="0">
                <a:latin typeface="+mj-lt"/>
              </a:rPr>
              <a:t>financiare</a:t>
            </a:r>
            <a:r>
              <a:rPr lang="en-US" b="1" dirty="0" smtClean="0">
                <a:latin typeface="+mj-lt"/>
              </a:rPr>
              <a:t> (76%) </a:t>
            </a:r>
            <a:r>
              <a:rPr lang="en-US" b="1" dirty="0" err="1" smtClean="0">
                <a:latin typeface="+mj-lt"/>
              </a:rPr>
              <a:t>declara</a:t>
            </a:r>
            <a:r>
              <a:rPr lang="en-US" b="1" dirty="0" smtClean="0">
                <a:latin typeface="+mj-lt"/>
              </a:rPr>
              <a:t> ca se </a:t>
            </a:r>
            <a:r>
              <a:rPr lang="en-US" b="1" dirty="0" err="1" smtClean="0">
                <a:latin typeface="+mj-lt"/>
              </a:rPr>
              <a:t>bazeaza</a:t>
            </a:r>
            <a:r>
              <a:rPr lang="en-US" b="1" dirty="0" smtClean="0">
                <a:latin typeface="+mj-lt"/>
              </a:rPr>
              <a:t> </a:t>
            </a:r>
            <a:r>
              <a:rPr lang="en-US" b="1" dirty="0" err="1" smtClean="0">
                <a:latin typeface="+mj-lt"/>
              </a:rPr>
              <a:t>pe</a:t>
            </a:r>
            <a:r>
              <a:rPr lang="en-US" b="1" dirty="0" smtClean="0">
                <a:latin typeface="+mj-lt"/>
              </a:rPr>
              <a:t> </a:t>
            </a:r>
            <a:r>
              <a:rPr lang="en-US" b="1" dirty="0" err="1" smtClean="0">
                <a:latin typeface="+mj-lt"/>
              </a:rPr>
              <a:t>tehnologiile</a:t>
            </a:r>
            <a:r>
              <a:rPr lang="en-US" b="1" dirty="0" smtClean="0">
                <a:latin typeface="+mj-lt"/>
              </a:rPr>
              <a:t> </a:t>
            </a:r>
            <a:r>
              <a:rPr lang="en-US" b="1" dirty="0" err="1" smtClean="0">
                <a:latin typeface="+mj-lt"/>
              </a:rPr>
              <a:t>avansate</a:t>
            </a:r>
            <a:r>
              <a:rPr lang="en-US" b="1" dirty="0" smtClean="0">
                <a:latin typeface="+mj-lt"/>
              </a:rPr>
              <a:t> de </a:t>
            </a:r>
            <a:r>
              <a:rPr lang="en-US" b="1" dirty="0" err="1" smtClean="0">
                <a:latin typeface="+mj-lt"/>
              </a:rPr>
              <a:t>analiza</a:t>
            </a:r>
            <a:r>
              <a:rPr lang="en-US" b="1" dirty="0" smtClean="0">
                <a:latin typeface="+mj-lt"/>
              </a:rPr>
              <a:t> a </a:t>
            </a:r>
            <a:r>
              <a:rPr lang="en-US" b="1" dirty="0" err="1" smtClean="0">
                <a:latin typeface="+mj-lt"/>
              </a:rPr>
              <a:t>datelor</a:t>
            </a:r>
            <a:r>
              <a:rPr lang="en-US" b="1" dirty="0" smtClean="0">
                <a:latin typeface="+mj-lt"/>
              </a:rPr>
              <a:t> </a:t>
            </a:r>
            <a:r>
              <a:rPr lang="en-US" b="1" dirty="0" err="1" smtClean="0">
                <a:latin typeface="+mj-lt"/>
              </a:rPr>
              <a:t>sau</a:t>
            </a:r>
            <a:r>
              <a:rPr lang="en-US" b="1" dirty="0" smtClean="0">
                <a:latin typeface="+mj-lt"/>
              </a:rPr>
              <a:t> de </a:t>
            </a:r>
            <a:r>
              <a:rPr lang="en-US" b="1" dirty="0" err="1" smtClean="0">
                <a:latin typeface="+mj-lt"/>
              </a:rPr>
              <a:t>securitate</a:t>
            </a:r>
            <a:r>
              <a:rPr lang="en-US" b="1" dirty="0" smtClean="0">
                <a:latin typeface="+mj-lt"/>
              </a:rPr>
              <a:t> </a:t>
            </a:r>
            <a:r>
              <a:rPr lang="en-US" b="1" dirty="0" err="1" smtClean="0">
                <a:latin typeface="+mj-lt"/>
              </a:rPr>
              <a:t>cibernetica</a:t>
            </a:r>
            <a:r>
              <a:rPr lang="en-US" b="1" dirty="0" smtClean="0">
                <a:latin typeface="+mj-lt"/>
              </a:rPr>
              <a:t> </a:t>
            </a:r>
            <a:r>
              <a:rPr lang="en-US" b="1" dirty="0" err="1" smtClean="0">
                <a:latin typeface="+mj-lt"/>
              </a:rPr>
              <a:t>pentru</a:t>
            </a:r>
            <a:r>
              <a:rPr lang="en-US" b="1" dirty="0" smtClean="0">
                <a:latin typeface="+mj-lt"/>
              </a:rPr>
              <a:t> a-</a:t>
            </a:r>
            <a:r>
              <a:rPr lang="en-US" b="1" dirty="0" err="1" smtClean="0">
                <a:latin typeface="+mj-lt"/>
              </a:rPr>
              <a:t>si</a:t>
            </a:r>
            <a:r>
              <a:rPr lang="en-US" b="1" dirty="0" smtClean="0">
                <a:latin typeface="+mj-lt"/>
              </a:rPr>
              <a:t> </a:t>
            </a:r>
            <a:r>
              <a:rPr lang="en-US" b="1" dirty="0" err="1" smtClean="0">
                <a:latin typeface="+mj-lt"/>
              </a:rPr>
              <a:t>creste</a:t>
            </a:r>
            <a:r>
              <a:rPr lang="en-US" b="1" dirty="0" smtClean="0">
                <a:latin typeface="+mj-lt"/>
              </a:rPr>
              <a:t> </a:t>
            </a:r>
            <a:r>
              <a:rPr lang="en-US" b="1" dirty="0" err="1" smtClean="0">
                <a:latin typeface="+mj-lt"/>
              </a:rPr>
              <a:t>standardul</a:t>
            </a:r>
            <a:r>
              <a:rPr lang="en-US" b="1" dirty="0" smtClean="0">
                <a:latin typeface="+mj-lt"/>
              </a:rPr>
              <a:t> de </a:t>
            </a:r>
            <a:r>
              <a:rPr lang="en-US" b="1" dirty="0" err="1" smtClean="0">
                <a:latin typeface="+mj-lt"/>
              </a:rPr>
              <a:t>conduita</a:t>
            </a:r>
            <a:r>
              <a:rPr lang="en-US" b="1" dirty="0" smtClean="0">
                <a:latin typeface="+mj-lt"/>
              </a:rPr>
              <a:t> </a:t>
            </a:r>
            <a:r>
              <a:rPr lang="en-US" b="1" dirty="0" err="1" smtClean="0">
                <a:latin typeface="+mj-lt"/>
              </a:rPr>
              <a:t>etica</a:t>
            </a:r>
            <a:r>
              <a:rPr lang="en-US" b="1" dirty="0" smtClean="0">
                <a:latin typeface="+mj-lt"/>
              </a:rPr>
              <a:t> </a:t>
            </a:r>
            <a:r>
              <a:rPr lang="en-US" b="1" dirty="0" err="1" smtClean="0">
                <a:latin typeface="+mj-lt"/>
              </a:rPr>
              <a:t>dincolo</a:t>
            </a:r>
            <a:r>
              <a:rPr lang="en-US" b="1" dirty="0" smtClean="0">
                <a:latin typeface="+mj-lt"/>
              </a:rPr>
              <a:t> de </a:t>
            </a:r>
            <a:r>
              <a:rPr lang="en-US" b="1" dirty="0" err="1" smtClean="0">
                <a:latin typeface="+mj-lt"/>
              </a:rPr>
              <a:t>simpla</a:t>
            </a:r>
            <a:r>
              <a:rPr lang="en-US" b="1" dirty="0" smtClean="0">
                <a:latin typeface="+mj-lt"/>
              </a:rPr>
              <a:t> </a:t>
            </a:r>
            <a:r>
              <a:rPr lang="en-US" b="1" dirty="0" err="1" smtClean="0">
                <a:latin typeface="+mj-lt"/>
              </a:rPr>
              <a:t>respectare</a:t>
            </a:r>
            <a:r>
              <a:rPr lang="en-US" b="1" dirty="0" smtClean="0">
                <a:latin typeface="+mj-lt"/>
              </a:rPr>
              <a:t> a </a:t>
            </a:r>
            <a:r>
              <a:rPr lang="en-US" b="1" dirty="0" err="1" smtClean="0">
                <a:latin typeface="+mj-lt"/>
              </a:rPr>
              <a:t>cerintelor</a:t>
            </a:r>
            <a:r>
              <a:rPr lang="en-US" b="1" dirty="0" smtClean="0">
                <a:latin typeface="+mj-lt"/>
              </a:rPr>
              <a:t> </a:t>
            </a:r>
            <a:r>
              <a:rPr lang="en-US" b="1" dirty="0" err="1" smtClean="0">
                <a:latin typeface="+mj-lt"/>
              </a:rPr>
              <a:t>legale</a:t>
            </a:r>
            <a:r>
              <a:rPr lang="en-US" b="1" dirty="0" smtClean="0">
                <a:latin typeface="+mj-lt"/>
              </a:rPr>
              <a:t> in </a:t>
            </a:r>
            <a:r>
              <a:rPr lang="en-US" b="1" dirty="0" err="1" smtClean="0">
                <a:latin typeface="+mj-lt"/>
              </a:rPr>
              <a:t>vigoare</a:t>
            </a:r>
            <a:r>
              <a:rPr lang="en-US" b="1" dirty="0" smtClean="0">
                <a:latin typeface="+mj-lt"/>
              </a:rPr>
              <a:t>, </a:t>
            </a:r>
            <a:r>
              <a:rPr lang="en-US" b="1" dirty="0" err="1" smtClean="0">
                <a:latin typeface="+mj-lt"/>
              </a:rPr>
              <a:t>potrivit</a:t>
            </a:r>
            <a:r>
              <a:rPr lang="en-US" b="1" dirty="0" smtClean="0">
                <a:latin typeface="+mj-lt"/>
              </a:rPr>
              <a:t> </a:t>
            </a:r>
            <a:r>
              <a:rPr lang="en-US" b="1" dirty="0" err="1" smtClean="0">
                <a:latin typeface="+mj-lt"/>
              </a:rPr>
              <a:t>studiului</a:t>
            </a:r>
            <a:r>
              <a:rPr lang="en-US" b="1" dirty="0" smtClean="0">
                <a:latin typeface="+mj-lt"/>
              </a:rPr>
              <a:t> "Digital Finance – Meeting Ethics &amp; Compliance Challenges in Financial Services", </a:t>
            </a:r>
            <a:r>
              <a:rPr lang="en-US" b="1" dirty="0" err="1" smtClean="0">
                <a:latin typeface="+mj-lt"/>
              </a:rPr>
              <a:t>realizat</a:t>
            </a:r>
            <a:r>
              <a:rPr lang="en-US" b="1" dirty="0" smtClean="0">
                <a:latin typeface="+mj-lt"/>
              </a:rPr>
              <a:t> de The Economist Intelligence Unit (EIU) </a:t>
            </a:r>
            <a:r>
              <a:rPr lang="en-US" b="1" dirty="0" err="1" smtClean="0">
                <a:latin typeface="+mj-lt"/>
              </a:rPr>
              <a:t>si</a:t>
            </a:r>
            <a:r>
              <a:rPr lang="en-US" b="1" dirty="0" smtClean="0">
                <a:latin typeface="+mj-lt"/>
              </a:rPr>
              <a:t> </a:t>
            </a:r>
            <a:r>
              <a:rPr lang="en-US" b="1" dirty="0" err="1" smtClean="0">
                <a:latin typeface="+mj-lt"/>
              </a:rPr>
              <a:t>Mazars</a:t>
            </a:r>
            <a:r>
              <a:rPr lang="en-US" b="1" dirty="0" smtClean="0">
                <a:latin typeface="+mj-lt"/>
              </a:rPr>
              <a:t>.</a:t>
            </a:r>
            <a:endParaRPr lang="en-US" dirty="0">
              <a:latin typeface="+mj-lt"/>
            </a:endParaRPr>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                       Ethics</a:t>
            </a:r>
            <a:endParaRPr lang="en-US" dirty="0"/>
          </a:p>
        </p:txBody>
      </p:sp>
      <p:pic>
        <p:nvPicPr>
          <p:cNvPr id="4" name="Content Placeholder 3" descr="ed2.jpg"/>
          <p:cNvPicPr>
            <a:picLocks noGrp="1" noChangeAspect="1"/>
          </p:cNvPicPr>
          <p:nvPr>
            <p:ph idx="1"/>
          </p:nvPr>
        </p:nvPicPr>
        <p:blipFill>
          <a:blip r:embed="rId2"/>
          <a:stretch>
            <a:fillRect/>
          </a:stretch>
        </p:blipFill>
        <p:spPr>
          <a:xfrm>
            <a:off x="2286000" y="2590800"/>
            <a:ext cx="4800600" cy="2971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Autofit/>
          </a:bodyPr>
          <a:lstStyle/>
          <a:p>
            <a:r>
              <a:rPr lang="vi-VN" sz="4000" dirty="0" smtClean="0">
                <a:latin typeface="Calibri" pitchFamily="34" charset="0"/>
                <a:cs typeface="Calibri" pitchFamily="34" charset="0"/>
              </a:rPr>
              <a:t>Cultura digitală și etica informației</a:t>
            </a:r>
            <a:br>
              <a:rPr lang="vi-VN" sz="4000" dirty="0" smtClean="0">
                <a:latin typeface="Calibri" pitchFamily="34" charset="0"/>
                <a:cs typeface="Calibri" pitchFamily="34" charset="0"/>
              </a:rPr>
            </a:br>
            <a:endParaRPr lang="en-US" sz="4000" dirty="0">
              <a:latin typeface="Calibri" pitchFamily="34" charset="0"/>
              <a:cs typeface="Calibri" pitchFamily="34" charset="0"/>
            </a:endParaRPr>
          </a:p>
        </p:txBody>
      </p:sp>
      <p:pic>
        <p:nvPicPr>
          <p:cNvPr id="4" name="Content Placeholder 3" descr="ed3.jpg"/>
          <p:cNvPicPr>
            <a:picLocks noGrp="1" noChangeAspect="1"/>
          </p:cNvPicPr>
          <p:nvPr>
            <p:ph idx="1"/>
          </p:nvPr>
        </p:nvPicPr>
        <p:blipFill>
          <a:blip r:embed="rId2"/>
          <a:stretch>
            <a:fillRect/>
          </a:stretch>
        </p:blipFill>
        <p:spPr>
          <a:xfrm>
            <a:off x="1066800" y="1981200"/>
            <a:ext cx="6477000" cy="411479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600200"/>
          </a:xfrm>
        </p:spPr>
        <p:txBody>
          <a:bodyPr/>
          <a:lstStyle/>
          <a:p>
            <a:r>
              <a:rPr lang="it-IT" sz="3200" b="1" dirty="0" smtClean="0"/>
              <a:t>Cele 11 porunci ale eticii digitale</a:t>
            </a:r>
            <a:r>
              <a:rPr lang="it-IT" b="1" dirty="0" smtClean="0"/>
              <a:t/>
            </a:r>
            <a:br>
              <a:rPr lang="it-IT" b="1" dirty="0" smtClean="0"/>
            </a:br>
            <a:endParaRPr lang="en-US" dirty="0"/>
          </a:p>
        </p:txBody>
      </p:sp>
      <p:sp>
        <p:nvSpPr>
          <p:cNvPr id="3" name="Content Placeholder 2"/>
          <p:cNvSpPr>
            <a:spLocks noGrp="1"/>
          </p:cNvSpPr>
          <p:nvPr>
            <p:ph idx="1"/>
          </p:nvPr>
        </p:nvSpPr>
        <p:spPr>
          <a:xfrm>
            <a:off x="457200" y="1676400"/>
            <a:ext cx="8229600" cy="4648200"/>
          </a:xfrm>
        </p:spPr>
        <p:txBody>
          <a:bodyPr>
            <a:noAutofit/>
          </a:bodyPr>
          <a:lstStyle/>
          <a:p>
            <a:r>
              <a:rPr lang="vi-VN" sz="1800" dirty="0" smtClean="0">
                <a:latin typeface="Calibri" pitchFamily="34" charset="0"/>
                <a:cs typeface="Calibri" pitchFamily="34" charset="0"/>
              </a:rPr>
              <a:t>Asociația pentru Mașinăria Computerizată a Codului Etic și a Conduitei Profesionale, subliniază multe dintre aceste idei, punând astfel accent pe Cele 10 Porunci în Etica Digitală:</a:t>
            </a:r>
          </a:p>
          <a:p>
            <a:r>
              <a:rPr lang="vi-VN" sz="1800" dirty="0" smtClean="0">
                <a:latin typeface="Calibri" pitchFamily="34" charset="0"/>
                <a:cs typeface="Calibri" pitchFamily="34" charset="0"/>
              </a:rPr>
              <a:t>„</a:t>
            </a:r>
            <a:r>
              <a:rPr lang="vi-VN" sz="1800" dirty="0" smtClean="0">
                <a:latin typeface="Calibri" pitchFamily="34" charset="0"/>
                <a:cs typeface="Calibri" pitchFamily="34" charset="0"/>
              </a:rPr>
              <a:t>Voi</a:t>
            </a:r>
            <a:r>
              <a:rPr lang="ro-RO" sz="1800" dirty="0" smtClean="0">
                <a:latin typeface="Calibri" pitchFamily="34" charset="0"/>
                <a:cs typeface="Calibri" pitchFamily="34" charset="0"/>
              </a:rPr>
              <a:t> </a:t>
            </a:r>
            <a:r>
              <a:rPr lang="vi-VN" sz="1800" dirty="0" smtClean="0">
                <a:latin typeface="Calibri" pitchFamily="34" charset="0"/>
                <a:cs typeface="Calibri" pitchFamily="34" charset="0"/>
              </a:rPr>
              <a:t>contribui </a:t>
            </a:r>
            <a:r>
              <a:rPr lang="vi-VN" sz="1800" dirty="0" smtClean="0">
                <a:latin typeface="Calibri" pitchFamily="34" charset="0"/>
                <a:cs typeface="Calibri" pitchFamily="34" charset="0"/>
              </a:rPr>
              <a:t>față de societate și față de bunăstarea umană”;</a:t>
            </a:r>
          </a:p>
          <a:p>
            <a:r>
              <a:rPr lang="vi-VN" sz="1800" dirty="0" smtClean="0">
                <a:latin typeface="Calibri" pitchFamily="34" charset="0"/>
                <a:cs typeface="Calibri" pitchFamily="34" charset="0"/>
              </a:rPr>
              <a:t>„Voi evita să le fac rău altora”;</a:t>
            </a:r>
          </a:p>
          <a:p>
            <a:r>
              <a:rPr lang="vi-VN" sz="1800" dirty="0" smtClean="0">
                <a:latin typeface="Calibri" pitchFamily="34" charset="0"/>
                <a:cs typeface="Calibri" pitchFamily="34" charset="0"/>
              </a:rPr>
              <a:t>„Voi fi cinstitși de încredere”;</a:t>
            </a:r>
          </a:p>
          <a:p>
            <a:r>
              <a:rPr lang="vi-VN" sz="1800" dirty="0" smtClean="0">
                <a:latin typeface="Calibri" pitchFamily="34" charset="0"/>
                <a:cs typeface="Calibri" pitchFamily="34" charset="0"/>
              </a:rPr>
              <a:t>„Voi fi corect și nu voi discrimina pe nimeni”;</a:t>
            </a:r>
          </a:p>
          <a:p>
            <a:r>
              <a:rPr lang="vi-VN" sz="1800" dirty="0" smtClean="0">
                <a:latin typeface="Calibri" pitchFamily="34" charset="0"/>
                <a:cs typeface="Calibri" pitchFamily="34" charset="0"/>
              </a:rPr>
              <a:t>„</a:t>
            </a:r>
            <a:r>
              <a:rPr lang="vi-VN" sz="1800" dirty="0" smtClean="0">
                <a:latin typeface="Calibri" pitchFamily="34" charset="0"/>
                <a:cs typeface="Calibri" pitchFamily="34" charset="0"/>
              </a:rPr>
              <a:t>Voi</a:t>
            </a:r>
            <a:r>
              <a:rPr lang="ro-RO" sz="1800" dirty="0" smtClean="0">
                <a:latin typeface="Calibri" pitchFamily="34" charset="0"/>
                <a:cs typeface="Calibri" pitchFamily="34" charset="0"/>
              </a:rPr>
              <a:t> </a:t>
            </a:r>
            <a:r>
              <a:rPr lang="vi-VN" sz="1800" dirty="0" smtClean="0">
                <a:latin typeface="Calibri" pitchFamily="34" charset="0"/>
                <a:cs typeface="Calibri" pitchFamily="34" charset="0"/>
              </a:rPr>
              <a:t>onora</a:t>
            </a:r>
            <a:r>
              <a:rPr lang="ro-RO" sz="1800" dirty="0" smtClean="0">
                <a:latin typeface="Calibri" pitchFamily="34" charset="0"/>
                <a:cs typeface="Calibri" pitchFamily="34" charset="0"/>
              </a:rPr>
              <a:t> </a:t>
            </a:r>
            <a:r>
              <a:rPr lang="vi-VN" sz="1800" dirty="0" smtClean="0">
                <a:latin typeface="Calibri" pitchFamily="34" charset="0"/>
                <a:cs typeface="Calibri" pitchFamily="34" charset="0"/>
              </a:rPr>
              <a:t>brevetele</a:t>
            </a:r>
            <a:r>
              <a:rPr lang="ro-RO" sz="1800" dirty="0" smtClean="0">
                <a:latin typeface="Calibri" pitchFamily="34" charset="0"/>
                <a:cs typeface="Calibri" pitchFamily="34" charset="0"/>
              </a:rPr>
              <a:t> </a:t>
            </a:r>
            <a:r>
              <a:rPr lang="vi-VN" sz="1800" dirty="0" smtClean="0">
                <a:latin typeface="Calibri" pitchFamily="34" charset="0"/>
                <a:cs typeface="Calibri" pitchFamily="34" charset="0"/>
              </a:rPr>
              <a:t>și</a:t>
            </a:r>
            <a:r>
              <a:rPr lang="ro-RO" sz="1800" dirty="0" smtClean="0">
                <a:latin typeface="Calibri" pitchFamily="34" charset="0"/>
                <a:cs typeface="Calibri" pitchFamily="34" charset="0"/>
              </a:rPr>
              <a:t> </a:t>
            </a:r>
            <a:r>
              <a:rPr lang="vi-VN" sz="1800" dirty="0" smtClean="0">
                <a:latin typeface="Calibri" pitchFamily="34" charset="0"/>
                <a:cs typeface="Calibri" pitchFamily="34" charset="0"/>
              </a:rPr>
              <a:t>drepturile </a:t>
            </a:r>
            <a:r>
              <a:rPr lang="vi-VN" sz="1800" dirty="0" smtClean="0">
                <a:latin typeface="Calibri" pitchFamily="34" charset="0"/>
                <a:cs typeface="Calibri" pitchFamily="34" charset="0"/>
              </a:rPr>
              <a:t>de proprietate, </a:t>
            </a:r>
            <a:r>
              <a:rPr lang="vi-VN" sz="1800" dirty="0" smtClean="0">
                <a:latin typeface="Calibri" pitchFamily="34" charset="0"/>
                <a:cs typeface="Calibri" pitchFamily="34" charset="0"/>
              </a:rPr>
              <a:t>inclusiv</a:t>
            </a:r>
            <a:r>
              <a:rPr lang="ro-RO" sz="1800" dirty="0" smtClean="0">
                <a:latin typeface="Calibri" pitchFamily="34" charset="0"/>
                <a:cs typeface="Calibri" pitchFamily="34" charset="0"/>
              </a:rPr>
              <a:t> </a:t>
            </a:r>
            <a:r>
              <a:rPr lang="vi-VN" sz="1800" dirty="0" smtClean="0">
                <a:latin typeface="Calibri" pitchFamily="34" charset="0"/>
                <a:cs typeface="Calibri" pitchFamily="34" charset="0"/>
              </a:rPr>
              <a:t>și</a:t>
            </a:r>
            <a:r>
              <a:rPr lang="ro-RO" sz="1800" dirty="0" smtClean="0">
                <a:latin typeface="Calibri" pitchFamily="34" charset="0"/>
                <a:cs typeface="Calibri" pitchFamily="34" charset="0"/>
              </a:rPr>
              <a:t> </a:t>
            </a:r>
            <a:r>
              <a:rPr lang="vi-VN" sz="1800" dirty="0" smtClean="0">
                <a:latin typeface="Calibri" pitchFamily="34" charset="0"/>
                <a:cs typeface="Calibri" pitchFamily="34" charset="0"/>
              </a:rPr>
              <a:t>pecele </a:t>
            </a:r>
            <a:r>
              <a:rPr lang="vi-VN" sz="1800" dirty="0" smtClean="0">
                <a:latin typeface="Calibri" pitchFamily="34" charset="0"/>
                <a:cs typeface="Calibri" pitchFamily="34" charset="0"/>
              </a:rPr>
              <a:t>de autor”;</a:t>
            </a:r>
          </a:p>
          <a:p>
            <a:r>
              <a:rPr lang="vi-VN" sz="1800" dirty="0" smtClean="0">
                <a:latin typeface="Calibri" pitchFamily="34" charset="0"/>
                <a:cs typeface="Calibri" pitchFamily="34" charset="0"/>
              </a:rPr>
              <a:t>„</a:t>
            </a:r>
            <a:r>
              <a:rPr lang="vi-VN" sz="1800" dirty="0" smtClean="0">
                <a:latin typeface="Calibri" pitchFamily="34" charset="0"/>
                <a:cs typeface="Calibri" pitchFamily="34" charset="0"/>
              </a:rPr>
              <a:t>Voi</a:t>
            </a:r>
            <a:r>
              <a:rPr lang="ro-RO" sz="1800" dirty="0" smtClean="0">
                <a:latin typeface="Calibri" pitchFamily="34" charset="0"/>
                <a:cs typeface="Calibri" pitchFamily="34" charset="0"/>
              </a:rPr>
              <a:t> </a:t>
            </a:r>
            <a:r>
              <a:rPr lang="vi-VN" sz="1800" dirty="0" smtClean="0">
                <a:latin typeface="Calibri" pitchFamily="34" charset="0"/>
                <a:cs typeface="Calibri" pitchFamily="34" charset="0"/>
              </a:rPr>
              <a:t>acorda</a:t>
            </a:r>
            <a:r>
              <a:rPr lang="ro-RO" sz="1800" dirty="0" smtClean="0">
                <a:latin typeface="Calibri" pitchFamily="34" charset="0"/>
                <a:cs typeface="Calibri" pitchFamily="34" charset="0"/>
              </a:rPr>
              <a:t> </a:t>
            </a:r>
            <a:r>
              <a:rPr lang="vi-VN" sz="1800" dirty="0" smtClean="0">
                <a:latin typeface="Calibri" pitchFamily="34" charset="0"/>
                <a:cs typeface="Calibri" pitchFamily="34" charset="0"/>
              </a:rPr>
              <a:t>creditul</a:t>
            </a:r>
            <a:r>
              <a:rPr lang="ro-RO" sz="1800" dirty="0" smtClean="0">
                <a:latin typeface="Calibri" pitchFamily="34" charset="0"/>
                <a:cs typeface="Calibri" pitchFamily="34" charset="0"/>
              </a:rPr>
              <a:t> </a:t>
            </a:r>
            <a:r>
              <a:rPr lang="vi-VN" sz="1800" dirty="0" smtClean="0">
                <a:latin typeface="Calibri" pitchFamily="34" charset="0"/>
                <a:cs typeface="Calibri" pitchFamily="34" charset="0"/>
              </a:rPr>
              <a:t>corespunzător </a:t>
            </a:r>
            <a:r>
              <a:rPr lang="vi-VN" sz="1800" dirty="0" smtClean="0">
                <a:latin typeface="Calibri" pitchFamily="34" charset="0"/>
                <a:cs typeface="Calibri" pitchFamily="34" charset="0"/>
              </a:rPr>
              <a:t>pentru proprietatea intelectuală”;</a:t>
            </a:r>
          </a:p>
          <a:p>
            <a:r>
              <a:rPr lang="vi-VN" sz="1800" dirty="0" smtClean="0">
                <a:latin typeface="Calibri" pitchFamily="34" charset="0"/>
                <a:cs typeface="Calibri" pitchFamily="34" charset="0"/>
              </a:rPr>
              <a:t>„</a:t>
            </a:r>
            <a:r>
              <a:rPr lang="vi-VN" sz="1800" dirty="0" smtClean="0">
                <a:latin typeface="Calibri" pitchFamily="34" charset="0"/>
                <a:cs typeface="Calibri" pitchFamily="34" charset="0"/>
              </a:rPr>
              <a:t>Voi</a:t>
            </a:r>
            <a:r>
              <a:rPr lang="ro-RO" sz="1800" dirty="0" smtClean="0">
                <a:latin typeface="Calibri" pitchFamily="34" charset="0"/>
                <a:cs typeface="Calibri" pitchFamily="34" charset="0"/>
              </a:rPr>
              <a:t> </a:t>
            </a:r>
            <a:r>
              <a:rPr lang="vi-VN" sz="1800" dirty="0" smtClean="0">
                <a:latin typeface="Calibri" pitchFamily="34" charset="0"/>
                <a:cs typeface="Calibri" pitchFamily="34" charset="0"/>
              </a:rPr>
              <a:t>respecta</a:t>
            </a:r>
            <a:r>
              <a:rPr lang="ro-RO" sz="1800" dirty="0" smtClean="0">
                <a:latin typeface="Calibri" pitchFamily="34" charset="0"/>
                <a:cs typeface="Calibri" pitchFamily="34" charset="0"/>
              </a:rPr>
              <a:t> </a:t>
            </a:r>
            <a:r>
              <a:rPr lang="vi-VN" sz="1800" dirty="0" smtClean="0">
                <a:latin typeface="Calibri" pitchFamily="34" charset="0"/>
                <a:cs typeface="Calibri" pitchFamily="34" charset="0"/>
              </a:rPr>
              <a:t>intimitatea</a:t>
            </a:r>
            <a:r>
              <a:rPr lang="ro-RO" sz="1800" dirty="0" smtClean="0">
                <a:latin typeface="Calibri" pitchFamily="34" charset="0"/>
                <a:cs typeface="Calibri" pitchFamily="34" charset="0"/>
              </a:rPr>
              <a:t> </a:t>
            </a:r>
            <a:r>
              <a:rPr lang="vi-VN" sz="1800" dirty="0" smtClean="0">
                <a:latin typeface="Calibri" pitchFamily="34" charset="0"/>
                <a:cs typeface="Calibri" pitchFamily="34" charset="0"/>
              </a:rPr>
              <a:t>altora</a:t>
            </a:r>
            <a:r>
              <a:rPr lang="vi-VN" sz="1800" dirty="0" smtClean="0">
                <a:latin typeface="Calibri" pitchFamily="34" charset="0"/>
                <a:cs typeface="Calibri" pitchFamily="34" charset="0"/>
              </a:rPr>
              <a:t>”;</a:t>
            </a:r>
          </a:p>
          <a:p>
            <a:r>
              <a:rPr lang="vi-VN" sz="1800" dirty="0" smtClean="0">
                <a:latin typeface="Calibri" pitchFamily="34" charset="0"/>
                <a:cs typeface="Calibri" pitchFamily="34" charset="0"/>
              </a:rPr>
              <a:t>„</a:t>
            </a:r>
            <a:r>
              <a:rPr lang="vi-VN" sz="1800" dirty="0" smtClean="0">
                <a:latin typeface="Calibri" pitchFamily="34" charset="0"/>
                <a:cs typeface="Calibri" pitchFamily="34" charset="0"/>
              </a:rPr>
              <a:t>Voi</a:t>
            </a:r>
            <a:r>
              <a:rPr lang="ro-RO" sz="1800" dirty="0" smtClean="0">
                <a:latin typeface="Calibri" pitchFamily="34" charset="0"/>
                <a:cs typeface="Calibri" pitchFamily="34" charset="0"/>
              </a:rPr>
              <a:t> </a:t>
            </a:r>
            <a:r>
              <a:rPr lang="vi-VN" sz="1800" dirty="0" smtClean="0">
                <a:latin typeface="Calibri" pitchFamily="34" charset="0"/>
                <a:cs typeface="Calibri" pitchFamily="34" charset="0"/>
              </a:rPr>
              <a:t>onora</a:t>
            </a:r>
            <a:r>
              <a:rPr lang="ro-RO" sz="1800" dirty="0" smtClean="0">
                <a:latin typeface="Calibri" pitchFamily="34" charset="0"/>
                <a:cs typeface="Calibri" pitchFamily="34" charset="0"/>
              </a:rPr>
              <a:t> </a:t>
            </a:r>
            <a:r>
              <a:rPr lang="vi-VN" sz="1800" dirty="0" smtClean="0">
                <a:latin typeface="Calibri" pitchFamily="34" charset="0"/>
                <a:cs typeface="Calibri" pitchFamily="34" charset="0"/>
              </a:rPr>
              <a:t>confidențialitatea</a:t>
            </a:r>
            <a:r>
              <a:rPr lang="vi-VN" sz="1800" dirty="0" smtClean="0">
                <a:latin typeface="Calibri" pitchFamily="34" charset="0"/>
                <a:cs typeface="Calibri" pitchFamily="34" charset="0"/>
              </a:rPr>
              <a:t>”;</a:t>
            </a:r>
          </a:p>
          <a:p>
            <a:r>
              <a:rPr lang="vi-VN" sz="1800" dirty="0" smtClean="0">
                <a:latin typeface="Calibri" pitchFamily="34" charset="0"/>
                <a:cs typeface="Calibri" pitchFamily="34" charset="0"/>
              </a:rPr>
              <a:t>„Voi proteja confidențialitatea și voi respecta confidențialitatea celorlalți”;</a:t>
            </a:r>
          </a:p>
          <a:p>
            <a:r>
              <a:rPr lang="vi-VN" sz="1800" dirty="0" smtClean="0">
                <a:latin typeface="Calibri" pitchFamily="34" charset="0"/>
                <a:cs typeface="Calibri" pitchFamily="34" charset="0"/>
              </a:rPr>
              <a:t>„Îmi voi proteja proprietatea și voi respecta proprietatea celorlalți”;</a:t>
            </a:r>
          </a:p>
          <a:p>
            <a:r>
              <a:rPr lang="vi-VN" sz="1800" dirty="0" smtClean="0">
                <a:latin typeface="Calibri" pitchFamily="34" charset="0"/>
                <a:cs typeface="Calibri" pitchFamily="34" charset="0"/>
              </a:rPr>
              <a:t>„Voi folosi tehnologia în scopuri constructive și în modalități în care nu voi vătăma integritatea și regulile familiei mele, bisericii, școlii și a guvernului</a:t>
            </a:r>
            <a:r>
              <a:rPr lang="vi-VN" sz="1800" dirty="0" smtClean="0">
                <a:latin typeface="Calibri" pitchFamily="34" charset="0"/>
                <a:cs typeface="Calibri" pitchFamily="34" charset="0"/>
              </a:rPr>
              <a:t>”.</a:t>
            </a:r>
            <a:r>
              <a:rPr lang="vi-VN" sz="1800" dirty="0" smtClean="0">
                <a:latin typeface="Calibri" pitchFamily="34" charset="0"/>
                <a:cs typeface="Calibri" pitchFamily="34" charset="0"/>
              </a:rPr>
              <a:t/>
            </a:r>
            <a:br>
              <a:rPr lang="vi-VN" sz="1800" dirty="0" smtClean="0">
                <a:latin typeface="Calibri" pitchFamily="34" charset="0"/>
                <a:cs typeface="Calibri" pitchFamily="34" charset="0"/>
              </a:rPr>
            </a:br>
            <a:endParaRPr lang="en-US" sz="1800" dirty="0">
              <a:latin typeface="Calibri" pitchFamily="34" charset="0"/>
              <a:cs typeface="Calibri" pitchFamily="34" charset="0"/>
            </a:endParaRPr>
          </a:p>
        </p:txBody>
      </p:sp>
    </p:spTree>
  </p:cSld>
  <p:clrMapOvr>
    <a:masterClrMapping/>
  </p:clrMapOvr>
  <p:transition>
    <p:pull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447800"/>
          </a:xfrm>
        </p:spPr>
        <p:txBody>
          <a:bodyPr>
            <a:normAutofit/>
          </a:bodyPr>
          <a:lstStyle/>
          <a:p>
            <a:r>
              <a:rPr lang="ro-RO" sz="3600" dirty="0" smtClean="0"/>
              <a:t>  </a:t>
            </a:r>
            <a:r>
              <a:rPr lang="vi-VN" sz="3600" dirty="0" smtClean="0"/>
              <a:t>Fiscalitate </a:t>
            </a:r>
            <a:r>
              <a:rPr lang="vi-VN" sz="3600" dirty="0" smtClean="0"/>
              <a:t>Digitală</a:t>
            </a:r>
            <a:br>
              <a:rPr lang="vi-VN" sz="3600" dirty="0" smtClean="0"/>
            </a:br>
            <a:endParaRPr lang="en-US" sz="3600" dirty="0"/>
          </a:p>
        </p:txBody>
      </p:sp>
      <p:sp>
        <p:nvSpPr>
          <p:cNvPr id="3" name="Content Placeholder 2"/>
          <p:cNvSpPr>
            <a:spLocks noGrp="1"/>
          </p:cNvSpPr>
          <p:nvPr>
            <p:ph idx="1"/>
          </p:nvPr>
        </p:nvSpPr>
        <p:spPr>
          <a:xfrm>
            <a:off x="457200" y="1752600"/>
            <a:ext cx="8229600" cy="4572000"/>
          </a:xfrm>
        </p:spPr>
        <p:txBody>
          <a:bodyPr/>
          <a:lstStyle/>
          <a:p>
            <a:r>
              <a:rPr lang="vi-VN" dirty="0" smtClean="0"/>
              <a:t>Mazars identifică digitalizarea ca fiind un subiect important pentru industria serviciilor financiare; din acest motiv, a dezvoltat un program împreună cu liderul media, the Economist Intelligence Unit, care arată modul în care băncile, companiile de asigurări și de imobiliare își adaptează procedurile de risc și raportare la noul mediu digital.</a:t>
            </a:r>
            <a:endParaRPr lang="en-US" dirty="0"/>
          </a:p>
        </p:txBody>
      </p:sp>
    </p:spTree>
  </p:cSld>
  <p:clrMapOvr>
    <a:masterClrMapping/>
  </p:clrMapOvr>
  <p:transition>
    <p:pull dir="l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ed4.jpg"/>
          <p:cNvPicPr>
            <a:picLocks noGrp="1" noChangeAspect="1"/>
          </p:cNvPicPr>
          <p:nvPr>
            <p:ph idx="1"/>
          </p:nvPr>
        </p:nvPicPr>
        <p:blipFill>
          <a:blip r:embed="rId2"/>
          <a:stretch>
            <a:fillRect/>
          </a:stretch>
        </p:blipFill>
        <p:spPr>
          <a:xfrm>
            <a:off x="673887" y="1905000"/>
            <a:ext cx="7796226" cy="4389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59</TotalTime>
  <Words>305</Words>
  <Application>Microsoft Office PowerPoint</Application>
  <PresentationFormat>On-screen Show (4:3)</PresentationFormat>
  <Paragraphs>25</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Etica Digitala</vt:lpstr>
      <vt:lpstr>  Definiția Eticii</vt:lpstr>
      <vt:lpstr>Slide 3</vt:lpstr>
      <vt:lpstr>  Digital Finance</vt:lpstr>
      <vt:lpstr>                       Ethics</vt:lpstr>
      <vt:lpstr>Cultura digitală și etica informației </vt:lpstr>
      <vt:lpstr>Cele 11 porunci ale eticii digitale </vt:lpstr>
      <vt:lpstr>  Fiscalitate Digitală </vt:lpstr>
      <vt:lpstr>Slide 9</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Etica Digitala</dc:title>
  <dc:creator>DELL</dc:creator>
  <cp:lastModifiedBy>DELL</cp:lastModifiedBy>
  <cp:revision>8</cp:revision>
  <dcterms:created xsi:type="dcterms:W3CDTF">2019-02-14T20:12:14Z</dcterms:created>
  <dcterms:modified xsi:type="dcterms:W3CDTF">2019-02-14T21:11:44Z</dcterms:modified>
</cp:coreProperties>
</file>