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1E2BF8E0-3B03-4A7F-8D70-2B7727E3DDE3}" type="datetimeFigureOut">
              <a:rPr lang="es-ES" smtClean="0"/>
              <a:t>16/05/2019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E2DFCF0-DE5C-4C88-81CA-24CBEB38DCA0}" type="slidenum">
              <a:rPr lang="es-ES" smtClean="0"/>
              <a:t>‹Nº›</a:t>
            </a:fld>
            <a:endParaRPr lang="es-ES"/>
          </a:p>
        </p:txBody>
      </p:sp>
    </p:spTree>
    <p:extLst>
      <p:ext uri="{BB962C8B-B14F-4D97-AF65-F5344CB8AC3E}">
        <p14:creationId xmlns:p14="http://schemas.microsoft.com/office/powerpoint/2010/main" val="331895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1E2BF8E0-3B03-4A7F-8D70-2B7727E3DDE3}" type="datetimeFigureOut">
              <a:rPr lang="es-ES" smtClean="0"/>
              <a:t>16/05/2019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E2DFCF0-DE5C-4C88-81CA-24CBEB38DCA0}" type="slidenum">
              <a:rPr lang="es-ES" smtClean="0"/>
              <a:t>‹Nº›</a:t>
            </a:fld>
            <a:endParaRPr lang="es-ES"/>
          </a:p>
        </p:txBody>
      </p:sp>
    </p:spTree>
    <p:extLst>
      <p:ext uri="{BB962C8B-B14F-4D97-AF65-F5344CB8AC3E}">
        <p14:creationId xmlns:p14="http://schemas.microsoft.com/office/powerpoint/2010/main" val="415395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1E2BF8E0-3B03-4A7F-8D70-2B7727E3DDE3}" type="datetimeFigureOut">
              <a:rPr lang="es-ES" smtClean="0"/>
              <a:t>16/05/2019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E2DFCF0-DE5C-4C88-81CA-24CBEB38DCA0}" type="slidenum">
              <a:rPr lang="es-ES" smtClean="0"/>
              <a:t>‹Nº›</a:t>
            </a:fld>
            <a:endParaRPr lang="es-ES"/>
          </a:p>
        </p:txBody>
      </p:sp>
    </p:spTree>
    <p:extLst>
      <p:ext uri="{BB962C8B-B14F-4D97-AF65-F5344CB8AC3E}">
        <p14:creationId xmlns:p14="http://schemas.microsoft.com/office/powerpoint/2010/main" val="138468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1E2BF8E0-3B03-4A7F-8D70-2B7727E3DDE3}" type="datetimeFigureOut">
              <a:rPr lang="es-ES" smtClean="0"/>
              <a:t>16/05/2019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E2DFCF0-DE5C-4C88-81CA-24CBEB38DCA0}" type="slidenum">
              <a:rPr lang="es-ES" smtClean="0"/>
              <a:t>‹Nº›</a:t>
            </a:fld>
            <a:endParaRPr lang="es-ES"/>
          </a:p>
        </p:txBody>
      </p:sp>
    </p:spTree>
    <p:extLst>
      <p:ext uri="{BB962C8B-B14F-4D97-AF65-F5344CB8AC3E}">
        <p14:creationId xmlns:p14="http://schemas.microsoft.com/office/powerpoint/2010/main" val="90651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E2BF8E0-3B03-4A7F-8D70-2B7727E3DDE3}" type="datetimeFigureOut">
              <a:rPr lang="es-ES" smtClean="0"/>
              <a:t>16/05/2019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E2DFCF0-DE5C-4C88-81CA-24CBEB38DCA0}" type="slidenum">
              <a:rPr lang="es-ES" smtClean="0"/>
              <a:t>‹Nº›</a:t>
            </a:fld>
            <a:endParaRPr lang="es-ES"/>
          </a:p>
        </p:txBody>
      </p:sp>
    </p:spTree>
    <p:extLst>
      <p:ext uri="{BB962C8B-B14F-4D97-AF65-F5344CB8AC3E}">
        <p14:creationId xmlns:p14="http://schemas.microsoft.com/office/powerpoint/2010/main" val="321906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1E2BF8E0-3B03-4A7F-8D70-2B7727E3DDE3}" type="datetimeFigureOut">
              <a:rPr lang="es-ES" smtClean="0"/>
              <a:t>16/05/2019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E2DFCF0-DE5C-4C88-81CA-24CBEB38DCA0}" type="slidenum">
              <a:rPr lang="es-ES" smtClean="0"/>
              <a:t>‹Nº›</a:t>
            </a:fld>
            <a:endParaRPr lang="es-ES"/>
          </a:p>
        </p:txBody>
      </p:sp>
    </p:spTree>
    <p:extLst>
      <p:ext uri="{BB962C8B-B14F-4D97-AF65-F5344CB8AC3E}">
        <p14:creationId xmlns:p14="http://schemas.microsoft.com/office/powerpoint/2010/main" val="13682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1E2BF8E0-3B03-4A7F-8D70-2B7727E3DDE3}" type="datetimeFigureOut">
              <a:rPr lang="es-ES" smtClean="0"/>
              <a:t>16/05/2019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4E2DFCF0-DE5C-4C88-81CA-24CBEB38DCA0}" type="slidenum">
              <a:rPr lang="es-ES" smtClean="0"/>
              <a:t>‹Nº›</a:t>
            </a:fld>
            <a:endParaRPr lang="es-ES"/>
          </a:p>
        </p:txBody>
      </p:sp>
    </p:spTree>
    <p:extLst>
      <p:ext uri="{BB962C8B-B14F-4D97-AF65-F5344CB8AC3E}">
        <p14:creationId xmlns:p14="http://schemas.microsoft.com/office/powerpoint/2010/main" val="55337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1E2BF8E0-3B03-4A7F-8D70-2B7727E3DDE3}" type="datetimeFigureOut">
              <a:rPr lang="es-ES" smtClean="0"/>
              <a:t>16/05/2019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4E2DFCF0-DE5C-4C88-81CA-24CBEB38DCA0}" type="slidenum">
              <a:rPr lang="es-ES" smtClean="0"/>
              <a:t>‹Nº›</a:t>
            </a:fld>
            <a:endParaRPr lang="es-ES"/>
          </a:p>
        </p:txBody>
      </p:sp>
    </p:spTree>
    <p:extLst>
      <p:ext uri="{BB962C8B-B14F-4D97-AF65-F5344CB8AC3E}">
        <p14:creationId xmlns:p14="http://schemas.microsoft.com/office/powerpoint/2010/main" val="329819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E2BF8E0-3B03-4A7F-8D70-2B7727E3DDE3}" type="datetimeFigureOut">
              <a:rPr lang="es-ES" smtClean="0"/>
              <a:t>16/05/2019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4E2DFCF0-DE5C-4C88-81CA-24CBEB38DCA0}" type="slidenum">
              <a:rPr lang="es-ES" smtClean="0"/>
              <a:t>‹Nº›</a:t>
            </a:fld>
            <a:endParaRPr lang="es-ES"/>
          </a:p>
        </p:txBody>
      </p:sp>
    </p:spTree>
    <p:extLst>
      <p:ext uri="{BB962C8B-B14F-4D97-AF65-F5344CB8AC3E}">
        <p14:creationId xmlns:p14="http://schemas.microsoft.com/office/powerpoint/2010/main" val="52610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E2BF8E0-3B03-4A7F-8D70-2B7727E3DDE3}" type="datetimeFigureOut">
              <a:rPr lang="es-ES" smtClean="0"/>
              <a:t>16/05/2019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E2DFCF0-DE5C-4C88-81CA-24CBEB38DCA0}" type="slidenum">
              <a:rPr lang="es-ES" smtClean="0"/>
              <a:t>‹Nº›</a:t>
            </a:fld>
            <a:endParaRPr lang="es-ES"/>
          </a:p>
        </p:txBody>
      </p:sp>
    </p:spTree>
    <p:extLst>
      <p:ext uri="{BB962C8B-B14F-4D97-AF65-F5344CB8AC3E}">
        <p14:creationId xmlns:p14="http://schemas.microsoft.com/office/powerpoint/2010/main" val="182728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E2BF8E0-3B03-4A7F-8D70-2B7727E3DDE3}" type="datetimeFigureOut">
              <a:rPr lang="es-ES" smtClean="0"/>
              <a:t>16/05/2019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E2DFCF0-DE5C-4C88-81CA-24CBEB38DCA0}" type="slidenum">
              <a:rPr lang="es-ES" smtClean="0"/>
              <a:t>‹Nº›</a:t>
            </a:fld>
            <a:endParaRPr lang="es-ES"/>
          </a:p>
        </p:txBody>
      </p:sp>
    </p:spTree>
    <p:extLst>
      <p:ext uri="{BB962C8B-B14F-4D97-AF65-F5344CB8AC3E}">
        <p14:creationId xmlns:p14="http://schemas.microsoft.com/office/powerpoint/2010/main" val="1289193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BF8E0-3B03-4A7F-8D70-2B7727E3DDE3}" type="datetimeFigureOut">
              <a:rPr lang="es-ES" smtClean="0"/>
              <a:t>16/05/2019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DFCF0-DE5C-4C88-81CA-24CBEB38DCA0}" type="slidenum">
              <a:rPr lang="es-ES" smtClean="0"/>
              <a:t>‹Nº›</a:t>
            </a:fld>
            <a:endParaRPr lang="es-ES"/>
          </a:p>
        </p:txBody>
      </p:sp>
    </p:spTree>
    <p:extLst>
      <p:ext uri="{BB962C8B-B14F-4D97-AF65-F5344CB8AC3E}">
        <p14:creationId xmlns:p14="http://schemas.microsoft.com/office/powerpoint/2010/main" val="1079835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259632" y="2046751"/>
            <a:ext cx="6400800" cy="734596"/>
          </a:xfrm>
        </p:spPr>
        <p:txBody>
          <a:bodyPr>
            <a:normAutofit/>
          </a:bodyPr>
          <a:lstStyle/>
          <a:p>
            <a:r>
              <a:rPr lang="es-ES" sz="1800" b="1" dirty="0">
                <a:solidFill>
                  <a:schemeClr val="tx1"/>
                </a:solidFill>
                <a:latin typeface="Arial" pitchFamily="34" charset="0"/>
                <a:cs typeface="Arial" pitchFamily="34" charset="0"/>
              </a:rPr>
              <a:t>Carlos Bravo Salas Nº54518</a:t>
            </a:r>
          </a:p>
          <a:p>
            <a:r>
              <a:rPr lang="es-ES" sz="1800" b="1" dirty="0">
                <a:solidFill>
                  <a:schemeClr val="tx1"/>
                </a:solidFill>
                <a:latin typeface="Arial" pitchFamily="34" charset="0"/>
                <a:cs typeface="Arial" pitchFamily="34" charset="0"/>
              </a:rPr>
              <a:t>Óscar Miguel Cabrera Escobar Nº54525</a:t>
            </a:r>
          </a:p>
        </p:txBody>
      </p:sp>
      <p:sp>
        <p:nvSpPr>
          <p:cNvPr id="4" name="3 Rectángulo"/>
          <p:cNvSpPr/>
          <p:nvPr/>
        </p:nvSpPr>
        <p:spPr>
          <a:xfrm>
            <a:off x="787624" y="476672"/>
            <a:ext cx="7344816" cy="1569660"/>
          </a:xfrm>
          <a:prstGeom prst="rect">
            <a:avLst/>
          </a:prstGeom>
          <a:noFill/>
        </p:spPr>
        <p:txBody>
          <a:bodyPr wrap="square" lIns="91440" tIns="45720" rIns="91440" bIns="45720">
            <a:spAutoFit/>
          </a:bodyPr>
          <a:lstStyle/>
          <a:p>
            <a:pPr algn="ctr"/>
            <a:r>
              <a:rPr lang="es-E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CATAPULTA</a:t>
            </a:r>
          </a:p>
        </p:txBody>
      </p:sp>
      <p:pic>
        <p:nvPicPr>
          <p:cNvPr id="5" name="Imagen 4">
            <a:extLst>
              <a:ext uri="{FF2B5EF4-FFF2-40B4-BE49-F238E27FC236}">
                <a16:creationId xmlns:a16="http://schemas.microsoft.com/office/drawing/2014/main" id="{BCBC8D60-D9E6-416C-9352-176418A64DB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05" t="3662" r="-705" b="17981"/>
          <a:stretch/>
        </p:blipFill>
        <p:spPr>
          <a:xfrm>
            <a:off x="2208120" y="2924944"/>
            <a:ext cx="4727759" cy="3702073"/>
          </a:xfrm>
          <a:prstGeom prst="rect">
            <a:avLst/>
          </a:prstGeom>
        </p:spPr>
      </p:pic>
    </p:spTree>
    <p:extLst>
      <p:ext uri="{BB962C8B-B14F-4D97-AF65-F5344CB8AC3E}">
        <p14:creationId xmlns:p14="http://schemas.microsoft.com/office/powerpoint/2010/main" val="319321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Código</a:t>
            </a:r>
          </a:p>
        </p:txBody>
      </p:sp>
      <p:sp>
        <p:nvSpPr>
          <p:cNvPr id="3" name="2 Marcador de contenido"/>
          <p:cNvSpPr>
            <a:spLocks noGrp="1"/>
          </p:cNvSpPr>
          <p:nvPr>
            <p:ph idx="1"/>
          </p:nvPr>
        </p:nvSpPr>
        <p:spPr/>
        <p:txBody>
          <a:bodyPr/>
          <a:lstStyle/>
          <a:p>
            <a:r>
              <a:rPr lang="es-ES" dirty="0" err="1"/>
              <a:t>Librerias</a:t>
            </a:r>
            <a:r>
              <a:rPr lang="es-ES" dirty="0"/>
              <a:t>:</a:t>
            </a:r>
          </a:p>
          <a:p>
            <a:pPr marL="0" indent="0">
              <a:buNone/>
            </a:pPr>
            <a:r>
              <a:rPr lang="es-ES" sz="1800" dirty="0">
                <a:solidFill>
                  <a:schemeClr val="accent3">
                    <a:lumMod val="75000"/>
                  </a:schemeClr>
                </a:solidFill>
              </a:rPr>
              <a:t>#</a:t>
            </a:r>
            <a:r>
              <a:rPr lang="es-ES" sz="1800" dirty="0" err="1">
                <a:solidFill>
                  <a:schemeClr val="accent3">
                    <a:lumMod val="75000"/>
                  </a:schemeClr>
                </a:solidFill>
              </a:rPr>
              <a:t>include</a:t>
            </a:r>
            <a:r>
              <a:rPr lang="es-ES" sz="1800" dirty="0">
                <a:solidFill>
                  <a:schemeClr val="accent3">
                    <a:lumMod val="75000"/>
                  </a:schemeClr>
                </a:solidFill>
              </a:rPr>
              <a:t> </a:t>
            </a:r>
            <a:r>
              <a:rPr lang="es-ES" sz="1800" dirty="0"/>
              <a:t>&lt;</a:t>
            </a:r>
            <a:r>
              <a:rPr lang="es-ES" sz="1800" dirty="0" err="1">
                <a:solidFill>
                  <a:srgbClr val="FF0000"/>
                </a:solidFill>
              </a:rPr>
              <a:t>Servo</a:t>
            </a:r>
            <a:r>
              <a:rPr lang="es-ES" sz="1800" dirty="0" err="1"/>
              <a:t>.h</a:t>
            </a:r>
            <a:r>
              <a:rPr lang="es-ES" sz="1800" dirty="0"/>
              <a:t>&gt;</a:t>
            </a:r>
          </a:p>
          <a:p>
            <a:pPr marL="0" indent="0">
              <a:buNone/>
            </a:pPr>
            <a:r>
              <a:rPr lang="es-ES" sz="1800" dirty="0">
                <a:solidFill>
                  <a:schemeClr val="accent3">
                    <a:lumMod val="75000"/>
                  </a:schemeClr>
                </a:solidFill>
              </a:rPr>
              <a:t>#</a:t>
            </a:r>
            <a:r>
              <a:rPr lang="es-ES" sz="1800" dirty="0" err="1">
                <a:solidFill>
                  <a:schemeClr val="accent3">
                    <a:lumMod val="75000"/>
                  </a:schemeClr>
                </a:solidFill>
              </a:rPr>
              <a:t>include</a:t>
            </a:r>
            <a:r>
              <a:rPr lang="es-ES" sz="1800" dirty="0">
                <a:solidFill>
                  <a:schemeClr val="accent3">
                    <a:lumMod val="75000"/>
                  </a:schemeClr>
                </a:solidFill>
              </a:rPr>
              <a:t> </a:t>
            </a:r>
            <a:r>
              <a:rPr lang="es-ES" sz="1800" dirty="0"/>
              <a:t>&lt;</a:t>
            </a:r>
            <a:r>
              <a:rPr lang="es-ES" sz="1800" dirty="0" err="1">
                <a:solidFill>
                  <a:srgbClr val="FF0000"/>
                </a:solidFill>
              </a:rPr>
              <a:t>Stepper</a:t>
            </a:r>
            <a:r>
              <a:rPr lang="es-ES" sz="1800" dirty="0" err="1"/>
              <a:t>.h</a:t>
            </a:r>
            <a:r>
              <a:rPr lang="es-ES" sz="1800" dirty="0"/>
              <a:t>&gt;</a:t>
            </a:r>
          </a:p>
          <a:p>
            <a:pPr marL="0" indent="0">
              <a:buNone/>
            </a:pPr>
            <a:endParaRPr lang="es-ES" sz="1800" dirty="0"/>
          </a:p>
          <a:p>
            <a:pPr marL="0" indent="0">
              <a:buNone/>
            </a:pPr>
            <a:r>
              <a:rPr lang="es-ES" sz="1800" dirty="0"/>
              <a:t>La librería </a:t>
            </a:r>
            <a:r>
              <a:rPr lang="es-ES" sz="1800" dirty="0" err="1">
                <a:solidFill>
                  <a:srgbClr val="FF0000"/>
                </a:solidFill>
              </a:rPr>
              <a:t>Servo</a:t>
            </a:r>
            <a:r>
              <a:rPr lang="es-ES" sz="1800" dirty="0" err="1"/>
              <a:t>.h</a:t>
            </a:r>
            <a:r>
              <a:rPr lang="es-ES" sz="1800" dirty="0"/>
              <a:t> implementa el uso de servomotores y todas las herramientas y funciones necesarias para su funcionamiento.</a:t>
            </a:r>
          </a:p>
          <a:p>
            <a:pPr marL="0" indent="0">
              <a:buNone/>
            </a:pPr>
            <a:r>
              <a:rPr lang="es-ES" sz="1800" dirty="0"/>
              <a:t>La librería </a:t>
            </a:r>
            <a:r>
              <a:rPr lang="es-ES" sz="1800" dirty="0" err="1">
                <a:solidFill>
                  <a:srgbClr val="FF0000"/>
                </a:solidFill>
              </a:rPr>
              <a:t>Stepper</a:t>
            </a:r>
            <a:r>
              <a:rPr lang="es-ES" sz="1800" dirty="0" err="1"/>
              <a:t>.h</a:t>
            </a:r>
            <a:r>
              <a:rPr lang="es-ES" sz="1800" dirty="0"/>
              <a:t> tiene unas características similares a la anterior solo que se usa para motores paso a paso</a:t>
            </a:r>
          </a:p>
          <a:p>
            <a:pPr marL="0" indent="0">
              <a:buNone/>
            </a:pPr>
            <a:endParaRPr lang="es-ES" sz="1800" dirty="0"/>
          </a:p>
        </p:txBody>
      </p:sp>
    </p:spTree>
    <p:extLst>
      <p:ext uri="{BB962C8B-B14F-4D97-AF65-F5344CB8AC3E}">
        <p14:creationId xmlns:p14="http://schemas.microsoft.com/office/powerpoint/2010/main" val="374834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620688"/>
            <a:ext cx="8229600" cy="5184576"/>
          </a:xfrm>
        </p:spPr>
        <p:txBody>
          <a:bodyPr>
            <a:normAutofit lnSpcReduction="10000"/>
          </a:bodyPr>
          <a:lstStyle/>
          <a:p>
            <a:r>
              <a:rPr lang="es-ES" sz="2400" b="1" dirty="0"/>
              <a:t>Declaración de variables y pulsadores:</a:t>
            </a:r>
          </a:p>
          <a:p>
            <a:pPr marL="0" indent="0">
              <a:buNone/>
            </a:pPr>
            <a:endParaRPr lang="es-ES" sz="1800" dirty="0">
              <a:solidFill>
                <a:schemeClr val="accent5">
                  <a:lumMod val="75000"/>
                </a:schemeClr>
              </a:solidFill>
            </a:endParaRPr>
          </a:p>
          <a:p>
            <a:pPr marL="0" indent="0">
              <a:buNone/>
            </a:pPr>
            <a:r>
              <a:rPr lang="es-ES" sz="1800" dirty="0" err="1">
                <a:solidFill>
                  <a:schemeClr val="accent5">
                    <a:lumMod val="75000"/>
                  </a:schemeClr>
                </a:solidFill>
              </a:rPr>
              <a:t>const</a:t>
            </a:r>
            <a:r>
              <a:rPr lang="es-ES" sz="1800" dirty="0">
                <a:solidFill>
                  <a:schemeClr val="accent5">
                    <a:lumMod val="75000"/>
                  </a:schemeClr>
                </a:solidFill>
              </a:rPr>
              <a:t> </a:t>
            </a:r>
            <a:r>
              <a:rPr lang="es-ES" sz="1800" dirty="0" err="1">
                <a:solidFill>
                  <a:schemeClr val="accent5">
                    <a:lumMod val="75000"/>
                  </a:schemeClr>
                </a:solidFill>
              </a:rPr>
              <a:t>int</a:t>
            </a:r>
            <a:r>
              <a:rPr lang="es-ES" sz="1800" dirty="0"/>
              <a:t> revoluciones = 2048;  </a:t>
            </a:r>
          </a:p>
          <a:p>
            <a:pPr marL="0" indent="0">
              <a:buNone/>
            </a:pPr>
            <a:r>
              <a:rPr lang="es-ES" sz="1800" dirty="0">
                <a:solidFill>
                  <a:srgbClr val="FF0000"/>
                </a:solidFill>
              </a:rPr>
              <a:t>Servo</a:t>
            </a:r>
            <a:r>
              <a:rPr lang="es-ES" sz="1800" dirty="0"/>
              <a:t> servomotor;</a:t>
            </a:r>
          </a:p>
          <a:p>
            <a:pPr marL="0" indent="0">
              <a:buNone/>
            </a:pPr>
            <a:r>
              <a:rPr lang="es-ES" sz="1800" dirty="0" err="1">
                <a:solidFill>
                  <a:srgbClr val="FF0000"/>
                </a:solidFill>
              </a:rPr>
              <a:t>Stepper</a:t>
            </a:r>
            <a:r>
              <a:rPr lang="es-ES" sz="1800" dirty="0">
                <a:solidFill>
                  <a:srgbClr val="FF0000"/>
                </a:solidFill>
              </a:rPr>
              <a:t> </a:t>
            </a:r>
            <a:r>
              <a:rPr lang="es-ES" sz="1800" dirty="0" err="1"/>
              <a:t>myStepper</a:t>
            </a:r>
            <a:r>
              <a:rPr lang="es-ES" sz="1800" dirty="0"/>
              <a:t> (revoluciones, 8, 10, 9, 11);</a:t>
            </a:r>
          </a:p>
          <a:p>
            <a:pPr marL="0" indent="0">
              <a:buNone/>
            </a:pPr>
            <a:endParaRPr lang="es-ES" sz="1800" dirty="0"/>
          </a:p>
          <a:p>
            <a:pPr marL="0" indent="0">
              <a:buNone/>
            </a:pPr>
            <a:r>
              <a:rPr lang="es-ES" sz="1800" dirty="0" err="1">
                <a:solidFill>
                  <a:schemeClr val="accent5">
                    <a:lumMod val="75000"/>
                  </a:schemeClr>
                </a:solidFill>
              </a:rPr>
              <a:t>int</a:t>
            </a:r>
            <a:r>
              <a:rPr lang="es-ES" sz="1800" dirty="0">
                <a:solidFill>
                  <a:schemeClr val="accent5">
                    <a:lumMod val="60000"/>
                    <a:lumOff val="40000"/>
                  </a:schemeClr>
                </a:solidFill>
              </a:rPr>
              <a:t> </a:t>
            </a:r>
            <a:r>
              <a:rPr lang="es-ES" sz="1800" dirty="0" err="1"/>
              <a:t>angulo</a:t>
            </a:r>
            <a:r>
              <a:rPr lang="es-ES" sz="1800" dirty="0"/>
              <a:t> = 0;</a:t>
            </a:r>
          </a:p>
          <a:p>
            <a:pPr marL="0" indent="0">
              <a:buNone/>
            </a:pPr>
            <a:r>
              <a:rPr lang="es-ES" sz="1800" dirty="0" err="1">
                <a:solidFill>
                  <a:schemeClr val="accent5">
                    <a:lumMod val="75000"/>
                  </a:schemeClr>
                </a:solidFill>
              </a:rPr>
              <a:t>int</a:t>
            </a:r>
            <a:r>
              <a:rPr lang="es-ES" sz="1800" dirty="0">
                <a:solidFill>
                  <a:schemeClr val="accent5">
                    <a:lumMod val="75000"/>
                  </a:schemeClr>
                </a:solidFill>
              </a:rPr>
              <a:t> </a:t>
            </a:r>
            <a:r>
              <a:rPr lang="es-ES" sz="1800" dirty="0"/>
              <a:t>aumentar = 13; </a:t>
            </a:r>
          </a:p>
          <a:p>
            <a:pPr marL="0" indent="0">
              <a:buNone/>
            </a:pPr>
            <a:r>
              <a:rPr lang="es-ES" sz="1800" dirty="0" err="1">
                <a:solidFill>
                  <a:schemeClr val="accent5">
                    <a:lumMod val="75000"/>
                  </a:schemeClr>
                </a:solidFill>
              </a:rPr>
              <a:t>int</a:t>
            </a:r>
            <a:r>
              <a:rPr lang="es-ES" sz="1800" dirty="0"/>
              <a:t> derecha=4;</a:t>
            </a:r>
          </a:p>
          <a:p>
            <a:pPr marL="0" indent="0">
              <a:buNone/>
            </a:pPr>
            <a:r>
              <a:rPr lang="es-ES" sz="1800" dirty="0" err="1">
                <a:solidFill>
                  <a:schemeClr val="accent5">
                    <a:lumMod val="75000"/>
                  </a:schemeClr>
                </a:solidFill>
              </a:rPr>
              <a:t>int</a:t>
            </a:r>
            <a:r>
              <a:rPr lang="es-ES" sz="1800" dirty="0"/>
              <a:t> izquierda=3;</a:t>
            </a:r>
          </a:p>
          <a:p>
            <a:pPr marL="0" indent="0">
              <a:buNone/>
            </a:pPr>
            <a:r>
              <a:rPr lang="es-ES" sz="1800" dirty="0" err="1">
                <a:solidFill>
                  <a:schemeClr val="accent5">
                    <a:lumMod val="75000"/>
                  </a:schemeClr>
                </a:solidFill>
              </a:rPr>
              <a:t>int</a:t>
            </a:r>
            <a:r>
              <a:rPr lang="es-ES" sz="1800" dirty="0"/>
              <a:t> motor2=2;</a:t>
            </a:r>
          </a:p>
          <a:p>
            <a:pPr marL="0" indent="0">
              <a:buNone/>
            </a:pPr>
            <a:endParaRPr lang="es-ES" sz="1800" dirty="0"/>
          </a:p>
          <a:p>
            <a:pPr marL="0" indent="0">
              <a:buNone/>
            </a:pPr>
            <a:r>
              <a:rPr lang="es-ES" sz="1800" dirty="0"/>
              <a:t>Aquí declaramos los puertos en los que se encuentran conectados los pulsadores y también incluimos el ángulo inicial del servomotor; declaramos también el servomotor y los puertos en los que se encuentran conectados los dos motores paso a paso.</a:t>
            </a:r>
          </a:p>
          <a:p>
            <a:pPr marL="0" indent="0">
              <a:buNone/>
            </a:pPr>
            <a:endParaRPr lang="es-ES" sz="1800" dirty="0"/>
          </a:p>
        </p:txBody>
      </p:sp>
    </p:spTree>
    <p:extLst>
      <p:ext uri="{BB962C8B-B14F-4D97-AF65-F5344CB8AC3E}">
        <p14:creationId xmlns:p14="http://schemas.microsoft.com/office/powerpoint/2010/main" val="3609468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404664"/>
            <a:ext cx="8229600" cy="6048672"/>
          </a:xfrm>
        </p:spPr>
        <p:txBody>
          <a:bodyPr>
            <a:normAutofit/>
          </a:bodyPr>
          <a:lstStyle/>
          <a:p>
            <a:r>
              <a:rPr lang="es-ES" sz="2400" dirty="0"/>
              <a:t>Función principal:</a:t>
            </a:r>
          </a:p>
          <a:p>
            <a:pPr marL="0" indent="0">
              <a:buNone/>
            </a:pPr>
            <a:r>
              <a:rPr lang="es-ES" sz="1600" dirty="0" err="1">
                <a:solidFill>
                  <a:schemeClr val="accent5">
                    <a:lumMod val="75000"/>
                  </a:schemeClr>
                </a:solidFill>
              </a:rPr>
              <a:t>void</a:t>
            </a:r>
            <a:r>
              <a:rPr lang="es-ES" sz="1600" dirty="0"/>
              <a:t> </a:t>
            </a:r>
            <a:r>
              <a:rPr lang="es-ES" sz="1600" dirty="0" err="1">
                <a:solidFill>
                  <a:schemeClr val="accent3">
                    <a:lumMod val="75000"/>
                  </a:schemeClr>
                </a:solidFill>
              </a:rPr>
              <a:t>setup</a:t>
            </a:r>
            <a:r>
              <a:rPr lang="es-ES" sz="1600" dirty="0"/>
              <a:t>() {</a:t>
            </a:r>
          </a:p>
          <a:p>
            <a:pPr marL="0" indent="0">
              <a:buNone/>
            </a:pPr>
            <a:endParaRPr lang="es-ES" sz="1600" dirty="0"/>
          </a:p>
          <a:p>
            <a:pPr marL="0" indent="0">
              <a:buNone/>
            </a:pPr>
            <a:r>
              <a:rPr lang="es-ES" sz="1600" dirty="0"/>
              <a:t>  </a:t>
            </a:r>
            <a:r>
              <a:rPr lang="es-ES" sz="1600" dirty="0" err="1"/>
              <a:t>servomotor.</a:t>
            </a:r>
            <a:r>
              <a:rPr lang="es-ES" sz="1600" dirty="0" err="1">
                <a:solidFill>
                  <a:srgbClr val="FF0000"/>
                </a:solidFill>
              </a:rPr>
              <a:t>attach</a:t>
            </a:r>
            <a:r>
              <a:rPr lang="es-ES" sz="1600" dirty="0"/>
              <a:t>(6); </a:t>
            </a:r>
          </a:p>
          <a:p>
            <a:pPr marL="0" indent="0">
              <a:buNone/>
            </a:pPr>
            <a:r>
              <a:rPr lang="es-ES" sz="1600" dirty="0">
                <a:solidFill>
                  <a:srgbClr val="FF0000"/>
                </a:solidFill>
              </a:rPr>
              <a:t> </a:t>
            </a:r>
            <a:r>
              <a:rPr lang="es-ES" sz="1600" dirty="0" err="1">
                <a:solidFill>
                  <a:srgbClr val="FF0000"/>
                </a:solidFill>
              </a:rPr>
              <a:t>pinMode</a:t>
            </a:r>
            <a:r>
              <a:rPr lang="es-ES" sz="1600" dirty="0"/>
              <a:t>(aumentar, INPUT);</a:t>
            </a:r>
          </a:p>
          <a:p>
            <a:pPr marL="0" indent="0">
              <a:buNone/>
            </a:pPr>
            <a:r>
              <a:rPr lang="es-ES" sz="1600" dirty="0"/>
              <a:t>  </a:t>
            </a:r>
            <a:r>
              <a:rPr lang="es-ES" sz="1600" dirty="0" err="1"/>
              <a:t>servomotor.</a:t>
            </a:r>
            <a:r>
              <a:rPr lang="es-ES" sz="1600" dirty="0" err="1">
                <a:solidFill>
                  <a:srgbClr val="FF0000"/>
                </a:solidFill>
              </a:rPr>
              <a:t>write</a:t>
            </a:r>
            <a:r>
              <a:rPr lang="es-ES" sz="1600" dirty="0">
                <a:solidFill>
                  <a:srgbClr val="FF0000"/>
                </a:solidFill>
              </a:rPr>
              <a:t>(</a:t>
            </a:r>
            <a:r>
              <a:rPr lang="es-ES" sz="1600" dirty="0" err="1"/>
              <a:t>angulo</a:t>
            </a:r>
            <a:r>
              <a:rPr lang="es-ES" sz="1600" dirty="0"/>
              <a:t>);  </a:t>
            </a:r>
          </a:p>
          <a:p>
            <a:pPr marL="0" indent="0">
              <a:buNone/>
            </a:pPr>
            <a:r>
              <a:rPr lang="es-ES" sz="1600" dirty="0"/>
              <a:t>    </a:t>
            </a:r>
            <a:r>
              <a:rPr lang="es-ES" sz="1600" dirty="0" err="1"/>
              <a:t>myStepper.</a:t>
            </a:r>
            <a:r>
              <a:rPr lang="es-ES" sz="1600" dirty="0" err="1">
                <a:solidFill>
                  <a:srgbClr val="FF0000"/>
                </a:solidFill>
              </a:rPr>
              <a:t>setSpeed</a:t>
            </a:r>
            <a:r>
              <a:rPr lang="es-ES" sz="1600" dirty="0">
                <a:solidFill>
                  <a:srgbClr val="FF0000"/>
                </a:solidFill>
              </a:rPr>
              <a:t>(</a:t>
            </a:r>
            <a:r>
              <a:rPr lang="es-ES" sz="1600" dirty="0"/>
              <a:t>15);</a:t>
            </a:r>
          </a:p>
          <a:p>
            <a:pPr marL="0" indent="0">
              <a:buNone/>
            </a:pPr>
            <a:r>
              <a:rPr lang="es-ES" sz="1600" dirty="0">
                <a:solidFill>
                  <a:srgbClr val="FF0000"/>
                </a:solidFill>
              </a:rPr>
              <a:t>   </a:t>
            </a:r>
            <a:r>
              <a:rPr lang="es-ES" sz="1600" dirty="0" err="1">
                <a:solidFill>
                  <a:srgbClr val="FF0000"/>
                </a:solidFill>
              </a:rPr>
              <a:t>Serial.begin</a:t>
            </a:r>
            <a:r>
              <a:rPr lang="es-ES" sz="1600" dirty="0">
                <a:solidFill>
                  <a:srgbClr val="FF0000"/>
                </a:solidFill>
              </a:rPr>
              <a:t>(9600</a:t>
            </a:r>
            <a:r>
              <a:rPr lang="es-ES" sz="1600" dirty="0"/>
              <a:t>);</a:t>
            </a:r>
          </a:p>
          <a:p>
            <a:pPr marL="0" indent="0">
              <a:buNone/>
            </a:pPr>
            <a:endParaRPr lang="es-ES" sz="1600" dirty="0"/>
          </a:p>
          <a:p>
            <a:pPr marL="0" indent="0">
              <a:buNone/>
            </a:pPr>
            <a:r>
              <a:rPr lang="es-ES" sz="1600" dirty="0"/>
              <a:t>    </a:t>
            </a:r>
            <a:r>
              <a:rPr lang="es-ES" sz="1600" dirty="0" err="1">
                <a:solidFill>
                  <a:srgbClr val="FF0000"/>
                </a:solidFill>
              </a:rPr>
              <a:t>pinMode</a:t>
            </a:r>
            <a:r>
              <a:rPr lang="es-ES" sz="1600" dirty="0"/>
              <a:t>(5,OUTPUT);</a:t>
            </a:r>
          </a:p>
          <a:p>
            <a:pPr marL="0" indent="0">
              <a:buNone/>
            </a:pPr>
            <a:r>
              <a:rPr lang="es-ES" sz="1600" dirty="0"/>
              <a:t>     </a:t>
            </a:r>
            <a:r>
              <a:rPr lang="es-ES" sz="1600" dirty="0">
                <a:solidFill>
                  <a:srgbClr val="FF0000"/>
                </a:solidFill>
              </a:rPr>
              <a:t> </a:t>
            </a:r>
            <a:r>
              <a:rPr lang="es-ES" sz="1600" dirty="0" err="1">
                <a:solidFill>
                  <a:srgbClr val="FF0000"/>
                </a:solidFill>
              </a:rPr>
              <a:t>pinMode</a:t>
            </a:r>
            <a:r>
              <a:rPr lang="es-ES" sz="1600" dirty="0"/>
              <a:t>(6,</a:t>
            </a:r>
            <a:r>
              <a:rPr lang="es-ES" sz="1600" dirty="0">
                <a:solidFill>
                  <a:schemeClr val="accent5">
                    <a:lumMod val="75000"/>
                  </a:schemeClr>
                </a:solidFill>
              </a:rPr>
              <a:t>OUTPUT</a:t>
            </a:r>
            <a:r>
              <a:rPr lang="es-ES" sz="1600" dirty="0"/>
              <a:t>); </a:t>
            </a:r>
          </a:p>
          <a:p>
            <a:pPr marL="0" indent="0">
              <a:buNone/>
            </a:pPr>
            <a:r>
              <a:rPr lang="es-ES" sz="1600" dirty="0"/>
              <a:t>     }</a:t>
            </a:r>
          </a:p>
          <a:p>
            <a:pPr marL="0" indent="0">
              <a:buNone/>
            </a:pPr>
            <a:endParaRPr lang="es-ES" sz="1600" dirty="0"/>
          </a:p>
          <a:p>
            <a:pPr marL="0" indent="0">
              <a:buNone/>
            </a:pPr>
            <a:r>
              <a:rPr lang="es-ES" sz="1600" dirty="0"/>
              <a:t>En la función principal se encuentran las declaraciones de los pines de los </a:t>
            </a:r>
            <a:r>
              <a:rPr lang="es-ES" sz="1600" dirty="0" err="1"/>
              <a:t>led</a:t>
            </a:r>
            <a:r>
              <a:rPr lang="es-ES" sz="1600" dirty="0"/>
              <a:t> rojo y verde, y el del servo. También nos encontramos la velocidad y definimos el ángulo inicial que anteriormente habíamos establecido en el 0.</a:t>
            </a:r>
          </a:p>
          <a:p>
            <a:pPr marL="0" indent="0">
              <a:buNone/>
            </a:pPr>
            <a:endParaRPr lang="es-ES" sz="1600" dirty="0"/>
          </a:p>
        </p:txBody>
      </p:sp>
    </p:spTree>
    <p:extLst>
      <p:ext uri="{BB962C8B-B14F-4D97-AF65-F5344CB8AC3E}">
        <p14:creationId xmlns:p14="http://schemas.microsoft.com/office/powerpoint/2010/main" val="324130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76672"/>
            <a:ext cx="8229600" cy="5649491"/>
          </a:xfrm>
        </p:spPr>
        <p:txBody>
          <a:bodyPr>
            <a:normAutofit/>
          </a:bodyPr>
          <a:lstStyle/>
          <a:p>
            <a:r>
              <a:rPr lang="es-ES" sz="2400" dirty="0"/>
              <a:t>Servomotor:</a:t>
            </a:r>
          </a:p>
          <a:p>
            <a:pPr marL="0" indent="0">
              <a:buNone/>
            </a:pPr>
            <a:r>
              <a:rPr lang="es-ES" sz="1400" dirty="0">
                <a:solidFill>
                  <a:schemeClr val="accent3">
                    <a:lumMod val="75000"/>
                  </a:schemeClr>
                </a:solidFill>
              </a:rPr>
              <a:t>   </a:t>
            </a:r>
            <a:r>
              <a:rPr lang="es-ES" sz="1100" dirty="0" err="1">
                <a:solidFill>
                  <a:schemeClr val="accent3">
                    <a:lumMod val="75000"/>
                  </a:schemeClr>
                </a:solidFill>
              </a:rPr>
              <a:t>if</a:t>
            </a:r>
            <a:r>
              <a:rPr lang="es-ES" sz="1100" dirty="0">
                <a:solidFill>
                  <a:schemeClr val="accent3">
                    <a:lumMod val="75000"/>
                  </a:schemeClr>
                </a:solidFill>
              </a:rPr>
              <a:t> </a:t>
            </a:r>
            <a:r>
              <a:rPr lang="es-ES" sz="1100" dirty="0"/>
              <a:t>(</a:t>
            </a:r>
            <a:r>
              <a:rPr lang="es-ES" sz="1100" dirty="0" err="1">
                <a:solidFill>
                  <a:srgbClr val="FF0000"/>
                </a:solidFill>
              </a:rPr>
              <a:t>digitalRead</a:t>
            </a:r>
            <a:r>
              <a:rPr lang="es-ES" sz="1100" dirty="0"/>
              <a:t>(aumentar) ==</a:t>
            </a:r>
            <a:r>
              <a:rPr lang="es-ES" sz="1100" dirty="0">
                <a:solidFill>
                  <a:schemeClr val="accent5">
                    <a:lumMod val="75000"/>
                  </a:schemeClr>
                </a:solidFill>
              </a:rPr>
              <a:t> LOW</a:t>
            </a:r>
            <a:r>
              <a:rPr lang="es-ES" sz="1100" dirty="0"/>
              <a:t>)  </a:t>
            </a:r>
          </a:p>
          <a:p>
            <a:pPr marL="0" indent="0">
              <a:buNone/>
            </a:pPr>
            <a:r>
              <a:rPr lang="es-ES" sz="1100" dirty="0"/>
              <a:t>    {</a:t>
            </a:r>
          </a:p>
          <a:p>
            <a:pPr marL="0" indent="0">
              <a:buNone/>
            </a:pPr>
            <a:r>
              <a:rPr lang="es-ES" sz="1100" dirty="0"/>
              <a:t>     </a:t>
            </a:r>
            <a:r>
              <a:rPr lang="es-ES" sz="1100" dirty="0" err="1"/>
              <a:t>angulo</a:t>
            </a:r>
            <a:r>
              <a:rPr lang="es-ES" sz="1100" dirty="0"/>
              <a:t>++;</a:t>
            </a:r>
          </a:p>
          <a:p>
            <a:pPr marL="0" indent="0">
              <a:buNone/>
            </a:pPr>
            <a:r>
              <a:rPr lang="es-ES" sz="1100" dirty="0">
                <a:solidFill>
                  <a:schemeClr val="accent3">
                    <a:lumMod val="75000"/>
                  </a:schemeClr>
                </a:solidFill>
              </a:rPr>
              <a:t>     </a:t>
            </a:r>
            <a:r>
              <a:rPr lang="es-ES" sz="1100" dirty="0" err="1">
                <a:solidFill>
                  <a:schemeClr val="accent3">
                    <a:lumMod val="75000"/>
                  </a:schemeClr>
                </a:solidFill>
              </a:rPr>
              <a:t>if</a:t>
            </a:r>
            <a:r>
              <a:rPr lang="es-ES" sz="1100" dirty="0">
                <a:solidFill>
                  <a:schemeClr val="accent3">
                    <a:lumMod val="75000"/>
                  </a:schemeClr>
                </a:solidFill>
              </a:rPr>
              <a:t> </a:t>
            </a:r>
            <a:r>
              <a:rPr lang="es-ES" sz="1100" dirty="0"/>
              <a:t>(</a:t>
            </a:r>
            <a:r>
              <a:rPr lang="es-ES" sz="1100" dirty="0" err="1"/>
              <a:t>angulo</a:t>
            </a:r>
            <a:r>
              <a:rPr lang="es-ES" sz="1100" dirty="0"/>
              <a:t> &gt;= 180)</a:t>
            </a:r>
          </a:p>
          <a:p>
            <a:pPr marL="0" indent="0">
              <a:buNone/>
            </a:pPr>
            <a:r>
              <a:rPr lang="es-ES" sz="1100" dirty="0"/>
              <a:t>     {</a:t>
            </a:r>
          </a:p>
          <a:p>
            <a:pPr marL="0" indent="0">
              <a:buNone/>
            </a:pPr>
            <a:r>
              <a:rPr lang="es-ES" sz="1100" dirty="0"/>
              <a:t>      </a:t>
            </a:r>
            <a:r>
              <a:rPr lang="es-ES" sz="1100" dirty="0" err="1"/>
              <a:t>angulo</a:t>
            </a:r>
            <a:r>
              <a:rPr lang="es-ES" sz="1100" dirty="0"/>
              <a:t> = 180;      </a:t>
            </a:r>
          </a:p>
          <a:p>
            <a:pPr marL="0" indent="0">
              <a:buNone/>
            </a:pPr>
            <a:r>
              <a:rPr lang="es-ES" sz="1100" dirty="0"/>
              <a:t>     }</a:t>
            </a:r>
          </a:p>
          <a:p>
            <a:pPr marL="0" indent="0">
              <a:buNone/>
            </a:pPr>
            <a:r>
              <a:rPr lang="es-ES" sz="1100" dirty="0"/>
              <a:t>   } </a:t>
            </a:r>
          </a:p>
          <a:p>
            <a:pPr marL="0" indent="0">
              <a:buNone/>
            </a:pPr>
            <a:r>
              <a:rPr lang="es-ES" sz="1100" dirty="0"/>
              <a:t>   </a:t>
            </a:r>
            <a:r>
              <a:rPr lang="es-ES" sz="1100" dirty="0" err="1">
                <a:solidFill>
                  <a:schemeClr val="accent3">
                    <a:lumMod val="75000"/>
                  </a:schemeClr>
                </a:solidFill>
              </a:rPr>
              <a:t>if</a:t>
            </a:r>
            <a:r>
              <a:rPr lang="es-ES" sz="1100" dirty="0">
                <a:solidFill>
                  <a:schemeClr val="accent3">
                    <a:lumMod val="75000"/>
                  </a:schemeClr>
                </a:solidFill>
              </a:rPr>
              <a:t> </a:t>
            </a:r>
            <a:r>
              <a:rPr lang="es-ES" sz="1100" dirty="0"/>
              <a:t>(</a:t>
            </a:r>
            <a:r>
              <a:rPr lang="es-ES" sz="1100" dirty="0" err="1">
                <a:solidFill>
                  <a:srgbClr val="FF0000"/>
                </a:solidFill>
              </a:rPr>
              <a:t>digitalRead</a:t>
            </a:r>
            <a:r>
              <a:rPr lang="es-ES" sz="1100" dirty="0"/>
              <a:t>(aumentar) ==</a:t>
            </a:r>
            <a:r>
              <a:rPr lang="es-ES" sz="1100" dirty="0">
                <a:solidFill>
                  <a:schemeClr val="accent5">
                    <a:lumMod val="75000"/>
                  </a:schemeClr>
                </a:solidFill>
              </a:rPr>
              <a:t> HIGH</a:t>
            </a:r>
            <a:r>
              <a:rPr lang="es-ES" sz="1100" dirty="0"/>
              <a:t>)</a:t>
            </a:r>
          </a:p>
          <a:p>
            <a:pPr marL="0" indent="0">
              <a:buNone/>
            </a:pPr>
            <a:r>
              <a:rPr lang="es-ES" sz="1100" dirty="0"/>
              <a:t>   {</a:t>
            </a:r>
          </a:p>
          <a:p>
            <a:pPr marL="0" indent="0">
              <a:buNone/>
            </a:pPr>
            <a:r>
              <a:rPr lang="es-ES" sz="1100" dirty="0"/>
              <a:t>    </a:t>
            </a:r>
            <a:r>
              <a:rPr lang="es-ES" sz="1100" dirty="0" err="1"/>
              <a:t>angulo</a:t>
            </a:r>
            <a:r>
              <a:rPr lang="es-ES" sz="1100" dirty="0"/>
              <a:t>--;</a:t>
            </a:r>
          </a:p>
          <a:p>
            <a:pPr marL="0" indent="0">
              <a:buNone/>
            </a:pPr>
            <a:r>
              <a:rPr lang="es-ES" sz="1100" dirty="0"/>
              <a:t>     </a:t>
            </a:r>
            <a:r>
              <a:rPr lang="es-ES" sz="1100" dirty="0" err="1">
                <a:solidFill>
                  <a:schemeClr val="accent3">
                    <a:lumMod val="75000"/>
                  </a:schemeClr>
                </a:solidFill>
              </a:rPr>
              <a:t>if</a:t>
            </a:r>
            <a:r>
              <a:rPr lang="es-ES" sz="1100" dirty="0"/>
              <a:t> (</a:t>
            </a:r>
            <a:r>
              <a:rPr lang="es-ES" sz="1100" dirty="0" err="1"/>
              <a:t>angulo</a:t>
            </a:r>
            <a:r>
              <a:rPr lang="es-ES" sz="1100" dirty="0"/>
              <a:t> &lt;= 0)</a:t>
            </a:r>
          </a:p>
          <a:p>
            <a:pPr marL="0" indent="0">
              <a:buNone/>
            </a:pPr>
            <a:r>
              <a:rPr lang="es-ES" sz="1100" dirty="0"/>
              <a:t>     {</a:t>
            </a:r>
          </a:p>
          <a:p>
            <a:pPr marL="0" indent="0">
              <a:buNone/>
            </a:pPr>
            <a:r>
              <a:rPr lang="es-ES" sz="1100" dirty="0"/>
              <a:t>       </a:t>
            </a:r>
            <a:r>
              <a:rPr lang="es-ES" sz="1100" dirty="0" err="1"/>
              <a:t>angulo</a:t>
            </a:r>
            <a:r>
              <a:rPr lang="es-ES" sz="1100" dirty="0"/>
              <a:t> = 0;    </a:t>
            </a:r>
          </a:p>
          <a:p>
            <a:pPr marL="0" indent="0">
              <a:buNone/>
            </a:pPr>
            <a:r>
              <a:rPr lang="es-ES" sz="1100" dirty="0"/>
              <a:t>     }</a:t>
            </a:r>
          </a:p>
          <a:p>
            <a:pPr marL="0" indent="0">
              <a:buNone/>
            </a:pPr>
            <a:r>
              <a:rPr lang="es-ES" sz="1100" dirty="0"/>
              <a:t>    }</a:t>
            </a:r>
          </a:p>
          <a:p>
            <a:pPr marL="0" indent="0">
              <a:buNone/>
            </a:pPr>
            <a:r>
              <a:rPr lang="es-ES" sz="1100" dirty="0"/>
              <a:t>    </a:t>
            </a:r>
            <a:r>
              <a:rPr lang="es-ES" sz="1100" dirty="0" err="1"/>
              <a:t>servomotor.</a:t>
            </a:r>
            <a:r>
              <a:rPr lang="es-ES" sz="1100" dirty="0" err="1">
                <a:solidFill>
                  <a:srgbClr val="FF0000"/>
                </a:solidFill>
              </a:rPr>
              <a:t>write</a:t>
            </a:r>
            <a:r>
              <a:rPr lang="es-ES" sz="1100" dirty="0"/>
              <a:t>(</a:t>
            </a:r>
            <a:r>
              <a:rPr lang="es-ES" sz="1100" dirty="0" err="1"/>
              <a:t>angulo</a:t>
            </a:r>
            <a:r>
              <a:rPr lang="es-ES" sz="1100" dirty="0"/>
              <a:t>); </a:t>
            </a:r>
          </a:p>
          <a:p>
            <a:pPr marL="0" indent="0">
              <a:buNone/>
            </a:pPr>
            <a:r>
              <a:rPr lang="es-ES" sz="1100" dirty="0">
                <a:solidFill>
                  <a:srgbClr val="FF0000"/>
                </a:solidFill>
              </a:rPr>
              <a:t>    </a:t>
            </a:r>
            <a:r>
              <a:rPr lang="es-ES" sz="1100" dirty="0" err="1">
                <a:solidFill>
                  <a:srgbClr val="FF0000"/>
                </a:solidFill>
              </a:rPr>
              <a:t>delay</a:t>
            </a:r>
            <a:r>
              <a:rPr lang="es-ES" sz="1100" dirty="0"/>
              <a:t>(10);</a:t>
            </a:r>
          </a:p>
          <a:p>
            <a:pPr marL="0" indent="0">
              <a:buNone/>
            </a:pPr>
            <a:r>
              <a:rPr lang="es-ES" sz="1100" dirty="0"/>
              <a:t> </a:t>
            </a:r>
          </a:p>
          <a:p>
            <a:pPr marL="0" indent="0">
              <a:buNone/>
            </a:pPr>
            <a:r>
              <a:rPr lang="es-ES" sz="1400" dirty="0"/>
              <a:t>El servomotor va desde 0 a 180 grados, la función implementada en este código es que cuando accionamos el pulsador, este va hasta 180 grados, mientras que cuando lo soltamos este vuelve a su posición inicial. Le incluimos también un </a:t>
            </a:r>
            <a:r>
              <a:rPr lang="es-ES" sz="1400" dirty="0" err="1"/>
              <a:t>delay</a:t>
            </a:r>
            <a:r>
              <a:rPr lang="es-ES" sz="1400" dirty="0"/>
              <a:t> de 10 microsegundos para que el accionamiento al dar al pulsador sea lo mas inmediato posible.</a:t>
            </a:r>
          </a:p>
        </p:txBody>
      </p:sp>
    </p:spTree>
    <p:extLst>
      <p:ext uri="{BB962C8B-B14F-4D97-AF65-F5344CB8AC3E}">
        <p14:creationId xmlns:p14="http://schemas.microsoft.com/office/powerpoint/2010/main" val="161512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normAutofit/>
          </a:bodyPr>
          <a:lstStyle/>
          <a:p>
            <a:r>
              <a:rPr lang="es-ES" sz="2400" dirty="0"/>
              <a:t>Motor paso a paso 1:</a:t>
            </a:r>
          </a:p>
          <a:p>
            <a:pPr marL="0" indent="0">
              <a:buNone/>
            </a:pPr>
            <a:r>
              <a:rPr lang="es-ES" sz="1300" dirty="0" err="1">
                <a:solidFill>
                  <a:schemeClr val="accent3">
                    <a:lumMod val="75000"/>
                  </a:schemeClr>
                </a:solidFill>
              </a:rPr>
              <a:t>if</a:t>
            </a:r>
            <a:r>
              <a:rPr lang="es-ES" sz="1300" dirty="0"/>
              <a:t>(</a:t>
            </a:r>
            <a:r>
              <a:rPr lang="es-ES" sz="1300" dirty="0" err="1">
                <a:solidFill>
                  <a:srgbClr val="FF0000"/>
                </a:solidFill>
              </a:rPr>
              <a:t>digitalRead</a:t>
            </a:r>
            <a:r>
              <a:rPr lang="es-ES" sz="1300" dirty="0"/>
              <a:t>(derecha)==</a:t>
            </a:r>
            <a:r>
              <a:rPr lang="es-ES" sz="1300" dirty="0">
                <a:solidFill>
                  <a:schemeClr val="accent5">
                    <a:lumMod val="75000"/>
                  </a:schemeClr>
                </a:solidFill>
              </a:rPr>
              <a:t>LOW</a:t>
            </a:r>
            <a:r>
              <a:rPr lang="es-ES" sz="1300" dirty="0"/>
              <a:t>)</a:t>
            </a:r>
          </a:p>
          <a:p>
            <a:pPr marL="0" indent="0">
              <a:buNone/>
            </a:pPr>
            <a:r>
              <a:rPr lang="es-ES" sz="1300" dirty="0"/>
              <a:t>  {</a:t>
            </a:r>
          </a:p>
          <a:p>
            <a:pPr marL="0" indent="0">
              <a:buNone/>
            </a:pPr>
            <a:r>
              <a:rPr lang="es-ES" sz="1300" dirty="0"/>
              <a:t>   </a:t>
            </a:r>
          </a:p>
          <a:p>
            <a:pPr marL="0" indent="0">
              <a:buNone/>
            </a:pPr>
            <a:r>
              <a:rPr lang="es-ES" sz="1300" dirty="0">
                <a:solidFill>
                  <a:srgbClr val="FF0000"/>
                </a:solidFill>
              </a:rPr>
              <a:t>  </a:t>
            </a:r>
            <a:r>
              <a:rPr lang="es-ES" sz="1300" dirty="0" err="1">
                <a:solidFill>
                  <a:srgbClr val="FF0000"/>
                </a:solidFill>
              </a:rPr>
              <a:t>Serial</a:t>
            </a:r>
            <a:r>
              <a:rPr lang="es-ES" sz="1300" dirty="0" err="1"/>
              <a:t>.</a:t>
            </a:r>
            <a:r>
              <a:rPr lang="es-ES" sz="1300" dirty="0" err="1">
                <a:solidFill>
                  <a:srgbClr val="FF0000"/>
                </a:solidFill>
              </a:rPr>
              <a:t>println</a:t>
            </a:r>
            <a:r>
              <a:rPr lang="es-ES" sz="1300" dirty="0"/>
              <a:t>("derecha");</a:t>
            </a:r>
          </a:p>
          <a:p>
            <a:pPr marL="0" indent="0">
              <a:buNone/>
            </a:pPr>
            <a:r>
              <a:rPr lang="es-ES" sz="1300" dirty="0"/>
              <a:t>  </a:t>
            </a:r>
            <a:r>
              <a:rPr lang="es-ES" sz="1300" dirty="0" err="1"/>
              <a:t>myStepper.</a:t>
            </a:r>
            <a:r>
              <a:rPr lang="es-ES" sz="1300" dirty="0" err="1">
                <a:solidFill>
                  <a:srgbClr val="FF0000"/>
                </a:solidFill>
              </a:rPr>
              <a:t>step</a:t>
            </a:r>
            <a:r>
              <a:rPr lang="es-ES" sz="1300" dirty="0"/>
              <a:t>(revoluciones);</a:t>
            </a:r>
          </a:p>
          <a:p>
            <a:pPr marL="0" indent="0">
              <a:buNone/>
            </a:pPr>
            <a:r>
              <a:rPr lang="es-ES" sz="1300" dirty="0"/>
              <a:t>  </a:t>
            </a:r>
            <a:r>
              <a:rPr lang="es-ES" sz="1300" dirty="0" err="1">
                <a:solidFill>
                  <a:srgbClr val="FF0000"/>
                </a:solidFill>
              </a:rPr>
              <a:t>delay</a:t>
            </a:r>
            <a:r>
              <a:rPr lang="es-ES" sz="1300" dirty="0"/>
              <a:t>(20);</a:t>
            </a:r>
          </a:p>
          <a:p>
            <a:pPr marL="0" indent="0">
              <a:buNone/>
            </a:pPr>
            <a:r>
              <a:rPr lang="es-ES" sz="1300" dirty="0"/>
              <a:t>  }</a:t>
            </a:r>
          </a:p>
          <a:p>
            <a:pPr marL="0" indent="0">
              <a:buNone/>
            </a:pPr>
            <a:endParaRPr lang="es-ES" sz="1300" dirty="0"/>
          </a:p>
          <a:p>
            <a:pPr marL="0" indent="0">
              <a:buNone/>
            </a:pPr>
            <a:r>
              <a:rPr lang="es-ES" sz="1300" dirty="0"/>
              <a:t> </a:t>
            </a:r>
            <a:r>
              <a:rPr lang="es-ES" sz="1300" dirty="0" err="1">
                <a:solidFill>
                  <a:schemeClr val="accent3">
                    <a:lumMod val="75000"/>
                  </a:schemeClr>
                </a:solidFill>
              </a:rPr>
              <a:t>if</a:t>
            </a:r>
            <a:r>
              <a:rPr lang="es-ES" sz="1300" dirty="0"/>
              <a:t>(</a:t>
            </a:r>
            <a:r>
              <a:rPr lang="es-ES" sz="1300" dirty="0" err="1">
                <a:solidFill>
                  <a:srgbClr val="FF0000"/>
                </a:solidFill>
              </a:rPr>
              <a:t>digitalRea</a:t>
            </a:r>
            <a:r>
              <a:rPr lang="es-ES" sz="1300" dirty="0" err="1"/>
              <a:t>d</a:t>
            </a:r>
            <a:r>
              <a:rPr lang="es-ES" sz="1300" dirty="0"/>
              <a:t>(izquierda)==</a:t>
            </a:r>
            <a:r>
              <a:rPr lang="es-ES" sz="1300" dirty="0">
                <a:solidFill>
                  <a:schemeClr val="accent5">
                    <a:lumMod val="75000"/>
                  </a:schemeClr>
                </a:solidFill>
              </a:rPr>
              <a:t>LOW</a:t>
            </a:r>
            <a:r>
              <a:rPr lang="es-ES" sz="1300" dirty="0"/>
              <a:t>)</a:t>
            </a:r>
          </a:p>
          <a:p>
            <a:pPr marL="0" indent="0">
              <a:buNone/>
            </a:pPr>
            <a:r>
              <a:rPr lang="es-ES" sz="1300" dirty="0"/>
              <a:t> {</a:t>
            </a:r>
          </a:p>
          <a:p>
            <a:pPr marL="0" indent="0">
              <a:buNone/>
            </a:pPr>
            <a:r>
              <a:rPr lang="es-ES" sz="1300" dirty="0"/>
              <a:t>  </a:t>
            </a:r>
            <a:r>
              <a:rPr lang="es-ES" sz="1300" dirty="0" err="1">
                <a:solidFill>
                  <a:srgbClr val="FF0000"/>
                </a:solidFill>
              </a:rPr>
              <a:t>Serial</a:t>
            </a:r>
            <a:r>
              <a:rPr lang="es-ES" sz="1300" dirty="0" err="1"/>
              <a:t>.</a:t>
            </a:r>
            <a:r>
              <a:rPr lang="es-ES" sz="1300" dirty="0" err="1">
                <a:solidFill>
                  <a:srgbClr val="FF0000"/>
                </a:solidFill>
              </a:rPr>
              <a:t>println</a:t>
            </a:r>
            <a:r>
              <a:rPr lang="es-ES" sz="1300" dirty="0"/>
              <a:t>("izquierda");</a:t>
            </a:r>
          </a:p>
          <a:p>
            <a:pPr marL="0" indent="0">
              <a:buNone/>
            </a:pPr>
            <a:r>
              <a:rPr lang="es-ES" sz="1300" dirty="0"/>
              <a:t>  </a:t>
            </a:r>
            <a:r>
              <a:rPr lang="es-ES" sz="1300" dirty="0" err="1"/>
              <a:t>myStepper.</a:t>
            </a:r>
            <a:r>
              <a:rPr lang="es-ES" sz="1300" dirty="0" err="1">
                <a:solidFill>
                  <a:srgbClr val="FF0000"/>
                </a:solidFill>
              </a:rPr>
              <a:t>step</a:t>
            </a:r>
            <a:r>
              <a:rPr lang="es-ES" sz="1300" dirty="0"/>
              <a:t>(-revoluciones);</a:t>
            </a:r>
          </a:p>
          <a:p>
            <a:pPr marL="0" indent="0">
              <a:buNone/>
            </a:pPr>
            <a:r>
              <a:rPr lang="es-ES" sz="1300" dirty="0"/>
              <a:t>  </a:t>
            </a:r>
            <a:r>
              <a:rPr lang="es-ES" sz="1300" dirty="0" err="1">
                <a:solidFill>
                  <a:srgbClr val="FF0000"/>
                </a:solidFill>
              </a:rPr>
              <a:t>delay</a:t>
            </a:r>
            <a:r>
              <a:rPr lang="es-ES" sz="1300" dirty="0"/>
              <a:t>(20);</a:t>
            </a:r>
          </a:p>
          <a:p>
            <a:pPr marL="0" indent="0">
              <a:buNone/>
            </a:pPr>
            <a:r>
              <a:rPr lang="es-ES" sz="1300" dirty="0"/>
              <a:t>}</a:t>
            </a:r>
          </a:p>
          <a:p>
            <a:pPr marL="0" indent="0">
              <a:buNone/>
            </a:pPr>
            <a:endParaRPr lang="es-ES" sz="1300" dirty="0"/>
          </a:p>
          <a:p>
            <a:pPr marL="0" indent="0">
              <a:buNone/>
            </a:pPr>
            <a:r>
              <a:rPr lang="es-ES" sz="1300" dirty="0"/>
              <a:t>El mecanismo de este motor consta de dos pulsadores, uno para moverlo hacia la derecha y el segundo para hacerlo hacia la izquierda. En el programa vemos que con el «</a:t>
            </a:r>
            <a:r>
              <a:rPr lang="es-ES" sz="1300" dirty="0" err="1"/>
              <a:t>Serial.print</a:t>
            </a:r>
            <a:r>
              <a:rPr lang="es-ES" sz="1300" dirty="0"/>
              <a:t>», activamos el pulsador y con la variable «revoluciones» que habíamos declarado anteriormente lo direccionamos hacia un lado u otro.</a:t>
            </a:r>
          </a:p>
          <a:p>
            <a:pPr marL="0" indent="0">
              <a:buNone/>
            </a:pPr>
            <a:endParaRPr lang="es-ES" sz="2400" dirty="0"/>
          </a:p>
        </p:txBody>
      </p:sp>
    </p:spTree>
    <p:extLst>
      <p:ext uri="{BB962C8B-B14F-4D97-AF65-F5344CB8AC3E}">
        <p14:creationId xmlns:p14="http://schemas.microsoft.com/office/powerpoint/2010/main" val="44374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5793507"/>
          </a:xfrm>
        </p:spPr>
        <p:txBody>
          <a:bodyPr>
            <a:normAutofit/>
          </a:bodyPr>
          <a:lstStyle/>
          <a:p>
            <a:r>
              <a:rPr lang="es-ES" sz="2400" dirty="0"/>
              <a:t>Motor paso a paso 2:</a:t>
            </a:r>
          </a:p>
          <a:p>
            <a:pPr marL="0" indent="0">
              <a:buNone/>
            </a:pPr>
            <a:r>
              <a:rPr lang="es-ES" sz="1300" dirty="0" err="1">
                <a:solidFill>
                  <a:schemeClr val="accent3">
                    <a:lumMod val="75000"/>
                  </a:schemeClr>
                </a:solidFill>
              </a:rPr>
              <a:t>if</a:t>
            </a:r>
            <a:r>
              <a:rPr lang="es-ES" sz="1300" dirty="0"/>
              <a:t>(</a:t>
            </a:r>
            <a:r>
              <a:rPr lang="es-ES" sz="1300" dirty="0" err="1">
                <a:solidFill>
                  <a:srgbClr val="FF0000"/>
                </a:solidFill>
              </a:rPr>
              <a:t>digitalRead</a:t>
            </a:r>
            <a:r>
              <a:rPr lang="es-ES" sz="1300" dirty="0"/>
              <a:t>(motor2)==</a:t>
            </a:r>
            <a:r>
              <a:rPr lang="es-ES" sz="1300" dirty="0">
                <a:solidFill>
                  <a:schemeClr val="accent5">
                    <a:lumMod val="75000"/>
                  </a:schemeClr>
                </a:solidFill>
              </a:rPr>
              <a:t>LOW</a:t>
            </a:r>
            <a:r>
              <a:rPr lang="es-ES" sz="1300" dirty="0"/>
              <a:t>) {</a:t>
            </a:r>
          </a:p>
          <a:p>
            <a:pPr marL="0" indent="0">
              <a:buNone/>
            </a:pPr>
            <a:r>
              <a:rPr lang="es-ES" sz="1300" dirty="0"/>
              <a:t>   </a:t>
            </a:r>
          </a:p>
          <a:p>
            <a:pPr marL="0" indent="0">
              <a:buNone/>
            </a:pPr>
            <a:r>
              <a:rPr lang="es-ES" sz="1300" dirty="0"/>
              <a:t>  </a:t>
            </a:r>
            <a:r>
              <a:rPr lang="es-ES" sz="1300" dirty="0" err="1">
                <a:solidFill>
                  <a:srgbClr val="FF0000"/>
                </a:solidFill>
              </a:rPr>
              <a:t>Serial</a:t>
            </a:r>
            <a:r>
              <a:rPr lang="es-ES" sz="1300" dirty="0" err="1"/>
              <a:t>.</a:t>
            </a:r>
            <a:r>
              <a:rPr lang="es-ES" sz="1300" dirty="0" err="1">
                <a:solidFill>
                  <a:srgbClr val="FF0000"/>
                </a:solidFill>
              </a:rPr>
              <a:t>println</a:t>
            </a:r>
            <a:r>
              <a:rPr lang="es-ES" sz="1300" dirty="0"/>
              <a:t>("motor2");</a:t>
            </a:r>
          </a:p>
          <a:p>
            <a:pPr marL="0" indent="0">
              <a:buNone/>
            </a:pPr>
            <a:r>
              <a:rPr lang="es-ES" sz="1300" dirty="0"/>
              <a:t>  </a:t>
            </a:r>
            <a:r>
              <a:rPr lang="es-ES" sz="1300" dirty="0" err="1"/>
              <a:t>myStepper.</a:t>
            </a:r>
            <a:r>
              <a:rPr lang="es-ES" sz="1300" dirty="0" err="1">
                <a:solidFill>
                  <a:srgbClr val="FF0000"/>
                </a:solidFill>
              </a:rPr>
              <a:t>step</a:t>
            </a:r>
            <a:r>
              <a:rPr lang="es-ES" sz="1300" dirty="0"/>
              <a:t>(revoluciones);</a:t>
            </a:r>
          </a:p>
          <a:p>
            <a:pPr marL="0" indent="0">
              <a:buNone/>
            </a:pPr>
            <a:r>
              <a:rPr lang="es-ES" sz="1300" dirty="0"/>
              <a:t>  </a:t>
            </a:r>
            <a:r>
              <a:rPr lang="es-ES" sz="1300" dirty="0" err="1">
                <a:solidFill>
                  <a:srgbClr val="FF0000"/>
                </a:solidFill>
              </a:rPr>
              <a:t>delay</a:t>
            </a:r>
            <a:r>
              <a:rPr lang="es-ES" sz="1300" dirty="0"/>
              <a:t>(20);</a:t>
            </a:r>
          </a:p>
          <a:p>
            <a:pPr marL="0" indent="0">
              <a:buNone/>
            </a:pPr>
            <a:r>
              <a:rPr lang="es-ES" sz="1300" dirty="0"/>
              <a:t>  }</a:t>
            </a:r>
          </a:p>
          <a:p>
            <a:pPr marL="0" indent="0">
              <a:buNone/>
            </a:pPr>
            <a:endParaRPr lang="es-ES" sz="1300" dirty="0"/>
          </a:p>
          <a:p>
            <a:pPr marL="0" indent="0">
              <a:buNone/>
            </a:pPr>
            <a:r>
              <a:rPr lang="es-ES" sz="1300" dirty="0"/>
              <a:t> </a:t>
            </a:r>
            <a:r>
              <a:rPr lang="es-ES" sz="1300" dirty="0" err="1">
                <a:solidFill>
                  <a:schemeClr val="accent3">
                    <a:lumMod val="75000"/>
                  </a:schemeClr>
                </a:solidFill>
              </a:rPr>
              <a:t>if</a:t>
            </a:r>
            <a:r>
              <a:rPr lang="es-ES" sz="1300" dirty="0"/>
              <a:t>(</a:t>
            </a:r>
            <a:r>
              <a:rPr lang="es-ES" sz="1300" dirty="0" err="1">
                <a:solidFill>
                  <a:srgbClr val="FF0000"/>
                </a:solidFill>
              </a:rPr>
              <a:t>digitalRead</a:t>
            </a:r>
            <a:r>
              <a:rPr lang="es-ES" sz="1300" dirty="0"/>
              <a:t>(motor2)==</a:t>
            </a:r>
            <a:r>
              <a:rPr lang="es-ES" sz="1300" dirty="0">
                <a:solidFill>
                  <a:schemeClr val="accent5">
                    <a:lumMod val="75000"/>
                  </a:schemeClr>
                </a:solidFill>
              </a:rPr>
              <a:t>HIGH</a:t>
            </a:r>
            <a:r>
              <a:rPr lang="es-ES" sz="1300" dirty="0"/>
              <a:t>)</a:t>
            </a:r>
          </a:p>
          <a:p>
            <a:pPr marL="0" indent="0">
              <a:buNone/>
            </a:pPr>
            <a:r>
              <a:rPr lang="es-ES" sz="1300" dirty="0"/>
              <a:t> {</a:t>
            </a:r>
          </a:p>
          <a:p>
            <a:pPr marL="0" indent="0">
              <a:buNone/>
            </a:pPr>
            <a:r>
              <a:rPr lang="es-ES" sz="1300" dirty="0"/>
              <a:t>  </a:t>
            </a:r>
            <a:r>
              <a:rPr lang="es-ES" sz="1300" dirty="0" err="1">
                <a:solidFill>
                  <a:srgbClr val="FF0000"/>
                </a:solidFill>
              </a:rPr>
              <a:t>Serial</a:t>
            </a:r>
            <a:r>
              <a:rPr lang="es-ES" sz="1300" dirty="0" err="1"/>
              <a:t>.</a:t>
            </a:r>
            <a:r>
              <a:rPr lang="es-ES" sz="1300" dirty="0" err="1">
                <a:solidFill>
                  <a:srgbClr val="FF0000"/>
                </a:solidFill>
              </a:rPr>
              <a:t>println</a:t>
            </a:r>
            <a:r>
              <a:rPr lang="es-ES" sz="1300" dirty="0"/>
              <a:t>("motor2");</a:t>
            </a:r>
          </a:p>
          <a:p>
            <a:pPr marL="0" indent="0">
              <a:buNone/>
            </a:pPr>
            <a:r>
              <a:rPr lang="es-ES" sz="1300" dirty="0"/>
              <a:t>  </a:t>
            </a:r>
            <a:r>
              <a:rPr lang="es-ES" sz="1300" dirty="0" err="1"/>
              <a:t>myStepper.</a:t>
            </a:r>
            <a:r>
              <a:rPr lang="es-ES" sz="1300" dirty="0" err="1">
                <a:solidFill>
                  <a:srgbClr val="FF0000"/>
                </a:solidFill>
              </a:rPr>
              <a:t>step</a:t>
            </a:r>
            <a:r>
              <a:rPr lang="es-ES" sz="1300" dirty="0"/>
              <a:t>(-revoluciones);</a:t>
            </a:r>
          </a:p>
          <a:p>
            <a:pPr marL="0" indent="0">
              <a:buNone/>
            </a:pPr>
            <a:r>
              <a:rPr lang="es-ES" sz="1300" dirty="0"/>
              <a:t>  </a:t>
            </a:r>
            <a:r>
              <a:rPr lang="es-ES" sz="1300" dirty="0" err="1">
                <a:solidFill>
                  <a:srgbClr val="FF0000"/>
                </a:solidFill>
              </a:rPr>
              <a:t>delay</a:t>
            </a:r>
            <a:r>
              <a:rPr lang="es-ES" sz="1300" dirty="0"/>
              <a:t>(20);</a:t>
            </a:r>
          </a:p>
          <a:p>
            <a:pPr marL="0" indent="0">
              <a:buNone/>
            </a:pPr>
            <a:r>
              <a:rPr lang="es-ES" sz="1300" dirty="0"/>
              <a:t>}</a:t>
            </a:r>
          </a:p>
          <a:p>
            <a:pPr marL="0" indent="0">
              <a:buNone/>
            </a:pPr>
            <a:r>
              <a:rPr lang="es-ES" sz="1300" dirty="0"/>
              <a:t>En el caso de este motor el funcionamiento es el mismo que el anterior, pero en vez de dos pulsadores hay solo uno, y al accionarlo este se mueve hacia un lado y cuando lo sueltas este vuelve a la posición en la que se encontraba inicialmente.</a:t>
            </a:r>
          </a:p>
        </p:txBody>
      </p:sp>
    </p:spTree>
    <p:extLst>
      <p:ext uri="{BB962C8B-B14F-4D97-AF65-F5344CB8AC3E}">
        <p14:creationId xmlns:p14="http://schemas.microsoft.com/office/powerpoint/2010/main" val="206818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721499"/>
          </a:xfrm>
        </p:spPr>
        <p:txBody>
          <a:bodyPr>
            <a:normAutofit/>
          </a:bodyPr>
          <a:lstStyle/>
          <a:p>
            <a:r>
              <a:rPr lang="es-ES" sz="2400" dirty="0" err="1"/>
              <a:t>Leds</a:t>
            </a:r>
            <a:r>
              <a:rPr lang="es-ES" sz="2400" dirty="0"/>
              <a:t>:</a:t>
            </a:r>
          </a:p>
          <a:p>
            <a:pPr marL="0" indent="0">
              <a:buNone/>
            </a:pPr>
            <a:r>
              <a:rPr lang="es-ES" sz="1400" dirty="0">
                <a:solidFill>
                  <a:schemeClr val="accent3">
                    <a:lumMod val="75000"/>
                  </a:schemeClr>
                </a:solidFill>
              </a:rPr>
              <a:t>do</a:t>
            </a:r>
          </a:p>
          <a:p>
            <a:pPr marL="0" indent="0">
              <a:buNone/>
            </a:pPr>
            <a:r>
              <a:rPr lang="es-ES" sz="1400" dirty="0"/>
              <a:t>{</a:t>
            </a:r>
          </a:p>
          <a:p>
            <a:pPr marL="0" indent="0">
              <a:buNone/>
            </a:pPr>
            <a:r>
              <a:rPr lang="es-ES" sz="1400" dirty="0"/>
              <a:t>  </a:t>
            </a:r>
            <a:r>
              <a:rPr lang="es-ES" sz="1400" dirty="0" err="1">
                <a:solidFill>
                  <a:srgbClr val="FF0000"/>
                </a:solidFill>
              </a:rPr>
              <a:t>digitalWrite</a:t>
            </a:r>
            <a:r>
              <a:rPr lang="es-ES" sz="1400" dirty="0"/>
              <a:t>(5,</a:t>
            </a:r>
            <a:r>
              <a:rPr lang="es-ES" sz="1400" dirty="0">
                <a:solidFill>
                  <a:schemeClr val="accent5">
                    <a:lumMod val="75000"/>
                  </a:schemeClr>
                </a:solidFill>
              </a:rPr>
              <a:t>HIGH</a:t>
            </a:r>
            <a:r>
              <a:rPr lang="es-ES" sz="1400" dirty="0"/>
              <a:t>);</a:t>
            </a:r>
          </a:p>
          <a:p>
            <a:pPr marL="0" indent="0">
              <a:buNone/>
            </a:pPr>
            <a:r>
              <a:rPr lang="es-ES" sz="1400" dirty="0"/>
              <a:t>  </a:t>
            </a:r>
            <a:r>
              <a:rPr lang="es-ES" sz="1400" dirty="0" err="1">
                <a:solidFill>
                  <a:srgbClr val="FF0000"/>
                </a:solidFill>
              </a:rPr>
              <a:t>delay</a:t>
            </a:r>
            <a:r>
              <a:rPr lang="es-ES" sz="1400" dirty="0"/>
              <a:t>(500);</a:t>
            </a:r>
          </a:p>
          <a:p>
            <a:pPr marL="0" indent="0">
              <a:buNone/>
            </a:pPr>
            <a:r>
              <a:rPr lang="es-ES" sz="1400" dirty="0"/>
              <a:t>}</a:t>
            </a:r>
          </a:p>
          <a:p>
            <a:pPr marL="0" indent="0">
              <a:buNone/>
            </a:pPr>
            <a:r>
              <a:rPr lang="es-ES" sz="1400" dirty="0" err="1">
                <a:solidFill>
                  <a:schemeClr val="accent3">
                    <a:lumMod val="75000"/>
                  </a:schemeClr>
                </a:solidFill>
              </a:rPr>
              <a:t>while</a:t>
            </a:r>
            <a:r>
              <a:rPr lang="es-ES" sz="1400" dirty="0"/>
              <a:t>(aumentar==</a:t>
            </a:r>
            <a:r>
              <a:rPr lang="es-ES" sz="1400" dirty="0">
                <a:solidFill>
                  <a:schemeClr val="accent5">
                    <a:lumMod val="75000"/>
                  </a:schemeClr>
                </a:solidFill>
              </a:rPr>
              <a:t>LOW</a:t>
            </a:r>
            <a:r>
              <a:rPr lang="es-ES" sz="1400" dirty="0"/>
              <a:t>||derecha==</a:t>
            </a:r>
            <a:r>
              <a:rPr lang="es-ES" sz="1400" dirty="0">
                <a:solidFill>
                  <a:schemeClr val="accent5">
                    <a:lumMod val="75000"/>
                  </a:schemeClr>
                </a:solidFill>
              </a:rPr>
              <a:t>LOW</a:t>
            </a:r>
            <a:r>
              <a:rPr lang="es-ES" sz="1400" dirty="0"/>
              <a:t>||izquierda==</a:t>
            </a:r>
            <a:r>
              <a:rPr lang="es-ES" sz="1400" dirty="0">
                <a:solidFill>
                  <a:schemeClr val="accent5">
                    <a:lumMod val="75000"/>
                  </a:schemeClr>
                </a:solidFill>
              </a:rPr>
              <a:t>LOW</a:t>
            </a:r>
            <a:r>
              <a:rPr lang="es-ES" sz="1400" dirty="0"/>
              <a:t>||motor2==</a:t>
            </a:r>
            <a:r>
              <a:rPr lang="es-ES" sz="1400" dirty="0">
                <a:solidFill>
                  <a:schemeClr val="accent5">
                    <a:lumMod val="75000"/>
                  </a:schemeClr>
                </a:solidFill>
              </a:rPr>
              <a:t>LOW</a:t>
            </a:r>
            <a:r>
              <a:rPr lang="es-ES" sz="1400" dirty="0"/>
              <a:t>);</a:t>
            </a:r>
          </a:p>
          <a:p>
            <a:pPr marL="0" indent="0">
              <a:buNone/>
            </a:pPr>
            <a:endParaRPr lang="es-ES" sz="1400" dirty="0"/>
          </a:p>
          <a:p>
            <a:pPr marL="0" indent="0">
              <a:buNone/>
            </a:pPr>
            <a:r>
              <a:rPr lang="es-ES" sz="1400" dirty="0" err="1">
                <a:solidFill>
                  <a:schemeClr val="accent3">
                    <a:lumMod val="75000"/>
                  </a:schemeClr>
                </a:solidFill>
              </a:rPr>
              <a:t>if</a:t>
            </a:r>
            <a:r>
              <a:rPr lang="es-ES" sz="1400" dirty="0"/>
              <a:t>(aumentar==</a:t>
            </a:r>
            <a:r>
              <a:rPr lang="es-ES" sz="1400" dirty="0">
                <a:solidFill>
                  <a:schemeClr val="accent5">
                    <a:lumMod val="75000"/>
                  </a:schemeClr>
                </a:solidFill>
              </a:rPr>
              <a:t>HIGH</a:t>
            </a:r>
            <a:r>
              <a:rPr lang="es-ES" sz="1400" dirty="0"/>
              <a:t>||derecha==</a:t>
            </a:r>
            <a:r>
              <a:rPr lang="es-ES" sz="1400" dirty="0">
                <a:solidFill>
                  <a:schemeClr val="accent5">
                    <a:lumMod val="75000"/>
                  </a:schemeClr>
                </a:solidFill>
              </a:rPr>
              <a:t>HIGH</a:t>
            </a:r>
            <a:r>
              <a:rPr lang="es-ES" sz="1400" dirty="0"/>
              <a:t>||izquierda==</a:t>
            </a:r>
            <a:r>
              <a:rPr lang="es-ES" sz="1400" dirty="0">
                <a:solidFill>
                  <a:schemeClr val="accent5">
                    <a:lumMod val="75000"/>
                  </a:schemeClr>
                </a:solidFill>
              </a:rPr>
              <a:t>HIGH</a:t>
            </a:r>
            <a:r>
              <a:rPr lang="es-ES" sz="1400" dirty="0"/>
              <a:t>||motor2==</a:t>
            </a:r>
            <a:r>
              <a:rPr lang="es-ES" sz="1400" dirty="0">
                <a:solidFill>
                  <a:schemeClr val="accent5">
                    <a:lumMod val="75000"/>
                  </a:schemeClr>
                </a:solidFill>
              </a:rPr>
              <a:t>HIGH</a:t>
            </a:r>
            <a:r>
              <a:rPr lang="es-ES" sz="1400" dirty="0"/>
              <a:t>);</a:t>
            </a:r>
          </a:p>
          <a:p>
            <a:pPr marL="0" indent="0">
              <a:buNone/>
            </a:pPr>
            <a:r>
              <a:rPr lang="es-ES" sz="1400" dirty="0"/>
              <a:t>{</a:t>
            </a:r>
          </a:p>
          <a:p>
            <a:pPr marL="0" indent="0">
              <a:buNone/>
            </a:pPr>
            <a:r>
              <a:rPr lang="es-ES" sz="1400" dirty="0"/>
              <a:t> </a:t>
            </a:r>
            <a:r>
              <a:rPr lang="es-ES" sz="1400" dirty="0" err="1">
                <a:solidFill>
                  <a:srgbClr val="FF0000"/>
                </a:solidFill>
              </a:rPr>
              <a:t>digitalWrite</a:t>
            </a:r>
            <a:r>
              <a:rPr lang="es-ES" sz="1400" dirty="0"/>
              <a:t>(6</a:t>
            </a:r>
            <a:r>
              <a:rPr lang="es-ES" sz="1400" dirty="0">
                <a:solidFill>
                  <a:schemeClr val="accent5">
                    <a:lumMod val="75000"/>
                  </a:schemeClr>
                </a:solidFill>
              </a:rPr>
              <a:t>,HIGH</a:t>
            </a:r>
            <a:r>
              <a:rPr lang="es-ES" sz="1400" dirty="0"/>
              <a:t>);</a:t>
            </a:r>
          </a:p>
          <a:p>
            <a:pPr marL="0" indent="0">
              <a:buNone/>
            </a:pPr>
            <a:r>
              <a:rPr lang="es-ES" sz="1400" dirty="0"/>
              <a:t>  </a:t>
            </a:r>
            <a:r>
              <a:rPr lang="es-ES" sz="1400" dirty="0" err="1">
                <a:solidFill>
                  <a:srgbClr val="FF0000"/>
                </a:solidFill>
              </a:rPr>
              <a:t>delay</a:t>
            </a:r>
            <a:r>
              <a:rPr lang="es-ES" sz="1400" dirty="0"/>
              <a:t>(500);</a:t>
            </a:r>
          </a:p>
          <a:p>
            <a:pPr marL="0" indent="0">
              <a:buNone/>
            </a:pPr>
            <a:r>
              <a:rPr lang="es-ES" sz="1400" dirty="0"/>
              <a:t>}</a:t>
            </a:r>
          </a:p>
          <a:p>
            <a:pPr marL="0" indent="0">
              <a:buNone/>
            </a:pPr>
            <a:endParaRPr lang="es-ES" sz="1400" dirty="0"/>
          </a:p>
          <a:p>
            <a:pPr marL="0" indent="0">
              <a:buNone/>
            </a:pPr>
            <a:r>
              <a:rPr lang="es-ES" sz="1400" dirty="0"/>
              <a:t>El funcionamiento de los </a:t>
            </a:r>
            <a:r>
              <a:rPr lang="es-ES" sz="1400" dirty="0" err="1"/>
              <a:t>led</a:t>
            </a:r>
            <a:r>
              <a:rPr lang="es-ES" sz="1400" dirty="0"/>
              <a:t> es básicamente que mientras uno de los motores  está en funcionamiento este se mantiene rojo en señal de que la catapulta no está lista para ejecutarse. Cuando todos los motores han acabado de hacer su función este se pone en verde para indicar que esta está lista.</a:t>
            </a:r>
          </a:p>
          <a:p>
            <a:pPr marL="0" indent="0">
              <a:buNone/>
            </a:pPr>
            <a:r>
              <a:rPr lang="es-ES" sz="1400" dirty="0"/>
              <a:t> </a:t>
            </a:r>
          </a:p>
        </p:txBody>
      </p:sp>
    </p:spTree>
    <p:extLst>
      <p:ext uri="{BB962C8B-B14F-4D97-AF65-F5344CB8AC3E}">
        <p14:creationId xmlns:p14="http://schemas.microsoft.com/office/powerpoint/2010/main" val="7798557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771</Words>
  <Application>Microsoft Office PowerPoint</Application>
  <PresentationFormat>Presentación en pantalla (4:3)</PresentationFormat>
  <Paragraphs>106</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Calibri</vt:lpstr>
      <vt:lpstr>Tema de Office</vt:lpstr>
      <vt:lpstr>Presentación de PowerPoint</vt:lpstr>
      <vt:lpstr>Código</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carlosbrsalas@hotmail.com</dc:creator>
  <cp:lastModifiedBy>Óscar</cp:lastModifiedBy>
  <cp:revision>11</cp:revision>
  <dcterms:created xsi:type="dcterms:W3CDTF">2019-05-16T15:34:23Z</dcterms:created>
  <dcterms:modified xsi:type="dcterms:W3CDTF">2019-05-16T21:54:31Z</dcterms:modified>
</cp:coreProperties>
</file>