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1" r:id="rId19"/>
  </p:sldIdLst>
  <p:sldSz cx="12192000" cy="6858000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F895D196-7B76-45E6-8CD0-D22DD24616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6BD4E4A5-5D1D-45C1-A138-2930C22584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538637-5A62-41A6-B6B8-8E7D5CA632E4}" type="datetimeFigureOut">
              <a:rPr lang="es-ES" altLang="es-ES"/>
              <a:pPr/>
              <a:t>15/05/2019</a:t>
            </a:fld>
            <a:endParaRPr lang="es-ES" alt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A59B6AD0-3CE8-405C-A7DA-4DD15558EC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33A37F1-7590-4832-A029-8E6CB46764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424005-BB2C-4489-ACDF-2BB5679B1C1A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11342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55E35467-3742-43AE-97FE-D866AAF5E2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BDB33273-22AB-49C8-BF1E-8976C9B7FD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491F41B6-9D71-4E6A-A882-D199614422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674A5853-9DF3-4046-80E5-CED5226359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texto del patrón</a:t>
            </a:r>
          </a:p>
          <a:p>
            <a:pPr lvl="1"/>
            <a:r>
              <a:rPr lang="es-ES_tradnl" altLang="es-ES"/>
              <a:t>Segundo nivel</a:t>
            </a:r>
          </a:p>
          <a:p>
            <a:pPr lvl="2"/>
            <a:r>
              <a:rPr lang="es-ES_tradnl" altLang="es-ES"/>
              <a:t>Tercer nivel</a:t>
            </a:r>
          </a:p>
          <a:p>
            <a:pPr lvl="3"/>
            <a:r>
              <a:rPr lang="es-ES_tradnl" altLang="es-ES"/>
              <a:t>Cuarto nivel</a:t>
            </a:r>
          </a:p>
          <a:p>
            <a:pPr lvl="4"/>
            <a:r>
              <a:rPr lang="es-ES_tradnl" altLang="es-ES"/>
              <a:t>Quinto nivel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CC18EA9E-8C70-4B24-B890-4204F50B33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E8707DB5-551B-4C75-8DD2-1F1FC9E7F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F9FA71-5646-44C1-91A1-3465D874C274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807799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xmlns="" id="{E43B5395-B7B4-448C-A731-9F04B555D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FFA633-5B6F-472D-82F5-DA8DCABF8FA4}" type="slidenum">
              <a:rPr kumimoji="0" lang="es-ES_tradnl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s-ES_tradnl" alt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03DC5C21-F524-4667-8ADD-696EDD39D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E573FAAB-FF9F-4793-98E4-255461FA0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7F5AAF6D-B13C-45FC-ADB3-B7DD9AEACF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B54BC4A0-D72B-4B7E-97C4-E8FF8115934A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4810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A567B4E-AE13-4A98-A5ED-B90ABF0E99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F35CC6F1-C118-4332-83F1-E3D5CA20A49D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81193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99510276-8B2A-4F70-B3BA-FA69D814C2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6D729BB5-D9A9-4BC0-A771-10875F1CEE98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710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0C4BD9A9-8F65-40CD-9BED-0A2F2D9737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2581CAD5-C6D2-4C43-8E60-618A3332B352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11497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15B5E207-467C-475B-92CE-9B352C975A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468D952E-7276-40D2-91FF-6213B7C3D7C6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168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E2F86A31-C855-4651-B8F1-EF39433E10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17FE359B-F55E-4B11-AE6D-5D8178030D18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7226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29634F-77DE-454C-9BFE-74CC9D8F87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F0C6D09A-5E4C-48F4-9DDB-A293A8F0037D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08452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C9D2F491-D6D1-40DB-A20A-424F6B5749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5C0339FE-923A-442B-8FC7-200B86BE89AE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77152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3D46FF5D-5980-400C-B877-1D790BB930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4047F4A6-3982-435C-B03A-8F2FC5F69B54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833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A49D175A-A5B9-4604-A6E4-B31780F97E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E504554A-AE30-43BA-AA1C-AE8A1B8B8082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5115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A964DEC-4559-4447-BE69-D77544CC3C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5A79FCC5-E87A-41F4-AC91-8D8CB5DEAE5F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77552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EE29210A-EF68-4833-85E4-8B4253FE2E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FFFFFF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02000685-9774-43F2-9A52-13996D02D665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7C07E5ED-FD6E-4CFB-BDCC-B9B37F3F0E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717"/>
          <a:stretch/>
        </p:blipFill>
        <p:spPr>
          <a:xfrm>
            <a:off x="0" y="1673"/>
            <a:ext cx="12192000" cy="97905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EAA81958-1C43-4780-A000-D8BFD20BAA9A}"/>
              </a:ext>
            </a:extLst>
          </p:cNvPr>
          <p:cNvSpPr/>
          <p:nvPr/>
        </p:nvSpPr>
        <p:spPr>
          <a:xfrm>
            <a:off x="479376" y="2244573"/>
            <a:ext cx="6096000" cy="24153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800"/>
              </a:spcAft>
              <a:tabLst>
                <a:tab pos="1562100" algn="l"/>
              </a:tabLst>
            </a:pPr>
            <a:r>
              <a:rPr lang="es-ES" sz="1800" b="1" i="0" spc="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Trabajo de Informática</a:t>
            </a:r>
            <a:endParaRPr lang="es-E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s-ES" sz="4000" b="1" spc="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Maqueta de habitación domótica mediante el uso de Arduino y Dev-C++</a:t>
            </a:r>
            <a:endParaRPr lang="es-E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D4EAADBD-7E75-4985-8231-1CAEB16B0D34}"/>
              </a:ext>
            </a:extLst>
          </p:cNvPr>
          <p:cNvSpPr/>
          <p:nvPr/>
        </p:nvSpPr>
        <p:spPr>
          <a:xfrm>
            <a:off x="479376" y="4613427"/>
            <a:ext cx="6096000" cy="8632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  <a:tabLst>
                <a:tab pos="1562100" algn="l"/>
              </a:tabLst>
            </a:pPr>
            <a:r>
              <a:rPr lang="es-ES" spc="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Grupo </a:t>
            </a:r>
            <a:r>
              <a:rPr lang="es-ES" spc="25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A109</a:t>
            </a:r>
            <a:endParaRPr lang="es-E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  <a:tabLst>
                <a:tab pos="1562100" algn="l"/>
              </a:tabLst>
            </a:pPr>
            <a:r>
              <a:rPr lang="es-ES" spc="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 2018/2019</a:t>
            </a:r>
            <a:endParaRPr lang="es-E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9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Controlador de tiempo.</a:t>
            </a:r>
            <a:endParaRPr lang="es-ES" b="1" dirty="0">
              <a:solidFill>
                <a:srgbClr val="0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67408" y="2293688"/>
            <a:ext cx="10174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</a:t>
            </a:r>
            <a:r>
              <a:rPr lang="es-ES" dirty="0" smtClean="0"/>
              <a:t>e necesita </a:t>
            </a:r>
            <a:r>
              <a:rPr lang="es-ES" dirty="0"/>
              <a:t>la librería </a:t>
            </a:r>
            <a:r>
              <a:rPr lang="es-ES" dirty="0" err="1" smtClean="0"/>
              <a:t>Time.h</a:t>
            </a:r>
            <a:r>
              <a:rPr lang="es-ES" dirty="0" smtClean="0"/>
              <a:t>. Se establece </a:t>
            </a:r>
            <a:r>
              <a:rPr lang="es-ES" dirty="0"/>
              <a:t>por defecto una fecha y hora concreta, </a:t>
            </a:r>
            <a:r>
              <a:rPr lang="es-ES" dirty="0" smtClean="0"/>
              <a:t>para </a:t>
            </a:r>
            <a:r>
              <a:rPr lang="es-ES" dirty="0"/>
              <a:t>ponerlo en hora se necesita usar la función “</a:t>
            </a:r>
            <a:r>
              <a:rPr lang="es-ES" dirty="0" err="1"/>
              <a:t>setTime</a:t>
            </a:r>
            <a:r>
              <a:rPr lang="es-ES" dirty="0" smtClean="0"/>
              <a:t>()”.</a:t>
            </a:r>
          </a:p>
          <a:p>
            <a:r>
              <a:rPr lang="es-ES" dirty="0"/>
              <a:t>A</a:t>
            </a:r>
            <a:r>
              <a:rPr lang="es-ES" dirty="0" smtClean="0"/>
              <a:t>l </a:t>
            </a:r>
            <a:r>
              <a:rPr lang="es-ES" dirty="0"/>
              <a:t>reiniciar la placa la hora vuelve a ser la establecida </a:t>
            </a:r>
            <a:r>
              <a:rPr lang="es-ES" dirty="0" smtClean="0"/>
              <a:t>como referencia </a:t>
            </a:r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8" name="7 Marcador de contenido" descr="https://i.gyazo.com/93b564686e7b8f50b4a6680bc38ff4b4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3717032"/>
            <a:ext cx="3983604" cy="248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4 CuadroTexto"/>
          <p:cNvSpPr txBox="1"/>
          <p:nvPr/>
        </p:nvSpPr>
        <p:spPr>
          <a:xfrm>
            <a:off x="5854646" y="4653136"/>
            <a:ext cx="508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«Código para establecer la hora actual en </a:t>
            </a:r>
            <a:r>
              <a:rPr lang="es-ES" sz="1600" dirty="0" err="1" smtClean="0"/>
              <a:t>arduino</a:t>
            </a:r>
            <a:r>
              <a:rPr lang="es-ES" sz="1600" dirty="0" smtClean="0"/>
              <a:t>»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6777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10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Movimiento de persiana. </a:t>
            </a:r>
            <a:r>
              <a:rPr lang="es-ES" b="1" dirty="0" err="1"/>
              <a:t>Motorreductor</a:t>
            </a:r>
            <a:r>
              <a:rPr lang="es-ES" b="1" dirty="0" smtClean="0"/>
              <a:t>.</a:t>
            </a:r>
            <a:endParaRPr lang="es-ES" sz="2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71778" y="2536792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</a:rPr>
              <a:t>Motor de corriente continua habitual para controlar ruedas de coches, robots…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88088" y="2348889"/>
            <a:ext cx="4262264" cy="3417244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err="1"/>
              <a:t>Arduino</a:t>
            </a:r>
            <a:r>
              <a:rPr lang="es-ES" sz="2400" dirty="0"/>
              <a:t> no es lo suficientemente potente como para mover motores, por lo que necesita de drivers </a:t>
            </a:r>
            <a:endParaRPr lang="es-ES" sz="2400" dirty="0">
              <a:solidFill>
                <a:srgbClr val="000000"/>
              </a:solidFill>
            </a:endParaRPr>
          </a:p>
          <a:p>
            <a:endParaRPr lang="es-ES" dirty="0"/>
          </a:p>
        </p:txBody>
      </p:sp>
      <p:pic>
        <p:nvPicPr>
          <p:cNvPr id="8" name="7 Imagen" descr="arduino-l298n-componente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4364339"/>
            <a:ext cx="2743066" cy="170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8 Imagen" descr="arduino-motores-geared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377502"/>
            <a:ext cx="2670175" cy="146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7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11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Comunicación serie. </a:t>
            </a:r>
            <a:r>
              <a:rPr lang="es-ES" b="1" dirty="0" err="1"/>
              <a:t>Arduino</a:t>
            </a:r>
            <a:r>
              <a:rPr lang="es-ES" b="1" dirty="0"/>
              <a:t> y </a:t>
            </a:r>
            <a:r>
              <a:rPr lang="es-ES" b="1" dirty="0" smtClean="0"/>
              <a:t>Ordenador</a:t>
            </a:r>
            <a:r>
              <a:rPr lang="es-ES" b="1" dirty="0" smtClean="0">
                <a:solidFill>
                  <a:srgbClr val="000000"/>
                </a:solidFill>
              </a:rPr>
              <a:t>.</a:t>
            </a:r>
            <a:endParaRPr lang="es-ES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6536" y="2996952"/>
            <a:ext cx="10310936" cy="3201220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Comunicación mediante una </a:t>
            </a:r>
            <a:r>
              <a:rPr lang="es-ES" dirty="0"/>
              <a:t>aplicación hecha en </a:t>
            </a:r>
            <a:r>
              <a:rPr lang="es-ES" dirty="0" err="1"/>
              <a:t>Dev</a:t>
            </a:r>
            <a:r>
              <a:rPr lang="es-ES" dirty="0"/>
              <a:t>-C++, que permite inicializar y finalizar el uso de la placa, realizar registros a través de un fichero.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77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ECB6303-ACC1-42AB-BBD3-41DE88825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 dirty="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 dirty="0">
                <a:solidFill>
                  <a:srgbClr val="FFFFFF"/>
                </a:solidFill>
              </a:rPr>
              <a:t> </a:t>
            </a:r>
            <a:fld id="{E4C275FF-0A0B-4646-8BBB-B5E655CF8361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12</a:t>
            </a:fld>
            <a:endParaRPr lang="es-ES_tradnl" altLang="es-ES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43472" y="1340768"/>
            <a:ext cx="972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 smtClean="0">
                <a:solidFill>
                  <a:srgbClr val="000000"/>
                </a:solidFill>
              </a:rPr>
              <a:t>DISEÑO DEL SOFTWARE</a:t>
            </a:r>
            <a:endParaRPr lang="es-ES" sz="4000" b="1" u="sng" dirty="0">
              <a:solidFill>
                <a:srgbClr val="00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95400" y="2276872"/>
            <a:ext cx="1065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</a:rPr>
              <a:t>Mediante dos códigos, el programa principal en </a:t>
            </a:r>
            <a:r>
              <a:rPr lang="es-ES" dirty="0" err="1" smtClean="0">
                <a:solidFill>
                  <a:srgbClr val="000000"/>
                </a:solidFill>
              </a:rPr>
              <a:t>arduino</a:t>
            </a:r>
            <a:r>
              <a:rPr lang="es-ES" dirty="0" smtClean="0">
                <a:solidFill>
                  <a:srgbClr val="000000"/>
                </a:solidFill>
              </a:rPr>
              <a:t> y el controlador en </a:t>
            </a:r>
            <a:r>
              <a:rPr lang="es-ES" dirty="0" err="1" smtClean="0">
                <a:solidFill>
                  <a:srgbClr val="000000"/>
                </a:solidFill>
              </a:rPr>
              <a:t>Dev</a:t>
            </a:r>
            <a:r>
              <a:rPr lang="es-ES" dirty="0" smtClean="0">
                <a:solidFill>
                  <a:srgbClr val="000000"/>
                </a:solidFill>
              </a:rPr>
              <a:t>-C++. </a:t>
            </a:r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3933056"/>
            <a:ext cx="2619375" cy="174307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3428999"/>
            <a:ext cx="2448273" cy="24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4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ECB6303-ACC1-42AB-BBD3-41DE88825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 dirty="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 dirty="0">
                <a:solidFill>
                  <a:srgbClr val="FFFFFF"/>
                </a:solidFill>
              </a:rPr>
              <a:t> </a:t>
            </a:r>
            <a:fld id="{E4C275FF-0A0B-4646-8BBB-B5E655CF8361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13</a:t>
            </a:fld>
            <a:endParaRPr lang="es-ES_tradnl" altLang="es-ES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43472" y="1340768"/>
            <a:ext cx="97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Aplicación de gobierno y desarrollo de ficheros. </a:t>
            </a:r>
            <a:r>
              <a:rPr lang="es-ES" b="1" dirty="0" err="1"/>
              <a:t>Dev</a:t>
            </a:r>
            <a:r>
              <a:rPr lang="es-ES" b="1" dirty="0"/>
              <a:t>-C</a:t>
            </a:r>
            <a:r>
              <a:rPr lang="es-ES" b="1" dirty="0" smtClean="0"/>
              <a:t>++.</a:t>
            </a:r>
            <a:endParaRPr lang="es-ES" sz="2000" dirty="0"/>
          </a:p>
        </p:txBody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925819"/>
            <a:ext cx="6372428" cy="4389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04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ECB6303-ACC1-42AB-BBD3-41DE88825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 dirty="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 dirty="0">
                <a:solidFill>
                  <a:srgbClr val="FFFFFF"/>
                </a:solidFill>
              </a:rPr>
              <a:t> </a:t>
            </a:r>
            <a:fld id="{E4C275FF-0A0B-4646-8BBB-B5E655CF8361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14</a:t>
            </a:fld>
            <a:endParaRPr lang="es-ES_tradnl" altLang="es-ES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43472" y="1340768"/>
            <a:ext cx="97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2000" b="1" dirty="0"/>
              <a:t>Aplicación de </a:t>
            </a:r>
            <a:r>
              <a:rPr lang="es-ES" sz="2000" b="1" dirty="0" err="1"/>
              <a:t>microcontrolador</a:t>
            </a:r>
            <a:r>
              <a:rPr lang="es-ES" sz="2000" b="1" dirty="0"/>
              <a:t>. </a:t>
            </a:r>
            <a:r>
              <a:rPr lang="es-ES" sz="2000" b="1" dirty="0" err="1"/>
              <a:t>Arduino</a:t>
            </a:r>
            <a:r>
              <a:rPr lang="es-ES" sz="2000" b="1" dirty="0" smtClean="0"/>
              <a:t>.</a:t>
            </a:r>
            <a:endParaRPr lang="es-ES" sz="2000" dirty="0"/>
          </a:p>
        </p:txBody>
      </p:sp>
      <p:pic>
        <p:nvPicPr>
          <p:cNvPr id="5" name="4 Image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3" t="33571" r="25916" b="9328"/>
          <a:stretch/>
        </p:blipFill>
        <p:spPr bwMode="auto">
          <a:xfrm>
            <a:off x="1127448" y="1988840"/>
            <a:ext cx="9937103" cy="45068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51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ECB6303-ACC1-42AB-BBD3-41DE88825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 dirty="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 dirty="0">
                <a:solidFill>
                  <a:srgbClr val="FFFFFF"/>
                </a:solidFill>
              </a:rPr>
              <a:t> </a:t>
            </a:r>
            <a:fld id="{E4C275FF-0A0B-4646-8BBB-B5E655CF8361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15</a:t>
            </a:fld>
            <a:endParaRPr lang="es-ES_tradnl" altLang="es-ES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43472" y="1340768"/>
            <a:ext cx="972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3600" b="1" u="sng" dirty="0"/>
              <a:t>FUTURAS APORTACIONES AL TRABAJO</a:t>
            </a:r>
            <a:r>
              <a:rPr lang="es-ES" sz="4000" b="1" dirty="0"/>
              <a:t>.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95400" y="2276872"/>
            <a:ext cx="103691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s-ES" dirty="0"/>
              <a:t>Que la persiana </a:t>
            </a:r>
            <a:r>
              <a:rPr lang="es-ES" dirty="0" smtClean="0"/>
              <a:t>funcione con </a:t>
            </a:r>
            <a:r>
              <a:rPr lang="es-ES" dirty="0"/>
              <a:t>el LDR.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ES" dirty="0"/>
              <a:t>Que la puerta no se abra solo al introducir un </a:t>
            </a:r>
            <a:r>
              <a:rPr lang="es-ES" dirty="0" smtClean="0"/>
              <a:t>dígito, si no una contraseña</a:t>
            </a:r>
            <a:endParaRPr lang="es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dirty="0"/>
              <a:t>Que el LED no funcionase con el LDR y con el sensor de presencia, sino en función de la persiana, que ya lleva integrado en su función el LDR.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ES" dirty="0"/>
              <a:t>Incluir nuevos componentes como sensores de temperatura que active un motor como </a:t>
            </a:r>
            <a:r>
              <a:rPr lang="es-ES" dirty="0" smtClean="0"/>
              <a:t>ventilador.</a:t>
            </a:r>
            <a:endParaRPr lang="es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dirty="0"/>
              <a:t>Pulsadores e interruptores que también permitan el gobierno por parte del usuario en la habitación.</a:t>
            </a:r>
          </a:p>
          <a:p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8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ECB6303-ACC1-42AB-BBD3-41DE88825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 dirty="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 dirty="0">
                <a:solidFill>
                  <a:srgbClr val="FFFFFF"/>
                </a:solidFill>
              </a:rPr>
              <a:t> </a:t>
            </a:r>
            <a:fld id="{E4C275FF-0A0B-4646-8BBB-B5E655CF8361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16</a:t>
            </a:fld>
            <a:endParaRPr lang="es-ES_tradnl" altLang="es-ES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29439" y="1340768"/>
            <a:ext cx="972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 smtClean="0">
                <a:solidFill>
                  <a:srgbClr val="000000"/>
                </a:solidFill>
              </a:rPr>
              <a:t>FUNCIONAMIENTO.</a:t>
            </a:r>
            <a:endParaRPr lang="es-ES" sz="4000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2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A72C3AC-9873-45F9-A662-00BB10AC4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92A2F948-1CB8-41BD-88F0-49FD132A420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17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ED5CE98-0519-42AB-96B4-096EF7635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D8992FE6-27E1-4EFB-BEC3-D25DA019666A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xmlns="" id="{41EF50AD-EE1B-4794-B621-85AA11F2B2CE}"/>
              </a:ext>
            </a:extLst>
          </p:cNvPr>
          <p:cNvSpPr/>
          <p:nvPr/>
        </p:nvSpPr>
        <p:spPr bwMode="auto">
          <a:xfrm>
            <a:off x="1508429" y="1708804"/>
            <a:ext cx="2088232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rPr>
              <a:t>Introducción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7561A3BE-3D57-433D-B8A9-6F16067B9AC8}"/>
              </a:ext>
            </a:extLst>
          </p:cNvPr>
          <p:cNvSpPr/>
          <p:nvPr/>
        </p:nvSpPr>
        <p:spPr bwMode="auto">
          <a:xfrm>
            <a:off x="4961874" y="1708804"/>
            <a:ext cx="2268252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700" b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Hardware</a:t>
            </a:r>
            <a:r>
              <a:rPr kumimoji="0" lang="es-E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rPr>
              <a:t>. </a:t>
            </a:r>
            <a:r>
              <a:rPr lang="es-ES" sz="1700" b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Fundamentos técnicos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F1B80AB0-15D8-4564-9C68-D8B7627CF822}"/>
              </a:ext>
            </a:extLst>
          </p:cNvPr>
          <p:cNvSpPr/>
          <p:nvPr/>
        </p:nvSpPr>
        <p:spPr bwMode="auto">
          <a:xfrm>
            <a:off x="8607884" y="1707494"/>
            <a:ext cx="2088232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rPr>
              <a:t>Diseño del software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CF8D3F47-1AB8-4228-B44F-FFBF582C6D81}"/>
              </a:ext>
            </a:extLst>
          </p:cNvPr>
          <p:cNvSpPr/>
          <p:nvPr/>
        </p:nvSpPr>
        <p:spPr bwMode="auto">
          <a:xfrm>
            <a:off x="1508429" y="4129504"/>
            <a:ext cx="2088232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rPr>
              <a:t>Futuras aportaciones al trabajo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6A8C3EF0-C061-4B2D-8B5C-79BBF49F0B4C}"/>
              </a:ext>
            </a:extLst>
          </p:cNvPr>
          <p:cNvSpPr/>
          <p:nvPr/>
        </p:nvSpPr>
        <p:spPr bwMode="auto">
          <a:xfrm>
            <a:off x="8607884" y="4129504"/>
            <a:ext cx="2088232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rPr>
              <a:t>Conclusión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0CF7E964-8509-47B1-9586-894AF2E23509}"/>
              </a:ext>
            </a:extLst>
          </p:cNvPr>
          <p:cNvSpPr/>
          <p:nvPr/>
        </p:nvSpPr>
        <p:spPr bwMode="auto">
          <a:xfrm>
            <a:off x="4817858" y="4129504"/>
            <a:ext cx="2556284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50" b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Funcionamiento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ECB6303-ACC1-42AB-BBD3-41DE88825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 dirty="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 dirty="0">
                <a:solidFill>
                  <a:srgbClr val="FFFFFF"/>
                </a:solidFill>
              </a:rPr>
              <a:t> </a:t>
            </a:r>
            <a:fld id="{E4C275FF-0A0B-4646-8BBB-B5E655CF8361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2</a:t>
            </a:fld>
            <a:endParaRPr lang="es-ES_tradnl" altLang="es-ES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43472" y="1340768"/>
            <a:ext cx="972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 smtClean="0"/>
              <a:t>INTRODUCCIÓN</a:t>
            </a:r>
            <a:endParaRPr lang="es-ES" sz="4000" b="1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695400" y="2276872"/>
            <a:ext cx="1065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Sistema electrónico que </a:t>
            </a:r>
            <a:r>
              <a:rPr lang="es-ES" dirty="0" smtClean="0"/>
              <a:t>activa </a:t>
            </a:r>
            <a:r>
              <a:rPr lang="es-ES" dirty="0"/>
              <a:t>los actuadores necesarios según los diferentes </a:t>
            </a:r>
            <a:r>
              <a:rPr lang="es-ES" dirty="0" smtClean="0"/>
              <a:t>condicionantes que simulan una habitación automatizada. 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95400" y="3212976"/>
            <a:ext cx="10369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1º - </a:t>
            </a:r>
            <a:r>
              <a:rPr lang="es-ES" sz="2000" dirty="0" smtClean="0"/>
              <a:t>Control en </a:t>
            </a:r>
            <a:r>
              <a:rPr lang="es-ES" sz="2000" dirty="0"/>
              <a:t>pantalla para iniciar y finalizar la placa.</a:t>
            </a:r>
          </a:p>
          <a:p>
            <a:r>
              <a:rPr lang="es-ES" sz="2000" dirty="0"/>
              <a:t>2º - </a:t>
            </a:r>
            <a:r>
              <a:rPr lang="es-ES" sz="2000" dirty="0" smtClean="0"/>
              <a:t>Pone en </a:t>
            </a:r>
            <a:r>
              <a:rPr lang="es-ES" sz="2000" dirty="0"/>
              <a:t>marcha los sensores.</a:t>
            </a:r>
          </a:p>
          <a:p>
            <a:r>
              <a:rPr lang="es-ES" sz="2000" dirty="0"/>
              <a:t>3º - Se realizan o </a:t>
            </a:r>
            <a:r>
              <a:rPr lang="es-ES" sz="2000" dirty="0" smtClean="0"/>
              <a:t>no </a:t>
            </a:r>
            <a:r>
              <a:rPr lang="es-ES" sz="2000" dirty="0"/>
              <a:t>acción los actuadores</a:t>
            </a:r>
            <a:r>
              <a:rPr lang="es-ES" sz="2000" dirty="0" smtClean="0"/>
              <a:t>.</a:t>
            </a:r>
          </a:p>
          <a:p>
            <a:r>
              <a:rPr lang="es-ES" sz="2000" dirty="0"/>
              <a:t>4º - </a:t>
            </a:r>
            <a:r>
              <a:rPr lang="es-ES" sz="2000" dirty="0" smtClean="0"/>
              <a:t>Almacena información de los actuadores en un fichero</a:t>
            </a:r>
            <a:endParaRPr lang="es-ES" sz="2000" dirty="0"/>
          </a:p>
          <a:p>
            <a:r>
              <a:rPr lang="es-ES" sz="2000" dirty="0"/>
              <a:t>5º - Podemos abrir el fichero para ver y estudiar las veces que se realizan las diferentes acciones y realizar ajustes para el futuro.</a:t>
            </a:r>
          </a:p>
          <a:p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3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15480" y="1196752"/>
            <a:ext cx="892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 smtClean="0"/>
              <a:t>HARDWARE Y FUNDAMENTOS TÉCNICOS</a:t>
            </a:r>
            <a:endParaRPr lang="es-ES" sz="4000" b="1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1703512" y="2708920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s-ES" dirty="0"/>
              <a:t>Detección de movimiento. PIR HC-SR501</a:t>
            </a:r>
            <a:endParaRPr lang="es-E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 smtClean="0"/>
              <a:t>Detección </a:t>
            </a:r>
            <a:r>
              <a:rPr lang="es-ES" dirty="0"/>
              <a:t>de la señal IR del mando a distancia.</a:t>
            </a:r>
            <a:endParaRPr lang="es-E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/>
              <a:t>Desbloqueo de la puerta. Servomotor SG90.</a:t>
            </a:r>
            <a:endParaRPr lang="es-E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/>
              <a:t>Receptor de cantidad de luz. LDR</a:t>
            </a:r>
            <a:endParaRPr lang="es-E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/>
              <a:t>Iluminación de la habitación. LED</a:t>
            </a:r>
            <a:endParaRPr lang="es-E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 smtClean="0"/>
              <a:t>Controlador </a:t>
            </a:r>
            <a:r>
              <a:rPr lang="es-ES" dirty="0"/>
              <a:t>de tiempo.</a:t>
            </a:r>
            <a:endParaRPr lang="es-E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/>
              <a:t>Movimiento de persiana. </a:t>
            </a:r>
            <a:r>
              <a:rPr lang="es-ES" dirty="0" err="1"/>
              <a:t>Motorreductor</a:t>
            </a:r>
            <a:r>
              <a:rPr lang="es-ES" dirty="0"/>
              <a:t>.</a:t>
            </a:r>
            <a:endParaRPr lang="es-E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 smtClean="0"/>
              <a:t>Comunicación </a:t>
            </a:r>
            <a:r>
              <a:rPr lang="es-ES" dirty="0"/>
              <a:t>serie. </a:t>
            </a:r>
            <a:r>
              <a:rPr lang="es-ES" dirty="0" err="1"/>
              <a:t>Arduino</a:t>
            </a:r>
            <a:r>
              <a:rPr lang="es-ES" dirty="0"/>
              <a:t> y Ordenador</a:t>
            </a:r>
            <a:endParaRPr lang="es-ES" sz="2000" dirty="0"/>
          </a:p>
          <a:p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4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Detección de movimiento. PIR </a:t>
            </a:r>
            <a:r>
              <a:rPr lang="es-ES" b="1" dirty="0" smtClean="0"/>
              <a:t>HC-SR501</a:t>
            </a:r>
            <a:endParaRPr lang="es-E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51384" y="2780928"/>
            <a:ext cx="4824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Dispositivos de medición de radiación infrarroja.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smtClean="0"/>
              <a:t>Si algo pasa por su campo de </a:t>
            </a:r>
            <a:r>
              <a:rPr lang="es-ES" dirty="0" err="1" smtClean="0"/>
              <a:t>actuacion</a:t>
            </a:r>
            <a:r>
              <a:rPr lang="es-ES" dirty="0" smtClean="0"/>
              <a:t> genera una señal digital que indica presencia</a:t>
            </a:r>
            <a:endParaRPr lang="es-ES" dirty="0"/>
          </a:p>
        </p:txBody>
      </p:sp>
      <p:pic>
        <p:nvPicPr>
          <p:cNvPr id="10" name="9 Marcador de contenido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2492896"/>
            <a:ext cx="5535659" cy="3656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7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5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Detección de la señal IR del mando a distancia</a:t>
            </a:r>
            <a:r>
              <a:rPr lang="es-ES" b="1" dirty="0" smtClean="0"/>
              <a:t>.</a:t>
            </a:r>
            <a:endParaRPr lang="es-E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549396" y="2924944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Dispositivo </a:t>
            </a:r>
            <a:r>
              <a:rPr lang="es-ES" dirty="0"/>
              <a:t>de control </a:t>
            </a:r>
            <a:r>
              <a:rPr lang="es-ES" dirty="0" smtClean="0"/>
              <a:t>con un </a:t>
            </a:r>
            <a:r>
              <a:rPr lang="es-ES" dirty="0"/>
              <a:t>LED </a:t>
            </a:r>
            <a:r>
              <a:rPr lang="es-ES" dirty="0" smtClean="0"/>
              <a:t>infrarrojo que </a:t>
            </a:r>
            <a:r>
              <a:rPr lang="es-ES" dirty="0" err="1" smtClean="0"/>
              <a:t>envia</a:t>
            </a:r>
            <a:r>
              <a:rPr lang="es-ES" dirty="0" smtClean="0"/>
              <a:t> una señal invisible, a un receptor infrarrojo.</a:t>
            </a:r>
          </a:p>
          <a:p>
            <a:endParaRPr lang="es-ES" dirty="0" smtClean="0"/>
          </a:p>
          <a:p>
            <a:r>
              <a:rPr lang="es-ES" dirty="0" smtClean="0"/>
              <a:t>Para recibir </a:t>
            </a:r>
            <a:r>
              <a:rPr lang="es-ES" dirty="0"/>
              <a:t>la </a:t>
            </a:r>
            <a:r>
              <a:rPr lang="es-ES" dirty="0" smtClean="0"/>
              <a:t>señal </a:t>
            </a:r>
            <a:r>
              <a:rPr lang="es-ES" dirty="0"/>
              <a:t>se emplea un </a:t>
            </a:r>
            <a:r>
              <a:rPr lang="es-ES" dirty="0" smtClean="0"/>
              <a:t>sensor infrarrojo.</a:t>
            </a:r>
            <a:endParaRPr lang="es-ES" dirty="0"/>
          </a:p>
        </p:txBody>
      </p:sp>
      <p:pic>
        <p:nvPicPr>
          <p:cNvPr id="7" name="6 Marcador de contenido" descr="arduino-mando-a-distancia-esquema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920574"/>
            <a:ext cx="4428492" cy="208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1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6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Desbloqueo de la puerta. Servomotor SG90</a:t>
            </a:r>
            <a:r>
              <a:rPr lang="es-ES" b="1" dirty="0" smtClean="0"/>
              <a:t>.</a:t>
            </a:r>
            <a:endParaRPr lang="es-ES" sz="20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983432" y="2276872"/>
            <a:ext cx="1022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Motor que se posiciona en el ángulo deseado, normalmente entre 0º y 180º.</a:t>
            </a:r>
          </a:p>
          <a:p>
            <a:r>
              <a:rPr lang="es-ES" sz="2000" dirty="0" smtClean="0"/>
              <a:t>Programado junto al mando y el detector de IR puede servir como cerrojo de una puerta.</a:t>
            </a:r>
            <a:endParaRPr lang="es-ES" sz="2000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09600" y="3501008"/>
            <a:ext cx="10454952" cy="2568280"/>
          </a:xfrm>
        </p:spPr>
        <p:txBody>
          <a:bodyPr/>
          <a:lstStyle/>
          <a:p>
            <a:pPr algn="ctr"/>
            <a:r>
              <a:rPr lang="es-ES" b="1" u="sng" dirty="0" smtClean="0"/>
              <a:t>FOTO DEL SERVO</a:t>
            </a:r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26777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7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Receptor de cantidad de luz. LDR</a:t>
            </a:r>
            <a:endParaRPr lang="es-ES" b="1" dirty="0">
              <a:solidFill>
                <a:srgbClr val="00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240016" y="2636912"/>
            <a:ext cx="4968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Elemento que </a:t>
            </a:r>
            <a:r>
              <a:rPr lang="es-ES" dirty="0"/>
              <a:t>varia su resistencia en función de la luz que recibe. </a:t>
            </a:r>
            <a:r>
              <a:rPr lang="es-ES" dirty="0" smtClean="0"/>
              <a:t>Formador por un </a:t>
            </a:r>
            <a:r>
              <a:rPr lang="es-ES" dirty="0"/>
              <a:t>material semiconductor, que absorbe los fotones y los lleva a la banda de conducción reduciendo la resistencia </a:t>
            </a:r>
            <a:r>
              <a:rPr lang="es-ES" dirty="0" smtClean="0"/>
              <a:t>(disminuye </a:t>
            </a:r>
            <a:r>
              <a:rPr lang="es-ES" dirty="0"/>
              <a:t>su resistencia a medida que aumenta la </a:t>
            </a:r>
            <a:r>
              <a:rPr lang="es-ES" dirty="0" smtClean="0"/>
              <a:t>luz).</a:t>
            </a:r>
            <a:endParaRPr lang="es-ES" dirty="0"/>
          </a:p>
          <a:p>
            <a:endParaRPr lang="es-ES" dirty="0"/>
          </a:p>
        </p:txBody>
      </p:sp>
      <p:pic>
        <p:nvPicPr>
          <p:cNvPr id="12" name="11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030886"/>
            <a:ext cx="3816424" cy="3816424"/>
          </a:xfrm>
        </p:spPr>
      </p:pic>
    </p:spTree>
    <p:extLst>
      <p:ext uri="{BB962C8B-B14F-4D97-AF65-F5344CB8AC3E}">
        <p14:creationId xmlns:p14="http://schemas.microsoft.com/office/powerpoint/2010/main" val="26777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8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Iluminación de la habitación. LED.</a:t>
            </a:r>
            <a:endParaRPr lang="es-ES" b="1" dirty="0">
              <a:solidFill>
                <a:srgbClr val="0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549396" y="2924944"/>
            <a:ext cx="4824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</a:t>
            </a:r>
            <a:r>
              <a:rPr lang="es-ES" dirty="0" smtClean="0"/>
              <a:t>iodo que </a:t>
            </a:r>
            <a:r>
              <a:rPr lang="es-ES" dirty="0"/>
              <a:t>emite luz al ser atravesado por una </a:t>
            </a:r>
            <a:r>
              <a:rPr lang="es-ES" dirty="0" smtClean="0"/>
              <a:t>corriente. El </a:t>
            </a:r>
            <a:r>
              <a:rPr lang="es-ES" dirty="0"/>
              <a:t>paso de la corriente solo </a:t>
            </a:r>
            <a:r>
              <a:rPr lang="es-ES" dirty="0" smtClean="0"/>
              <a:t>es posible </a:t>
            </a:r>
            <a:r>
              <a:rPr lang="es-ES" dirty="0"/>
              <a:t>en una </a:t>
            </a:r>
            <a:r>
              <a:rPr lang="es-ES" dirty="0" smtClean="0"/>
              <a:t>dirección.</a:t>
            </a:r>
          </a:p>
          <a:p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dirty="0"/>
              <a:t>baja resistencia del </a:t>
            </a:r>
            <a:r>
              <a:rPr lang="es-ES" dirty="0" smtClean="0"/>
              <a:t>diodo podría </a:t>
            </a:r>
            <a:r>
              <a:rPr lang="es-ES" dirty="0"/>
              <a:t>destruirlo si no se usa una </a:t>
            </a:r>
            <a:r>
              <a:rPr lang="es-ES" dirty="0" smtClean="0"/>
              <a:t>resistencia para </a:t>
            </a:r>
            <a:r>
              <a:rPr lang="es-ES" dirty="0"/>
              <a:t>limitar el paso de la corriente.</a:t>
            </a:r>
          </a:p>
          <a:p>
            <a:endParaRPr lang="es-ES" dirty="0"/>
          </a:p>
          <a:p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8" name="7 Marcador de contenido" descr="C:\Users\Pablo\Desktop\trabajo informática\documentacion word\imagenes\codigo led.pn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r="35246"/>
          <a:stretch/>
        </p:blipFill>
        <p:spPr bwMode="auto">
          <a:xfrm>
            <a:off x="839416" y="2420888"/>
            <a:ext cx="4767779" cy="3744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77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ción en blanco">
      <a:majorFont>
        <a:latin typeface="Arial"/>
        <a:ea typeface="ＭＳ Ｐゴシック"/>
        <a:cs typeface="Geneva"/>
      </a:majorFont>
      <a:minorFont>
        <a:latin typeface="Arial"/>
        <a:ea typeface="ＭＳ Ｐゴシック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672</Words>
  <Application>Microsoft Office PowerPoint</Application>
  <PresentationFormat>Personalizado</PresentationFormat>
  <Paragraphs>82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Presentación en blanco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ernesto arroyo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ernesto arroyo</dc:creator>
  <cp:lastModifiedBy>Pablo</cp:lastModifiedBy>
  <cp:revision>29</cp:revision>
  <dcterms:created xsi:type="dcterms:W3CDTF">2010-11-15T10:46:39Z</dcterms:created>
  <dcterms:modified xsi:type="dcterms:W3CDTF">2019-05-15T22:05:24Z</dcterms:modified>
</cp:coreProperties>
</file>