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8" r:id="rId6"/>
    <p:sldId id="260" r:id="rId7"/>
    <p:sldId id="265" r:id="rId8"/>
    <p:sldId id="261" r:id="rId9"/>
    <p:sldId id="263" r:id="rId10"/>
    <p:sldId id="264"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rene Valdes Miguel" initials="IVM" lastIdx="1" clrIdx="0">
    <p:extLst>
      <p:ext uri="{19B8F6BF-5375-455C-9EA6-DF929625EA0E}">
        <p15:presenceInfo xmlns:p15="http://schemas.microsoft.com/office/powerpoint/2012/main" userId="c07deb9cd010d292" providerId="Windows Live"/>
      </p:ext>
    </p:extLst>
  </p:cmAuthor>
  <p:cmAuthor id="2" name="ismael.torrijano.pedroche@alumnos.upm.es" initials="i" lastIdx="1" clrIdx="1">
    <p:extLst>
      <p:ext uri="{19B8F6BF-5375-455C-9EA6-DF929625EA0E}">
        <p15:presenceInfo xmlns:p15="http://schemas.microsoft.com/office/powerpoint/2012/main" userId="ismael.torrijano.pedroche@alumnos.upm.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453" autoAdjust="0"/>
  </p:normalViewPr>
  <p:slideViewPr>
    <p:cSldViewPr snapToGrid="0">
      <p:cViewPr varScale="1">
        <p:scale>
          <a:sx n="66" d="100"/>
          <a:sy n="66" d="100"/>
        </p:scale>
        <p:origin x="16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5/24/2020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5DDB44-0D0D-4285-9047-4069AE1255B8}"/>
              </a:ext>
            </a:extLst>
          </p:cNvPr>
          <p:cNvSpPr>
            <a:spLocks noGrp="1"/>
          </p:cNvSpPr>
          <p:nvPr>
            <p:ph type="ctrTitle"/>
          </p:nvPr>
        </p:nvSpPr>
        <p:spPr/>
        <p:txBody>
          <a:bodyPr/>
          <a:lstStyle/>
          <a:p>
            <a:r>
              <a:rPr lang="es-ES" dirty="0"/>
              <a:t>CROSS </a:t>
            </a:r>
            <a:r>
              <a:rPr lang="es-ES" dirty="0" err="1"/>
              <a:t>the</a:t>
            </a:r>
            <a:r>
              <a:rPr lang="es-ES" dirty="0"/>
              <a:t> </a:t>
            </a:r>
            <a:r>
              <a:rPr lang="es-ES" dirty="0" err="1"/>
              <a:t>road</a:t>
            </a:r>
            <a:endParaRPr lang="es-ES" dirty="0"/>
          </a:p>
        </p:txBody>
      </p:sp>
      <p:sp>
        <p:nvSpPr>
          <p:cNvPr id="3" name="Subtítulo 2">
            <a:extLst>
              <a:ext uri="{FF2B5EF4-FFF2-40B4-BE49-F238E27FC236}">
                <a16:creationId xmlns:a16="http://schemas.microsoft.com/office/drawing/2014/main" id="{1C7BBD65-5FEF-485E-988E-9EA2E8314A90}"/>
              </a:ext>
            </a:extLst>
          </p:cNvPr>
          <p:cNvSpPr>
            <a:spLocks noGrp="1"/>
          </p:cNvSpPr>
          <p:nvPr>
            <p:ph type="subTitle" idx="1"/>
          </p:nvPr>
        </p:nvSpPr>
        <p:spPr/>
        <p:txBody>
          <a:bodyPr/>
          <a:lstStyle/>
          <a:p>
            <a:r>
              <a:rPr lang="es-ES" dirty="0"/>
              <a:t>Ismael </a:t>
            </a:r>
            <a:r>
              <a:rPr lang="es-ES" dirty="0" err="1"/>
              <a:t>Torrijano</a:t>
            </a:r>
            <a:r>
              <a:rPr lang="es-ES" dirty="0"/>
              <a:t> Pedroche</a:t>
            </a:r>
          </a:p>
          <a:p>
            <a:r>
              <a:rPr lang="es-ES" dirty="0"/>
              <a:t>Irene Valdés Miguel</a:t>
            </a:r>
          </a:p>
          <a:p>
            <a:r>
              <a:rPr lang="es-ES" dirty="0"/>
              <a:t>Iris Martínez Pérez</a:t>
            </a:r>
          </a:p>
        </p:txBody>
      </p:sp>
    </p:spTree>
    <p:extLst>
      <p:ext uri="{BB962C8B-B14F-4D97-AF65-F5344CB8AC3E}">
        <p14:creationId xmlns:p14="http://schemas.microsoft.com/office/powerpoint/2010/main" val="1082688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94D49AA-9F37-44B9-96E0-04EDD31981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C040A25-E89D-4C07-8F3A-4488FDC805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AFBD161-57CB-4CF9-B3BD-FE3C2B6997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B76076F8-5E8C-402A-A299-C0F6ED7E57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F5EB3E53-5C09-47B5-AFA2-9195087E0A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1" name="Rectangle 20">
            <a:extLst>
              <a:ext uri="{FF2B5EF4-FFF2-40B4-BE49-F238E27FC236}">
                <a16:creationId xmlns:a16="http://schemas.microsoft.com/office/drawing/2014/main" id="{FF4048AF-7312-4B0A-B28E-81709FD01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nip Diagonal Corner Rectangle 6">
            <a:extLst>
              <a:ext uri="{FF2B5EF4-FFF2-40B4-BE49-F238E27FC236}">
                <a16:creationId xmlns:a16="http://schemas.microsoft.com/office/drawing/2014/main" id="{665F40C0-AD7A-4442-AFB8-329201D14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702" y="606367"/>
            <a:ext cx="10948124" cy="3546637"/>
          </a:xfrm>
          <a:prstGeom prst="snip2DiagRect">
            <a:avLst>
              <a:gd name="adj1" fmla="val 13628"/>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Marcador de contenido 5" descr="Imagen que contiene monitor, pasto, pantalla, verde&#10;&#10;Descripción generada automáticamente">
            <a:extLst>
              <a:ext uri="{FF2B5EF4-FFF2-40B4-BE49-F238E27FC236}">
                <a16:creationId xmlns:a16="http://schemas.microsoft.com/office/drawing/2014/main" id="{DF237B05-BA75-4FC6-8427-B580B7BF0A1A}"/>
              </a:ext>
            </a:extLst>
          </p:cNvPr>
          <p:cNvPicPr>
            <a:picLocks noGrp="1" noChangeAspect="1"/>
          </p:cNvPicPr>
          <p:nvPr>
            <p:ph idx="1"/>
          </p:nvPr>
        </p:nvPicPr>
        <p:blipFill>
          <a:blip r:embed="rId2"/>
          <a:stretch>
            <a:fillRect/>
          </a:stretch>
        </p:blipFill>
        <p:spPr>
          <a:xfrm>
            <a:off x="1198338" y="857380"/>
            <a:ext cx="9977813" cy="2095341"/>
          </a:xfrm>
          <a:prstGeom prst="rect">
            <a:avLst/>
          </a:prstGeom>
        </p:spPr>
      </p:pic>
      <p:grpSp>
        <p:nvGrpSpPr>
          <p:cNvPr id="25" name="Group 24">
            <a:extLst>
              <a:ext uri="{FF2B5EF4-FFF2-40B4-BE49-F238E27FC236}">
                <a16:creationId xmlns:a16="http://schemas.microsoft.com/office/drawing/2014/main" id="{402B0370-2E2D-4434-8DD7-5D51E481F8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6" name="Straight Connector 25">
              <a:extLst>
                <a:ext uri="{FF2B5EF4-FFF2-40B4-BE49-F238E27FC236}">
                  <a16:creationId xmlns:a16="http://schemas.microsoft.com/office/drawing/2014/main" id="{1342699A-D43D-475D-852E-AAB169D438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78EC6F59-0311-4C12-B797-1E562E5AF5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5AB65A7F-1598-4304-B516-38C212A5F2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E843AFA7-B3FF-472E-AECD-A56A6196C3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3C72D04F-66F9-4B29-BF47-2866FECB1B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 name="Marcador de texto 3">
            <a:extLst>
              <a:ext uri="{FF2B5EF4-FFF2-40B4-BE49-F238E27FC236}">
                <a16:creationId xmlns:a16="http://schemas.microsoft.com/office/drawing/2014/main" id="{2E21C23B-6007-48C9-B20A-59A9A5AC8974}"/>
              </a:ext>
            </a:extLst>
          </p:cNvPr>
          <p:cNvSpPr>
            <a:spLocks noGrp="1"/>
          </p:cNvSpPr>
          <p:nvPr>
            <p:ph type="body" sz="half" idx="2"/>
          </p:nvPr>
        </p:nvSpPr>
        <p:spPr>
          <a:xfrm>
            <a:off x="605702" y="4500729"/>
            <a:ext cx="11432309" cy="1946942"/>
          </a:xfrm>
        </p:spPr>
        <p:txBody>
          <a:bodyPr/>
          <a:lstStyle/>
          <a:p>
            <a:r>
              <a:rPr lang="es-ES" dirty="0">
                <a:solidFill>
                  <a:srgbClr val="000000"/>
                </a:solidFill>
              </a:rPr>
              <a:t>El trabajo consiste en un programa en lenguaje </a:t>
            </a:r>
            <a:r>
              <a:rPr lang="es-ES" dirty="0" err="1">
                <a:solidFill>
                  <a:srgbClr val="000000"/>
                </a:solidFill>
              </a:rPr>
              <a:t>c++</a:t>
            </a:r>
            <a:r>
              <a:rPr lang="es-ES" dirty="0">
                <a:solidFill>
                  <a:srgbClr val="000000"/>
                </a:solidFill>
              </a:rPr>
              <a:t>, donde se  intenta atravesar todas las zonas sin que alguno de los elementos que se mueven horizontalmente intercepte a nuestra “rana”. En el caso en el que intercepte a algunos de nuestros “coches”, el número de vidas descenderá, hasta que llegue a cero. En ese momento el juego terminará.</a:t>
            </a:r>
          </a:p>
        </p:txBody>
      </p:sp>
      <p:sp>
        <p:nvSpPr>
          <p:cNvPr id="2" name="Título 1">
            <a:extLst>
              <a:ext uri="{FF2B5EF4-FFF2-40B4-BE49-F238E27FC236}">
                <a16:creationId xmlns:a16="http://schemas.microsoft.com/office/drawing/2014/main" id="{F7066959-EF93-4540-BC05-C7CEF0C8A498}"/>
              </a:ext>
            </a:extLst>
          </p:cNvPr>
          <p:cNvSpPr>
            <a:spLocks noGrp="1"/>
          </p:cNvSpPr>
          <p:nvPr>
            <p:ph type="title"/>
          </p:nvPr>
        </p:nvSpPr>
        <p:spPr>
          <a:xfrm>
            <a:off x="728369" y="3140267"/>
            <a:ext cx="10250013" cy="881205"/>
          </a:xfrm>
        </p:spPr>
        <p:txBody>
          <a:bodyPr vert="horz" lIns="91440" tIns="45720" rIns="91440" bIns="45720" rtlCol="0" anchor="b">
            <a:normAutofit/>
          </a:bodyPr>
          <a:lstStyle/>
          <a:p>
            <a:r>
              <a:rPr lang="es-ES" sz="4800" dirty="0">
                <a:solidFill>
                  <a:schemeClr val="bg1"/>
                </a:solidFill>
              </a:rPr>
              <a:t>Objetivo</a:t>
            </a:r>
          </a:p>
        </p:txBody>
      </p:sp>
    </p:spTree>
    <p:extLst>
      <p:ext uri="{BB962C8B-B14F-4D97-AF65-F5344CB8AC3E}">
        <p14:creationId xmlns:p14="http://schemas.microsoft.com/office/powerpoint/2010/main" val="2593596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3F4D7FBD-C428-4647-8594-BFC7668DBCAF}"/>
              </a:ext>
            </a:extLst>
          </p:cNvPr>
          <p:cNvSpPr>
            <a:spLocks noGrp="1"/>
          </p:cNvSpPr>
          <p:nvPr>
            <p:ph type="title"/>
          </p:nvPr>
        </p:nvSpPr>
        <p:spPr>
          <a:xfrm>
            <a:off x="868391" y="186431"/>
            <a:ext cx="3643435" cy="1864311"/>
          </a:xfrm>
        </p:spPr>
        <p:txBody>
          <a:bodyPr>
            <a:normAutofit/>
          </a:bodyPr>
          <a:lstStyle/>
          <a:p>
            <a:r>
              <a:rPr lang="es-ES" dirty="0"/>
              <a:t>1.Limites del juego</a:t>
            </a:r>
            <a:br>
              <a:rPr lang="es-ES" dirty="0"/>
            </a:br>
            <a:endParaRPr lang="es-ES" dirty="0"/>
          </a:p>
        </p:txBody>
      </p:sp>
      <p:sp>
        <p:nvSpPr>
          <p:cNvPr id="3" name="Marcador de texto 2">
            <a:extLst>
              <a:ext uri="{FF2B5EF4-FFF2-40B4-BE49-F238E27FC236}">
                <a16:creationId xmlns:a16="http://schemas.microsoft.com/office/drawing/2014/main" id="{1F66BCE6-F32C-4FA2-9188-73D269F0369D}"/>
              </a:ext>
            </a:extLst>
          </p:cNvPr>
          <p:cNvSpPr>
            <a:spLocks noGrp="1"/>
          </p:cNvSpPr>
          <p:nvPr>
            <p:ph idx="1"/>
          </p:nvPr>
        </p:nvSpPr>
        <p:spPr>
          <a:xfrm>
            <a:off x="868391" y="1209583"/>
            <a:ext cx="7195828" cy="3477827"/>
          </a:xfrm>
        </p:spPr>
        <p:txBody>
          <a:bodyPr>
            <a:normAutofit/>
          </a:bodyPr>
          <a:lstStyle/>
          <a:p>
            <a:pPr marL="0" indent="0">
              <a:buNone/>
            </a:pPr>
            <a:r>
              <a:rPr lang="es-ES" sz="1800" dirty="0">
                <a:solidFill>
                  <a:schemeClr val="tx1"/>
                </a:solidFill>
              </a:rPr>
              <a:t>El juego se desarrolla en un espacio reducido al ejecutarse, para ello se han ajustado los límites de la pantalla para hacer que el juego sea lo suficientemente grande para que se pueda controlar de forma intuitiva y divertida.</a:t>
            </a:r>
          </a:p>
          <a:p>
            <a:pPr marL="0" indent="0">
              <a:buNone/>
            </a:pPr>
            <a:r>
              <a:rPr lang="es-ES" sz="1800" dirty="0">
                <a:solidFill>
                  <a:schemeClr val="tx1"/>
                </a:solidFill>
              </a:rPr>
              <a:t>Se utilizan funciones para dibujar los límites, restringir el movimiento del jugador, o borrar la información que ya no es necesaria (coches en movimiento)</a:t>
            </a:r>
          </a:p>
          <a:p>
            <a:pPr marL="0" indent="0">
              <a:buNone/>
            </a:pPr>
            <a:endParaRPr lang="es-ES" sz="1800" dirty="0">
              <a:solidFill>
                <a:schemeClr val="tx1"/>
              </a:solidFill>
            </a:endParaRPr>
          </a:p>
        </p:txBody>
      </p:sp>
      <p:pic>
        <p:nvPicPr>
          <p:cNvPr id="11" name="Graphic 10" descr="Monitor">
            <a:extLst>
              <a:ext uri="{FF2B5EF4-FFF2-40B4-BE49-F238E27FC236}">
                <a16:creationId xmlns:a16="http://schemas.microsoft.com/office/drawing/2014/main" id="{296201F0-8155-460D-A375-06B0102B40B8}"/>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4077667" y="0"/>
            <a:ext cx="1921645" cy="1921645"/>
          </a:xfrm>
          <a:prstGeom prst="rect">
            <a:avLst/>
          </a:prstGeom>
        </p:spPr>
      </p:pic>
      <p:pic>
        <p:nvPicPr>
          <p:cNvPr id="4" name="Imagen 3">
            <a:extLst>
              <a:ext uri="{FF2B5EF4-FFF2-40B4-BE49-F238E27FC236}">
                <a16:creationId xmlns:a16="http://schemas.microsoft.com/office/drawing/2014/main" id="{76D83BF7-6960-45B1-A454-2A44AA929A9B}"/>
              </a:ext>
            </a:extLst>
          </p:cNvPr>
          <p:cNvPicPr>
            <a:picLocks noChangeAspect="1"/>
          </p:cNvPicPr>
          <p:nvPr/>
        </p:nvPicPr>
        <p:blipFill rotWithShape="1">
          <a:blip r:embed="rId4"/>
          <a:srcRect l="14054" t="15923" r="67378" b="21683"/>
          <a:stretch/>
        </p:blipFill>
        <p:spPr>
          <a:xfrm>
            <a:off x="8629094" y="186431"/>
            <a:ext cx="2263806" cy="4279038"/>
          </a:xfrm>
          <a:prstGeom prst="rect">
            <a:avLst/>
          </a:prstGeom>
        </p:spPr>
      </p:pic>
      <p:pic>
        <p:nvPicPr>
          <p:cNvPr id="8" name="Imagen 7">
            <a:extLst>
              <a:ext uri="{FF2B5EF4-FFF2-40B4-BE49-F238E27FC236}">
                <a16:creationId xmlns:a16="http://schemas.microsoft.com/office/drawing/2014/main" id="{0F1AB6DF-B97B-449F-97AE-2D675C285C8D}"/>
              </a:ext>
            </a:extLst>
          </p:cNvPr>
          <p:cNvPicPr>
            <a:picLocks noChangeAspect="1"/>
          </p:cNvPicPr>
          <p:nvPr/>
        </p:nvPicPr>
        <p:blipFill>
          <a:blip r:embed="rId5"/>
          <a:stretch>
            <a:fillRect/>
          </a:stretch>
        </p:blipFill>
        <p:spPr>
          <a:xfrm>
            <a:off x="868391" y="3941686"/>
            <a:ext cx="5529756" cy="2649984"/>
          </a:xfrm>
          <a:prstGeom prst="rect">
            <a:avLst/>
          </a:prstGeom>
        </p:spPr>
      </p:pic>
    </p:spTree>
    <p:extLst>
      <p:ext uri="{BB962C8B-B14F-4D97-AF65-F5344CB8AC3E}">
        <p14:creationId xmlns:p14="http://schemas.microsoft.com/office/powerpoint/2010/main" val="717908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221CA7-3555-476D-97A8-70E625B760F2}"/>
              </a:ext>
            </a:extLst>
          </p:cNvPr>
          <p:cNvSpPr>
            <a:spLocks noGrp="1"/>
          </p:cNvSpPr>
          <p:nvPr>
            <p:ph type="title"/>
          </p:nvPr>
        </p:nvSpPr>
        <p:spPr>
          <a:xfrm>
            <a:off x="888398" y="181662"/>
            <a:ext cx="2707058" cy="1507067"/>
          </a:xfrm>
        </p:spPr>
        <p:txBody>
          <a:bodyPr>
            <a:normAutofit fontScale="90000"/>
          </a:bodyPr>
          <a:lstStyle/>
          <a:p>
            <a:br>
              <a:rPr lang="es-ES" dirty="0"/>
            </a:br>
            <a:r>
              <a:rPr lang="es-ES" dirty="0"/>
              <a:t>2.JUGADOR</a:t>
            </a:r>
            <a:br>
              <a:rPr lang="es-ES" dirty="0"/>
            </a:br>
            <a:endParaRPr lang="es-ES" dirty="0"/>
          </a:p>
        </p:txBody>
      </p:sp>
      <p:pic>
        <p:nvPicPr>
          <p:cNvPr id="6" name="Marcador de contenido 5">
            <a:extLst>
              <a:ext uri="{FF2B5EF4-FFF2-40B4-BE49-F238E27FC236}">
                <a16:creationId xmlns:a16="http://schemas.microsoft.com/office/drawing/2014/main" id="{42FA86DF-E102-4E2B-B496-1D9BDD3A10FB}"/>
              </a:ext>
            </a:extLst>
          </p:cNvPr>
          <p:cNvPicPr>
            <a:picLocks noGrp="1" noChangeAspect="1"/>
          </p:cNvPicPr>
          <p:nvPr>
            <p:ph idx="1"/>
          </p:nvPr>
        </p:nvPicPr>
        <p:blipFill rotWithShape="1">
          <a:blip r:embed="rId2"/>
          <a:srcRect t="40890" r="17689"/>
          <a:stretch/>
        </p:blipFill>
        <p:spPr>
          <a:xfrm>
            <a:off x="6223071" y="5138485"/>
            <a:ext cx="1694094" cy="814774"/>
          </a:xfrm>
        </p:spPr>
      </p:pic>
      <p:sp>
        <p:nvSpPr>
          <p:cNvPr id="9" name="CuadroTexto 8">
            <a:extLst>
              <a:ext uri="{FF2B5EF4-FFF2-40B4-BE49-F238E27FC236}">
                <a16:creationId xmlns:a16="http://schemas.microsoft.com/office/drawing/2014/main" id="{CB453F1F-A755-44F6-A15A-031621A6791A}"/>
              </a:ext>
            </a:extLst>
          </p:cNvPr>
          <p:cNvSpPr txBox="1"/>
          <p:nvPr/>
        </p:nvSpPr>
        <p:spPr>
          <a:xfrm>
            <a:off x="6188445" y="1451004"/>
            <a:ext cx="5928803" cy="3416320"/>
          </a:xfrm>
          <a:prstGeom prst="rect">
            <a:avLst/>
          </a:prstGeom>
          <a:noFill/>
        </p:spPr>
        <p:txBody>
          <a:bodyPr wrap="square" rtlCol="0">
            <a:spAutoFit/>
          </a:bodyPr>
          <a:lstStyle/>
          <a:p>
            <a:r>
              <a:rPr lang="es-ES" dirty="0"/>
              <a:t>En este videojuego, somos una rana cuya misión es cruzar la carretera, para ello debe esquivar los coches que circulan por la vía.</a:t>
            </a:r>
          </a:p>
          <a:p>
            <a:endParaRPr lang="es-ES" dirty="0"/>
          </a:p>
          <a:p>
            <a:r>
              <a:rPr lang="es-ES" dirty="0"/>
              <a:t>El programa dispone de numerosas funciones que permiten mover al jugador de forma intuitiva.</a:t>
            </a:r>
          </a:p>
          <a:p>
            <a:endParaRPr lang="es-ES" dirty="0"/>
          </a:p>
          <a:p>
            <a:r>
              <a:rPr lang="es-ES" dirty="0"/>
              <a:t>Un ejemplo de estas son las funciones pintar y borrar (para dibujar al jugador y borrar la ultima posición en la que estuvo), o mover (que permite mover al jugador con las flechas).</a:t>
            </a:r>
          </a:p>
          <a:p>
            <a:endParaRPr lang="es-ES" dirty="0"/>
          </a:p>
        </p:txBody>
      </p:sp>
      <p:pic>
        <p:nvPicPr>
          <p:cNvPr id="11" name="Imagen 10">
            <a:extLst>
              <a:ext uri="{FF2B5EF4-FFF2-40B4-BE49-F238E27FC236}">
                <a16:creationId xmlns:a16="http://schemas.microsoft.com/office/drawing/2014/main" id="{94E17560-A817-4A8B-A35A-76346243A3B8}"/>
              </a:ext>
            </a:extLst>
          </p:cNvPr>
          <p:cNvPicPr>
            <a:picLocks noChangeAspect="1"/>
          </p:cNvPicPr>
          <p:nvPr/>
        </p:nvPicPr>
        <p:blipFill rotWithShape="1">
          <a:blip r:embed="rId3"/>
          <a:srcRect l="14054" t="15534" r="35121" b="21683"/>
          <a:stretch/>
        </p:blipFill>
        <p:spPr>
          <a:xfrm>
            <a:off x="426758" y="1449032"/>
            <a:ext cx="5542173" cy="3850937"/>
          </a:xfrm>
          <a:prstGeom prst="rect">
            <a:avLst/>
          </a:prstGeom>
        </p:spPr>
      </p:pic>
      <p:pic>
        <p:nvPicPr>
          <p:cNvPr id="4" name="Gráfico 3" descr="Rana">
            <a:extLst>
              <a:ext uri="{FF2B5EF4-FFF2-40B4-BE49-F238E27FC236}">
                <a16:creationId xmlns:a16="http://schemas.microsoft.com/office/drawing/2014/main" id="{ED1B86B4-FCF6-41BB-A9D6-D83C52B5DB4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722914" y="358147"/>
            <a:ext cx="914400" cy="914400"/>
          </a:xfrm>
          <a:prstGeom prst="rect">
            <a:avLst/>
          </a:prstGeom>
        </p:spPr>
      </p:pic>
    </p:spTree>
    <p:extLst>
      <p:ext uri="{BB962C8B-B14F-4D97-AF65-F5344CB8AC3E}">
        <p14:creationId xmlns:p14="http://schemas.microsoft.com/office/powerpoint/2010/main" val="185443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 name="Straight Connector 9">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20" name="Group 19">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21" name="Straight Connector 20">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7" name="Rectangle 26">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7F9FEF2-D80A-4ED2-AD0B-77D6E35FDB1B}"/>
              </a:ext>
            </a:extLst>
          </p:cNvPr>
          <p:cNvSpPr>
            <a:spLocks noGrp="1"/>
          </p:cNvSpPr>
          <p:nvPr>
            <p:ph type="title"/>
          </p:nvPr>
        </p:nvSpPr>
        <p:spPr>
          <a:xfrm>
            <a:off x="293775" y="187327"/>
            <a:ext cx="6329571" cy="1311812"/>
          </a:xfrm>
        </p:spPr>
        <p:txBody>
          <a:bodyPr vert="horz" lIns="91440" tIns="45720" rIns="91440" bIns="45720" rtlCol="0" anchor="ctr">
            <a:normAutofit/>
          </a:bodyPr>
          <a:lstStyle/>
          <a:p>
            <a:pPr algn="ctr"/>
            <a:r>
              <a:rPr lang="es-ES" sz="3200" dirty="0">
                <a:solidFill>
                  <a:srgbClr val="FFFFFF"/>
                </a:solidFill>
              </a:rPr>
              <a:t>3. </a:t>
            </a:r>
            <a:r>
              <a:rPr lang="en-US" sz="3200" dirty="0" err="1">
                <a:solidFill>
                  <a:srgbClr val="FFFFFF"/>
                </a:solidFill>
              </a:rPr>
              <a:t>objetos</a:t>
            </a:r>
            <a:r>
              <a:rPr lang="en-US" sz="3200" dirty="0">
                <a:solidFill>
                  <a:srgbClr val="FFFFFF"/>
                </a:solidFill>
              </a:rPr>
              <a:t> </a:t>
            </a:r>
            <a:r>
              <a:rPr lang="en-US" sz="3200" dirty="0" err="1">
                <a:solidFill>
                  <a:srgbClr val="FFFFFF"/>
                </a:solidFill>
              </a:rPr>
              <a:t>En</a:t>
            </a:r>
            <a:r>
              <a:rPr lang="en-US" sz="3200" dirty="0">
                <a:solidFill>
                  <a:srgbClr val="FFFFFF"/>
                </a:solidFill>
              </a:rPr>
              <a:t> </a:t>
            </a:r>
            <a:r>
              <a:rPr lang="en-US" sz="3200" dirty="0" err="1">
                <a:solidFill>
                  <a:srgbClr val="FFFFFF"/>
                </a:solidFill>
              </a:rPr>
              <a:t>movimiento</a:t>
            </a:r>
            <a:endParaRPr lang="en-US" sz="3200" dirty="0">
              <a:solidFill>
                <a:srgbClr val="FFFFFF"/>
              </a:solidFill>
            </a:endParaRPr>
          </a:p>
        </p:txBody>
      </p:sp>
      <p:sp>
        <p:nvSpPr>
          <p:cNvPr id="4" name="Marcador de texto 3">
            <a:extLst>
              <a:ext uri="{FF2B5EF4-FFF2-40B4-BE49-F238E27FC236}">
                <a16:creationId xmlns:a16="http://schemas.microsoft.com/office/drawing/2014/main" id="{C92CAD01-FF55-4A5D-995F-7EFC56634639}"/>
              </a:ext>
            </a:extLst>
          </p:cNvPr>
          <p:cNvSpPr>
            <a:spLocks noGrp="1"/>
          </p:cNvSpPr>
          <p:nvPr>
            <p:ph type="body" sz="half" idx="2"/>
          </p:nvPr>
        </p:nvSpPr>
        <p:spPr>
          <a:xfrm>
            <a:off x="7121456" y="762000"/>
            <a:ext cx="4754563" cy="5410200"/>
          </a:xfrm>
        </p:spPr>
        <p:txBody>
          <a:bodyPr vert="horz" lIns="91440" tIns="45720" rIns="91440" bIns="45720" rtlCol="0" anchor="ctr">
            <a:normAutofit/>
          </a:bodyPr>
          <a:lstStyle/>
          <a:p>
            <a:pPr marL="285750" indent="-285750">
              <a:buFont typeface="Arial" panose="020B0604020202020204" pitchFamily="34" charset="0"/>
              <a:buChar char="•"/>
            </a:pPr>
            <a:r>
              <a:rPr lang="es-ES" dirty="0">
                <a:solidFill>
                  <a:schemeClr val="bg2">
                    <a:lumMod val="20000"/>
                    <a:lumOff val="80000"/>
                  </a:schemeClr>
                </a:solidFill>
              </a:rPr>
              <a:t>Estos objetos están definidos por una clase con sus respectivos atributos(variables).</a:t>
            </a:r>
          </a:p>
          <a:p>
            <a:pPr marL="285750" indent="-285750">
              <a:buFont typeface="Arial" panose="020B0604020202020204" pitchFamily="34" charset="0"/>
              <a:buChar char="•"/>
            </a:pPr>
            <a:r>
              <a:rPr lang="es-ES" dirty="0">
                <a:solidFill>
                  <a:schemeClr val="bg2">
                    <a:lumMod val="20000"/>
                    <a:lumOff val="80000"/>
                  </a:schemeClr>
                </a:solidFill>
              </a:rPr>
              <a:t>Se utiliza una interfaz pública </a:t>
            </a:r>
          </a:p>
          <a:p>
            <a:pPr marL="285750" indent="-285750">
              <a:buFont typeface="Arial" panose="020B0604020202020204" pitchFamily="34" charset="0"/>
              <a:buChar char="•"/>
            </a:pPr>
            <a:r>
              <a:rPr lang="es-ES" dirty="0">
                <a:solidFill>
                  <a:schemeClr val="bg2">
                    <a:lumMod val="20000"/>
                    <a:lumOff val="80000"/>
                  </a:schemeClr>
                </a:solidFill>
              </a:rPr>
              <a:t>Se añaden las funciones de pintar, mover y borrar, que como sus nombres indican pintan el objeto, lo mueven y borran su rastro.</a:t>
            </a:r>
          </a:p>
          <a:p>
            <a:pPr marL="285750" indent="-285750">
              <a:buFont typeface="Arial" panose="020B0604020202020204" pitchFamily="34" charset="0"/>
              <a:buChar char="•"/>
            </a:pPr>
            <a:r>
              <a:rPr lang="es-ES" dirty="0">
                <a:solidFill>
                  <a:schemeClr val="bg2">
                    <a:lumMod val="20000"/>
                    <a:lumOff val="80000"/>
                  </a:schemeClr>
                </a:solidFill>
              </a:rPr>
              <a:t> Los objetos se mueven de izquierda a derecha (x++) o de derecha izquierda (x--). Y a distintas velocidades (x=x+2,x++), pero siempre dentro de los limites del juego.</a:t>
            </a:r>
          </a:p>
          <a:p>
            <a:pPr marL="285750" indent="-285750">
              <a:buFont typeface="Arial" panose="020B0604020202020204" pitchFamily="34" charset="0"/>
              <a:buChar char="•"/>
            </a:pPr>
            <a:endParaRPr lang="es-ES" dirty="0">
              <a:solidFill>
                <a:schemeClr val="bg2">
                  <a:lumMod val="20000"/>
                  <a:lumOff val="80000"/>
                </a:schemeClr>
              </a:solidFill>
            </a:endParaRPr>
          </a:p>
          <a:p>
            <a:endParaRPr lang="en-US" dirty="0">
              <a:solidFill>
                <a:srgbClr val="FFFFFF"/>
              </a:solidFill>
            </a:endParaRPr>
          </a:p>
        </p:txBody>
      </p:sp>
      <p:pic>
        <p:nvPicPr>
          <p:cNvPr id="5" name="Imagen 4" descr="Captura de pantalla de un celular&#10;&#10;Descripción generada automáticamente">
            <a:extLst>
              <a:ext uri="{FF2B5EF4-FFF2-40B4-BE49-F238E27FC236}">
                <a16:creationId xmlns:a16="http://schemas.microsoft.com/office/drawing/2014/main" id="{44DDDC63-AEF5-459D-A12E-640FCAECEEB9}"/>
              </a:ext>
            </a:extLst>
          </p:cNvPr>
          <p:cNvPicPr>
            <a:picLocks noChangeAspect="1"/>
          </p:cNvPicPr>
          <p:nvPr/>
        </p:nvPicPr>
        <p:blipFill>
          <a:blip r:embed="rId2"/>
          <a:stretch>
            <a:fillRect/>
          </a:stretch>
        </p:blipFill>
        <p:spPr>
          <a:xfrm>
            <a:off x="300385" y="1524563"/>
            <a:ext cx="6711542" cy="4703163"/>
          </a:xfrm>
          <a:prstGeom prst="rect">
            <a:avLst/>
          </a:prstGeom>
        </p:spPr>
      </p:pic>
      <p:pic>
        <p:nvPicPr>
          <p:cNvPr id="7" name="Gráfico 6" descr="Coche">
            <a:extLst>
              <a:ext uri="{FF2B5EF4-FFF2-40B4-BE49-F238E27FC236}">
                <a16:creationId xmlns:a16="http://schemas.microsoft.com/office/drawing/2014/main" id="{2AE2AE2B-15F4-4711-BF04-DC6391BCF1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89383" y="157225"/>
            <a:ext cx="914400" cy="914400"/>
          </a:xfrm>
          <a:prstGeom prst="rect">
            <a:avLst/>
          </a:prstGeom>
        </p:spPr>
      </p:pic>
    </p:spTree>
    <p:extLst>
      <p:ext uri="{BB962C8B-B14F-4D97-AF65-F5344CB8AC3E}">
        <p14:creationId xmlns:p14="http://schemas.microsoft.com/office/powerpoint/2010/main" val="3876363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3F4D7FBD-C428-4647-8594-BFC7668DBCAF}"/>
              </a:ext>
            </a:extLst>
          </p:cNvPr>
          <p:cNvSpPr>
            <a:spLocks noGrp="1"/>
          </p:cNvSpPr>
          <p:nvPr>
            <p:ph type="title"/>
          </p:nvPr>
        </p:nvSpPr>
        <p:spPr>
          <a:xfrm>
            <a:off x="822870" y="203818"/>
            <a:ext cx="3643435" cy="1737803"/>
          </a:xfrm>
        </p:spPr>
        <p:txBody>
          <a:bodyPr>
            <a:normAutofit/>
          </a:bodyPr>
          <a:lstStyle/>
          <a:p>
            <a:r>
              <a:rPr lang="es-ES" dirty="0"/>
              <a:t>4.vidas </a:t>
            </a:r>
            <a:br>
              <a:rPr lang="es-ES" dirty="0"/>
            </a:br>
            <a:endParaRPr lang="es-ES" dirty="0"/>
          </a:p>
        </p:txBody>
      </p:sp>
      <p:sp>
        <p:nvSpPr>
          <p:cNvPr id="3" name="Marcador de texto 2">
            <a:extLst>
              <a:ext uri="{FF2B5EF4-FFF2-40B4-BE49-F238E27FC236}">
                <a16:creationId xmlns:a16="http://schemas.microsoft.com/office/drawing/2014/main" id="{1F66BCE6-F32C-4FA2-9188-73D269F0369D}"/>
              </a:ext>
            </a:extLst>
          </p:cNvPr>
          <p:cNvSpPr>
            <a:spLocks noGrp="1"/>
          </p:cNvSpPr>
          <p:nvPr>
            <p:ph idx="1"/>
          </p:nvPr>
        </p:nvSpPr>
        <p:spPr>
          <a:xfrm>
            <a:off x="5947504" y="203819"/>
            <a:ext cx="5850919" cy="5837058"/>
          </a:xfrm>
        </p:spPr>
        <p:txBody>
          <a:bodyPr>
            <a:noAutofit/>
          </a:bodyPr>
          <a:lstStyle/>
          <a:p>
            <a:pPr marL="0" indent="0">
              <a:buNone/>
            </a:pPr>
            <a:endParaRPr lang="es-ES" sz="1800" dirty="0">
              <a:solidFill>
                <a:schemeClr val="tx1"/>
              </a:solidFill>
            </a:endParaRPr>
          </a:p>
          <a:p>
            <a:pPr marL="0" indent="0">
              <a:buNone/>
            </a:pPr>
            <a:endParaRPr lang="es-ES" sz="1800" dirty="0">
              <a:solidFill>
                <a:schemeClr val="tx1"/>
              </a:solidFill>
            </a:endParaRPr>
          </a:p>
          <a:p>
            <a:endParaRPr lang="es-ES" sz="1800" dirty="0">
              <a:solidFill>
                <a:schemeClr val="tx1"/>
              </a:solidFill>
            </a:endParaRPr>
          </a:p>
          <a:p>
            <a:endParaRPr lang="es-ES" sz="1800" dirty="0">
              <a:solidFill>
                <a:schemeClr val="tx1"/>
              </a:solidFill>
            </a:endParaRPr>
          </a:p>
          <a:p>
            <a:endParaRPr lang="es-ES" sz="1800" dirty="0">
              <a:solidFill>
                <a:schemeClr val="tx1"/>
              </a:solidFill>
            </a:endParaRPr>
          </a:p>
          <a:p>
            <a:r>
              <a:rPr lang="es-ES" sz="1800" dirty="0">
                <a:solidFill>
                  <a:schemeClr val="tx1"/>
                </a:solidFill>
              </a:rPr>
              <a:t>Inicialmente el juego comienza con 3 vidas, al llegar a 0 el programa se terminará y se cerrará con la frase “</a:t>
            </a:r>
            <a:r>
              <a:rPr lang="es-ES" sz="1800" dirty="0" err="1">
                <a:solidFill>
                  <a:schemeClr val="tx1"/>
                </a:solidFill>
              </a:rPr>
              <a:t>Game</a:t>
            </a:r>
            <a:r>
              <a:rPr lang="es-ES" sz="1800" dirty="0">
                <a:solidFill>
                  <a:schemeClr val="tx1"/>
                </a:solidFill>
              </a:rPr>
              <a:t> </a:t>
            </a:r>
            <a:r>
              <a:rPr lang="es-ES" sz="1800" dirty="0" err="1">
                <a:solidFill>
                  <a:schemeClr val="tx1"/>
                </a:solidFill>
              </a:rPr>
              <a:t>over</a:t>
            </a:r>
            <a:r>
              <a:rPr lang="es-ES" sz="1800" dirty="0">
                <a:solidFill>
                  <a:schemeClr val="tx1"/>
                </a:solidFill>
              </a:rPr>
              <a:t>”. Y se consigue llegar al final el programa también se cerrará pero con la frase “Has ganado”.</a:t>
            </a:r>
          </a:p>
          <a:p>
            <a:r>
              <a:rPr lang="es-ES" sz="1800" dirty="0">
                <a:solidFill>
                  <a:schemeClr val="tx1"/>
                </a:solidFill>
              </a:rPr>
              <a:t>A la clase JUGADOR se le añaden las funciones </a:t>
            </a:r>
            <a:r>
              <a:rPr lang="es-ES" sz="1800" b="1" dirty="0" err="1">
                <a:solidFill>
                  <a:schemeClr val="tx1"/>
                </a:solidFill>
              </a:rPr>
              <a:t>pintar_vidas</a:t>
            </a:r>
            <a:r>
              <a:rPr lang="es-ES" sz="1800" b="1" dirty="0">
                <a:solidFill>
                  <a:schemeClr val="tx1"/>
                </a:solidFill>
              </a:rPr>
              <a:t> </a:t>
            </a:r>
            <a:r>
              <a:rPr lang="es-ES" sz="1800" dirty="0">
                <a:solidFill>
                  <a:schemeClr val="tx1"/>
                </a:solidFill>
              </a:rPr>
              <a:t>y </a:t>
            </a:r>
            <a:r>
              <a:rPr lang="es-ES" sz="1800" b="1" dirty="0" err="1">
                <a:solidFill>
                  <a:schemeClr val="tx1"/>
                </a:solidFill>
              </a:rPr>
              <a:t>perder_vidas</a:t>
            </a:r>
            <a:r>
              <a:rPr lang="es-ES" sz="1800" dirty="0">
                <a:solidFill>
                  <a:schemeClr val="tx1"/>
                </a:solidFill>
              </a:rPr>
              <a:t>. La primera muestra en pantalla el número de vidas y la segunda disminuye las vidas hasta que se terminan y cierra el programa.</a:t>
            </a:r>
          </a:p>
          <a:p>
            <a:r>
              <a:rPr lang="es-ES" sz="1800" dirty="0">
                <a:solidFill>
                  <a:schemeClr val="tx1"/>
                </a:solidFill>
              </a:rPr>
              <a:t>Cada una de las clases coche se completan con la función </a:t>
            </a:r>
            <a:r>
              <a:rPr lang="es-ES" sz="1800" b="1" dirty="0">
                <a:solidFill>
                  <a:schemeClr val="tx1"/>
                </a:solidFill>
              </a:rPr>
              <a:t>choque</a:t>
            </a:r>
            <a:r>
              <a:rPr lang="es-ES" sz="1800" dirty="0">
                <a:solidFill>
                  <a:schemeClr val="tx1"/>
                </a:solidFill>
              </a:rPr>
              <a:t>, en la que se identifica la intersección de cada coche con el jugador, por lo que a esta función se le pasará por referencia la clase JUGADOR. Al ser coches con varias posiciones, la función choque tiene que ser personalizada para cada uno de ellos. En el momento que se produzca la intersección de los dos objetos esta función llamará a su vez a las funciones  </a:t>
            </a:r>
            <a:r>
              <a:rPr lang="es-ES" sz="1800" b="1" dirty="0" err="1">
                <a:solidFill>
                  <a:schemeClr val="tx1"/>
                </a:solidFill>
              </a:rPr>
              <a:t>perder_vidas</a:t>
            </a:r>
            <a:r>
              <a:rPr lang="es-ES" sz="1800" b="1" dirty="0">
                <a:solidFill>
                  <a:schemeClr val="tx1"/>
                </a:solidFill>
              </a:rPr>
              <a:t> </a:t>
            </a:r>
            <a:r>
              <a:rPr lang="es-ES" sz="1800" dirty="0">
                <a:solidFill>
                  <a:schemeClr val="tx1"/>
                </a:solidFill>
              </a:rPr>
              <a:t>y </a:t>
            </a:r>
            <a:r>
              <a:rPr lang="es-ES" sz="1800" b="1" dirty="0" err="1">
                <a:solidFill>
                  <a:schemeClr val="tx1"/>
                </a:solidFill>
              </a:rPr>
              <a:t>pintar_vidas</a:t>
            </a:r>
            <a:r>
              <a:rPr lang="es-ES" sz="1800" dirty="0">
                <a:solidFill>
                  <a:schemeClr val="tx1"/>
                </a:solidFill>
              </a:rPr>
              <a:t>, definidas en la clase JUGADOR </a:t>
            </a:r>
          </a:p>
          <a:p>
            <a:pPr marL="0" indent="0">
              <a:buNone/>
            </a:pPr>
            <a:endParaRPr lang="es-ES" sz="1800" dirty="0">
              <a:solidFill>
                <a:schemeClr val="bg2">
                  <a:lumMod val="20000"/>
                  <a:lumOff val="80000"/>
                </a:schemeClr>
              </a:solidFill>
            </a:endParaRPr>
          </a:p>
          <a:p>
            <a:pPr marL="0" indent="0">
              <a:buNone/>
            </a:pPr>
            <a:endParaRPr lang="es-ES" sz="1800" dirty="0">
              <a:solidFill>
                <a:schemeClr val="bg2">
                  <a:lumMod val="20000"/>
                  <a:lumOff val="80000"/>
                </a:schemeClr>
              </a:solidFill>
            </a:endParaRPr>
          </a:p>
          <a:p>
            <a:pPr marL="0" indent="0">
              <a:buNone/>
            </a:pPr>
            <a:endParaRPr lang="es-ES" sz="1800" dirty="0">
              <a:solidFill>
                <a:schemeClr val="bg2">
                  <a:lumMod val="20000"/>
                  <a:lumOff val="80000"/>
                </a:schemeClr>
              </a:solidFill>
            </a:endParaRPr>
          </a:p>
          <a:p>
            <a:pPr marL="0" indent="0">
              <a:buNone/>
            </a:pPr>
            <a:endParaRPr lang="es-ES" sz="1800" dirty="0">
              <a:solidFill>
                <a:schemeClr val="bg2">
                  <a:lumMod val="20000"/>
                  <a:lumOff val="80000"/>
                </a:schemeClr>
              </a:solidFill>
            </a:endParaRPr>
          </a:p>
          <a:p>
            <a:endParaRPr lang="es-ES" sz="1800" dirty="0"/>
          </a:p>
        </p:txBody>
      </p:sp>
      <p:pic>
        <p:nvPicPr>
          <p:cNvPr id="11" name="Graphic 10" descr="Corazón">
            <a:extLst>
              <a:ext uri="{FF2B5EF4-FFF2-40B4-BE49-F238E27FC236}">
                <a16:creationId xmlns:a16="http://schemas.microsoft.com/office/drawing/2014/main" id="{296201F0-8155-460D-A375-06B0102B40B8}"/>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733441" y="-79901"/>
            <a:ext cx="1401561" cy="1401561"/>
          </a:xfrm>
          <a:prstGeom prst="rect">
            <a:avLst/>
          </a:prstGeom>
        </p:spPr>
      </p:pic>
      <p:pic>
        <p:nvPicPr>
          <p:cNvPr id="6" name="Imagen 5">
            <a:extLst>
              <a:ext uri="{FF2B5EF4-FFF2-40B4-BE49-F238E27FC236}">
                <a16:creationId xmlns:a16="http://schemas.microsoft.com/office/drawing/2014/main" id="{A42527DA-15F8-4616-B791-7060637A86A1}"/>
              </a:ext>
            </a:extLst>
          </p:cNvPr>
          <p:cNvPicPr>
            <a:picLocks noChangeAspect="1"/>
          </p:cNvPicPr>
          <p:nvPr/>
        </p:nvPicPr>
        <p:blipFill rotWithShape="1">
          <a:blip r:embed="rId4"/>
          <a:srcRect l="15218" t="16440" r="33167" b="26586"/>
          <a:stretch/>
        </p:blipFill>
        <p:spPr>
          <a:xfrm>
            <a:off x="287911" y="1196550"/>
            <a:ext cx="5530253" cy="3433760"/>
          </a:xfrm>
          <a:prstGeom prst="rect">
            <a:avLst/>
          </a:prstGeom>
        </p:spPr>
      </p:pic>
    </p:spTree>
    <p:extLst>
      <p:ext uri="{BB962C8B-B14F-4D97-AF65-F5344CB8AC3E}">
        <p14:creationId xmlns:p14="http://schemas.microsoft.com/office/powerpoint/2010/main" val="3980526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 name="Straight Connector 9">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20" name="Group 19">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21" name="Straight Connector 20">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7" name="Rectangle 26">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7F9FEF2-D80A-4ED2-AD0B-77D6E35FDB1B}"/>
              </a:ext>
            </a:extLst>
          </p:cNvPr>
          <p:cNvSpPr>
            <a:spLocks noGrp="1"/>
          </p:cNvSpPr>
          <p:nvPr>
            <p:ph type="title"/>
          </p:nvPr>
        </p:nvSpPr>
        <p:spPr>
          <a:xfrm>
            <a:off x="315981" y="157225"/>
            <a:ext cx="3439273" cy="1311812"/>
          </a:xfrm>
        </p:spPr>
        <p:txBody>
          <a:bodyPr vert="horz" lIns="91440" tIns="45720" rIns="91440" bIns="45720" rtlCol="0" anchor="ctr">
            <a:normAutofit/>
          </a:bodyPr>
          <a:lstStyle/>
          <a:p>
            <a:pPr algn="ctr"/>
            <a:r>
              <a:rPr lang="en-US" sz="3200" dirty="0">
                <a:solidFill>
                  <a:srgbClr val="FFFFFF"/>
                </a:solidFill>
              </a:rPr>
              <a:t>5.monedas</a:t>
            </a:r>
          </a:p>
        </p:txBody>
      </p:sp>
      <p:sp>
        <p:nvSpPr>
          <p:cNvPr id="4" name="Marcador de texto 3">
            <a:extLst>
              <a:ext uri="{FF2B5EF4-FFF2-40B4-BE49-F238E27FC236}">
                <a16:creationId xmlns:a16="http://schemas.microsoft.com/office/drawing/2014/main" id="{C92CAD01-FF55-4A5D-995F-7EFC56634639}"/>
              </a:ext>
            </a:extLst>
          </p:cNvPr>
          <p:cNvSpPr>
            <a:spLocks noGrp="1"/>
          </p:cNvSpPr>
          <p:nvPr>
            <p:ph type="body" sz="half" idx="2"/>
          </p:nvPr>
        </p:nvSpPr>
        <p:spPr>
          <a:xfrm>
            <a:off x="7121456" y="762000"/>
            <a:ext cx="4754563" cy="5410200"/>
          </a:xfrm>
        </p:spPr>
        <p:txBody>
          <a:bodyPr vert="horz" lIns="91440" tIns="45720" rIns="91440" bIns="45720" rtlCol="0" anchor="ctr">
            <a:normAutofit/>
          </a:bodyPr>
          <a:lstStyle/>
          <a:p>
            <a:pPr marL="285750" indent="-285750">
              <a:buFont typeface="Arial" panose="020B0604020202020204" pitchFamily="34" charset="0"/>
              <a:buChar char="•"/>
            </a:pPr>
            <a:r>
              <a:rPr lang="es-ES" dirty="0">
                <a:solidFill>
                  <a:schemeClr val="bg2">
                    <a:lumMod val="20000"/>
                    <a:lumOff val="80000"/>
                  </a:schemeClr>
                </a:solidFill>
              </a:rPr>
              <a:t>Las monedas están definidos mediante clases también, para crear varias de manera rápida.</a:t>
            </a:r>
          </a:p>
          <a:p>
            <a:pPr marL="285750" indent="-285750">
              <a:buFont typeface="Arial" panose="020B0604020202020204" pitchFamily="34" charset="0"/>
              <a:buChar char="•"/>
            </a:pPr>
            <a:r>
              <a:rPr lang="es-ES" dirty="0">
                <a:solidFill>
                  <a:schemeClr val="bg2">
                    <a:lumMod val="20000"/>
                    <a:lumOff val="80000"/>
                  </a:schemeClr>
                </a:solidFill>
              </a:rPr>
              <a:t>Se utiliza una interfaz pública </a:t>
            </a:r>
          </a:p>
          <a:p>
            <a:pPr marL="285750" indent="-285750">
              <a:buFont typeface="Arial" panose="020B0604020202020204" pitchFamily="34" charset="0"/>
              <a:buChar char="•"/>
            </a:pPr>
            <a:r>
              <a:rPr lang="es-ES" dirty="0">
                <a:solidFill>
                  <a:schemeClr val="bg2">
                    <a:lumMod val="20000"/>
                    <a:lumOff val="80000"/>
                  </a:schemeClr>
                </a:solidFill>
              </a:rPr>
              <a:t>Se añaden las funciones de pintar, borrar y </a:t>
            </a:r>
            <a:r>
              <a:rPr lang="es-ES" dirty="0" err="1">
                <a:solidFill>
                  <a:schemeClr val="bg2">
                    <a:lumMod val="20000"/>
                    <a:lumOff val="80000"/>
                  </a:schemeClr>
                </a:solidFill>
              </a:rPr>
              <a:t>contar_monedas</a:t>
            </a:r>
            <a:r>
              <a:rPr lang="es-ES" dirty="0">
                <a:solidFill>
                  <a:schemeClr val="bg2">
                    <a:lumMod val="20000"/>
                    <a:lumOff val="80000"/>
                  </a:schemeClr>
                </a:solidFill>
              </a:rPr>
              <a:t>, esta última  pasa por referencia un parámetro de clase JUGADOR</a:t>
            </a:r>
          </a:p>
          <a:p>
            <a:pPr marL="285750" indent="-285750">
              <a:buFont typeface="Arial" panose="020B0604020202020204" pitchFamily="34" charset="0"/>
              <a:buChar char="•"/>
            </a:pPr>
            <a:r>
              <a:rPr lang="es-ES" dirty="0">
                <a:solidFill>
                  <a:schemeClr val="bg2">
                    <a:lumMod val="20000"/>
                    <a:lumOff val="80000"/>
                  </a:schemeClr>
                </a:solidFill>
              </a:rPr>
              <a:t>La función </a:t>
            </a:r>
            <a:r>
              <a:rPr lang="es-ES" dirty="0" err="1">
                <a:solidFill>
                  <a:schemeClr val="bg2">
                    <a:lumMod val="20000"/>
                    <a:lumOff val="80000"/>
                  </a:schemeClr>
                </a:solidFill>
              </a:rPr>
              <a:t>contar_monedas</a:t>
            </a:r>
            <a:r>
              <a:rPr lang="es-ES" dirty="0">
                <a:solidFill>
                  <a:schemeClr val="bg2">
                    <a:lumMod val="20000"/>
                    <a:lumOff val="80000"/>
                  </a:schemeClr>
                </a:solidFill>
              </a:rPr>
              <a:t> compara la posición del jugador  con la posición de la moneda. Si son las mismas posiciones añadirá una moneda más</a:t>
            </a:r>
          </a:p>
          <a:p>
            <a:endParaRPr lang="en-US" dirty="0">
              <a:solidFill>
                <a:srgbClr val="FFFFFF"/>
              </a:solidFill>
            </a:endParaRPr>
          </a:p>
        </p:txBody>
      </p:sp>
      <p:pic>
        <p:nvPicPr>
          <p:cNvPr id="5" name="Imagen 4">
            <a:extLst>
              <a:ext uri="{FF2B5EF4-FFF2-40B4-BE49-F238E27FC236}">
                <a16:creationId xmlns:a16="http://schemas.microsoft.com/office/drawing/2014/main" id="{44DDDC63-AEF5-459D-A12E-640FCAECEEB9}"/>
              </a:ext>
            </a:extLst>
          </p:cNvPr>
          <p:cNvPicPr>
            <a:picLocks noChangeAspect="1"/>
          </p:cNvPicPr>
          <p:nvPr/>
        </p:nvPicPr>
        <p:blipFill>
          <a:blip r:embed="rId2"/>
          <a:srcRect/>
          <a:stretch/>
        </p:blipFill>
        <p:spPr>
          <a:xfrm>
            <a:off x="802069" y="1469037"/>
            <a:ext cx="5631618" cy="4703163"/>
          </a:xfrm>
          <a:prstGeom prst="rect">
            <a:avLst/>
          </a:prstGeom>
        </p:spPr>
      </p:pic>
      <p:pic>
        <p:nvPicPr>
          <p:cNvPr id="7" name="Gráfico 6" descr="Monedas">
            <a:extLst>
              <a:ext uri="{FF2B5EF4-FFF2-40B4-BE49-F238E27FC236}">
                <a16:creationId xmlns:a16="http://schemas.microsoft.com/office/drawing/2014/main" id="{2AE2AE2B-15F4-4711-BF04-DC6391BCF11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3568383" y="304800"/>
            <a:ext cx="914400" cy="914400"/>
          </a:xfrm>
          <a:prstGeom prst="rect">
            <a:avLst/>
          </a:prstGeom>
        </p:spPr>
      </p:pic>
      <p:sp>
        <p:nvSpPr>
          <p:cNvPr id="6" name="Rectángulo: esquinas redondeadas 5">
            <a:extLst>
              <a:ext uri="{FF2B5EF4-FFF2-40B4-BE49-F238E27FC236}">
                <a16:creationId xmlns:a16="http://schemas.microsoft.com/office/drawing/2014/main" id="{4DA37A3B-553B-4874-92FB-5BA4BBE868EC}"/>
              </a:ext>
            </a:extLst>
          </p:cNvPr>
          <p:cNvSpPr/>
          <p:nvPr/>
        </p:nvSpPr>
        <p:spPr>
          <a:xfrm>
            <a:off x="3176124" y="4259836"/>
            <a:ext cx="1306659" cy="683233"/>
          </a:xfrm>
          <a:prstGeom prst="roundRect">
            <a:avLst>
              <a:gd name="adj" fmla="val 18607"/>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s-ES"/>
          </a:p>
        </p:txBody>
      </p:sp>
    </p:spTree>
    <p:extLst>
      <p:ext uri="{BB962C8B-B14F-4D97-AF65-F5344CB8AC3E}">
        <p14:creationId xmlns:p14="http://schemas.microsoft.com/office/powerpoint/2010/main" val="1373219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D1CF67-3955-4C66-86BC-46BF1242BE12}"/>
              </a:ext>
            </a:extLst>
          </p:cNvPr>
          <p:cNvSpPr>
            <a:spLocks noGrp="1"/>
          </p:cNvSpPr>
          <p:nvPr>
            <p:ph type="title"/>
          </p:nvPr>
        </p:nvSpPr>
        <p:spPr>
          <a:xfrm>
            <a:off x="878781" y="435005"/>
            <a:ext cx="3906283" cy="762000"/>
          </a:xfrm>
        </p:spPr>
        <p:txBody>
          <a:bodyPr>
            <a:normAutofit/>
          </a:bodyPr>
          <a:lstStyle/>
          <a:p>
            <a:r>
              <a:rPr lang="es-ES" sz="3200" dirty="0"/>
              <a:t>6. Fichero </a:t>
            </a:r>
          </a:p>
        </p:txBody>
      </p:sp>
      <p:sp>
        <p:nvSpPr>
          <p:cNvPr id="4" name="Marcador de texto 3">
            <a:extLst>
              <a:ext uri="{FF2B5EF4-FFF2-40B4-BE49-F238E27FC236}">
                <a16:creationId xmlns:a16="http://schemas.microsoft.com/office/drawing/2014/main" id="{8F510FF5-25CC-4919-9770-18A9B7AE56DD}"/>
              </a:ext>
            </a:extLst>
          </p:cNvPr>
          <p:cNvSpPr>
            <a:spLocks noGrp="1"/>
          </p:cNvSpPr>
          <p:nvPr>
            <p:ph type="body" sz="half" idx="2"/>
          </p:nvPr>
        </p:nvSpPr>
        <p:spPr>
          <a:xfrm>
            <a:off x="4252436" y="1677211"/>
            <a:ext cx="6021388" cy="1477328"/>
          </a:xfrm>
        </p:spPr>
        <p:txBody>
          <a:bodyPr>
            <a:normAutofit/>
          </a:bodyPr>
          <a:lstStyle/>
          <a:p>
            <a:r>
              <a:rPr lang="es-ES" dirty="0">
                <a:solidFill>
                  <a:schemeClr val="tx1"/>
                </a:solidFill>
              </a:rPr>
              <a:t>El resultado de monedas y las vidas no utilizadas serán recogidas durante todo el juego se guardarán en un fichero llamada Resultados.txt</a:t>
            </a:r>
          </a:p>
        </p:txBody>
      </p:sp>
      <p:pic>
        <p:nvPicPr>
          <p:cNvPr id="5" name="Gráfico 4" descr="Portapapeles">
            <a:extLst>
              <a:ext uri="{FF2B5EF4-FFF2-40B4-BE49-F238E27FC236}">
                <a16:creationId xmlns:a16="http://schemas.microsoft.com/office/drawing/2014/main" id="{BF72794F-021A-4833-AD58-56617BC3BDA1}"/>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3338036" y="347496"/>
            <a:ext cx="914400" cy="914400"/>
          </a:xfrm>
          <a:prstGeom prst="rect">
            <a:avLst/>
          </a:prstGeom>
        </p:spPr>
      </p:pic>
      <p:pic>
        <p:nvPicPr>
          <p:cNvPr id="8" name="Imagen 7" descr="Captura de pantalla de un celular&#10;&#10;Descripción generada automáticamente">
            <a:extLst>
              <a:ext uri="{FF2B5EF4-FFF2-40B4-BE49-F238E27FC236}">
                <a16:creationId xmlns:a16="http://schemas.microsoft.com/office/drawing/2014/main" id="{EE41A358-4ADC-4BC8-ACB5-D8D166A4B2C6}"/>
              </a:ext>
            </a:extLst>
          </p:cNvPr>
          <p:cNvPicPr>
            <a:picLocks noChangeAspect="1"/>
          </p:cNvPicPr>
          <p:nvPr/>
        </p:nvPicPr>
        <p:blipFill>
          <a:blip r:embed="rId4"/>
          <a:stretch>
            <a:fillRect/>
          </a:stretch>
        </p:blipFill>
        <p:spPr>
          <a:xfrm>
            <a:off x="693235" y="1309067"/>
            <a:ext cx="3283679" cy="3303148"/>
          </a:xfrm>
          <a:prstGeom prst="rect">
            <a:avLst/>
          </a:prstGeom>
        </p:spPr>
      </p:pic>
    </p:spTree>
    <p:extLst>
      <p:ext uri="{BB962C8B-B14F-4D97-AF65-F5344CB8AC3E}">
        <p14:creationId xmlns:p14="http://schemas.microsoft.com/office/powerpoint/2010/main" val="2956893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CC7770B-E4E1-42D6-9437-DAA4A3A9E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0" name="Straight Connector 9">
              <a:extLst>
                <a:ext uri="{FF2B5EF4-FFF2-40B4-BE49-F238E27FC236}">
                  <a16:creationId xmlns:a16="http://schemas.microsoft.com/office/drawing/2014/main" id="{5A26DE5B-A1A6-4746-8EF7-4D6809ED75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377A3DDA-BF17-4302-867E-EBFD777B06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BE30704-4227-4B7B-BDB8-BFCF39086F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923B1E7-AEA4-42D8-8F4A-9D116F2966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21B6244-6EAE-442C-ACCF-8146103EC1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781BBDC9-2DC6-4959-AC3D-49A5DCB05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B74BB55-8517-4CFE-9389-81D0E6F81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1">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20" name="Group 19">
            <a:extLst>
              <a:ext uri="{FF2B5EF4-FFF2-40B4-BE49-F238E27FC236}">
                <a16:creationId xmlns:a16="http://schemas.microsoft.com/office/drawing/2014/main" id="{A3F7C935-E41E-4E8D-91DF-D3BAB9521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45" y="4435646"/>
            <a:ext cx="1419541" cy="1660354"/>
            <a:chOff x="10292292" y="2963333"/>
            <a:chExt cx="1896535" cy="2218267"/>
          </a:xfrm>
        </p:grpSpPr>
        <p:cxnSp>
          <p:nvCxnSpPr>
            <p:cNvPr id="21" name="Straight Connector 20">
              <a:extLst>
                <a:ext uri="{FF2B5EF4-FFF2-40B4-BE49-F238E27FC236}">
                  <a16:creationId xmlns:a16="http://schemas.microsoft.com/office/drawing/2014/main" id="{4FB64230-1B44-4C76-9885-0BBE5C736C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3F7F181-4FFE-4F8E-A3D0-1A8ECDEFFB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0292292" y="3190344"/>
              <a:ext cx="1896535"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2066495D-EC57-44E4-8DED-0DC2E07AA2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0E0DA2F2-D672-4417-8072-9ED4FA5CC5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30E8BACB-AEC7-46A5-A3AD-4D1BBE8715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27" name="Rectangle 26">
            <a:extLst>
              <a:ext uri="{FF2B5EF4-FFF2-40B4-BE49-F238E27FC236}">
                <a16:creationId xmlns:a16="http://schemas.microsoft.com/office/drawing/2014/main" id="{08452CCF-4A27-488A-AAF4-424933CF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4212" y="0"/>
            <a:ext cx="4657345" cy="6858000"/>
          </a:xfrm>
          <a:prstGeom prst="rect">
            <a:avLst/>
          </a:prstGeom>
          <a:solidFill>
            <a:schemeClr val="accent1">
              <a:lumMod val="75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7F9FEF2-D80A-4ED2-AD0B-77D6E35FDB1B}"/>
              </a:ext>
            </a:extLst>
          </p:cNvPr>
          <p:cNvSpPr>
            <a:spLocks noGrp="1"/>
          </p:cNvSpPr>
          <p:nvPr>
            <p:ph type="title"/>
          </p:nvPr>
        </p:nvSpPr>
        <p:spPr>
          <a:xfrm>
            <a:off x="789815" y="393592"/>
            <a:ext cx="5155905" cy="1311812"/>
          </a:xfrm>
        </p:spPr>
        <p:txBody>
          <a:bodyPr vert="horz" lIns="91440" tIns="45720" rIns="91440" bIns="45720" rtlCol="0" anchor="ctr">
            <a:normAutofit/>
          </a:bodyPr>
          <a:lstStyle/>
          <a:p>
            <a:pPr algn="ctr"/>
            <a:r>
              <a:rPr lang="es-ES" sz="3200" dirty="0"/>
              <a:t>7. FIN DEL JUEGO</a:t>
            </a:r>
            <a:endParaRPr lang="en-US" sz="3200" dirty="0">
              <a:solidFill>
                <a:srgbClr val="FFFFFF"/>
              </a:solidFill>
            </a:endParaRPr>
          </a:p>
        </p:txBody>
      </p:sp>
      <p:pic>
        <p:nvPicPr>
          <p:cNvPr id="3" name="Imagen 2">
            <a:extLst>
              <a:ext uri="{FF2B5EF4-FFF2-40B4-BE49-F238E27FC236}">
                <a16:creationId xmlns:a16="http://schemas.microsoft.com/office/drawing/2014/main" id="{D2D129DB-683D-4835-959E-F26CEDF1A4D7}"/>
              </a:ext>
            </a:extLst>
          </p:cNvPr>
          <p:cNvPicPr>
            <a:picLocks noChangeAspect="1"/>
          </p:cNvPicPr>
          <p:nvPr/>
        </p:nvPicPr>
        <p:blipFill>
          <a:blip r:embed="rId2"/>
          <a:stretch>
            <a:fillRect/>
          </a:stretch>
        </p:blipFill>
        <p:spPr>
          <a:xfrm>
            <a:off x="2337811" y="4504905"/>
            <a:ext cx="2834886" cy="896190"/>
          </a:xfrm>
          <a:prstGeom prst="rect">
            <a:avLst/>
          </a:prstGeom>
        </p:spPr>
      </p:pic>
      <p:pic>
        <p:nvPicPr>
          <p:cNvPr id="8" name="Imagen 7">
            <a:extLst>
              <a:ext uri="{FF2B5EF4-FFF2-40B4-BE49-F238E27FC236}">
                <a16:creationId xmlns:a16="http://schemas.microsoft.com/office/drawing/2014/main" id="{605C3B6C-9F40-4F0F-9AFF-3392CED9F542}"/>
              </a:ext>
            </a:extLst>
          </p:cNvPr>
          <p:cNvPicPr>
            <a:picLocks noChangeAspect="1"/>
          </p:cNvPicPr>
          <p:nvPr/>
        </p:nvPicPr>
        <p:blipFill>
          <a:blip r:embed="rId3"/>
          <a:stretch>
            <a:fillRect/>
          </a:stretch>
        </p:blipFill>
        <p:spPr>
          <a:xfrm>
            <a:off x="2190279" y="2007049"/>
            <a:ext cx="2834886" cy="896190"/>
          </a:xfrm>
          <a:prstGeom prst="rect">
            <a:avLst/>
          </a:prstGeom>
        </p:spPr>
      </p:pic>
      <p:sp>
        <p:nvSpPr>
          <p:cNvPr id="26" name="Marcador de texto 3">
            <a:extLst>
              <a:ext uri="{FF2B5EF4-FFF2-40B4-BE49-F238E27FC236}">
                <a16:creationId xmlns:a16="http://schemas.microsoft.com/office/drawing/2014/main" id="{C926491B-5B75-4B4C-8EE9-009EC9230646}"/>
              </a:ext>
            </a:extLst>
          </p:cNvPr>
          <p:cNvSpPr txBox="1">
            <a:spLocks/>
          </p:cNvSpPr>
          <p:nvPr/>
        </p:nvSpPr>
        <p:spPr>
          <a:xfrm>
            <a:off x="6031557" y="1845839"/>
            <a:ext cx="6021388" cy="1477328"/>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200" kern="1200" cap="none">
                <a:solidFill>
                  <a:schemeClr val="bg2">
                    <a:lumMod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000" kern="1200" cap="none">
                <a:solidFill>
                  <a:schemeClr val="bg2">
                    <a:lumMod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900" kern="1200" cap="none">
                <a:solidFill>
                  <a:schemeClr val="bg2">
                    <a:lumMod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900" kern="1200" cap="none">
                <a:solidFill>
                  <a:schemeClr val="bg2">
                    <a:lumMod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900" kern="1200" cap="none">
                <a:solidFill>
                  <a:schemeClr val="bg2">
                    <a:lumMod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900" kern="1200" cap="none">
                <a:solidFill>
                  <a:schemeClr val="bg2">
                    <a:lumMod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900" kern="1200" cap="none">
                <a:solidFill>
                  <a:schemeClr val="bg2">
                    <a:lumMod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900" kern="1200" cap="none">
                <a:solidFill>
                  <a:schemeClr val="bg2">
                    <a:lumMod val="75000"/>
                  </a:schemeClr>
                </a:solidFill>
                <a:effectLst/>
                <a:latin typeface="+mn-lt"/>
                <a:ea typeface="+mn-ea"/>
                <a:cs typeface="+mn-cs"/>
              </a:defRPr>
            </a:lvl9pPr>
          </a:lstStyle>
          <a:p>
            <a:r>
              <a:rPr lang="es-ES" dirty="0">
                <a:solidFill>
                  <a:schemeClr val="tx1"/>
                </a:solidFill>
              </a:rPr>
              <a:t>Finalmente, si el jugador consigue llevar a la rana al final de la carretera aparecerá un mensaje diciendo que ha ganado el juego y el programa se cerrará mostrando la información de la victoria.</a:t>
            </a:r>
          </a:p>
        </p:txBody>
      </p:sp>
      <p:sp>
        <p:nvSpPr>
          <p:cNvPr id="28" name="CuadroTexto 27">
            <a:extLst>
              <a:ext uri="{FF2B5EF4-FFF2-40B4-BE49-F238E27FC236}">
                <a16:creationId xmlns:a16="http://schemas.microsoft.com/office/drawing/2014/main" id="{667EB6AB-796F-4DDF-9B89-6A2A70CAB9F8}"/>
              </a:ext>
            </a:extLst>
          </p:cNvPr>
          <p:cNvSpPr txBox="1"/>
          <p:nvPr/>
        </p:nvSpPr>
        <p:spPr>
          <a:xfrm>
            <a:off x="6031558" y="4458949"/>
            <a:ext cx="6021387" cy="1477328"/>
          </a:xfrm>
          <a:prstGeom prst="rect">
            <a:avLst/>
          </a:prstGeom>
          <a:noFill/>
        </p:spPr>
        <p:txBody>
          <a:bodyPr wrap="square" rtlCol="0">
            <a:spAutoFit/>
          </a:bodyPr>
          <a:lstStyle/>
          <a:p>
            <a:r>
              <a:rPr lang="es-ES" dirty="0"/>
              <a:t>Por el contrario, si el jugador no consigue llegar al final de la carretera y se le acaban las vidas, aparecerá un mensaje diciendo que ha perdido y el programa se cerrará.</a:t>
            </a:r>
          </a:p>
          <a:p>
            <a:endParaRPr lang="es-ES" dirty="0"/>
          </a:p>
        </p:txBody>
      </p:sp>
      <p:pic>
        <p:nvPicPr>
          <p:cNvPr id="19" name="Imagen 18">
            <a:extLst>
              <a:ext uri="{FF2B5EF4-FFF2-40B4-BE49-F238E27FC236}">
                <a16:creationId xmlns:a16="http://schemas.microsoft.com/office/drawing/2014/main" id="{E8D15D52-5FB8-45E1-A7A3-D77046914CD8}"/>
              </a:ext>
            </a:extLst>
          </p:cNvPr>
          <p:cNvPicPr>
            <a:picLocks noChangeAspect="1"/>
          </p:cNvPicPr>
          <p:nvPr/>
        </p:nvPicPr>
        <p:blipFill>
          <a:blip r:embed="rId4"/>
          <a:stretch>
            <a:fillRect/>
          </a:stretch>
        </p:blipFill>
        <p:spPr>
          <a:xfrm>
            <a:off x="5117078" y="592258"/>
            <a:ext cx="914479" cy="914479"/>
          </a:xfrm>
          <a:prstGeom prst="rect">
            <a:avLst/>
          </a:prstGeom>
        </p:spPr>
      </p:pic>
    </p:spTree>
    <p:extLst>
      <p:ext uri="{BB962C8B-B14F-4D97-AF65-F5344CB8AC3E}">
        <p14:creationId xmlns:p14="http://schemas.microsoft.com/office/powerpoint/2010/main" val="2800329488"/>
      </p:ext>
    </p:extLst>
  </p:cSld>
  <p:clrMapOvr>
    <a:masterClrMapping/>
  </p:clrMapOvr>
</p:sld>
</file>

<file path=ppt/theme/theme1.xml><?xml version="1.0" encoding="utf-8"?>
<a:theme xmlns:a="http://schemas.openxmlformats.org/drawingml/2006/main" name="Sector">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24BC1BD0483B04D914EFE9F60034604" ma:contentTypeVersion="4" ma:contentTypeDescription="Crear nuevo documento." ma:contentTypeScope="" ma:versionID="6d24fb2f542aa25943fe7f7abc8ee3c1">
  <xsd:schema xmlns:xsd="http://www.w3.org/2001/XMLSchema" xmlns:xs="http://www.w3.org/2001/XMLSchema" xmlns:p="http://schemas.microsoft.com/office/2006/metadata/properties" xmlns:ns3="51cc9c91-9142-4d74-96a2-3b368bf3b5bb" targetNamespace="http://schemas.microsoft.com/office/2006/metadata/properties" ma:root="true" ma:fieldsID="8c67a9b7b11086cb115e570c04b95045" ns3:_="">
    <xsd:import namespace="51cc9c91-9142-4d74-96a2-3b368bf3b5b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cc9c91-9142-4d74-96a2-3b368bf3b5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BC7094-F84A-4FD1-87C2-900117B9D5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cc9c91-9142-4d74-96a2-3b368bf3b5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550C88-98D9-4B82-BB21-8B3F92243293}">
  <ds:schemaRefs>
    <ds:schemaRef ds:uri="http://www.w3.org/XML/1998/namespace"/>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purl.org/dc/terms/"/>
    <ds:schemaRef ds:uri="http://purl.org/dc/dcmitype/"/>
    <ds:schemaRef ds:uri="http://schemas.openxmlformats.org/package/2006/metadata/core-properties"/>
    <ds:schemaRef ds:uri="51cc9c91-9142-4d74-96a2-3b368bf3b5bb"/>
  </ds:schemaRefs>
</ds:datastoreItem>
</file>

<file path=customXml/itemProps3.xml><?xml version="1.0" encoding="utf-8"?>
<ds:datastoreItem xmlns:ds="http://schemas.openxmlformats.org/officeDocument/2006/customXml" ds:itemID="{5FE5BC89-38EB-4223-A2DD-E826B783A6A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295</TotalTime>
  <Words>690</Words>
  <Application>Microsoft Office PowerPoint</Application>
  <PresentationFormat>Panorámica</PresentationFormat>
  <Paragraphs>42</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Century Gothic</vt:lpstr>
      <vt:lpstr>Wingdings 3</vt:lpstr>
      <vt:lpstr>Sector</vt:lpstr>
      <vt:lpstr>CROSS the road</vt:lpstr>
      <vt:lpstr>Objetivo</vt:lpstr>
      <vt:lpstr>1.Limites del juego </vt:lpstr>
      <vt:lpstr> 2.JUGADOR </vt:lpstr>
      <vt:lpstr>3. objetos En movimiento</vt:lpstr>
      <vt:lpstr>4.vidas  </vt:lpstr>
      <vt:lpstr>5.monedas</vt:lpstr>
      <vt:lpstr>6. Fichero </vt:lpstr>
      <vt:lpstr>7. FIN DEL JUEGO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the road</dc:title>
  <dc:creator>Irene Valdes Miguel</dc:creator>
  <cp:lastModifiedBy>Irene Valdes Miguel</cp:lastModifiedBy>
  <cp:revision>12</cp:revision>
  <dcterms:created xsi:type="dcterms:W3CDTF">2020-05-23T18:50:07Z</dcterms:created>
  <dcterms:modified xsi:type="dcterms:W3CDTF">2020-05-24T19:34:27Z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0x010100924BC1BD0483B04D914EFE9F60034604</vt:lpwstr>
  </property>
</Properties>
</file>