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61" r:id="rId5"/>
    <p:sldId id="263"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rene Valdes Miguel" initials="IVM" lastIdx="1" clrIdx="0">
    <p:extLst>
      <p:ext uri="{19B8F6BF-5375-455C-9EA6-DF929625EA0E}">
        <p15:presenceInfo xmlns:p15="http://schemas.microsoft.com/office/powerpoint/2012/main" userId="c07deb9cd010d29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7098CC-8CA3-4FB1-9841-B2EF7475B991}" v="4" dt="2020-05-22T22:36:35.4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29" d="100"/>
          <a:sy n="29" d="100"/>
        </p:scale>
        <p:origin x="78"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5/24/2020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5DDB44-0D0D-4285-9047-4069AE1255B8}"/>
              </a:ext>
            </a:extLst>
          </p:cNvPr>
          <p:cNvSpPr>
            <a:spLocks noGrp="1"/>
          </p:cNvSpPr>
          <p:nvPr>
            <p:ph type="ctrTitle"/>
          </p:nvPr>
        </p:nvSpPr>
        <p:spPr/>
        <p:txBody>
          <a:bodyPr/>
          <a:lstStyle/>
          <a:p>
            <a:r>
              <a:rPr lang="es-ES" dirty="0"/>
              <a:t>CROSS </a:t>
            </a:r>
            <a:r>
              <a:rPr lang="es-ES" dirty="0" err="1"/>
              <a:t>the</a:t>
            </a:r>
            <a:r>
              <a:rPr lang="es-ES" dirty="0"/>
              <a:t> </a:t>
            </a:r>
            <a:r>
              <a:rPr lang="es-ES" dirty="0" err="1"/>
              <a:t>road</a:t>
            </a:r>
            <a:endParaRPr lang="es-ES" dirty="0"/>
          </a:p>
        </p:txBody>
      </p:sp>
      <p:sp>
        <p:nvSpPr>
          <p:cNvPr id="3" name="Subtítulo 2">
            <a:extLst>
              <a:ext uri="{FF2B5EF4-FFF2-40B4-BE49-F238E27FC236}">
                <a16:creationId xmlns:a16="http://schemas.microsoft.com/office/drawing/2014/main" id="{1C7BBD65-5FEF-485E-988E-9EA2E8314A90}"/>
              </a:ext>
            </a:extLst>
          </p:cNvPr>
          <p:cNvSpPr>
            <a:spLocks noGrp="1"/>
          </p:cNvSpPr>
          <p:nvPr>
            <p:ph type="subTitle" idx="1"/>
          </p:nvPr>
        </p:nvSpPr>
        <p:spPr/>
        <p:txBody>
          <a:bodyPr/>
          <a:lstStyle/>
          <a:p>
            <a:r>
              <a:rPr lang="es-ES" dirty="0"/>
              <a:t>Ismael </a:t>
            </a:r>
            <a:r>
              <a:rPr lang="es-ES" dirty="0" err="1"/>
              <a:t>Torrijano</a:t>
            </a:r>
            <a:r>
              <a:rPr lang="es-ES" dirty="0"/>
              <a:t> Pedroche</a:t>
            </a:r>
          </a:p>
          <a:p>
            <a:r>
              <a:rPr lang="es-ES" dirty="0"/>
              <a:t>Irene Valdés Miguel</a:t>
            </a:r>
          </a:p>
          <a:p>
            <a:r>
              <a:rPr lang="es-ES" dirty="0"/>
              <a:t>Iris </a:t>
            </a:r>
            <a:r>
              <a:rPr lang="es-ES"/>
              <a:t>Martínez Pérez</a:t>
            </a:r>
            <a:endParaRPr lang="es-ES" dirty="0"/>
          </a:p>
        </p:txBody>
      </p:sp>
    </p:spTree>
    <p:extLst>
      <p:ext uri="{BB962C8B-B14F-4D97-AF65-F5344CB8AC3E}">
        <p14:creationId xmlns:p14="http://schemas.microsoft.com/office/powerpoint/2010/main" val="1082688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94D49AA-9F37-44B9-96E0-04EDD31981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C040A25-E89D-4C07-8F3A-4488FDC805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AFBD161-57CB-4CF9-B3BD-FE3C2B6997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B76076F8-5E8C-402A-A299-C0F6ED7E57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F5EB3E53-5C09-47B5-AFA2-9195087E0A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1" name="Rectangle 20">
            <a:extLst>
              <a:ext uri="{FF2B5EF4-FFF2-40B4-BE49-F238E27FC236}">
                <a16:creationId xmlns:a16="http://schemas.microsoft.com/office/drawing/2014/main" id="{FF4048AF-7312-4B0A-B28E-81709FD01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nip Diagonal Corner Rectangle 6">
            <a:extLst>
              <a:ext uri="{FF2B5EF4-FFF2-40B4-BE49-F238E27FC236}">
                <a16:creationId xmlns:a16="http://schemas.microsoft.com/office/drawing/2014/main" id="{665F40C0-AD7A-4442-AFB8-329201D140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702" y="606367"/>
            <a:ext cx="10948124" cy="3546637"/>
          </a:xfrm>
          <a:prstGeom prst="snip2DiagRect">
            <a:avLst>
              <a:gd name="adj1" fmla="val 13628"/>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Marcador de contenido 5" descr="Imagen que contiene monitor, pasto, pantalla, verde&#10;&#10;Descripción generada automáticamente">
            <a:extLst>
              <a:ext uri="{FF2B5EF4-FFF2-40B4-BE49-F238E27FC236}">
                <a16:creationId xmlns:a16="http://schemas.microsoft.com/office/drawing/2014/main" id="{DF237B05-BA75-4FC6-8427-B580B7BF0A1A}"/>
              </a:ext>
            </a:extLst>
          </p:cNvPr>
          <p:cNvPicPr>
            <a:picLocks noGrp="1" noChangeAspect="1"/>
          </p:cNvPicPr>
          <p:nvPr>
            <p:ph idx="1"/>
          </p:nvPr>
        </p:nvPicPr>
        <p:blipFill>
          <a:blip r:embed="rId2"/>
          <a:stretch>
            <a:fillRect/>
          </a:stretch>
        </p:blipFill>
        <p:spPr>
          <a:xfrm>
            <a:off x="1198338" y="857380"/>
            <a:ext cx="9977813" cy="2095341"/>
          </a:xfrm>
          <a:prstGeom prst="rect">
            <a:avLst/>
          </a:prstGeom>
        </p:spPr>
      </p:pic>
      <p:grpSp>
        <p:nvGrpSpPr>
          <p:cNvPr id="25" name="Group 24">
            <a:extLst>
              <a:ext uri="{FF2B5EF4-FFF2-40B4-BE49-F238E27FC236}">
                <a16:creationId xmlns:a16="http://schemas.microsoft.com/office/drawing/2014/main" id="{402B0370-2E2D-4434-8DD7-5D51E481F8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6" name="Straight Connector 25">
              <a:extLst>
                <a:ext uri="{FF2B5EF4-FFF2-40B4-BE49-F238E27FC236}">
                  <a16:creationId xmlns:a16="http://schemas.microsoft.com/office/drawing/2014/main" id="{1342699A-D43D-475D-852E-AAB169D438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78EC6F59-0311-4C12-B797-1E562E5AF5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5AB65A7F-1598-4304-B516-38C212A5F2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E843AFA7-B3FF-472E-AECD-A56A6196C3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3C72D04F-66F9-4B29-BF47-2866FECB1B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 name="Marcador de texto 3">
            <a:extLst>
              <a:ext uri="{FF2B5EF4-FFF2-40B4-BE49-F238E27FC236}">
                <a16:creationId xmlns:a16="http://schemas.microsoft.com/office/drawing/2014/main" id="{2E21C23B-6007-48C9-B20A-59A9A5AC8974}"/>
              </a:ext>
            </a:extLst>
          </p:cNvPr>
          <p:cNvSpPr>
            <a:spLocks noGrp="1"/>
          </p:cNvSpPr>
          <p:nvPr>
            <p:ph type="body" sz="half" idx="2"/>
          </p:nvPr>
        </p:nvSpPr>
        <p:spPr>
          <a:xfrm>
            <a:off x="605702" y="4500729"/>
            <a:ext cx="11432309" cy="1946942"/>
          </a:xfrm>
        </p:spPr>
        <p:txBody>
          <a:bodyPr/>
          <a:lstStyle/>
          <a:p>
            <a:r>
              <a:rPr lang="es-ES" dirty="0">
                <a:solidFill>
                  <a:srgbClr val="000000"/>
                </a:solidFill>
              </a:rPr>
              <a:t>El trabajo consiste en un programa en lenguaje </a:t>
            </a:r>
            <a:r>
              <a:rPr lang="es-ES" dirty="0" err="1">
                <a:solidFill>
                  <a:srgbClr val="000000"/>
                </a:solidFill>
              </a:rPr>
              <a:t>c++</a:t>
            </a:r>
            <a:r>
              <a:rPr lang="es-ES" dirty="0">
                <a:solidFill>
                  <a:srgbClr val="000000"/>
                </a:solidFill>
              </a:rPr>
              <a:t>, donde se  intenta atravesar todas las zonas sin que alguno de los elementos que se mueven horizontalmente intercepte a nuestra “rana”. En el caso en el que intercepte a algunos de nuestros “coches”, el número de vidas descenderá, hasta que llegue a cero. En ese momento el juego terminará. El éxito de juego vendrá dado por el tiempo que tarde en llegar hasta el final, o por el contrario si no lo consigue, se contará el tiempo que se tarda en acabar con todas las vidas. A su vez el también se contará el números de monedas recogidas. </a:t>
            </a:r>
          </a:p>
        </p:txBody>
      </p:sp>
      <p:sp>
        <p:nvSpPr>
          <p:cNvPr id="2" name="Título 1">
            <a:extLst>
              <a:ext uri="{FF2B5EF4-FFF2-40B4-BE49-F238E27FC236}">
                <a16:creationId xmlns:a16="http://schemas.microsoft.com/office/drawing/2014/main" id="{F7066959-EF93-4540-BC05-C7CEF0C8A498}"/>
              </a:ext>
            </a:extLst>
          </p:cNvPr>
          <p:cNvSpPr>
            <a:spLocks noGrp="1"/>
          </p:cNvSpPr>
          <p:nvPr>
            <p:ph type="title"/>
          </p:nvPr>
        </p:nvSpPr>
        <p:spPr>
          <a:xfrm>
            <a:off x="728369" y="3140267"/>
            <a:ext cx="10250013" cy="881205"/>
          </a:xfrm>
        </p:spPr>
        <p:txBody>
          <a:bodyPr vert="horz" lIns="91440" tIns="45720" rIns="91440" bIns="45720" rtlCol="0" anchor="b">
            <a:normAutofit/>
          </a:bodyPr>
          <a:lstStyle/>
          <a:p>
            <a:r>
              <a:rPr lang="es-ES" sz="4800" dirty="0">
                <a:solidFill>
                  <a:schemeClr val="bg1"/>
                </a:solidFill>
              </a:rPr>
              <a:t>Objetivo</a:t>
            </a:r>
          </a:p>
        </p:txBody>
      </p:sp>
    </p:spTree>
    <p:extLst>
      <p:ext uri="{BB962C8B-B14F-4D97-AF65-F5344CB8AC3E}">
        <p14:creationId xmlns:p14="http://schemas.microsoft.com/office/powerpoint/2010/main" val="2593596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3F4D7FBD-C428-4647-8594-BFC7668DBCAF}"/>
              </a:ext>
            </a:extLst>
          </p:cNvPr>
          <p:cNvSpPr>
            <a:spLocks noGrp="1"/>
          </p:cNvSpPr>
          <p:nvPr>
            <p:ph type="title"/>
          </p:nvPr>
        </p:nvSpPr>
        <p:spPr>
          <a:xfrm>
            <a:off x="8064219" y="490491"/>
            <a:ext cx="3643435" cy="1546216"/>
          </a:xfrm>
        </p:spPr>
        <p:txBody>
          <a:bodyPr>
            <a:normAutofit/>
          </a:bodyPr>
          <a:lstStyle/>
          <a:p>
            <a:r>
              <a:rPr lang="es-ES" dirty="0"/>
              <a:t>1.Limites del juego</a:t>
            </a:r>
          </a:p>
        </p:txBody>
      </p:sp>
      <p:sp>
        <p:nvSpPr>
          <p:cNvPr id="3" name="Marcador de texto 2">
            <a:extLst>
              <a:ext uri="{FF2B5EF4-FFF2-40B4-BE49-F238E27FC236}">
                <a16:creationId xmlns:a16="http://schemas.microsoft.com/office/drawing/2014/main" id="{1F66BCE6-F32C-4FA2-9188-73D269F0369D}"/>
              </a:ext>
            </a:extLst>
          </p:cNvPr>
          <p:cNvSpPr>
            <a:spLocks noGrp="1"/>
          </p:cNvSpPr>
          <p:nvPr>
            <p:ph idx="1"/>
          </p:nvPr>
        </p:nvSpPr>
        <p:spPr>
          <a:xfrm>
            <a:off x="684212" y="490491"/>
            <a:ext cx="7195828" cy="3477827"/>
          </a:xfrm>
        </p:spPr>
        <p:txBody>
          <a:bodyPr>
            <a:normAutofit/>
          </a:bodyPr>
          <a:lstStyle/>
          <a:p>
            <a:endParaRPr lang="es-ES" dirty="0"/>
          </a:p>
        </p:txBody>
      </p:sp>
      <p:pic>
        <p:nvPicPr>
          <p:cNvPr id="11" name="Graphic 10" descr="Detener">
            <a:extLst>
              <a:ext uri="{FF2B5EF4-FFF2-40B4-BE49-F238E27FC236}">
                <a16:creationId xmlns:a16="http://schemas.microsoft.com/office/drawing/2014/main" id="{296201F0-8155-460D-A375-06B0102B40B8}"/>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885936" y="1445216"/>
            <a:ext cx="1921645" cy="1921645"/>
          </a:xfrm>
          <a:prstGeom prst="rect">
            <a:avLst/>
          </a:prstGeom>
        </p:spPr>
      </p:pic>
      <p:sp>
        <p:nvSpPr>
          <p:cNvPr id="2" name="CuadroTexto 1">
            <a:extLst>
              <a:ext uri="{FF2B5EF4-FFF2-40B4-BE49-F238E27FC236}">
                <a16:creationId xmlns:a16="http://schemas.microsoft.com/office/drawing/2014/main" id="{245ACEC7-DB4A-4AEC-82FA-E6E4D650B108}"/>
              </a:ext>
            </a:extLst>
          </p:cNvPr>
          <p:cNvSpPr txBox="1"/>
          <p:nvPr/>
        </p:nvSpPr>
        <p:spPr>
          <a:xfrm>
            <a:off x="10135499" y="121159"/>
            <a:ext cx="1702024" cy="369332"/>
          </a:xfrm>
          <a:prstGeom prst="rect">
            <a:avLst/>
          </a:prstGeom>
          <a:noFill/>
        </p:spPr>
        <p:txBody>
          <a:bodyPr wrap="square" rtlCol="0">
            <a:spAutoFit/>
          </a:bodyPr>
          <a:lstStyle/>
          <a:p>
            <a:r>
              <a:rPr lang="es-ES" dirty="0">
                <a:latin typeface="Lucida Bright" panose="02040602050505020304" pitchFamily="18" charset="0"/>
              </a:rPr>
              <a:t>Organización</a:t>
            </a:r>
          </a:p>
        </p:txBody>
      </p:sp>
    </p:spTree>
    <p:extLst>
      <p:ext uri="{BB962C8B-B14F-4D97-AF65-F5344CB8AC3E}">
        <p14:creationId xmlns:p14="http://schemas.microsoft.com/office/powerpoint/2010/main" val="717908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 name="Straight Connector 9">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20" name="Group 19">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21" name="Straight Connector 20">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7" name="Rectangle 26">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7F9FEF2-D80A-4ED2-AD0B-77D6E35FDB1B}"/>
              </a:ext>
            </a:extLst>
          </p:cNvPr>
          <p:cNvSpPr>
            <a:spLocks noGrp="1"/>
          </p:cNvSpPr>
          <p:nvPr>
            <p:ph type="title"/>
          </p:nvPr>
        </p:nvSpPr>
        <p:spPr>
          <a:xfrm>
            <a:off x="315981" y="157225"/>
            <a:ext cx="6329571" cy="1311812"/>
          </a:xfrm>
        </p:spPr>
        <p:txBody>
          <a:bodyPr vert="horz" lIns="91440" tIns="45720" rIns="91440" bIns="45720" rtlCol="0" anchor="ctr">
            <a:normAutofit/>
          </a:bodyPr>
          <a:lstStyle/>
          <a:p>
            <a:pPr algn="ctr"/>
            <a:r>
              <a:rPr lang="es-ES" sz="3200" dirty="0">
                <a:solidFill>
                  <a:srgbClr val="FFFFFF"/>
                </a:solidFill>
              </a:rPr>
              <a:t>2. </a:t>
            </a:r>
            <a:r>
              <a:rPr lang="en-US" sz="3200" dirty="0" err="1">
                <a:solidFill>
                  <a:srgbClr val="FFFFFF"/>
                </a:solidFill>
              </a:rPr>
              <a:t>objetos</a:t>
            </a:r>
            <a:r>
              <a:rPr lang="en-US" sz="3200" dirty="0">
                <a:solidFill>
                  <a:srgbClr val="FFFFFF"/>
                </a:solidFill>
              </a:rPr>
              <a:t> </a:t>
            </a:r>
            <a:r>
              <a:rPr lang="en-US" sz="3200" dirty="0" err="1">
                <a:solidFill>
                  <a:srgbClr val="FFFFFF"/>
                </a:solidFill>
              </a:rPr>
              <a:t>En</a:t>
            </a:r>
            <a:r>
              <a:rPr lang="en-US" sz="3200" dirty="0">
                <a:solidFill>
                  <a:srgbClr val="FFFFFF"/>
                </a:solidFill>
              </a:rPr>
              <a:t> </a:t>
            </a:r>
            <a:r>
              <a:rPr lang="en-US" sz="3200" dirty="0" err="1">
                <a:solidFill>
                  <a:srgbClr val="FFFFFF"/>
                </a:solidFill>
              </a:rPr>
              <a:t>movimiento</a:t>
            </a:r>
            <a:endParaRPr lang="en-US" sz="3200" dirty="0">
              <a:solidFill>
                <a:srgbClr val="FFFFFF"/>
              </a:solidFill>
            </a:endParaRPr>
          </a:p>
        </p:txBody>
      </p:sp>
      <p:sp>
        <p:nvSpPr>
          <p:cNvPr id="4" name="Marcador de texto 3">
            <a:extLst>
              <a:ext uri="{FF2B5EF4-FFF2-40B4-BE49-F238E27FC236}">
                <a16:creationId xmlns:a16="http://schemas.microsoft.com/office/drawing/2014/main" id="{C92CAD01-FF55-4A5D-995F-7EFC56634639}"/>
              </a:ext>
            </a:extLst>
          </p:cNvPr>
          <p:cNvSpPr>
            <a:spLocks noGrp="1"/>
          </p:cNvSpPr>
          <p:nvPr>
            <p:ph type="body" sz="half" idx="2"/>
          </p:nvPr>
        </p:nvSpPr>
        <p:spPr>
          <a:xfrm>
            <a:off x="7121456" y="762000"/>
            <a:ext cx="4754563" cy="5410200"/>
          </a:xfrm>
        </p:spPr>
        <p:txBody>
          <a:bodyPr vert="horz" lIns="91440" tIns="45720" rIns="91440" bIns="45720" rtlCol="0" anchor="ctr">
            <a:normAutofit/>
          </a:bodyPr>
          <a:lstStyle/>
          <a:p>
            <a:pPr marL="285750" indent="-285750">
              <a:buFont typeface="Arial" panose="020B0604020202020204" pitchFamily="34" charset="0"/>
              <a:buChar char="•"/>
            </a:pPr>
            <a:r>
              <a:rPr lang="es-ES" dirty="0">
                <a:solidFill>
                  <a:schemeClr val="bg2">
                    <a:lumMod val="20000"/>
                    <a:lumOff val="80000"/>
                  </a:schemeClr>
                </a:solidFill>
              </a:rPr>
              <a:t>Estos objetos están definidos por una clase con sus respectivos atributos(variables).</a:t>
            </a:r>
          </a:p>
          <a:p>
            <a:pPr marL="285750" indent="-285750">
              <a:buFont typeface="Arial" panose="020B0604020202020204" pitchFamily="34" charset="0"/>
              <a:buChar char="•"/>
            </a:pPr>
            <a:r>
              <a:rPr lang="es-ES" dirty="0">
                <a:solidFill>
                  <a:schemeClr val="bg2">
                    <a:lumMod val="20000"/>
                    <a:lumOff val="80000"/>
                  </a:schemeClr>
                </a:solidFill>
              </a:rPr>
              <a:t>Se utiliza una interfaz pública </a:t>
            </a:r>
          </a:p>
          <a:p>
            <a:pPr marL="285750" indent="-285750">
              <a:buFont typeface="Arial" panose="020B0604020202020204" pitchFamily="34" charset="0"/>
              <a:buChar char="•"/>
            </a:pPr>
            <a:r>
              <a:rPr lang="es-ES" dirty="0">
                <a:solidFill>
                  <a:schemeClr val="bg2">
                    <a:lumMod val="20000"/>
                    <a:lumOff val="80000"/>
                  </a:schemeClr>
                </a:solidFill>
              </a:rPr>
              <a:t>Se añaden las funciones de </a:t>
            </a:r>
            <a:r>
              <a:rPr lang="es-ES" b="1" dirty="0">
                <a:solidFill>
                  <a:schemeClr val="bg2">
                    <a:lumMod val="20000"/>
                    <a:lumOff val="80000"/>
                  </a:schemeClr>
                </a:solidFill>
              </a:rPr>
              <a:t>pintar</a:t>
            </a:r>
            <a:r>
              <a:rPr lang="es-ES" dirty="0">
                <a:solidFill>
                  <a:schemeClr val="bg2">
                    <a:lumMod val="20000"/>
                    <a:lumOff val="80000"/>
                  </a:schemeClr>
                </a:solidFill>
              </a:rPr>
              <a:t>, </a:t>
            </a:r>
            <a:r>
              <a:rPr lang="es-ES" b="1" dirty="0">
                <a:solidFill>
                  <a:schemeClr val="bg2">
                    <a:lumMod val="20000"/>
                    <a:lumOff val="80000"/>
                  </a:schemeClr>
                </a:solidFill>
              </a:rPr>
              <a:t>mover</a:t>
            </a:r>
            <a:r>
              <a:rPr lang="es-ES" dirty="0">
                <a:solidFill>
                  <a:schemeClr val="bg2">
                    <a:lumMod val="20000"/>
                    <a:lumOff val="80000"/>
                  </a:schemeClr>
                </a:solidFill>
              </a:rPr>
              <a:t> y </a:t>
            </a:r>
            <a:r>
              <a:rPr lang="es-ES" b="1" dirty="0">
                <a:solidFill>
                  <a:schemeClr val="bg2">
                    <a:lumMod val="20000"/>
                    <a:lumOff val="80000"/>
                  </a:schemeClr>
                </a:solidFill>
              </a:rPr>
              <a:t>borrar</a:t>
            </a:r>
            <a:r>
              <a:rPr lang="es-ES" dirty="0">
                <a:solidFill>
                  <a:schemeClr val="bg2">
                    <a:lumMod val="20000"/>
                    <a:lumOff val="80000"/>
                  </a:schemeClr>
                </a:solidFill>
              </a:rPr>
              <a:t>, que como sus nombres indican pintan el objeto, lo mueven y borran su rastro.</a:t>
            </a:r>
          </a:p>
          <a:p>
            <a:pPr marL="285750" indent="-285750">
              <a:buFont typeface="Arial" panose="020B0604020202020204" pitchFamily="34" charset="0"/>
              <a:buChar char="•"/>
            </a:pPr>
            <a:r>
              <a:rPr lang="es-ES" dirty="0">
                <a:solidFill>
                  <a:schemeClr val="bg2">
                    <a:lumMod val="20000"/>
                    <a:lumOff val="80000"/>
                  </a:schemeClr>
                </a:solidFill>
              </a:rPr>
              <a:t> Los objetos se mueven de izquierda a derecha (</a:t>
            </a:r>
            <a:r>
              <a:rPr lang="es-ES" dirty="0">
                <a:solidFill>
                  <a:schemeClr val="bg2">
                    <a:lumMod val="20000"/>
                    <a:lumOff val="80000"/>
                  </a:schemeClr>
                </a:solidFill>
                <a:highlight>
                  <a:srgbClr val="808000"/>
                </a:highlight>
              </a:rPr>
              <a:t>x++</a:t>
            </a:r>
            <a:r>
              <a:rPr lang="es-ES" dirty="0">
                <a:solidFill>
                  <a:schemeClr val="bg2">
                    <a:lumMod val="20000"/>
                    <a:lumOff val="80000"/>
                  </a:schemeClr>
                </a:solidFill>
              </a:rPr>
              <a:t>) o de derecha izquierda (</a:t>
            </a:r>
            <a:r>
              <a:rPr lang="es-ES" dirty="0">
                <a:solidFill>
                  <a:schemeClr val="bg2">
                    <a:lumMod val="20000"/>
                    <a:lumOff val="80000"/>
                  </a:schemeClr>
                </a:solidFill>
                <a:highlight>
                  <a:srgbClr val="808000"/>
                </a:highlight>
              </a:rPr>
              <a:t>x--</a:t>
            </a:r>
            <a:r>
              <a:rPr lang="es-ES" dirty="0">
                <a:solidFill>
                  <a:schemeClr val="bg2">
                    <a:lumMod val="20000"/>
                    <a:lumOff val="80000"/>
                  </a:schemeClr>
                </a:solidFill>
              </a:rPr>
              <a:t>). Y a distintas velocidades (</a:t>
            </a:r>
            <a:r>
              <a:rPr lang="es-ES" dirty="0">
                <a:solidFill>
                  <a:schemeClr val="bg2">
                    <a:lumMod val="20000"/>
                    <a:lumOff val="80000"/>
                  </a:schemeClr>
                </a:solidFill>
                <a:highlight>
                  <a:srgbClr val="808000"/>
                </a:highlight>
              </a:rPr>
              <a:t>x=x+2,x++</a:t>
            </a:r>
            <a:r>
              <a:rPr lang="es-ES" dirty="0">
                <a:solidFill>
                  <a:schemeClr val="bg2">
                    <a:lumMod val="20000"/>
                    <a:lumOff val="80000"/>
                  </a:schemeClr>
                </a:solidFill>
              </a:rPr>
              <a:t>), pero siempre dentro de los limites del juego.</a:t>
            </a:r>
          </a:p>
          <a:p>
            <a:pPr marL="285750" indent="-285750">
              <a:buFont typeface="Arial" panose="020B0604020202020204" pitchFamily="34" charset="0"/>
              <a:buChar char="•"/>
            </a:pPr>
            <a:endParaRPr lang="es-ES" dirty="0">
              <a:solidFill>
                <a:schemeClr val="bg2">
                  <a:lumMod val="20000"/>
                  <a:lumOff val="80000"/>
                </a:schemeClr>
              </a:solidFill>
            </a:endParaRPr>
          </a:p>
          <a:p>
            <a:endParaRPr lang="en-US" dirty="0">
              <a:solidFill>
                <a:srgbClr val="FFFFFF"/>
              </a:solidFill>
            </a:endParaRPr>
          </a:p>
        </p:txBody>
      </p:sp>
      <p:pic>
        <p:nvPicPr>
          <p:cNvPr id="5" name="Imagen 4" descr="Captura de pantalla de un celular&#10;&#10;Descripción generada automáticamente">
            <a:extLst>
              <a:ext uri="{FF2B5EF4-FFF2-40B4-BE49-F238E27FC236}">
                <a16:creationId xmlns:a16="http://schemas.microsoft.com/office/drawing/2014/main" id="{44DDDC63-AEF5-459D-A12E-640FCAECEEB9}"/>
              </a:ext>
            </a:extLst>
          </p:cNvPr>
          <p:cNvPicPr>
            <a:picLocks noChangeAspect="1"/>
          </p:cNvPicPr>
          <p:nvPr/>
        </p:nvPicPr>
        <p:blipFill rotWithShape="1">
          <a:blip r:embed="rId2"/>
          <a:srcRect r="5459"/>
          <a:stretch/>
        </p:blipFill>
        <p:spPr>
          <a:xfrm>
            <a:off x="358874" y="1469037"/>
            <a:ext cx="6691535" cy="4959898"/>
          </a:xfrm>
          <a:prstGeom prst="rect">
            <a:avLst/>
          </a:prstGeom>
        </p:spPr>
      </p:pic>
      <p:pic>
        <p:nvPicPr>
          <p:cNvPr id="7" name="Gráfico 6" descr="Coche">
            <a:extLst>
              <a:ext uri="{FF2B5EF4-FFF2-40B4-BE49-F238E27FC236}">
                <a16:creationId xmlns:a16="http://schemas.microsoft.com/office/drawing/2014/main" id="{2AE2AE2B-15F4-4711-BF04-DC6391BCF1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89383" y="157225"/>
            <a:ext cx="914400" cy="914400"/>
          </a:xfrm>
          <a:prstGeom prst="rect">
            <a:avLst/>
          </a:prstGeom>
        </p:spPr>
      </p:pic>
      <p:sp>
        <p:nvSpPr>
          <p:cNvPr id="3" name="CuadroTexto 2">
            <a:extLst>
              <a:ext uri="{FF2B5EF4-FFF2-40B4-BE49-F238E27FC236}">
                <a16:creationId xmlns:a16="http://schemas.microsoft.com/office/drawing/2014/main" id="{DBF9155D-A7D1-4914-B592-0D64B8C6DC57}"/>
              </a:ext>
            </a:extLst>
          </p:cNvPr>
          <p:cNvSpPr txBox="1"/>
          <p:nvPr/>
        </p:nvSpPr>
        <p:spPr>
          <a:xfrm>
            <a:off x="10255111" y="116708"/>
            <a:ext cx="1936889" cy="369332"/>
          </a:xfrm>
          <a:prstGeom prst="rect">
            <a:avLst/>
          </a:prstGeom>
          <a:noFill/>
        </p:spPr>
        <p:txBody>
          <a:bodyPr wrap="square" rtlCol="0">
            <a:spAutoFit/>
          </a:bodyPr>
          <a:lstStyle/>
          <a:p>
            <a:r>
              <a:rPr lang="es-ES" dirty="0">
                <a:latin typeface="Lucida Bright" panose="02040602050505020304" pitchFamily="18" charset="0"/>
              </a:rPr>
              <a:t>Organización</a:t>
            </a:r>
          </a:p>
        </p:txBody>
      </p:sp>
      <p:sp>
        <p:nvSpPr>
          <p:cNvPr id="6" name="Rectángulo 5">
            <a:extLst>
              <a:ext uri="{FF2B5EF4-FFF2-40B4-BE49-F238E27FC236}">
                <a16:creationId xmlns:a16="http://schemas.microsoft.com/office/drawing/2014/main" id="{CC1D30E7-2266-4526-B2CD-9EB12673C25C}"/>
              </a:ext>
            </a:extLst>
          </p:cNvPr>
          <p:cNvSpPr/>
          <p:nvPr/>
        </p:nvSpPr>
        <p:spPr>
          <a:xfrm>
            <a:off x="943179" y="4713265"/>
            <a:ext cx="839283" cy="264183"/>
          </a:xfrm>
          <a:prstGeom prst="rect">
            <a:avLst/>
          </a:prstGeom>
          <a:noFill/>
          <a:ln>
            <a:solidFill>
              <a:schemeClr val="bg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s-ES"/>
          </a:p>
        </p:txBody>
      </p:sp>
      <p:pic>
        <p:nvPicPr>
          <p:cNvPr id="15" name="Imagen 14">
            <a:extLst>
              <a:ext uri="{FF2B5EF4-FFF2-40B4-BE49-F238E27FC236}">
                <a16:creationId xmlns:a16="http://schemas.microsoft.com/office/drawing/2014/main" id="{CA81F9C8-4B6D-4CEF-833F-8A981C5CA81C}"/>
              </a:ext>
            </a:extLst>
          </p:cNvPr>
          <p:cNvPicPr>
            <a:picLocks noChangeAspect="1"/>
          </p:cNvPicPr>
          <p:nvPr/>
        </p:nvPicPr>
        <p:blipFill>
          <a:blip r:embed="rId5"/>
          <a:stretch>
            <a:fillRect/>
          </a:stretch>
        </p:blipFill>
        <p:spPr>
          <a:xfrm>
            <a:off x="964055" y="4041099"/>
            <a:ext cx="853514" cy="239166"/>
          </a:xfrm>
          <a:prstGeom prst="rect">
            <a:avLst/>
          </a:prstGeom>
        </p:spPr>
      </p:pic>
      <p:pic>
        <p:nvPicPr>
          <p:cNvPr id="17" name="Imagen 16">
            <a:extLst>
              <a:ext uri="{FF2B5EF4-FFF2-40B4-BE49-F238E27FC236}">
                <a16:creationId xmlns:a16="http://schemas.microsoft.com/office/drawing/2014/main" id="{E7D5569E-AB3B-461B-A473-39E1674877F9}"/>
              </a:ext>
            </a:extLst>
          </p:cNvPr>
          <p:cNvPicPr>
            <a:picLocks noChangeAspect="1"/>
          </p:cNvPicPr>
          <p:nvPr/>
        </p:nvPicPr>
        <p:blipFill>
          <a:blip r:embed="rId5"/>
          <a:stretch>
            <a:fillRect/>
          </a:stretch>
        </p:blipFill>
        <p:spPr>
          <a:xfrm>
            <a:off x="943179" y="5410449"/>
            <a:ext cx="853514" cy="286537"/>
          </a:xfrm>
          <a:prstGeom prst="rect">
            <a:avLst/>
          </a:prstGeom>
        </p:spPr>
      </p:pic>
    </p:spTree>
    <p:extLst>
      <p:ext uri="{BB962C8B-B14F-4D97-AF65-F5344CB8AC3E}">
        <p14:creationId xmlns:p14="http://schemas.microsoft.com/office/powerpoint/2010/main" val="3876363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3F4D7FBD-C428-4647-8594-BFC7668DBCAF}"/>
              </a:ext>
            </a:extLst>
          </p:cNvPr>
          <p:cNvSpPr>
            <a:spLocks noGrp="1"/>
          </p:cNvSpPr>
          <p:nvPr>
            <p:ph type="title"/>
          </p:nvPr>
        </p:nvSpPr>
        <p:spPr>
          <a:xfrm>
            <a:off x="7223417" y="398762"/>
            <a:ext cx="3643435" cy="1228020"/>
          </a:xfrm>
        </p:spPr>
        <p:txBody>
          <a:bodyPr>
            <a:normAutofit/>
          </a:bodyPr>
          <a:lstStyle/>
          <a:p>
            <a:r>
              <a:rPr lang="es-ES" dirty="0"/>
              <a:t>3.vidas </a:t>
            </a:r>
          </a:p>
        </p:txBody>
      </p:sp>
      <p:sp>
        <p:nvSpPr>
          <p:cNvPr id="3" name="Marcador de texto 2">
            <a:extLst>
              <a:ext uri="{FF2B5EF4-FFF2-40B4-BE49-F238E27FC236}">
                <a16:creationId xmlns:a16="http://schemas.microsoft.com/office/drawing/2014/main" id="{1F66BCE6-F32C-4FA2-9188-73D269F0369D}"/>
              </a:ext>
            </a:extLst>
          </p:cNvPr>
          <p:cNvSpPr>
            <a:spLocks noGrp="1"/>
          </p:cNvSpPr>
          <p:nvPr>
            <p:ph idx="1"/>
          </p:nvPr>
        </p:nvSpPr>
        <p:spPr>
          <a:xfrm>
            <a:off x="484346" y="305825"/>
            <a:ext cx="5611654" cy="5980647"/>
          </a:xfrm>
        </p:spPr>
        <p:txBody>
          <a:bodyPr>
            <a:normAutofit fontScale="85000" lnSpcReduction="10000"/>
          </a:bodyPr>
          <a:lstStyle/>
          <a:p>
            <a:r>
              <a:rPr lang="es-ES" dirty="0"/>
              <a:t>Inicialmente el juego comienza con 3 vidas, al llegar a 0 el programa se terminará y se cerrará con la frase “</a:t>
            </a:r>
            <a:r>
              <a:rPr lang="es-ES" dirty="0" err="1"/>
              <a:t>Game</a:t>
            </a:r>
            <a:r>
              <a:rPr lang="es-ES" dirty="0"/>
              <a:t> </a:t>
            </a:r>
            <a:r>
              <a:rPr lang="es-ES" dirty="0" err="1"/>
              <a:t>over</a:t>
            </a:r>
            <a:r>
              <a:rPr lang="es-ES" dirty="0"/>
              <a:t>”. Y se consigue llegar al final el programa también se cerrará pero con la frase “Has ganado”.</a:t>
            </a:r>
          </a:p>
          <a:p>
            <a:r>
              <a:rPr lang="es-ES" dirty="0"/>
              <a:t>A la clase JUGADOR se le añaden las funciones </a:t>
            </a:r>
            <a:r>
              <a:rPr lang="es-ES" b="1" dirty="0" err="1"/>
              <a:t>pintar_vidas</a:t>
            </a:r>
            <a:r>
              <a:rPr lang="es-ES" b="1" dirty="0"/>
              <a:t> </a:t>
            </a:r>
            <a:r>
              <a:rPr lang="es-ES" dirty="0"/>
              <a:t>y </a:t>
            </a:r>
            <a:r>
              <a:rPr lang="es-ES" b="1" dirty="0" err="1"/>
              <a:t>perder_vidas</a:t>
            </a:r>
            <a:r>
              <a:rPr lang="es-ES" dirty="0"/>
              <a:t>. La primera muestra en pantalla el número de vidas y la segunda disminuye las vidas hasta que se terminan y cierra el programa.</a:t>
            </a:r>
          </a:p>
          <a:p>
            <a:r>
              <a:rPr lang="es-ES" dirty="0"/>
              <a:t>Cada una de las clases coche se completan con la función </a:t>
            </a:r>
            <a:r>
              <a:rPr lang="es-ES" b="1" dirty="0"/>
              <a:t>choque</a:t>
            </a:r>
            <a:r>
              <a:rPr lang="es-ES" dirty="0"/>
              <a:t>, en la que se identifica la intersección de cada coche con el jugador, por lo que a esta función se le pasará por referencia la clase JUGADOR. Al ser coches con varias posiciones, la función choque tiene que ser personalizada para cada uno de ellos. En el momento que se produzca la intersección de los dos objetos esta función llamará a su vez a las funciones  </a:t>
            </a:r>
            <a:r>
              <a:rPr lang="es-ES" b="1" dirty="0" err="1"/>
              <a:t>perder_vidas</a:t>
            </a:r>
            <a:r>
              <a:rPr lang="es-ES" b="1" dirty="0"/>
              <a:t> </a:t>
            </a:r>
            <a:r>
              <a:rPr lang="es-ES" dirty="0"/>
              <a:t>y </a:t>
            </a:r>
            <a:r>
              <a:rPr lang="es-ES" b="1" dirty="0" err="1"/>
              <a:t>pintar_vidas</a:t>
            </a:r>
            <a:r>
              <a:rPr lang="es-ES" dirty="0"/>
              <a:t>, definidas en la clase JUGADOR </a:t>
            </a:r>
          </a:p>
        </p:txBody>
      </p:sp>
      <p:pic>
        <p:nvPicPr>
          <p:cNvPr id="11" name="Graphic 10" descr="Corazón">
            <a:extLst>
              <a:ext uri="{FF2B5EF4-FFF2-40B4-BE49-F238E27FC236}">
                <a16:creationId xmlns:a16="http://schemas.microsoft.com/office/drawing/2014/main" id="{296201F0-8155-460D-A375-06B0102B40B8}"/>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786009" y="490491"/>
            <a:ext cx="1921645" cy="1921645"/>
          </a:xfrm>
          <a:prstGeom prst="rect">
            <a:avLst/>
          </a:prstGeom>
        </p:spPr>
      </p:pic>
      <p:sp>
        <p:nvSpPr>
          <p:cNvPr id="2" name="CuadroTexto 1">
            <a:extLst>
              <a:ext uri="{FF2B5EF4-FFF2-40B4-BE49-F238E27FC236}">
                <a16:creationId xmlns:a16="http://schemas.microsoft.com/office/drawing/2014/main" id="{0A121C26-6EB8-429C-AB98-4C28CDF0924B}"/>
              </a:ext>
            </a:extLst>
          </p:cNvPr>
          <p:cNvSpPr txBox="1"/>
          <p:nvPr/>
        </p:nvSpPr>
        <p:spPr>
          <a:xfrm>
            <a:off x="9634330" y="121159"/>
            <a:ext cx="2073324" cy="369332"/>
          </a:xfrm>
          <a:prstGeom prst="rect">
            <a:avLst/>
          </a:prstGeom>
          <a:noFill/>
        </p:spPr>
        <p:txBody>
          <a:bodyPr wrap="square" rtlCol="0">
            <a:spAutoFit/>
          </a:bodyPr>
          <a:lstStyle/>
          <a:p>
            <a:r>
              <a:rPr lang="es-ES" dirty="0">
                <a:latin typeface="Lucida Bright" panose="02040602050505020304" pitchFamily="18" charset="0"/>
              </a:rPr>
              <a:t>Organización</a:t>
            </a:r>
          </a:p>
        </p:txBody>
      </p:sp>
      <p:pic>
        <p:nvPicPr>
          <p:cNvPr id="5" name="Imagen 4" descr="Una captura de pantalla de un celular&#10;&#10;Descripción generada automáticamente">
            <a:extLst>
              <a:ext uri="{FF2B5EF4-FFF2-40B4-BE49-F238E27FC236}">
                <a16:creationId xmlns:a16="http://schemas.microsoft.com/office/drawing/2014/main" id="{8EDC053E-72F4-4B5F-9A6C-165D66896681}"/>
              </a:ext>
            </a:extLst>
          </p:cNvPr>
          <p:cNvPicPr>
            <a:picLocks noChangeAspect="1"/>
          </p:cNvPicPr>
          <p:nvPr/>
        </p:nvPicPr>
        <p:blipFill>
          <a:blip r:embed="rId4"/>
          <a:stretch>
            <a:fillRect/>
          </a:stretch>
        </p:blipFill>
        <p:spPr>
          <a:xfrm>
            <a:off x="6420789" y="1904385"/>
            <a:ext cx="3477512" cy="3884550"/>
          </a:xfrm>
          <a:prstGeom prst="rect">
            <a:avLst/>
          </a:prstGeom>
        </p:spPr>
      </p:pic>
    </p:spTree>
    <p:extLst>
      <p:ext uri="{BB962C8B-B14F-4D97-AF65-F5344CB8AC3E}">
        <p14:creationId xmlns:p14="http://schemas.microsoft.com/office/powerpoint/2010/main" val="3980526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 name="Straight Connector 9">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20" name="Group 19">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21" name="Straight Connector 20">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7" name="Rectangle 26">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7F9FEF2-D80A-4ED2-AD0B-77D6E35FDB1B}"/>
              </a:ext>
            </a:extLst>
          </p:cNvPr>
          <p:cNvSpPr>
            <a:spLocks noGrp="1"/>
          </p:cNvSpPr>
          <p:nvPr>
            <p:ph type="title"/>
          </p:nvPr>
        </p:nvSpPr>
        <p:spPr>
          <a:xfrm>
            <a:off x="315981" y="157225"/>
            <a:ext cx="6329571" cy="1311812"/>
          </a:xfrm>
        </p:spPr>
        <p:txBody>
          <a:bodyPr vert="horz" lIns="91440" tIns="45720" rIns="91440" bIns="45720" rtlCol="0" anchor="ctr">
            <a:normAutofit/>
          </a:bodyPr>
          <a:lstStyle/>
          <a:p>
            <a:pPr algn="ctr"/>
            <a:r>
              <a:rPr lang="en-US" sz="3200" dirty="0">
                <a:solidFill>
                  <a:srgbClr val="FFFFFF"/>
                </a:solidFill>
              </a:rPr>
              <a:t>4.monedas</a:t>
            </a:r>
          </a:p>
        </p:txBody>
      </p:sp>
      <p:sp>
        <p:nvSpPr>
          <p:cNvPr id="4" name="Marcador de texto 3">
            <a:extLst>
              <a:ext uri="{FF2B5EF4-FFF2-40B4-BE49-F238E27FC236}">
                <a16:creationId xmlns:a16="http://schemas.microsoft.com/office/drawing/2014/main" id="{C92CAD01-FF55-4A5D-995F-7EFC56634639}"/>
              </a:ext>
            </a:extLst>
          </p:cNvPr>
          <p:cNvSpPr>
            <a:spLocks noGrp="1"/>
          </p:cNvSpPr>
          <p:nvPr>
            <p:ph type="body" sz="half" idx="2"/>
          </p:nvPr>
        </p:nvSpPr>
        <p:spPr>
          <a:xfrm>
            <a:off x="7121456" y="762000"/>
            <a:ext cx="4754563" cy="5410200"/>
          </a:xfrm>
        </p:spPr>
        <p:txBody>
          <a:bodyPr vert="horz" lIns="91440" tIns="45720" rIns="91440" bIns="45720" rtlCol="0" anchor="ctr">
            <a:normAutofit/>
          </a:bodyPr>
          <a:lstStyle/>
          <a:p>
            <a:pPr marL="285750" indent="-285750">
              <a:buFont typeface="Arial" panose="020B0604020202020204" pitchFamily="34" charset="0"/>
              <a:buChar char="•"/>
            </a:pPr>
            <a:r>
              <a:rPr lang="es-ES" dirty="0">
                <a:solidFill>
                  <a:schemeClr val="bg2">
                    <a:lumMod val="20000"/>
                    <a:lumOff val="80000"/>
                  </a:schemeClr>
                </a:solidFill>
              </a:rPr>
              <a:t>Las monedas están definidos mediante clases también, para crear varias de manera rápida.</a:t>
            </a:r>
          </a:p>
          <a:p>
            <a:pPr marL="285750" indent="-285750">
              <a:buFont typeface="Arial" panose="020B0604020202020204" pitchFamily="34" charset="0"/>
              <a:buChar char="•"/>
            </a:pPr>
            <a:r>
              <a:rPr lang="es-ES" dirty="0">
                <a:solidFill>
                  <a:schemeClr val="bg2">
                    <a:lumMod val="20000"/>
                    <a:lumOff val="80000"/>
                  </a:schemeClr>
                </a:solidFill>
              </a:rPr>
              <a:t>Se utiliza una interfaz pública </a:t>
            </a:r>
          </a:p>
          <a:p>
            <a:pPr marL="285750" indent="-285750">
              <a:buFont typeface="Arial" panose="020B0604020202020204" pitchFamily="34" charset="0"/>
              <a:buChar char="•"/>
            </a:pPr>
            <a:r>
              <a:rPr lang="es-ES" dirty="0">
                <a:solidFill>
                  <a:schemeClr val="bg2">
                    <a:lumMod val="20000"/>
                    <a:lumOff val="80000"/>
                  </a:schemeClr>
                </a:solidFill>
              </a:rPr>
              <a:t>Se añaden las funciones de </a:t>
            </a:r>
            <a:r>
              <a:rPr lang="es-ES" b="1" dirty="0">
                <a:solidFill>
                  <a:schemeClr val="bg2">
                    <a:lumMod val="20000"/>
                    <a:lumOff val="80000"/>
                  </a:schemeClr>
                </a:solidFill>
              </a:rPr>
              <a:t>pintar</a:t>
            </a:r>
            <a:r>
              <a:rPr lang="es-ES" dirty="0">
                <a:solidFill>
                  <a:schemeClr val="bg2">
                    <a:lumMod val="20000"/>
                    <a:lumOff val="80000"/>
                  </a:schemeClr>
                </a:solidFill>
              </a:rPr>
              <a:t>, </a:t>
            </a:r>
            <a:r>
              <a:rPr lang="es-ES" b="1" dirty="0">
                <a:solidFill>
                  <a:schemeClr val="bg2">
                    <a:lumMod val="20000"/>
                    <a:lumOff val="80000"/>
                  </a:schemeClr>
                </a:solidFill>
              </a:rPr>
              <a:t>borrar</a:t>
            </a:r>
            <a:r>
              <a:rPr lang="es-ES" dirty="0">
                <a:solidFill>
                  <a:schemeClr val="bg2">
                    <a:lumMod val="20000"/>
                    <a:lumOff val="80000"/>
                  </a:schemeClr>
                </a:solidFill>
              </a:rPr>
              <a:t> y </a:t>
            </a:r>
            <a:r>
              <a:rPr lang="es-ES" b="1" dirty="0" err="1">
                <a:solidFill>
                  <a:schemeClr val="bg2">
                    <a:lumMod val="20000"/>
                    <a:lumOff val="80000"/>
                  </a:schemeClr>
                </a:solidFill>
              </a:rPr>
              <a:t>contar_monedas</a:t>
            </a:r>
            <a:r>
              <a:rPr lang="es-ES" dirty="0">
                <a:solidFill>
                  <a:schemeClr val="bg2">
                    <a:lumMod val="20000"/>
                    <a:lumOff val="80000"/>
                  </a:schemeClr>
                </a:solidFill>
              </a:rPr>
              <a:t>, esta última  pasa por referencia un parámetro de clase JUGADOR</a:t>
            </a:r>
          </a:p>
          <a:p>
            <a:pPr marL="285750" indent="-285750">
              <a:buFont typeface="Arial" panose="020B0604020202020204" pitchFamily="34" charset="0"/>
              <a:buChar char="•"/>
            </a:pPr>
            <a:r>
              <a:rPr lang="es-ES" dirty="0">
                <a:solidFill>
                  <a:schemeClr val="bg2">
                    <a:lumMod val="20000"/>
                    <a:lumOff val="80000"/>
                  </a:schemeClr>
                </a:solidFill>
              </a:rPr>
              <a:t>La función </a:t>
            </a:r>
            <a:r>
              <a:rPr lang="es-ES" b="1" dirty="0" err="1">
                <a:solidFill>
                  <a:schemeClr val="bg2">
                    <a:lumMod val="20000"/>
                    <a:lumOff val="80000"/>
                  </a:schemeClr>
                </a:solidFill>
              </a:rPr>
              <a:t>contar_monedas</a:t>
            </a:r>
            <a:r>
              <a:rPr lang="es-ES" b="1" dirty="0">
                <a:solidFill>
                  <a:schemeClr val="bg2">
                    <a:lumMod val="20000"/>
                    <a:lumOff val="80000"/>
                  </a:schemeClr>
                </a:solidFill>
              </a:rPr>
              <a:t> </a:t>
            </a:r>
            <a:r>
              <a:rPr lang="es-ES" dirty="0">
                <a:solidFill>
                  <a:schemeClr val="bg2">
                    <a:lumMod val="20000"/>
                    <a:lumOff val="80000"/>
                  </a:schemeClr>
                </a:solidFill>
              </a:rPr>
              <a:t>compara la posición del jugador  con la posición de la moneda. Si son las mismas posiciones añadirá una moneda más</a:t>
            </a:r>
          </a:p>
          <a:p>
            <a:endParaRPr lang="en-US" dirty="0">
              <a:solidFill>
                <a:srgbClr val="FFFFFF"/>
              </a:solidFill>
            </a:endParaRPr>
          </a:p>
        </p:txBody>
      </p:sp>
      <p:pic>
        <p:nvPicPr>
          <p:cNvPr id="5" name="Imagen 4">
            <a:extLst>
              <a:ext uri="{FF2B5EF4-FFF2-40B4-BE49-F238E27FC236}">
                <a16:creationId xmlns:a16="http://schemas.microsoft.com/office/drawing/2014/main" id="{44DDDC63-AEF5-459D-A12E-640FCAECEEB9}"/>
              </a:ext>
            </a:extLst>
          </p:cNvPr>
          <p:cNvPicPr>
            <a:picLocks noChangeAspect="1"/>
          </p:cNvPicPr>
          <p:nvPr/>
        </p:nvPicPr>
        <p:blipFill>
          <a:blip r:embed="rId2"/>
          <a:srcRect/>
          <a:stretch/>
        </p:blipFill>
        <p:spPr>
          <a:xfrm>
            <a:off x="802069" y="1469037"/>
            <a:ext cx="5631618" cy="4703163"/>
          </a:xfrm>
          <a:prstGeom prst="rect">
            <a:avLst/>
          </a:prstGeom>
        </p:spPr>
      </p:pic>
      <p:pic>
        <p:nvPicPr>
          <p:cNvPr id="7" name="Gráfico 6" descr="Monedas">
            <a:extLst>
              <a:ext uri="{FF2B5EF4-FFF2-40B4-BE49-F238E27FC236}">
                <a16:creationId xmlns:a16="http://schemas.microsoft.com/office/drawing/2014/main" id="{2AE2AE2B-15F4-4711-BF04-DC6391BCF11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4897909" y="228600"/>
            <a:ext cx="914400" cy="914400"/>
          </a:xfrm>
          <a:prstGeom prst="rect">
            <a:avLst/>
          </a:prstGeom>
        </p:spPr>
      </p:pic>
      <p:sp>
        <p:nvSpPr>
          <p:cNvPr id="6" name="Rectángulo: esquinas redondeadas 5">
            <a:extLst>
              <a:ext uri="{FF2B5EF4-FFF2-40B4-BE49-F238E27FC236}">
                <a16:creationId xmlns:a16="http://schemas.microsoft.com/office/drawing/2014/main" id="{4DA37A3B-553B-4874-92FB-5BA4BBE868EC}"/>
              </a:ext>
            </a:extLst>
          </p:cNvPr>
          <p:cNvSpPr/>
          <p:nvPr/>
        </p:nvSpPr>
        <p:spPr>
          <a:xfrm>
            <a:off x="3176124" y="4259836"/>
            <a:ext cx="1306659" cy="683233"/>
          </a:xfrm>
          <a:prstGeom prst="roundRect">
            <a:avLst>
              <a:gd name="adj" fmla="val 18607"/>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ES"/>
          </a:p>
        </p:txBody>
      </p:sp>
      <p:sp>
        <p:nvSpPr>
          <p:cNvPr id="3" name="CuadroTexto 2">
            <a:extLst>
              <a:ext uri="{FF2B5EF4-FFF2-40B4-BE49-F238E27FC236}">
                <a16:creationId xmlns:a16="http://schemas.microsoft.com/office/drawing/2014/main" id="{15D1EF82-5476-4D0B-8E00-2CD9F984404D}"/>
              </a:ext>
            </a:extLst>
          </p:cNvPr>
          <p:cNvSpPr txBox="1"/>
          <p:nvPr/>
        </p:nvSpPr>
        <p:spPr>
          <a:xfrm>
            <a:off x="9757786" y="116708"/>
            <a:ext cx="1880221" cy="369332"/>
          </a:xfrm>
          <a:prstGeom prst="rect">
            <a:avLst/>
          </a:prstGeom>
          <a:noFill/>
        </p:spPr>
        <p:txBody>
          <a:bodyPr wrap="square" rtlCol="0">
            <a:spAutoFit/>
          </a:bodyPr>
          <a:lstStyle/>
          <a:p>
            <a:r>
              <a:rPr lang="es-ES" dirty="0">
                <a:latin typeface="Lucida Bright" panose="02040602050505020304" pitchFamily="18" charset="0"/>
              </a:rPr>
              <a:t>Organización</a:t>
            </a:r>
          </a:p>
        </p:txBody>
      </p:sp>
    </p:spTree>
    <p:extLst>
      <p:ext uri="{BB962C8B-B14F-4D97-AF65-F5344CB8AC3E}">
        <p14:creationId xmlns:p14="http://schemas.microsoft.com/office/powerpoint/2010/main" val="1373219211"/>
      </p:ext>
    </p:extLst>
  </p:cSld>
  <p:clrMapOvr>
    <a:masterClrMapping/>
  </p:clrMapOvr>
</p:sld>
</file>

<file path=ppt/theme/theme1.xml><?xml version="1.0" encoding="utf-8"?>
<a:theme xmlns:a="http://schemas.openxmlformats.org/drawingml/2006/main" name="Sector">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otalTime>109</TotalTime>
  <Words>490</Words>
  <Application>Microsoft Office PowerPoint</Application>
  <PresentationFormat>Panorámica</PresentationFormat>
  <Paragraphs>25</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Century Gothic</vt:lpstr>
      <vt:lpstr>Lucida Bright</vt:lpstr>
      <vt:lpstr>Wingdings 3</vt:lpstr>
      <vt:lpstr>Sector</vt:lpstr>
      <vt:lpstr>CROSS the road</vt:lpstr>
      <vt:lpstr>Objetivo</vt:lpstr>
      <vt:lpstr>1.Limites del juego</vt:lpstr>
      <vt:lpstr>2. objetos En movimiento</vt:lpstr>
      <vt:lpstr>3.vidas </vt:lpstr>
      <vt:lpstr>4.monedas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the road</dc:title>
  <dc:creator>Irene Valdes Miguel</dc:creator>
  <cp:lastModifiedBy>Irene Valdes Miguel</cp:lastModifiedBy>
  <cp:revision>13</cp:revision>
  <dcterms:created xsi:type="dcterms:W3CDTF">2020-05-23T18:50:07Z</dcterms:created>
  <dcterms:modified xsi:type="dcterms:W3CDTF">2020-05-24T16:22:28Z</dcterms:modified>
</cp:coreProperties>
</file>