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sldIdLst>
    <p:sldId id="256" r:id="rId2"/>
    <p:sldId id="257" r:id="rId3"/>
    <p:sldId id="258" r:id="rId4"/>
    <p:sldId id="259" r:id="rId5"/>
    <p:sldId id="260" r:id="rId6"/>
    <p:sldId id="261" r:id="rId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ego bartolome sanza" initials="dbs" lastIdx="1" clrIdx="0">
    <p:extLst>
      <p:ext uri="{19B8F6BF-5375-455C-9EA6-DF929625EA0E}">
        <p15:presenceInfo xmlns:p15="http://schemas.microsoft.com/office/powerpoint/2012/main" userId="a7c099117b8e1fd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E91A6042-A1B8-40F0-81E8-B4393C2A6F9A}" type="datetimeFigureOut">
              <a:rPr lang="es-ES" smtClean="0"/>
              <a:t>20/05/2019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8498E46-EC87-4B54-A6C6-B240AF46975C}" type="slidenum">
              <a:rPr lang="es-ES" smtClean="0"/>
              <a:t>‹Nº›</a:t>
            </a:fld>
            <a:endParaRPr lang="es-ES"/>
          </a:p>
        </p:txBody>
      </p:sp>
    </p:spTree>
    <p:extLst>
      <p:ext uri="{BB962C8B-B14F-4D97-AF65-F5344CB8AC3E}">
        <p14:creationId xmlns:p14="http://schemas.microsoft.com/office/powerpoint/2010/main" val="2081925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91A6042-A1B8-40F0-81E8-B4393C2A6F9A}" type="datetimeFigureOut">
              <a:rPr lang="es-ES" smtClean="0"/>
              <a:t>20/05/2019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8498E46-EC87-4B54-A6C6-B240AF46975C}" type="slidenum">
              <a:rPr lang="es-ES" smtClean="0"/>
              <a:t>‹Nº›</a:t>
            </a:fld>
            <a:endParaRPr lang="es-ES"/>
          </a:p>
        </p:txBody>
      </p:sp>
    </p:spTree>
    <p:extLst>
      <p:ext uri="{BB962C8B-B14F-4D97-AF65-F5344CB8AC3E}">
        <p14:creationId xmlns:p14="http://schemas.microsoft.com/office/powerpoint/2010/main" val="783907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91A6042-A1B8-40F0-81E8-B4393C2A6F9A}" type="datetimeFigureOut">
              <a:rPr lang="es-ES" smtClean="0"/>
              <a:t>20/05/2019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8498E46-EC87-4B54-A6C6-B240AF46975C}" type="slidenum">
              <a:rPr lang="es-ES" smtClean="0"/>
              <a:t>‹Nº›</a:t>
            </a:fld>
            <a:endParaRPr lang="es-ES"/>
          </a:p>
        </p:txBody>
      </p:sp>
    </p:spTree>
    <p:extLst>
      <p:ext uri="{BB962C8B-B14F-4D97-AF65-F5344CB8AC3E}">
        <p14:creationId xmlns:p14="http://schemas.microsoft.com/office/powerpoint/2010/main" val="2388561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91A6042-A1B8-40F0-81E8-B4393C2A6F9A}" type="datetimeFigureOut">
              <a:rPr lang="es-ES" smtClean="0"/>
              <a:t>20/05/2019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8498E46-EC87-4B54-A6C6-B240AF46975C}" type="slidenum">
              <a:rPr lang="es-ES" smtClean="0"/>
              <a:t>‹Nº›</a:t>
            </a:fld>
            <a:endParaRPr lang="es-ES"/>
          </a:p>
        </p:txBody>
      </p:sp>
    </p:spTree>
    <p:extLst>
      <p:ext uri="{BB962C8B-B14F-4D97-AF65-F5344CB8AC3E}">
        <p14:creationId xmlns:p14="http://schemas.microsoft.com/office/powerpoint/2010/main" val="616282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E91A6042-A1B8-40F0-81E8-B4393C2A6F9A}" type="datetimeFigureOut">
              <a:rPr lang="es-ES" smtClean="0"/>
              <a:t>20/05/2019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8498E46-EC87-4B54-A6C6-B240AF46975C}" type="slidenum">
              <a:rPr lang="es-ES" smtClean="0"/>
              <a:t>‹Nº›</a:t>
            </a:fld>
            <a:endParaRPr lang="es-ES"/>
          </a:p>
        </p:txBody>
      </p:sp>
    </p:spTree>
    <p:extLst>
      <p:ext uri="{BB962C8B-B14F-4D97-AF65-F5344CB8AC3E}">
        <p14:creationId xmlns:p14="http://schemas.microsoft.com/office/powerpoint/2010/main" val="426567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91A6042-A1B8-40F0-81E8-B4393C2A6F9A}" type="datetimeFigureOut">
              <a:rPr lang="es-ES" smtClean="0"/>
              <a:t>20/05/2019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8498E46-EC87-4B54-A6C6-B240AF46975C}" type="slidenum">
              <a:rPr lang="es-ES" smtClean="0"/>
              <a:t>‹Nº›</a:t>
            </a:fld>
            <a:endParaRPr lang="es-ES"/>
          </a:p>
        </p:txBody>
      </p:sp>
    </p:spTree>
    <p:extLst>
      <p:ext uri="{BB962C8B-B14F-4D97-AF65-F5344CB8AC3E}">
        <p14:creationId xmlns:p14="http://schemas.microsoft.com/office/powerpoint/2010/main" val="3083863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91A6042-A1B8-40F0-81E8-B4393C2A6F9A}" type="datetimeFigureOut">
              <a:rPr lang="es-ES" smtClean="0"/>
              <a:t>20/05/2019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28498E46-EC87-4B54-A6C6-B240AF46975C}" type="slidenum">
              <a:rPr lang="es-ES" smtClean="0"/>
              <a:t>‹Nº›</a:t>
            </a:fld>
            <a:endParaRPr lang="es-ES"/>
          </a:p>
        </p:txBody>
      </p:sp>
    </p:spTree>
    <p:extLst>
      <p:ext uri="{BB962C8B-B14F-4D97-AF65-F5344CB8AC3E}">
        <p14:creationId xmlns:p14="http://schemas.microsoft.com/office/powerpoint/2010/main" val="4210685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91A6042-A1B8-40F0-81E8-B4393C2A6F9A}" type="datetimeFigureOut">
              <a:rPr lang="es-ES" smtClean="0"/>
              <a:t>20/05/2019</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28498E46-EC87-4B54-A6C6-B240AF46975C}" type="slidenum">
              <a:rPr lang="es-ES" smtClean="0"/>
              <a:t>‹Nº›</a:t>
            </a:fld>
            <a:endParaRPr lang="es-ES"/>
          </a:p>
        </p:txBody>
      </p:sp>
    </p:spTree>
    <p:extLst>
      <p:ext uri="{BB962C8B-B14F-4D97-AF65-F5344CB8AC3E}">
        <p14:creationId xmlns:p14="http://schemas.microsoft.com/office/powerpoint/2010/main" val="2359525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1A6042-A1B8-40F0-81E8-B4393C2A6F9A}" type="datetimeFigureOut">
              <a:rPr lang="es-ES" smtClean="0"/>
              <a:t>20/05/2019</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28498E46-EC87-4B54-A6C6-B240AF46975C}" type="slidenum">
              <a:rPr lang="es-ES" smtClean="0"/>
              <a:t>‹Nº›</a:t>
            </a:fld>
            <a:endParaRPr lang="es-ES"/>
          </a:p>
        </p:txBody>
      </p:sp>
    </p:spTree>
    <p:extLst>
      <p:ext uri="{BB962C8B-B14F-4D97-AF65-F5344CB8AC3E}">
        <p14:creationId xmlns:p14="http://schemas.microsoft.com/office/powerpoint/2010/main" val="1118749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E91A6042-A1B8-40F0-81E8-B4393C2A6F9A}" type="datetimeFigureOut">
              <a:rPr lang="es-ES" smtClean="0"/>
              <a:t>20/05/2019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8498E46-EC87-4B54-A6C6-B240AF46975C}" type="slidenum">
              <a:rPr lang="es-ES" smtClean="0"/>
              <a:t>‹Nº›</a:t>
            </a:fld>
            <a:endParaRPr lang="es-ES"/>
          </a:p>
        </p:txBody>
      </p:sp>
    </p:spTree>
    <p:extLst>
      <p:ext uri="{BB962C8B-B14F-4D97-AF65-F5344CB8AC3E}">
        <p14:creationId xmlns:p14="http://schemas.microsoft.com/office/powerpoint/2010/main" val="970361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E91A6042-A1B8-40F0-81E8-B4393C2A6F9A}" type="datetimeFigureOut">
              <a:rPr lang="es-ES" smtClean="0"/>
              <a:t>20/05/2019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8498E46-EC87-4B54-A6C6-B240AF46975C}" type="slidenum">
              <a:rPr lang="es-ES" smtClean="0"/>
              <a:t>‹Nº›</a:t>
            </a:fld>
            <a:endParaRPr lang="es-ES"/>
          </a:p>
        </p:txBody>
      </p:sp>
    </p:spTree>
    <p:extLst>
      <p:ext uri="{BB962C8B-B14F-4D97-AF65-F5344CB8AC3E}">
        <p14:creationId xmlns:p14="http://schemas.microsoft.com/office/powerpoint/2010/main" val="2644661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1A6042-A1B8-40F0-81E8-B4393C2A6F9A}" type="datetimeFigureOut">
              <a:rPr lang="es-ES" smtClean="0"/>
              <a:t>20/05/2019</a:t>
            </a:fld>
            <a:endParaRPr lang="es-E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498E46-EC87-4B54-A6C6-B240AF46975C}" type="slidenum">
              <a:rPr lang="es-ES" smtClean="0"/>
              <a:t>‹Nº›</a:t>
            </a:fld>
            <a:endParaRPr lang="es-ES"/>
          </a:p>
        </p:txBody>
      </p:sp>
    </p:spTree>
    <p:extLst>
      <p:ext uri="{BB962C8B-B14F-4D97-AF65-F5344CB8AC3E}">
        <p14:creationId xmlns:p14="http://schemas.microsoft.com/office/powerpoint/2010/main" val="3214836051"/>
      </p:ext>
    </p:extLst>
  </p:cSld>
  <p:clrMap bg1="dk1" tx1="lt1" bg2="dk2" tx2="lt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b="1" dirty="0"/>
              <a:t>CINES BARTOLO  (</a:t>
            </a:r>
            <a:r>
              <a:rPr lang="es-ES" i="1" dirty="0"/>
              <a:t>WIKI)</a:t>
            </a:r>
            <a:endParaRPr lang="es-ES" b="1" dirty="0"/>
          </a:p>
        </p:txBody>
      </p:sp>
      <p:sp>
        <p:nvSpPr>
          <p:cNvPr id="3" name="Subtítulo 2"/>
          <p:cNvSpPr>
            <a:spLocks noGrp="1"/>
          </p:cNvSpPr>
          <p:nvPr>
            <p:ph type="subTitle" idx="1"/>
          </p:nvPr>
        </p:nvSpPr>
        <p:spPr/>
        <p:txBody>
          <a:bodyPr>
            <a:normAutofit lnSpcReduction="10000"/>
          </a:bodyPr>
          <a:lstStyle/>
          <a:p>
            <a:r>
              <a:rPr lang="es-ES" dirty="0"/>
              <a:t>Desarrollado por:</a:t>
            </a:r>
          </a:p>
          <a:p>
            <a:r>
              <a:rPr lang="es-ES" dirty="0"/>
              <a:t>José Ignacio Brea García</a:t>
            </a:r>
          </a:p>
          <a:p>
            <a:r>
              <a:rPr lang="es-ES" dirty="0"/>
              <a:t>Luis De la Fuente Martín</a:t>
            </a:r>
          </a:p>
          <a:p>
            <a:r>
              <a:rPr lang="es-ES" dirty="0"/>
              <a:t>Diego Bartolomé Sanza</a:t>
            </a:r>
          </a:p>
          <a:p>
            <a:endParaRPr lang="es-ES" dirty="0"/>
          </a:p>
        </p:txBody>
      </p:sp>
    </p:spTree>
    <p:extLst>
      <p:ext uri="{BB962C8B-B14F-4D97-AF65-F5344CB8AC3E}">
        <p14:creationId xmlns:p14="http://schemas.microsoft.com/office/powerpoint/2010/main" val="1239192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OBJETIVOS INICIALES</a:t>
            </a:r>
          </a:p>
        </p:txBody>
      </p:sp>
      <p:sp>
        <p:nvSpPr>
          <p:cNvPr id="3" name="Marcador de contenido 2"/>
          <p:cNvSpPr>
            <a:spLocks noGrp="1"/>
          </p:cNvSpPr>
          <p:nvPr>
            <p:ph idx="1"/>
          </p:nvPr>
        </p:nvSpPr>
        <p:spPr/>
        <p:txBody>
          <a:bodyPr>
            <a:normAutofit fontScale="92500" lnSpcReduction="10000"/>
          </a:bodyPr>
          <a:lstStyle/>
          <a:p>
            <a:r>
              <a:rPr lang="es-ES" dirty="0"/>
              <a:t>Realizar un programa para la compra de entradas de un cine con:</a:t>
            </a:r>
          </a:p>
          <a:p>
            <a:pPr marL="514350" indent="-514350" algn="just">
              <a:buFont typeface="+mj-lt"/>
              <a:buAutoNum type="arabicPeriod"/>
            </a:pPr>
            <a:r>
              <a:rPr lang="es-ES" dirty="0"/>
              <a:t>Una matriz y un sistema de coordenadas para elegir los asientos de cada sala del cine.</a:t>
            </a:r>
          </a:p>
          <a:p>
            <a:pPr marL="514350" indent="-514350" algn="just">
              <a:buFont typeface="+mj-lt"/>
              <a:buAutoNum type="arabicPeriod"/>
            </a:pPr>
            <a:r>
              <a:rPr lang="es-ES" dirty="0"/>
              <a:t>Posibilidad de elegir entre los distintos tipos de géneros cinematográficos y sus respectivas películas.</a:t>
            </a:r>
          </a:p>
          <a:p>
            <a:pPr marL="514350" indent="-514350" algn="just">
              <a:buFont typeface="+mj-lt"/>
              <a:buAutoNum type="arabicPeriod"/>
            </a:pPr>
            <a:r>
              <a:rPr lang="es-ES" dirty="0"/>
              <a:t>Implementar un reloj que según la hora a la que compres la entrada te la seleccione para la sesión del mismo día o del día siguiente si ya se ha pasado la hora.</a:t>
            </a:r>
          </a:p>
          <a:p>
            <a:pPr marL="514350" indent="-514350">
              <a:buFont typeface="+mj-lt"/>
              <a:buAutoNum type="arabicPeriod"/>
            </a:pPr>
            <a:r>
              <a:rPr lang="es-ES" dirty="0"/>
              <a:t>Posibilidad de aplicar descuentos a los usuarios que estén registrados.</a:t>
            </a:r>
          </a:p>
          <a:p>
            <a:pPr marL="514350" indent="-514350" algn="just">
              <a:buFont typeface="+mj-lt"/>
              <a:buAutoNum type="arabicPeriod"/>
            </a:pPr>
            <a:r>
              <a:rPr lang="es-ES" dirty="0"/>
              <a:t>Una sección de empleados, a través de la cual se podrán resetear los ficheros.</a:t>
            </a:r>
          </a:p>
          <a:p>
            <a:pPr marL="514350" indent="-514350">
              <a:buFont typeface="+mj-lt"/>
              <a:buAutoNum type="arabicPeriod"/>
            </a:pPr>
            <a:endParaRPr lang="es-ES" dirty="0"/>
          </a:p>
          <a:p>
            <a:pPr marL="514350" indent="-514350">
              <a:buFont typeface="+mj-lt"/>
              <a:buAutoNum type="arabicPeriod"/>
            </a:pPr>
            <a:endParaRPr lang="es-ES" dirty="0"/>
          </a:p>
          <a:p>
            <a:endParaRPr lang="es-ES" dirty="0"/>
          </a:p>
        </p:txBody>
      </p:sp>
    </p:spTree>
    <p:extLst>
      <p:ext uri="{BB962C8B-B14F-4D97-AF65-F5344CB8AC3E}">
        <p14:creationId xmlns:p14="http://schemas.microsoft.com/office/powerpoint/2010/main" val="1828271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Funcionalidades implementadas</a:t>
            </a:r>
          </a:p>
        </p:txBody>
      </p:sp>
      <p:sp>
        <p:nvSpPr>
          <p:cNvPr id="5" name="Marcador de contenido 4"/>
          <p:cNvSpPr>
            <a:spLocks noGrp="1"/>
          </p:cNvSpPr>
          <p:nvPr>
            <p:ph idx="1"/>
          </p:nvPr>
        </p:nvSpPr>
        <p:spPr/>
        <p:txBody>
          <a:bodyPr>
            <a:normAutofit/>
          </a:bodyPr>
          <a:lstStyle/>
          <a:p>
            <a:r>
              <a:rPr lang="es-ES" sz="1400" dirty="0"/>
              <a:t>El menú principal tendrá las siguientes posibilidades:</a:t>
            </a:r>
          </a:p>
          <a:p>
            <a:pPr marL="0" indent="0">
              <a:buNone/>
            </a:pPr>
            <a:endParaRPr lang="es-ES" sz="1400" dirty="0"/>
          </a:p>
          <a:p>
            <a:pPr algn="just"/>
            <a:r>
              <a:rPr lang="es-ES" sz="1400" dirty="0"/>
              <a:t>Este menú se ha creado con un </a:t>
            </a:r>
            <a:r>
              <a:rPr lang="es-ES" sz="1400" dirty="0" err="1"/>
              <a:t>switch</a:t>
            </a:r>
            <a:r>
              <a:rPr lang="es-ES" sz="1400" dirty="0"/>
              <a:t>(opción) case, en el que en cada case se ha implementado un `</a:t>
            </a:r>
            <a:r>
              <a:rPr lang="es-ES" sz="1400" dirty="0" err="1"/>
              <a:t>system</a:t>
            </a:r>
            <a:r>
              <a:rPr lang="es-ES" sz="1400" dirty="0"/>
              <a:t>("</a:t>
            </a:r>
            <a:r>
              <a:rPr lang="es-ES" sz="1400" dirty="0" err="1"/>
              <a:t>cls</a:t>
            </a:r>
            <a:r>
              <a:rPr lang="es-ES" sz="1400" dirty="0"/>
              <a:t>");` para que aparezca por pantalla solo las opciones que están dentro de dicho case.</a:t>
            </a:r>
          </a:p>
          <a:p>
            <a:pPr marL="457200" lvl="1" indent="0">
              <a:buNone/>
            </a:pPr>
            <a:r>
              <a:rPr lang="es-ES" sz="1400" dirty="0"/>
              <a:t>1. En el primer `case` está la cartelera y mediante la función </a:t>
            </a:r>
          </a:p>
          <a:p>
            <a:pPr marL="457200" lvl="1" indent="0">
              <a:buNone/>
            </a:pPr>
            <a:r>
              <a:rPr lang="es-ES" sz="1400" dirty="0"/>
              <a:t>“</a:t>
            </a:r>
            <a:r>
              <a:rPr lang="es-ES" sz="1400" dirty="0" err="1"/>
              <a:t>pediropcion</a:t>
            </a:r>
            <a:r>
              <a:rPr lang="es-ES" sz="1400" dirty="0"/>
              <a:t>” podremos elegir entre los distintos géneros, cada</a:t>
            </a:r>
          </a:p>
          <a:p>
            <a:pPr marL="457200" lvl="1" indent="0">
              <a:buNone/>
            </a:pPr>
            <a:r>
              <a:rPr lang="es-ES" sz="1400" dirty="0"/>
              <a:t>uno de los cuales contiene un fichero con las distintas películas </a:t>
            </a:r>
          </a:p>
          <a:p>
            <a:pPr marL="457200" lvl="1" indent="0">
              <a:buNone/>
            </a:pPr>
            <a:r>
              <a:rPr lang="es-ES" sz="1400" dirty="0"/>
              <a:t>de cada género al cual accedemos mediante la comparación   </a:t>
            </a:r>
          </a:p>
          <a:p>
            <a:pPr marL="457200" lvl="1" indent="0" algn="just">
              <a:buNone/>
            </a:pPr>
            <a:r>
              <a:rPr lang="es-ES" sz="1400" dirty="0"/>
              <a:t>` ((cartelera = </a:t>
            </a:r>
            <a:r>
              <a:rPr lang="es-ES" sz="1400" dirty="0" err="1"/>
              <a:t>fgetc</a:t>
            </a:r>
            <a:r>
              <a:rPr lang="es-ES" sz="1400" dirty="0"/>
              <a:t>(Comedia)) != EOF) ` ( con esto imprimimos todo el fichero), después volvemos a usar la función “</a:t>
            </a:r>
            <a:r>
              <a:rPr lang="es-ES" sz="1400" dirty="0" err="1"/>
              <a:t>pediropcion</a:t>
            </a:r>
            <a:r>
              <a:rPr lang="es-ES" sz="1400" dirty="0"/>
              <a:t>”</a:t>
            </a:r>
          </a:p>
          <a:p>
            <a:pPr marL="457200" lvl="1" indent="0" algn="just">
              <a:buNone/>
            </a:pPr>
            <a:r>
              <a:rPr lang="es-ES" sz="1400" dirty="0"/>
              <a:t>para elegir la película y con la función “</a:t>
            </a:r>
            <a:r>
              <a:rPr lang="es-ES" sz="1400" dirty="0" err="1"/>
              <a:t>compraentrada</a:t>
            </a:r>
            <a:r>
              <a:rPr lang="es-ES" sz="1400" dirty="0"/>
              <a:t>” en el fichero de la película que hallamos seleccionado podremos llevar a cabo la compra de las entradas que queramos, al comprar la entrada con la función `disponible` y la función `tiempo` el programa te dirá si tienes que coger la hora para el día siguiente, si se ha pasado la hora o si puedes coger la de ese mismo día.</a:t>
            </a:r>
          </a:p>
          <a:p>
            <a:pPr marL="457200" lvl="1" indent="0" algn="just">
              <a:buNone/>
            </a:pPr>
            <a:endParaRPr lang="es-ES" sz="1400" dirty="0"/>
          </a:p>
          <a:p>
            <a:pPr marL="457200" lvl="1" indent="0">
              <a:buNone/>
            </a:pPr>
            <a:endParaRPr lang="es-ES" sz="1400" dirty="0"/>
          </a:p>
          <a:p>
            <a:pPr marL="457200" lvl="1" indent="0">
              <a:buNone/>
            </a:pPr>
            <a:endParaRPr lang="es-ES" sz="1400" dirty="0"/>
          </a:p>
          <a:p>
            <a:pPr marL="457200" lvl="1" indent="0">
              <a:buNone/>
            </a:pPr>
            <a:endParaRPr lang="es-ES" sz="1400" dirty="0"/>
          </a:p>
          <a:p>
            <a:pPr marL="457200" lvl="1" indent="0">
              <a:buNone/>
            </a:pPr>
            <a:endParaRPr lang="es-ES" sz="1400" dirty="0"/>
          </a:p>
          <a:p>
            <a:pPr marL="457200" lvl="1" indent="0">
              <a:buNone/>
            </a:pPr>
            <a:endParaRPr lang="es-ES" sz="1400" dirty="0"/>
          </a:p>
          <a:p>
            <a:pPr marL="457200" lvl="1" indent="0">
              <a:buNone/>
            </a:pPr>
            <a:endParaRPr lang="es-ES" sz="1400" dirty="0"/>
          </a:p>
          <a:p>
            <a:pPr marL="457200" lvl="1" indent="0">
              <a:buNone/>
            </a:pPr>
            <a:endParaRPr lang="es-ES" sz="1400" dirty="0"/>
          </a:p>
          <a:p>
            <a:pPr marL="457200" lvl="1" indent="0">
              <a:buNone/>
            </a:pPr>
            <a:endParaRPr lang="es-ES" sz="1400" dirty="0"/>
          </a:p>
        </p:txBody>
      </p:sp>
      <p:pic>
        <p:nvPicPr>
          <p:cNvPr id="7" name="Imagen 6"/>
          <p:cNvPicPr>
            <a:picLocks noChangeAspect="1"/>
          </p:cNvPicPr>
          <p:nvPr/>
        </p:nvPicPr>
        <p:blipFill rotWithShape="1">
          <a:blip r:embed="rId2"/>
          <a:srcRect l="7146" t="15579" r="72254" b="64182"/>
          <a:stretch/>
        </p:blipFill>
        <p:spPr>
          <a:xfrm>
            <a:off x="5325225" y="1318260"/>
            <a:ext cx="2042145" cy="1128553"/>
          </a:xfrm>
          <a:prstGeom prst="rect">
            <a:avLst/>
          </a:prstGeom>
        </p:spPr>
      </p:pic>
      <p:pic>
        <p:nvPicPr>
          <p:cNvPr id="8" name="Imagen 7"/>
          <p:cNvPicPr>
            <a:picLocks noChangeAspect="1"/>
          </p:cNvPicPr>
          <p:nvPr/>
        </p:nvPicPr>
        <p:blipFill rotWithShape="1">
          <a:blip r:embed="rId3"/>
          <a:srcRect l="5499" t="12765" r="72202" b="71763"/>
          <a:stretch/>
        </p:blipFill>
        <p:spPr>
          <a:xfrm>
            <a:off x="6036727" y="2753715"/>
            <a:ext cx="2661285" cy="1038782"/>
          </a:xfrm>
          <a:prstGeom prst="rect">
            <a:avLst/>
          </a:prstGeom>
        </p:spPr>
      </p:pic>
      <p:pic>
        <p:nvPicPr>
          <p:cNvPr id="9" name="Imagen 8"/>
          <p:cNvPicPr>
            <a:picLocks noChangeAspect="1"/>
          </p:cNvPicPr>
          <p:nvPr/>
        </p:nvPicPr>
        <p:blipFill rotWithShape="1">
          <a:blip r:embed="rId4"/>
          <a:srcRect l="8624" t="18417" r="68206" b="67248"/>
          <a:stretch/>
        </p:blipFill>
        <p:spPr>
          <a:xfrm>
            <a:off x="8823960" y="2811296"/>
            <a:ext cx="2819400" cy="981201"/>
          </a:xfrm>
          <a:prstGeom prst="rect">
            <a:avLst/>
          </a:prstGeom>
        </p:spPr>
      </p:pic>
      <p:pic>
        <p:nvPicPr>
          <p:cNvPr id="10" name="Imagen 9"/>
          <p:cNvPicPr>
            <a:picLocks noChangeAspect="1"/>
          </p:cNvPicPr>
          <p:nvPr/>
        </p:nvPicPr>
        <p:blipFill rotWithShape="1">
          <a:blip r:embed="rId5"/>
          <a:srcRect l="10333" t="21704" r="34166" b="23333"/>
          <a:stretch/>
        </p:blipFill>
        <p:spPr>
          <a:xfrm>
            <a:off x="3753131" y="4893970"/>
            <a:ext cx="3302990" cy="1839954"/>
          </a:xfrm>
          <a:prstGeom prst="rect">
            <a:avLst/>
          </a:prstGeom>
        </p:spPr>
      </p:pic>
    </p:spTree>
    <p:extLst>
      <p:ext uri="{BB962C8B-B14F-4D97-AF65-F5344CB8AC3E}">
        <p14:creationId xmlns:p14="http://schemas.microsoft.com/office/powerpoint/2010/main" val="2667622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81182" y="264680"/>
            <a:ext cx="10515600" cy="8010640"/>
          </a:xfrm>
        </p:spPr>
        <p:txBody>
          <a:bodyPr>
            <a:normAutofit/>
          </a:bodyPr>
          <a:lstStyle/>
          <a:p>
            <a:pPr marL="457200" lvl="1" indent="0" algn="just">
              <a:buNone/>
            </a:pPr>
            <a:r>
              <a:rPr lang="es-ES" sz="1400" dirty="0"/>
              <a:t>2. En el segundo `case` para registrarse utilizamos un `Do` `</a:t>
            </a:r>
            <a:r>
              <a:rPr lang="es-ES" sz="1400" dirty="0" err="1"/>
              <a:t>While</a:t>
            </a:r>
            <a:r>
              <a:rPr lang="es-ES" sz="1400" dirty="0"/>
              <a:t> (comp1 == 0)` para que vuelva a pedir introducir un nombre de usuario en caso de que ya exista.</a:t>
            </a:r>
          </a:p>
          <a:p>
            <a:pPr marL="457200" lvl="1" indent="0" algn="just">
              <a:buNone/>
            </a:pPr>
            <a:r>
              <a:rPr lang="es-ES" sz="1400" dirty="0"/>
              <a:t>En caso de que no sea igual, (comp1 != 0)si el número de usuarios es igual al número máximo de usuarios no se pueden registrar mas, en caso contrario se pide el número de usuario y el de tarjeta.</a:t>
            </a:r>
          </a:p>
          <a:p>
            <a:pPr marL="457200" lvl="1" indent="0">
              <a:buNone/>
            </a:pPr>
            <a:endParaRPr lang="es-ES" sz="1400" dirty="0"/>
          </a:p>
          <a:p>
            <a:pPr marL="457200" lvl="1" indent="0" algn="just">
              <a:buNone/>
            </a:pPr>
            <a:r>
              <a:rPr lang="es-ES" sz="1400" dirty="0"/>
              <a:t>3. En el tercer `case` con un `</a:t>
            </a:r>
            <a:r>
              <a:rPr lang="es-ES" sz="1400" dirty="0" err="1"/>
              <a:t>switch</a:t>
            </a:r>
            <a:r>
              <a:rPr lang="es-ES" sz="1400" dirty="0"/>
              <a:t>` y la función `</a:t>
            </a:r>
            <a:r>
              <a:rPr lang="es-ES" sz="1400" dirty="0" err="1"/>
              <a:t>pediropcion</a:t>
            </a:r>
            <a:r>
              <a:rPr lang="es-ES" sz="1400" dirty="0"/>
              <a:t>` podemos elegir entre contactar donde se abre un `</a:t>
            </a:r>
            <a:r>
              <a:rPr lang="es-ES" sz="1400" dirty="0" err="1"/>
              <a:t>printf</a:t>
            </a:r>
            <a:r>
              <a:rPr lang="es-ES" sz="1400" dirty="0"/>
              <a:t>` con la información o dar opinión donde se guarda la información que se escriba por pantalla en un fichero.</a:t>
            </a:r>
          </a:p>
          <a:p>
            <a:pPr marL="457200" lvl="1" indent="0">
              <a:buNone/>
            </a:pPr>
            <a:endParaRPr lang="es-ES" sz="1400" dirty="0"/>
          </a:p>
          <a:p>
            <a:pPr marL="457200" lvl="1" indent="0">
              <a:buNone/>
            </a:pPr>
            <a:r>
              <a:rPr lang="es-ES" sz="1400" dirty="0"/>
              <a:t>4. En el `case` de la ubicación simplemente se abren 2 `</a:t>
            </a:r>
            <a:r>
              <a:rPr lang="es-ES" sz="1400" dirty="0" err="1"/>
              <a:t>printf</a:t>
            </a:r>
            <a:r>
              <a:rPr lang="es-ES" sz="1400" dirty="0"/>
              <a:t>` con la información sobre ubicación y el número de contacto.</a:t>
            </a:r>
          </a:p>
          <a:p>
            <a:pPr marL="457200" lvl="1" indent="0">
              <a:buNone/>
            </a:pPr>
            <a:endParaRPr lang="es-ES" sz="1400" dirty="0"/>
          </a:p>
          <a:p>
            <a:pPr marL="457200" lvl="1" indent="0">
              <a:buNone/>
            </a:pPr>
            <a:endParaRPr lang="es-ES" sz="1400" dirty="0"/>
          </a:p>
          <a:p>
            <a:pPr marL="457200" lvl="1" indent="0">
              <a:buNone/>
            </a:pPr>
            <a:endParaRPr lang="es-ES" sz="1400" dirty="0"/>
          </a:p>
          <a:p>
            <a:pPr marL="457200" lvl="1" indent="0">
              <a:buNone/>
            </a:pPr>
            <a:endParaRPr lang="es-ES" sz="1400" dirty="0"/>
          </a:p>
          <a:p>
            <a:pPr marL="457200" lvl="1" indent="0">
              <a:buNone/>
            </a:pPr>
            <a:r>
              <a:rPr lang="es-ES" sz="1400" dirty="0"/>
              <a:t>5. En el `case` de los avisos legales simplemente se abre un `</a:t>
            </a:r>
            <a:r>
              <a:rPr lang="es-ES" sz="1400" dirty="0" err="1"/>
              <a:t>printf</a:t>
            </a:r>
            <a:r>
              <a:rPr lang="es-ES" sz="1400" dirty="0"/>
              <a:t>` con la información sobre estos.</a:t>
            </a:r>
          </a:p>
          <a:p>
            <a:pPr marL="457200" lvl="1" indent="0">
              <a:buNone/>
            </a:pPr>
            <a:endParaRPr lang="es-ES" sz="1400" dirty="0"/>
          </a:p>
          <a:p>
            <a:pPr marL="457200" lvl="1" indent="0">
              <a:buNone/>
            </a:pPr>
            <a:endParaRPr lang="es-ES" sz="1400" dirty="0"/>
          </a:p>
          <a:p>
            <a:pPr marL="457200" lvl="1" indent="0">
              <a:buNone/>
            </a:pPr>
            <a:endParaRPr lang="es-ES" sz="1400" dirty="0"/>
          </a:p>
          <a:p>
            <a:pPr marL="457200" lvl="1" indent="0">
              <a:buNone/>
            </a:pPr>
            <a:endParaRPr lang="es-ES" sz="1400" dirty="0"/>
          </a:p>
          <a:p>
            <a:pPr marL="457200" lvl="1" indent="0" algn="just">
              <a:buNone/>
            </a:pPr>
            <a:r>
              <a:rPr lang="es-ES" sz="1400" dirty="0"/>
              <a:t>6. En el `case` de empleados pide por pantalla el nombre de usuario y lo compara con el nombre (Bartolo) a través de un `</a:t>
            </a:r>
            <a:r>
              <a:rPr lang="es-ES" sz="1400" dirty="0" err="1"/>
              <a:t>strcmp</a:t>
            </a:r>
            <a:r>
              <a:rPr lang="es-ES" sz="1400" dirty="0"/>
              <a:t>` y la contraseña  (9876) con un `</a:t>
            </a:r>
            <a:r>
              <a:rPr lang="es-ES" sz="1400" dirty="0" err="1"/>
              <a:t>if</a:t>
            </a:r>
            <a:r>
              <a:rPr lang="es-ES" sz="1400" dirty="0"/>
              <a:t>`, en caso de introducir el usuario o contraseña de forma incorrecta te devuelve al menú principal, una vez introducidas te da la opción de resetear los datos de los ficheros y lo hace a través de la función `</a:t>
            </a:r>
            <a:r>
              <a:rPr lang="es-ES" sz="1400" dirty="0" err="1"/>
              <a:t>resetusuarios</a:t>
            </a:r>
            <a:r>
              <a:rPr lang="es-ES" sz="1400" dirty="0"/>
              <a:t>` y `</a:t>
            </a:r>
            <a:r>
              <a:rPr lang="es-ES" sz="1400" dirty="0" err="1"/>
              <a:t>resetpantalla</a:t>
            </a:r>
            <a:r>
              <a:rPr lang="es-ES" sz="1400" dirty="0"/>
              <a:t>`.</a:t>
            </a:r>
          </a:p>
          <a:p>
            <a:pPr marL="457200" lvl="1" indent="0" algn="just">
              <a:buNone/>
            </a:pPr>
            <a:endParaRPr lang="es-ES" sz="1400" dirty="0"/>
          </a:p>
          <a:p>
            <a:pPr marL="457200" lvl="1" indent="0" algn="just">
              <a:buNone/>
            </a:pPr>
            <a:r>
              <a:rPr lang="es-ES" sz="1400" dirty="0"/>
              <a:t>7. En el `case` salir con la función `</a:t>
            </a:r>
            <a:r>
              <a:rPr lang="es-ES" sz="1400" dirty="0" err="1"/>
              <a:t>pedichar</a:t>
            </a:r>
            <a:r>
              <a:rPr lang="es-ES" sz="1400" dirty="0"/>
              <a:t>` el programa nos da la opción de salir del programa  y cerrar los ficheros, o no salir del programa y volver al menú principal.</a:t>
            </a:r>
          </a:p>
          <a:p>
            <a:pPr marL="0" indent="0">
              <a:buNone/>
            </a:pPr>
            <a:endParaRPr lang="es-ES" dirty="0"/>
          </a:p>
        </p:txBody>
      </p:sp>
      <p:pic>
        <p:nvPicPr>
          <p:cNvPr id="2" name="Imagen 1"/>
          <p:cNvPicPr>
            <a:picLocks noChangeAspect="1"/>
          </p:cNvPicPr>
          <p:nvPr/>
        </p:nvPicPr>
        <p:blipFill rotWithShape="1">
          <a:blip r:embed="rId2"/>
          <a:srcRect l="7333" t="35629" r="66667" b="52815"/>
          <a:stretch/>
        </p:blipFill>
        <p:spPr>
          <a:xfrm>
            <a:off x="2586182" y="2466860"/>
            <a:ext cx="3352800" cy="838200"/>
          </a:xfrm>
          <a:prstGeom prst="rect">
            <a:avLst/>
          </a:prstGeom>
        </p:spPr>
      </p:pic>
      <p:pic>
        <p:nvPicPr>
          <p:cNvPr id="4" name="Imagen 3"/>
          <p:cNvPicPr>
            <a:picLocks noChangeAspect="1"/>
          </p:cNvPicPr>
          <p:nvPr/>
        </p:nvPicPr>
        <p:blipFill rotWithShape="1">
          <a:blip r:embed="rId3"/>
          <a:srcRect l="10249" t="46741" r="33000" b="42889"/>
          <a:stretch/>
        </p:blipFill>
        <p:spPr>
          <a:xfrm>
            <a:off x="1528503" y="3683334"/>
            <a:ext cx="8820958" cy="906706"/>
          </a:xfrm>
          <a:prstGeom prst="rect">
            <a:avLst/>
          </a:prstGeom>
        </p:spPr>
      </p:pic>
    </p:spTree>
    <p:extLst>
      <p:ext uri="{BB962C8B-B14F-4D97-AF65-F5344CB8AC3E}">
        <p14:creationId xmlns:p14="http://schemas.microsoft.com/office/powerpoint/2010/main" val="79029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0"/>
            <a:ext cx="10515600" cy="1325563"/>
          </a:xfrm>
        </p:spPr>
        <p:txBody>
          <a:bodyPr/>
          <a:lstStyle/>
          <a:p>
            <a:r>
              <a:rPr lang="es-ES" dirty="0"/>
              <a:t>Guía de utilización de programa</a:t>
            </a:r>
          </a:p>
        </p:txBody>
      </p:sp>
      <p:sp>
        <p:nvSpPr>
          <p:cNvPr id="3" name="Marcador de contenido 2"/>
          <p:cNvSpPr>
            <a:spLocks noGrp="1"/>
          </p:cNvSpPr>
          <p:nvPr>
            <p:ph idx="1"/>
          </p:nvPr>
        </p:nvSpPr>
        <p:spPr>
          <a:xfrm>
            <a:off x="681182" y="1142134"/>
            <a:ext cx="10515600" cy="4351338"/>
          </a:xfrm>
        </p:spPr>
        <p:txBody>
          <a:bodyPr>
            <a:normAutofit fontScale="92500" lnSpcReduction="10000"/>
          </a:bodyPr>
          <a:lstStyle/>
          <a:p>
            <a:pPr marL="0" indent="0">
              <a:buNone/>
            </a:pPr>
            <a:r>
              <a:rPr lang="es-ES" sz="1400" dirty="0"/>
              <a:t>El programa cuenta con 7 opciones dentro del menú principal:</a:t>
            </a:r>
          </a:p>
          <a:p>
            <a:pPr marL="342900" indent="-342900" algn="just">
              <a:buFont typeface="+mj-lt"/>
              <a:buAutoNum type="arabicPeriod"/>
            </a:pPr>
            <a:r>
              <a:rPr lang="es-ES" sz="1400" dirty="0"/>
              <a:t>Antes de empezar a utilizar el programa deberíamos resetearlo yendo a la opción empleados, introduciendo como nombre de usuario </a:t>
            </a:r>
            <a:r>
              <a:rPr lang="es-ES" sz="1400" i="1" dirty="0"/>
              <a:t>Bartolo</a:t>
            </a:r>
            <a:r>
              <a:rPr lang="es-ES" sz="1400" dirty="0"/>
              <a:t> y como contraseña </a:t>
            </a:r>
            <a:r>
              <a:rPr lang="es-ES" sz="1400" i="1" dirty="0"/>
              <a:t>9876.</a:t>
            </a:r>
            <a:endParaRPr lang="es-ES" sz="1400" dirty="0"/>
          </a:p>
          <a:p>
            <a:pPr marL="342900" indent="-342900" algn="just">
              <a:buFont typeface="+mj-lt"/>
              <a:buAutoNum type="arabicPeriod"/>
            </a:pPr>
            <a:r>
              <a:rPr lang="es-ES" sz="1400" dirty="0"/>
              <a:t>El la primera opción llamada </a:t>
            </a:r>
            <a:r>
              <a:rPr lang="es-ES" sz="1400" b="1" i="1" dirty="0"/>
              <a:t>cartelera,</a:t>
            </a:r>
            <a:r>
              <a:rPr lang="es-ES" sz="1400" i="1" dirty="0"/>
              <a:t> </a:t>
            </a:r>
            <a:r>
              <a:rPr lang="es-ES" sz="1400" dirty="0"/>
              <a:t>podemos elegir primero entre los distintos tipos de géneros cinematográficos y las películas que se encuentran disponibles dentro de cada género, una vez elegida la película el programa te preguntará cual es el número de entradas que quieres comprar, en caso de que quieras comprar más entradas que asientos haya en ese momento disponibles, el programa te responderá que no hay suficientes entradas disponibles, después te dará la opción de elegir los asientos mostrándote cuales están vacíos y cuales ocupados,  eligiendo los asientos de uno en uno y conformando cada uno de estos. Después de elegir asientos podrás pagar directamente o si eres usuario introducir tus datos y contraseña para tener la posibilidad de llevarte descuentos.</a:t>
            </a:r>
          </a:p>
          <a:p>
            <a:pPr marL="342900" indent="-342900" algn="just">
              <a:buFont typeface="+mj-lt"/>
              <a:buAutoNum type="arabicPeriod"/>
            </a:pPr>
            <a:r>
              <a:rPr lang="es-ES" sz="1400" dirty="0"/>
              <a:t>La segunda opción es la de </a:t>
            </a:r>
            <a:r>
              <a:rPr lang="es-ES" sz="1400" b="1" i="1" dirty="0"/>
              <a:t>registrarse,</a:t>
            </a:r>
            <a:r>
              <a:rPr lang="es-ES" sz="1400" dirty="0"/>
              <a:t> donde hay que introducir el nombre de usuario que quieres utilizar con una contraseña y el número de tarjeta para realizar los pagos, en caso de introducir un nombre de usuario que ya esté en uso se volverá a pedir otro nombre de usuario.</a:t>
            </a:r>
          </a:p>
          <a:p>
            <a:pPr marL="342900" indent="-342900" algn="just">
              <a:buFont typeface="+mj-lt"/>
              <a:buAutoNum type="arabicPeriod"/>
            </a:pPr>
            <a:r>
              <a:rPr lang="es-ES" sz="1400" dirty="0"/>
              <a:t>En la opción </a:t>
            </a:r>
            <a:r>
              <a:rPr lang="es-ES" sz="1400" b="1" i="1" dirty="0"/>
              <a:t>atención al cliente, </a:t>
            </a:r>
            <a:r>
              <a:rPr lang="es-ES" sz="1400" dirty="0"/>
              <a:t>tenemos la opción de contactar por un problema donde se muestra el número de teléfono o la opción de dar tu opinión, ya sea positiva o negativa, sobre cualquier película o sobre el propio cine.</a:t>
            </a:r>
          </a:p>
          <a:p>
            <a:pPr marL="342900" indent="-342900" algn="just">
              <a:buFont typeface="+mj-lt"/>
              <a:buAutoNum type="arabicPeriod"/>
            </a:pPr>
            <a:r>
              <a:rPr lang="es-ES" sz="1400" dirty="0"/>
              <a:t>En la opción de </a:t>
            </a:r>
            <a:r>
              <a:rPr lang="es-ES" sz="1400" b="1" i="1" dirty="0"/>
              <a:t>contacto </a:t>
            </a:r>
            <a:r>
              <a:rPr lang="es-ES" sz="1400" dirty="0"/>
              <a:t>se muestran por pantalla la dirección de tres cines Bartolo en diferentes lugares de Madrid y además un número de contacto en caso de tener alguna duda.</a:t>
            </a:r>
          </a:p>
          <a:p>
            <a:pPr marL="342900" indent="-342900" algn="just">
              <a:buFont typeface="+mj-lt"/>
              <a:buAutoNum type="arabicPeriod"/>
            </a:pPr>
            <a:r>
              <a:rPr lang="es-ES" sz="1400" dirty="0"/>
              <a:t>En la opción de </a:t>
            </a:r>
            <a:r>
              <a:rPr lang="es-ES" sz="1400" b="1" i="1" dirty="0"/>
              <a:t>avisos legales </a:t>
            </a:r>
            <a:r>
              <a:rPr lang="es-ES" sz="1400" dirty="0"/>
              <a:t>simplemente se muestra la licencia y un aviso sobre la protección de los datos de cada usuario que se registre.</a:t>
            </a:r>
          </a:p>
          <a:p>
            <a:pPr marL="342900" indent="-342900" algn="just">
              <a:buFont typeface="+mj-lt"/>
              <a:buAutoNum type="arabicPeriod"/>
            </a:pPr>
            <a:r>
              <a:rPr lang="es-ES" sz="1400" dirty="0"/>
              <a:t>La sexta opción es el apartado de </a:t>
            </a:r>
            <a:r>
              <a:rPr lang="es-ES" sz="1400" b="1" i="1" dirty="0"/>
              <a:t>empleados, </a:t>
            </a:r>
            <a:r>
              <a:rPr lang="es-ES" sz="1400" dirty="0"/>
              <a:t>en el cual sólo los empleados y no los usuarios podrán acceder para resetear los ficheros de cada sala de cine en caso de ser necesario.</a:t>
            </a:r>
          </a:p>
          <a:p>
            <a:pPr marL="342900" indent="-342900" algn="just">
              <a:buFont typeface="+mj-lt"/>
              <a:buAutoNum type="arabicPeriod"/>
            </a:pPr>
            <a:r>
              <a:rPr lang="es-ES" sz="1400" dirty="0"/>
              <a:t>La ultima opción es simplemente la de </a:t>
            </a:r>
            <a:r>
              <a:rPr lang="es-ES" sz="1400" b="1" i="1" dirty="0"/>
              <a:t>salir </a:t>
            </a:r>
            <a:r>
              <a:rPr lang="es-ES" sz="1400" dirty="0"/>
              <a:t>del programa.</a:t>
            </a:r>
          </a:p>
          <a:p>
            <a:pPr marL="342900" indent="-342900">
              <a:buFont typeface="+mj-lt"/>
              <a:buAutoNum type="arabicPeriod"/>
            </a:pPr>
            <a:endParaRPr lang="es-ES" sz="1000" dirty="0"/>
          </a:p>
          <a:p>
            <a:pPr marL="342900" indent="-342900">
              <a:buFont typeface="+mj-lt"/>
              <a:buAutoNum type="arabicPeriod"/>
            </a:pPr>
            <a:endParaRPr lang="es-ES" sz="1400" dirty="0"/>
          </a:p>
        </p:txBody>
      </p:sp>
    </p:spTree>
    <p:extLst>
      <p:ext uri="{BB962C8B-B14F-4D97-AF65-F5344CB8AC3E}">
        <p14:creationId xmlns:p14="http://schemas.microsoft.com/office/powerpoint/2010/main" val="1375025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Funciones implementadas</a:t>
            </a:r>
          </a:p>
        </p:txBody>
      </p:sp>
      <p:sp>
        <p:nvSpPr>
          <p:cNvPr id="3" name="Marcador de contenido 2"/>
          <p:cNvSpPr>
            <a:spLocks noGrp="1"/>
          </p:cNvSpPr>
          <p:nvPr>
            <p:ph idx="1"/>
          </p:nvPr>
        </p:nvSpPr>
        <p:spPr/>
        <p:txBody>
          <a:bodyPr>
            <a:normAutofit lnSpcReduction="10000"/>
          </a:bodyPr>
          <a:lstStyle/>
          <a:p>
            <a:pPr marL="342900" indent="-342900">
              <a:buFont typeface="+mj-lt"/>
              <a:buAutoNum type="arabicPeriod"/>
            </a:pPr>
            <a:r>
              <a:rPr lang="es-ES" sz="1400" dirty="0" err="1"/>
              <a:t>Asientoslibre</a:t>
            </a:r>
            <a:r>
              <a:rPr lang="es-ES" sz="1400" dirty="0"/>
              <a:t> (int): cuenta el número de asientos libres.</a:t>
            </a:r>
          </a:p>
          <a:p>
            <a:pPr marL="342900" indent="-342900">
              <a:buFont typeface="+mj-lt"/>
              <a:buAutoNum type="arabicPeriod"/>
            </a:pPr>
            <a:r>
              <a:rPr lang="es-ES" sz="1400" dirty="0" err="1"/>
              <a:t>Panatalla</a:t>
            </a:r>
            <a:r>
              <a:rPr lang="es-ES" sz="1400" dirty="0"/>
              <a:t>(</a:t>
            </a:r>
            <a:r>
              <a:rPr lang="es-ES" sz="1400" dirty="0" err="1"/>
              <a:t>void</a:t>
            </a:r>
            <a:r>
              <a:rPr lang="es-ES" sz="1400" dirty="0"/>
              <a:t>): imprime por pantalla la sala de cine.</a:t>
            </a:r>
          </a:p>
          <a:p>
            <a:pPr marL="342900" indent="-342900">
              <a:buFont typeface="+mj-lt"/>
              <a:buAutoNum type="arabicPeriod"/>
            </a:pPr>
            <a:r>
              <a:rPr lang="es-ES" sz="1400" dirty="0" err="1"/>
              <a:t>Pedirletra</a:t>
            </a:r>
            <a:r>
              <a:rPr lang="es-ES" sz="1400" dirty="0"/>
              <a:t>(char): se usa para elegir la fila del asiento de la sala con una letra de la ‘a’ a la ‘i’.</a:t>
            </a:r>
          </a:p>
          <a:p>
            <a:pPr marL="342900" indent="-342900">
              <a:buFont typeface="+mj-lt"/>
              <a:buAutoNum type="arabicPeriod"/>
            </a:pPr>
            <a:r>
              <a:rPr lang="es-ES" sz="1400" dirty="0" err="1"/>
              <a:t>Pedirnúmero</a:t>
            </a:r>
            <a:r>
              <a:rPr lang="es-ES" sz="1400" dirty="0"/>
              <a:t>(int): se usa para elegir la columna del asiento de la sala con un número del 1 al 9.</a:t>
            </a:r>
          </a:p>
          <a:p>
            <a:pPr marL="342900" indent="-342900">
              <a:buFont typeface="+mj-lt"/>
              <a:buAutoNum type="arabicPeriod"/>
            </a:pPr>
            <a:r>
              <a:rPr lang="es-ES" sz="1400" dirty="0" err="1"/>
              <a:t>Pediropcion</a:t>
            </a:r>
            <a:r>
              <a:rPr lang="es-ES" sz="1400" dirty="0"/>
              <a:t>(int): se emplea para pedir en cada `case` el número de la opción a elegir.</a:t>
            </a:r>
          </a:p>
          <a:p>
            <a:pPr marL="342900" indent="-342900">
              <a:buFont typeface="+mj-lt"/>
              <a:buAutoNum type="arabicPeriod"/>
            </a:pPr>
            <a:r>
              <a:rPr lang="es-ES" sz="1400" dirty="0" err="1"/>
              <a:t>Pedirchar</a:t>
            </a:r>
            <a:r>
              <a:rPr lang="es-ES" sz="1400" dirty="0"/>
              <a:t>(char): se emplea para pedir en cada `case` la letra de la opción a elegir.</a:t>
            </a:r>
          </a:p>
          <a:p>
            <a:pPr marL="342900" indent="-342900">
              <a:buFont typeface="+mj-lt"/>
              <a:buAutoNum type="arabicPeriod"/>
            </a:pPr>
            <a:r>
              <a:rPr lang="es-ES" sz="1400" dirty="0" err="1"/>
              <a:t>Compraentrada</a:t>
            </a:r>
            <a:r>
              <a:rPr lang="es-ES" sz="1400" dirty="0"/>
              <a:t>(</a:t>
            </a:r>
            <a:r>
              <a:rPr lang="es-ES" sz="1400" dirty="0" err="1"/>
              <a:t>void</a:t>
            </a:r>
            <a:r>
              <a:rPr lang="es-ES" sz="1400" dirty="0"/>
              <a:t>): se usa para saber cuantas entradas se quieren comprar y el precio total de estas.</a:t>
            </a:r>
          </a:p>
          <a:p>
            <a:pPr marL="342900" indent="-342900">
              <a:buFont typeface="+mj-lt"/>
              <a:buAutoNum type="arabicPeriod"/>
            </a:pPr>
            <a:r>
              <a:rPr lang="es-ES" sz="1400" dirty="0" err="1"/>
              <a:t>pedirTarjeta</a:t>
            </a:r>
            <a:r>
              <a:rPr lang="es-ES" sz="1400" dirty="0"/>
              <a:t>(char): se emplea para pedir el numero de tarjeta y comprobar si es correcto.</a:t>
            </a:r>
          </a:p>
          <a:p>
            <a:pPr marL="342900" indent="-342900">
              <a:buFont typeface="+mj-lt"/>
              <a:buAutoNum type="arabicPeriod"/>
            </a:pPr>
            <a:r>
              <a:rPr lang="es-ES" sz="1400" dirty="0" err="1"/>
              <a:t>Pedirpin</a:t>
            </a:r>
            <a:r>
              <a:rPr lang="es-ES" sz="1400" dirty="0"/>
              <a:t>(char): se utiliza para introducir el pin de los empleados.</a:t>
            </a:r>
          </a:p>
          <a:p>
            <a:pPr marL="342900" indent="-342900">
              <a:buFont typeface="+mj-lt"/>
              <a:buAutoNum type="arabicPeriod"/>
            </a:pPr>
            <a:r>
              <a:rPr lang="es-ES" sz="1400" dirty="0"/>
              <a:t>Leyenda(</a:t>
            </a:r>
            <a:r>
              <a:rPr lang="es-ES" sz="1400" dirty="0" err="1"/>
              <a:t>void</a:t>
            </a:r>
            <a:r>
              <a:rPr lang="es-ES" sz="1400" dirty="0"/>
              <a:t>): función para implementar información sobre la sala de cine.</a:t>
            </a:r>
          </a:p>
          <a:p>
            <a:pPr marL="342900" indent="-342900">
              <a:buFont typeface="+mj-lt"/>
              <a:buAutoNum type="arabicPeriod"/>
            </a:pPr>
            <a:r>
              <a:rPr lang="es-ES" sz="1400" dirty="0" err="1"/>
              <a:t>Resetpantalla</a:t>
            </a:r>
            <a:r>
              <a:rPr lang="es-ES" sz="1400" dirty="0"/>
              <a:t>(</a:t>
            </a:r>
            <a:r>
              <a:rPr lang="es-ES" sz="1400" dirty="0" err="1"/>
              <a:t>void</a:t>
            </a:r>
            <a:r>
              <a:rPr lang="es-ES" sz="1400" dirty="0"/>
              <a:t>): se usa para resetear el fichero pantalla.</a:t>
            </a:r>
          </a:p>
          <a:p>
            <a:pPr marL="342900" indent="-342900">
              <a:buFont typeface="+mj-lt"/>
              <a:buAutoNum type="arabicPeriod"/>
            </a:pPr>
            <a:r>
              <a:rPr lang="es-ES" sz="1400" dirty="0" err="1"/>
              <a:t>Resetusuarios</a:t>
            </a:r>
            <a:r>
              <a:rPr lang="es-ES" sz="1400" dirty="0"/>
              <a:t>(</a:t>
            </a:r>
            <a:r>
              <a:rPr lang="es-ES" sz="1400" dirty="0" err="1"/>
              <a:t>void</a:t>
            </a:r>
            <a:r>
              <a:rPr lang="es-ES" sz="1400" dirty="0"/>
              <a:t>): se usa para resetear el fichero usuarios.</a:t>
            </a:r>
          </a:p>
          <a:p>
            <a:pPr marL="342900" indent="-342900">
              <a:buFont typeface="+mj-lt"/>
              <a:buAutoNum type="arabicPeriod"/>
            </a:pPr>
            <a:r>
              <a:rPr lang="es-ES" sz="1400" dirty="0"/>
              <a:t>Tiempo(</a:t>
            </a:r>
            <a:r>
              <a:rPr lang="es-ES" sz="1400" dirty="0" err="1"/>
              <a:t>void</a:t>
            </a:r>
            <a:r>
              <a:rPr lang="es-ES" sz="1400" dirty="0"/>
              <a:t>): implementa el tiempo en la cartelera.</a:t>
            </a:r>
          </a:p>
          <a:p>
            <a:pPr marL="342900" indent="-342900">
              <a:buFont typeface="+mj-lt"/>
              <a:buAutoNum type="arabicPeriod"/>
            </a:pPr>
            <a:r>
              <a:rPr lang="es-ES" sz="1400" dirty="0"/>
              <a:t>Disponible(</a:t>
            </a:r>
            <a:r>
              <a:rPr lang="es-ES" sz="1400" dirty="0" err="1"/>
              <a:t>void</a:t>
            </a:r>
            <a:r>
              <a:rPr lang="es-ES" sz="1400" dirty="0"/>
              <a:t>): comprueba si se ha pasado la hora a la que empieza la película.</a:t>
            </a:r>
          </a:p>
          <a:p>
            <a:pPr marL="342900" indent="-342900">
              <a:buFont typeface="+mj-lt"/>
              <a:buAutoNum type="arabicPeriod"/>
            </a:pPr>
            <a:endParaRPr lang="es-ES" sz="1400" dirty="0"/>
          </a:p>
        </p:txBody>
      </p:sp>
    </p:spTree>
    <p:extLst>
      <p:ext uri="{BB962C8B-B14F-4D97-AF65-F5344CB8AC3E}">
        <p14:creationId xmlns:p14="http://schemas.microsoft.com/office/powerpoint/2010/main" val="35045689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264</TotalTime>
  <Words>1265</Words>
  <Application>Microsoft Office PowerPoint</Application>
  <PresentationFormat>Panorámica</PresentationFormat>
  <Paragraphs>73</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Calibri</vt:lpstr>
      <vt:lpstr>Calibri Light</vt:lpstr>
      <vt:lpstr>Office Theme</vt:lpstr>
      <vt:lpstr>CINES BARTOLO  (WIKI)</vt:lpstr>
      <vt:lpstr>OBJETIVOS INICIALES</vt:lpstr>
      <vt:lpstr>Funcionalidades implementadas</vt:lpstr>
      <vt:lpstr>Presentación de PowerPoint</vt:lpstr>
      <vt:lpstr>Guía de utilización de programa</vt:lpstr>
      <vt:lpstr>Funciones implementadas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CINES BARTOLO  (WIKI)</dc:title>
  <dc:creator>diego bartolome sanza</dc:creator>
  <cp:lastModifiedBy>Nacho Brea</cp:lastModifiedBy>
  <cp:revision>32</cp:revision>
  <dcterms:created xsi:type="dcterms:W3CDTF">2019-05-10T10:38:16Z</dcterms:created>
  <dcterms:modified xsi:type="dcterms:W3CDTF">2019-05-20T21:44:42Z</dcterms:modified>
</cp:coreProperties>
</file>