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Sospechoso Infraganti" initials="MSI" lastIdx="1" clrIdx="0">
    <p:extLst>
      <p:ext uri="{19B8F6BF-5375-455C-9EA6-DF929625EA0E}">
        <p15:presenceInfo xmlns:p15="http://schemas.microsoft.com/office/powerpoint/2012/main" userId="e825901ccee23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2T21:49:12.629"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308587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65D53E8-DDE9-4B6A-95D2-B74FD0CDF3BC}"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226478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231124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100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2334291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102926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3529472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2521580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301604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160517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360286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65D53E8-DDE9-4B6A-95D2-B74FD0CDF3BC}"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221696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65D53E8-DDE9-4B6A-95D2-B74FD0CDF3BC}" type="datetimeFigureOut">
              <a:rPr lang="es-ES" smtClean="0"/>
              <a:t>22/05/2020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13142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366072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188524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A65D53E8-DDE9-4B6A-95D2-B74FD0CDF3BC}" type="datetimeFigureOut">
              <a:rPr lang="es-ES" smtClean="0"/>
              <a:t>22/05/2020</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362099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65D53E8-DDE9-4B6A-95D2-B74FD0CDF3BC}"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B8127B-056A-469E-9EC9-A709B4D4BAEF}" type="slidenum">
              <a:rPr lang="es-ES" smtClean="0"/>
              <a:t>‹Nº›</a:t>
            </a:fld>
            <a:endParaRPr lang="es-ES"/>
          </a:p>
        </p:txBody>
      </p:sp>
    </p:spTree>
    <p:extLst>
      <p:ext uri="{BB962C8B-B14F-4D97-AF65-F5344CB8AC3E}">
        <p14:creationId xmlns:p14="http://schemas.microsoft.com/office/powerpoint/2010/main" val="14705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5D53E8-DDE9-4B6A-95D2-B74FD0CDF3BC}" type="datetimeFigureOut">
              <a:rPr lang="es-ES" smtClean="0"/>
              <a:t>22/05/2020</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EB8127B-056A-469E-9EC9-A709B4D4BAEF}" type="slidenum">
              <a:rPr lang="es-ES" smtClean="0"/>
              <a:t>‹Nº›</a:t>
            </a:fld>
            <a:endParaRPr lang="es-ES"/>
          </a:p>
        </p:txBody>
      </p:sp>
    </p:spTree>
    <p:extLst>
      <p:ext uri="{BB962C8B-B14F-4D97-AF65-F5344CB8AC3E}">
        <p14:creationId xmlns:p14="http://schemas.microsoft.com/office/powerpoint/2010/main" val="1308840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aigora/twQ103_1920-twq103-conchibingo/blob/Images/IMAGES/BINGO.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igora/twQ103_1920-twq103-conchibingo/blob/Images/IMAGES/Ficheros.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igora/twQ103_1920-twq103-conchibingo/blob/Images/IMAGES/MENU.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igora/twQ103_1920-twq103-conchibingo/blob/Images/IMAGES/Numero%20usuarios.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igora/twQ103_1920-twq103-conchibingo/blob/Images/IMAGES/Repetir%20nombre.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igora/twQ103_1920-twq103-conchibingo/blob/Images/IMAGES/Numero%20cartones.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igora/twQ103_1920-twq103-conchibingo/blob/Images/IMAGES/Usuario2.jpg" TargetMode="External"/><Relationship Id="rId2" Type="http://schemas.openxmlformats.org/officeDocument/2006/relationships/hyperlink" Target="https://github.com/aigora/twQ103_1920-twq103-conchibingo/blob/Images/IMAGES/Sin%20ingreso.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igora/twQ103_1920-twq103-conchibingo/blob/Images/IMAGES/Cartones.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33683" y="2333767"/>
            <a:ext cx="8152263" cy="1681161"/>
          </a:xfrm>
        </p:spPr>
        <p:txBody>
          <a:bodyPr>
            <a:noAutofit/>
          </a:bodyPr>
          <a:lstStyle/>
          <a:p>
            <a:r>
              <a:rPr lang="es-ES" sz="9600" b="1" u="sng" dirty="0" err="1">
                <a:solidFill>
                  <a:schemeClr val="accent1"/>
                </a:solidFill>
              </a:rPr>
              <a:t>C</a:t>
            </a:r>
            <a:r>
              <a:rPr lang="es-ES" sz="9600" b="1" u="sng" dirty="0" err="1" smtClean="0">
                <a:solidFill>
                  <a:schemeClr val="accent1"/>
                </a:solidFill>
              </a:rPr>
              <a:t>onchiBingo</a:t>
            </a:r>
            <a:endParaRPr lang="es-ES" sz="9600" b="1" u="sng" dirty="0">
              <a:solidFill>
                <a:schemeClr val="accent1"/>
              </a:solidFill>
            </a:endParaRPr>
          </a:p>
        </p:txBody>
      </p:sp>
    </p:spTree>
    <p:extLst>
      <p:ext uri="{BB962C8B-B14F-4D97-AF65-F5344CB8AC3E}">
        <p14:creationId xmlns:p14="http://schemas.microsoft.com/office/powerpoint/2010/main" val="18377423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646" y="944037"/>
            <a:ext cx="9404723" cy="857467"/>
          </a:xfrm>
        </p:spPr>
        <p:txBody>
          <a:bodyPr/>
          <a:lstStyle/>
          <a:p>
            <a:r>
              <a:rPr lang="es-ES" b="1" u="sng" dirty="0">
                <a:solidFill>
                  <a:schemeClr val="accent1"/>
                </a:solidFill>
              </a:rPr>
              <a:t>5</a:t>
            </a:r>
            <a:r>
              <a:rPr lang="es-ES" b="1" u="sng" dirty="0" smtClean="0">
                <a:solidFill>
                  <a:schemeClr val="accent1"/>
                </a:solidFill>
              </a:rPr>
              <a:t>. FUNCIONAMIENTO DEL BINGO</a:t>
            </a:r>
            <a:endParaRPr lang="es-ES" b="1" u="sng" dirty="0">
              <a:solidFill>
                <a:schemeClr val="accent1"/>
              </a:solidFill>
            </a:endParaRPr>
          </a:p>
        </p:txBody>
      </p:sp>
      <p:sp>
        <p:nvSpPr>
          <p:cNvPr id="3" name="Marcador de contenido 2"/>
          <p:cNvSpPr>
            <a:spLocks noGrp="1"/>
          </p:cNvSpPr>
          <p:nvPr>
            <p:ph idx="1"/>
          </p:nvPr>
        </p:nvSpPr>
        <p:spPr>
          <a:xfrm>
            <a:off x="1035191" y="2033516"/>
            <a:ext cx="8626561" cy="3671248"/>
          </a:xfrm>
        </p:spPr>
        <p:txBody>
          <a:bodyPr/>
          <a:lstStyle/>
          <a:p>
            <a:pPr marL="0" indent="0">
              <a:buNone/>
            </a:pPr>
            <a:r>
              <a:rPr lang="es-ES" dirty="0" smtClean="0"/>
              <a:t>Una vez introducidos los datos y creados los cartones, comienzan a salir los números del bombo. El programa esta diseñado del modo que cada vez que sale un numero si se encuentra en el cartón, un contador varía si se canta línea o bingo.</a:t>
            </a:r>
          </a:p>
          <a:p>
            <a:pPr marL="0" indent="0">
              <a:buNone/>
            </a:pPr>
            <a:r>
              <a:rPr lang="es-ES" dirty="0"/>
              <a:t>	</a:t>
            </a:r>
            <a:r>
              <a:rPr lang="es-ES" dirty="0" smtClean="0"/>
              <a:t>Cuando el bingo acaba, el programa nos indica quién ha cantado línea y quién bingo.</a:t>
            </a:r>
          </a:p>
          <a:p>
            <a:pPr marL="0" indent="0">
              <a:buNone/>
            </a:pPr>
            <a:endParaRPr lang="es-ES" dirty="0"/>
          </a:p>
          <a:p>
            <a:pPr marL="0" indent="0">
              <a:buNone/>
            </a:pPr>
            <a:endParaRPr lang="es-ES" dirty="0"/>
          </a:p>
          <a:p>
            <a:pPr marL="0" indent="0">
              <a:buNone/>
            </a:pPr>
            <a:endParaRPr lang="es-ES" dirty="0" smtClean="0"/>
          </a:p>
        </p:txBody>
      </p:sp>
      <p:sp>
        <p:nvSpPr>
          <p:cNvPr id="4" name="CuadroTexto 3"/>
          <p:cNvSpPr txBox="1"/>
          <p:nvPr/>
        </p:nvSpPr>
        <p:spPr>
          <a:xfrm>
            <a:off x="639405" y="5058433"/>
            <a:ext cx="10961191" cy="646331"/>
          </a:xfrm>
          <a:prstGeom prst="rect">
            <a:avLst/>
          </a:prstGeom>
          <a:noFill/>
        </p:spPr>
        <p:txBody>
          <a:bodyPr wrap="square" rtlCol="0">
            <a:spAutoFit/>
          </a:bodyPr>
          <a:lstStyle/>
          <a:p>
            <a:r>
              <a:rPr lang="es-ES" dirty="0">
                <a:hlinkClick r:id="rId2"/>
              </a:rPr>
              <a:t>https://github.com/aigora/twQ103_1920-twq103-conchibingo/blob/Images/IMAGES/BINGO.jpg</a:t>
            </a:r>
            <a:endParaRPr lang="es-ES" dirty="0"/>
          </a:p>
          <a:p>
            <a:endParaRPr lang="es-ES" dirty="0"/>
          </a:p>
        </p:txBody>
      </p:sp>
    </p:spTree>
    <p:extLst>
      <p:ext uri="{BB962C8B-B14F-4D97-AF65-F5344CB8AC3E}">
        <p14:creationId xmlns:p14="http://schemas.microsoft.com/office/powerpoint/2010/main" val="33063865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4702" y="1005452"/>
            <a:ext cx="9528416" cy="1635390"/>
          </a:xfrm>
        </p:spPr>
        <p:txBody>
          <a:bodyPr/>
          <a:lstStyle/>
          <a:p>
            <a:r>
              <a:rPr lang="es-ES" b="1" u="sng" dirty="0" smtClean="0">
                <a:solidFill>
                  <a:schemeClr val="accent1"/>
                </a:solidFill>
              </a:rPr>
              <a:t>6. INTRODUCCIÓN DE DATOS EN EL FICHERO</a:t>
            </a:r>
            <a:endParaRPr lang="es-ES" b="1" u="sng" dirty="0">
              <a:solidFill>
                <a:schemeClr val="accent1"/>
              </a:solidFill>
            </a:endParaRPr>
          </a:p>
        </p:txBody>
      </p:sp>
      <p:sp>
        <p:nvSpPr>
          <p:cNvPr id="3" name="Marcador de contenido 2"/>
          <p:cNvSpPr>
            <a:spLocks noGrp="1"/>
          </p:cNvSpPr>
          <p:nvPr>
            <p:ph idx="1"/>
          </p:nvPr>
        </p:nvSpPr>
        <p:spPr>
          <a:xfrm>
            <a:off x="1021543" y="2763671"/>
            <a:ext cx="8626561" cy="3555242"/>
          </a:xfrm>
        </p:spPr>
        <p:txBody>
          <a:bodyPr/>
          <a:lstStyle/>
          <a:p>
            <a:pPr marL="0" indent="0">
              <a:buNone/>
            </a:pPr>
            <a:r>
              <a:rPr lang="es-ES" dirty="0" smtClean="0"/>
              <a:t>Una vez acabado el funcionamiento del bingo, a cada usuario se le actualiza el dinero. Una vez hecho esto, se escriben estos datos en un fichero llamado usuarios.txt</a:t>
            </a:r>
          </a:p>
          <a:p>
            <a:pPr marL="0" indent="0">
              <a:buNone/>
            </a:pPr>
            <a:endParaRPr lang="es-ES" dirty="0" smtClean="0"/>
          </a:p>
          <a:p>
            <a:pPr marL="0" indent="0">
              <a:buNone/>
            </a:pPr>
            <a:endParaRPr lang="es-ES" dirty="0"/>
          </a:p>
          <a:p>
            <a:pPr marL="0" indent="0">
              <a:buNone/>
            </a:pPr>
            <a:endParaRPr lang="es-ES" dirty="0"/>
          </a:p>
        </p:txBody>
      </p:sp>
      <p:sp>
        <p:nvSpPr>
          <p:cNvPr id="4" name="CuadroTexto 3"/>
          <p:cNvSpPr txBox="1"/>
          <p:nvPr/>
        </p:nvSpPr>
        <p:spPr>
          <a:xfrm>
            <a:off x="734702" y="4541292"/>
            <a:ext cx="11267365" cy="584775"/>
          </a:xfrm>
          <a:prstGeom prst="rect">
            <a:avLst/>
          </a:prstGeom>
          <a:noFill/>
        </p:spPr>
        <p:txBody>
          <a:bodyPr wrap="square" rtlCol="0">
            <a:spAutoFit/>
          </a:bodyPr>
          <a:lstStyle/>
          <a:p>
            <a:r>
              <a:rPr lang="es-ES" sz="1600" dirty="0">
                <a:hlinkClick r:id="rId2"/>
              </a:rPr>
              <a:t>https://</a:t>
            </a:r>
            <a:r>
              <a:rPr lang="es-ES" sz="1600" dirty="0" smtClean="0">
                <a:hlinkClick r:id="rId2"/>
              </a:rPr>
              <a:t>github.com/aigora/twQ103_1920-twq103-conchibingo/blob/Images/IMAGES/Ficheros.jpg</a:t>
            </a:r>
            <a:endParaRPr lang="es-ES" sz="1600" dirty="0" smtClean="0"/>
          </a:p>
          <a:p>
            <a:endParaRPr lang="es-ES" sz="1600" dirty="0"/>
          </a:p>
        </p:txBody>
      </p:sp>
    </p:spTree>
    <p:extLst>
      <p:ext uri="{BB962C8B-B14F-4D97-AF65-F5344CB8AC3E}">
        <p14:creationId xmlns:p14="http://schemas.microsoft.com/office/powerpoint/2010/main" val="23102499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u="sng" dirty="0" smtClean="0">
                <a:solidFill>
                  <a:schemeClr val="accent1"/>
                </a:solidFill>
              </a:rPr>
              <a:t>ÍNDICE</a:t>
            </a:r>
            <a:endParaRPr lang="es-ES" b="1" u="sng" dirty="0">
              <a:solidFill>
                <a:schemeClr val="accent1"/>
              </a:solidFill>
            </a:endParaRPr>
          </a:p>
        </p:txBody>
      </p:sp>
      <p:sp>
        <p:nvSpPr>
          <p:cNvPr id="3" name="Marcador de contenido 2"/>
          <p:cNvSpPr>
            <a:spLocks noGrp="1"/>
          </p:cNvSpPr>
          <p:nvPr>
            <p:ph idx="1"/>
          </p:nvPr>
        </p:nvSpPr>
        <p:spPr>
          <a:xfrm>
            <a:off x="891030" y="1705970"/>
            <a:ext cx="9159804" cy="4214883"/>
          </a:xfrm>
        </p:spPr>
        <p:txBody>
          <a:bodyPr/>
          <a:lstStyle/>
          <a:p>
            <a:pPr marL="0" indent="0">
              <a:buNone/>
            </a:pPr>
            <a:r>
              <a:rPr lang="es-ES" dirty="0" smtClean="0">
                <a:solidFill>
                  <a:schemeClr val="accent1"/>
                </a:solidFill>
              </a:rPr>
              <a:t>1. </a:t>
            </a:r>
            <a:r>
              <a:rPr lang="es-ES" dirty="0" smtClean="0"/>
              <a:t>MENÚ DE INICIO</a:t>
            </a:r>
          </a:p>
          <a:p>
            <a:pPr marL="0" indent="0">
              <a:buNone/>
            </a:pPr>
            <a:r>
              <a:rPr lang="es-ES" dirty="0" smtClean="0">
                <a:solidFill>
                  <a:schemeClr val="accent1"/>
                </a:solidFill>
              </a:rPr>
              <a:t>2. </a:t>
            </a:r>
            <a:r>
              <a:rPr lang="es-ES" dirty="0" smtClean="0"/>
              <a:t>DATOS DE LA PARTIDA</a:t>
            </a:r>
          </a:p>
          <a:p>
            <a:pPr marL="0" indent="0">
              <a:buNone/>
            </a:pPr>
            <a:r>
              <a:rPr lang="es-ES" dirty="0"/>
              <a:t>	</a:t>
            </a:r>
            <a:r>
              <a:rPr lang="es-ES" sz="1600" dirty="0" smtClean="0">
                <a:solidFill>
                  <a:schemeClr val="accent1"/>
                </a:solidFill>
              </a:rPr>
              <a:t>2.1</a:t>
            </a:r>
            <a:r>
              <a:rPr lang="es-ES" sz="1600" dirty="0" smtClean="0"/>
              <a:t> USUARIO</a:t>
            </a:r>
          </a:p>
          <a:p>
            <a:pPr marL="0" indent="0">
              <a:buNone/>
            </a:pPr>
            <a:r>
              <a:rPr lang="es-ES" sz="1600" dirty="0"/>
              <a:t>	</a:t>
            </a:r>
            <a:r>
              <a:rPr lang="es-ES" sz="1600" dirty="0" smtClean="0">
                <a:solidFill>
                  <a:schemeClr val="accent1"/>
                </a:solidFill>
              </a:rPr>
              <a:t>2.2</a:t>
            </a:r>
            <a:r>
              <a:rPr lang="es-ES" sz="1600" dirty="0" smtClean="0"/>
              <a:t> NOMBRE DE LOS USUARIOS</a:t>
            </a:r>
          </a:p>
          <a:p>
            <a:pPr marL="0" indent="0">
              <a:buNone/>
            </a:pPr>
            <a:r>
              <a:rPr lang="es-ES" sz="1600" dirty="0"/>
              <a:t>	</a:t>
            </a:r>
            <a:r>
              <a:rPr lang="es-ES" sz="1600" dirty="0" smtClean="0">
                <a:solidFill>
                  <a:schemeClr val="accent1"/>
                </a:solidFill>
              </a:rPr>
              <a:t>2.3</a:t>
            </a:r>
            <a:r>
              <a:rPr lang="es-ES" sz="1600" dirty="0" smtClean="0"/>
              <a:t> CANTIDAD DE CARTONES DE LOS USUARIOS</a:t>
            </a:r>
          </a:p>
          <a:p>
            <a:pPr marL="0" indent="0">
              <a:buNone/>
            </a:pPr>
            <a:r>
              <a:rPr lang="es-ES" sz="1600" dirty="0"/>
              <a:t>	</a:t>
            </a:r>
            <a:r>
              <a:rPr lang="es-ES" sz="1600" dirty="0" smtClean="0">
                <a:solidFill>
                  <a:schemeClr val="accent1"/>
                </a:solidFill>
              </a:rPr>
              <a:t>2.4</a:t>
            </a:r>
            <a:r>
              <a:rPr lang="es-ES" sz="1600" dirty="0" smtClean="0"/>
              <a:t> DINERO DE LOS USUARIOS</a:t>
            </a:r>
          </a:p>
          <a:p>
            <a:pPr marL="0" indent="0">
              <a:buNone/>
            </a:pPr>
            <a:r>
              <a:rPr lang="es-ES" dirty="0" smtClean="0">
                <a:solidFill>
                  <a:schemeClr val="accent1"/>
                </a:solidFill>
              </a:rPr>
              <a:t>3. </a:t>
            </a:r>
            <a:r>
              <a:rPr lang="es-ES" dirty="0" smtClean="0"/>
              <a:t>CREACION DE LOS CARTONES </a:t>
            </a:r>
          </a:p>
          <a:p>
            <a:pPr marL="0" indent="0">
              <a:buNone/>
            </a:pPr>
            <a:r>
              <a:rPr lang="es-ES" dirty="0" smtClean="0">
                <a:solidFill>
                  <a:schemeClr val="accent1"/>
                </a:solidFill>
              </a:rPr>
              <a:t>4. </a:t>
            </a:r>
            <a:r>
              <a:rPr lang="es-ES" dirty="0" smtClean="0"/>
              <a:t>CREACIÓN DEL BOMBO</a:t>
            </a:r>
          </a:p>
          <a:p>
            <a:pPr marL="0" indent="0">
              <a:buNone/>
            </a:pPr>
            <a:r>
              <a:rPr lang="es-ES" dirty="0" smtClean="0">
                <a:solidFill>
                  <a:schemeClr val="accent1"/>
                </a:solidFill>
              </a:rPr>
              <a:t>5. </a:t>
            </a:r>
            <a:r>
              <a:rPr lang="es-ES" dirty="0" smtClean="0"/>
              <a:t>FUNCIONAMIENTO DEL BINGO</a:t>
            </a:r>
          </a:p>
          <a:p>
            <a:pPr marL="0" indent="0">
              <a:buNone/>
            </a:pPr>
            <a:r>
              <a:rPr lang="es-ES" dirty="0" smtClean="0">
                <a:solidFill>
                  <a:schemeClr val="accent1"/>
                </a:solidFill>
              </a:rPr>
              <a:t>6. </a:t>
            </a:r>
            <a:r>
              <a:rPr lang="es-ES" dirty="0" smtClean="0"/>
              <a:t>INTRODUCCIÓN DE DATOS EN EL FICHERO</a:t>
            </a:r>
            <a:endParaRPr lang="es-ES" dirty="0"/>
          </a:p>
        </p:txBody>
      </p:sp>
    </p:spTree>
    <p:extLst>
      <p:ext uri="{BB962C8B-B14F-4D97-AF65-F5344CB8AC3E}">
        <p14:creationId xmlns:p14="http://schemas.microsoft.com/office/powerpoint/2010/main" val="18091054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807560"/>
            <a:ext cx="9404723" cy="857467"/>
          </a:xfrm>
        </p:spPr>
        <p:txBody>
          <a:bodyPr/>
          <a:lstStyle/>
          <a:p>
            <a:r>
              <a:rPr lang="es-ES" b="1" u="sng" dirty="0" smtClean="0">
                <a:solidFill>
                  <a:schemeClr val="accent1"/>
                </a:solidFill>
              </a:rPr>
              <a:t>1. MENÚ DE INICIO </a:t>
            </a:r>
            <a:endParaRPr lang="es-ES" b="1" u="sng" dirty="0">
              <a:solidFill>
                <a:schemeClr val="accent1"/>
              </a:solidFill>
            </a:endParaRPr>
          </a:p>
        </p:txBody>
      </p:sp>
      <p:sp>
        <p:nvSpPr>
          <p:cNvPr id="3" name="Marcador de contenido 2"/>
          <p:cNvSpPr>
            <a:spLocks noGrp="1"/>
          </p:cNvSpPr>
          <p:nvPr>
            <p:ph idx="1"/>
          </p:nvPr>
        </p:nvSpPr>
        <p:spPr>
          <a:xfrm>
            <a:off x="1104293" y="1919787"/>
            <a:ext cx="9172471" cy="2775044"/>
          </a:xfrm>
        </p:spPr>
        <p:txBody>
          <a:bodyPr/>
          <a:lstStyle/>
          <a:p>
            <a:pPr marL="0" indent="0">
              <a:buNone/>
            </a:pPr>
            <a:r>
              <a:rPr lang="es-ES" dirty="0" smtClean="0"/>
              <a:t>Nuestro programa comienza con el título del bingo, el cuál está creada a partir de una función tipo </a:t>
            </a:r>
            <a:r>
              <a:rPr lang="es-ES" dirty="0" err="1" smtClean="0"/>
              <a:t>void</a:t>
            </a:r>
            <a:r>
              <a:rPr lang="es-ES" dirty="0" smtClean="0"/>
              <a:t>.</a:t>
            </a:r>
          </a:p>
          <a:p>
            <a:pPr marL="0" indent="0">
              <a:buNone/>
            </a:pPr>
            <a:endParaRPr lang="es-ES" dirty="0"/>
          </a:p>
          <a:p>
            <a:pPr marL="0" indent="0">
              <a:buNone/>
            </a:pPr>
            <a:r>
              <a:rPr lang="es-ES" dirty="0" smtClean="0"/>
              <a:t>	En esta pantalla también se incluyen las normas del juego, como es el precio del cartón o el número máximo de usuarios. Si se incumple cualquiera de estas normas, el programa se ejecutará de tal manera que obligue al usuario a cumplirlas</a:t>
            </a:r>
            <a:r>
              <a:rPr lang="es-ES" dirty="0" smtClean="0"/>
              <a:t>.</a:t>
            </a:r>
            <a:endParaRPr lang="es-ES" dirty="0" smtClean="0"/>
          </a:p>
        </p:txBody>
      </p:sp>
      <p:sp>
        <p:nvSpPr>
          <p:cNvPr id="4" name="CuadroTexto 3"/>
          <p:cNvSpPr txBox="1"/>
          <p:nvPr/>
        </p:nvSpPr>
        <p:spPr>
          <a:xfrm>
            <a:off x="1104293" y="4949591"/>
            <a:ext cx="9753483" cy="584775"/>
          </a:xfrm>
          <a:prstGeom prst="rect">
            <a:avLst/>
          </a:prstGeom>
          <a:noFill/>
        </p:spPr>
        <p:txBody>
          <a:bodyPr wrap="square" rtlCol="0">
            <a:spAutoFit/>
          </a:bodyPr>
          <a:lstStyle/>
          <a:p>
            <a:r>
              <a:rPr lang="es-ES" sz="1600" dirty="0" smtClean="0">
                <a:solidFill>
                  <a:srgbClr val="00B0F0"/>
                </a:solidFill>
                <a:hlinkClick r:id="rId2"/>
              </a:rPr>
              <a:t>https</a:t>
            </a:r>
            <a:r>
              <a:rPr lang="es-ES" sz="1600" dirty="0">
                <a:solidFill>
                  <a:srgbClr val="00B0F0"/>
                </a:solidFill>
                <a:hlinkClick r:id="rId2"/>
              </a:rPr>
              <a:t>://</a:t>
            </a:r>
            <a:r>
              <a:rPr lang="es-ES" sz="1600" dirty="0" smtClean="0">
                <a:solidFill>
                  <a:srgbClr val="00B0F0"/>
                </a:solidFill>
                <a:hlinkClick r:id="rId2"/>
              </a:rPr>
              <a:t>github.com/aigora/twQ103_1920-twq103-conchibingo/blob/Images/IMAGES/MENU.jpg</a:t>
            </a:r>
            <a:endParaRPr lang="es-ES" sz="1600" dirty="0" smtClean="0">
              <a:solidFill>
                <a:srgbClr val="00B0F0"/>
              </a:solidFill>
            </a:endParaRPr>
          </a:p>
          <a:p>
            <a:endParaRPr lang="es-ES" sz="1600" dirty="0">
              <a:solidFill>
                <a:srgbClr val="00B0F0"/>
              </a:solidFill>
            </a:endParaRPr>
          </a:p>
        </p:txBody>
      </p:sp>
    </p:spTree>
    <p:extLst>
      <p:ext uri="{BB962C8B-B14F-4D97-AF65-F5344CB8AC3E}">
        <p14:creationId xmlns:p14="http://schemas.microsoft.com/office/powerpoint/2010/main" val="34126258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916742"/>
            <a:ext cx="9404723" cy="953001"/>
          </a:xfrm>
        </p:spPr>
        <p:txBody>
          <a:bodyPr/>
          <a:lstStyle/>
          <a:p>
            <a:r>
              <a:rPr lang="es-ES" b="1" u="sng" dirty="0" smtClean="0">
                <a:solidFill>
                  <a:schemeClr val="accent1"/>
                </a:solidFill>
              </a:rPr>
              <a:t>2 DATOS DE LA PARTIDA</a:t>
            </a:r>
            <a:endParaRPr lang="es-ES" b="1" u="sng" dirty="0">
              <a:solidFill>
                <a:schemeClr val="accent1"/>
              </a:solidFill>
            </a:endParaRPr>
          </a:p>
        </p:txBody>
      </p:sp>
      <p:sp>
        <p:nvSpPr>
          <p:cNvPr id="3" name="Marcador de contenido 2"/>
          <p:cNvSpPr>
            <a:spLocks noGrp="1"/>
          </p:cNvSpPr>
          <p:nvPr>
            <p:ph idx="1"/>
          </p:nvPr>
        </p:nvSpPr>
        <p:spPr>
          <a:xfrm>
            <a:off x="1104293" y="1869743"/>
            <a:ext cx="8946541" cy="2688609"/>
          </a:xfrm>
        </p:spPr>
        <p:txBody>
          <a:bodyPr>
            <a:normAutofit/>
          </a:bodyPr>
          <a:lstStyle/>
          <a:p>
            <a:pPr marL="0" indent="0">
              <a:buNone/>
            </a:pPr>
            <a:r>
              <a:rPr lang="es-ES" sz="2800" b="1" dirty="0" smtClean="0">
                <a:solidFill>
                  <a:schemeClr val="accent1"/>
                </a:solidFill>
              </a:rPr>
              <a:t>2.1 USUARIOS</a:t>
            </a:r>
          </a:p>
          <a:p>
            <a:pPr marL="0" indent="0">
              <a:buNone/>
            </a:pPr>
            <a:r>
              <a:rPr lang="es-ES" dirty="0" smtClean="0"/>
              <a:t>En nuestro programa los usuarios están definidos mediante una estructura, la cual incluye el </a:t>
            </a:r>
            <a:r>
              <a:rPr lang="es-ES" dirty="0" err="1" smtClean="0"/>
              <a:t>nickname</a:t>
            </a:r>
            <a:r>
              <a:rPr lang="es-ES" dirty="0" smtClean="0"/>
              <a:t>, la cantidad de cartones y el dinero usado.  </a:t>
            </a:r>
          </a:p>
          <a:p>
            <a:pPr marL="0" indent="0">
              <a:buNone/>
            </a:pPr>
            <a:r>
              <a:rPr lang="es-ES" dirty="0"/>
              <a:t>	</a:t>
            </a:r>
            <a:r>
              <a:rPr lang="es-ES" dirty="0" smtClean="0"/>
              <a:t>La partida admite un máximo de 200 usuarios tal como dicen las normas. Si no se introduce un valor que no es posible, se vuelve a pedir el número de usuarios hasta que se introduzca un valor permitido.</a:t>
            </a:r>
          </a:p>
          <a:p>
            <a:pPr marL="0" indent="0">
              <a:buNone/>
            </a:pPr>
            <a:endParaRPr lang="es-ES" dirty="0"/>
          </a:p>
          <a:p>
            <a:pPr marL="0" indent="0">
              <a:buNone/>
            </a:pPr>
            <a:endParaRPr lang="es-ES" dirty="0" smtClean="0"/>
          </a:p>
          <a:p>
            <a:pPr marL="0" indent="0">
              <a:buNone/>
            </a:pPr>
            <a:endParaRPr lang="es-ES" dirty="0"/>
          </a:p>
        </p:txBody>
      </p:sp>
      <p:sp>
        <p:nvSpPr>
          <p:cNvPr id="4" name="CuadroTexto 3"/>
          <p:cNvSpPr txBox="1"/>
          <p:nvPr/>
        </p:nvSpPr>
        <p:spPr>
          <a:xfrm>
            <a:off x="646111" y="5172799"/>
            <a:ext cx="10972799" cy="584775"/>
          </a:xfrm>
          <a:prstGeom prst="rect">
            <a:avLst/>
          </a:prstGeom>
          <a:noFill/>
        </p:spPr>
        <p:txBody>
          <a:bodyPr wrap="square" rtlCol="0">
            <a:spAutoFit/>
          </a:bodyPr>
          <a:lstStyle/>
          <a:p>
            <a:r>
              <a:rPr lang="es-ES" sz="1600" dirty="0">
                <a:solidFill>
                  <a:srgbClr val="00B0F0"/>
                </a:solidFill>
                <a:hlinkClick r:id="rId2"/>
              </a:rPr>
              <a:t>https://</a:t>
            </a:r>
            <a:r>
              <a:rPr lang="es-ES" sz="1600" dirty="0" smtClean="0">
                <a:solidFill>
                  <a:srgbClr val="00B0F0"/>
                </a:solidFill>
                <a:hlinkClick r:id="rId2"/>
              </a:rPr>
              <a:t>github.com/aigora/twQ103_1920-twq103-conchibingo/blob/Images/IMAGES/Numero%20usuarios.jpg</a:t>
            </a:r>
            <a:endParaRPr lang="es-ES" sz="1600" dirty="0" smtClean="0">
              <a:solidFill>
                <a:srgbClr val="00B0F0"/>
              </a:solidFill>
            </a:endParaRPr>
          </a:p>
          <a:p>
            <a:endParaRPr lang="es-ES" sz="1600" dirty="0">
              <a:solidFill>
                <a:srgbClr val="00B0F0"/>
              </a:solidFill>
            </a:endParaRPr>
          </a:p>
        </p:txBody>
      </p:sp>
    </p:spTree>
    <p:extLst>
      <p:ext uri="{BB962C8B-B14F-4D97-AF65-F5344CB8AC3E}">
        <p14:creationId xmlns:p14="http://schemas.microsoft.com/office/powerpoint/2010/main" val="2248391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80481" y="2033516"/>
            <a:ext cx="9432760" cy="4107976"/>
          </a:xfrm>
        </p:spPr>
        <p:txBody>
          <a:bodyPr/>
          <a:lstStyle/>
          <a:p>
            <a:pPr marL="0" indent="0">
              <a:buNone/>
            </a:pPr>
            <a:r>
              <a:rPr lang="es-ES" sz="2800" b="1" dirty="0" smtClean="0">
                <a:solidFill>
                  <a:schemeClr val="accent1"/>
                </a:solidFill>
              </a:rPr>
              <a:t>2.2 NOMBRE DE LOS </a:t>
            </a:r>
            <a:r>
              <a:rPr lang="es-ES" sz="2800" b="1" dirty="0">
                <a:solidFill>
                  <a:schemeClr val="accent1"/>
                </a:solidFill>
              </a:rPr>
              <a:t>USUARIOS</a:t>
            </a:r>
          </a:p>
          <a:p>
            <a:pPr marL="0" indent="0">
              <a:buNone/>
            </a:pPr>
            <a:r>
              <a:rPr lang="es-ES" dirty="0" smtClean="0"/>
              <a:t>Para identificar al usuario se pide el </a:t>
            </a:r>
            <a:r>
              <a:rPr lang="es-ES" dirty="0" err="1" smtClean="0"/>
              <a:t>nickname</a:t>
            </a:r>
            <a:r>
              <a:rPr lang="es-ES" dirty="0" smtClean="0"/>
              <a:t> (nombre). Este no debe repetirse, por lo que si otro usuario quiere usar el mismo, se lo vuelve a pedir para que sea distinto. </a:t>
            </a:r>
          </a:p>
          <a:p>
            <a:pPr marL="0" indent="0">
              <a:buNone/>
            </a:pPr>
            <a:endParaRPr lang="es-ES" dirty="0" smtClean="0"/>
          </a:p>
          <a:p>
            <a:pPr marL="0" indent="0">
              <a:buNone/>
            </a:pPr>
            <a:endParaRPr lang="es-ES" dirty="0"/>
          </a:p>
        </p:txBody>
      </p:sp>
      <p:sp>
        <p:nvSpPr>
          <p:cNvPr id="2" name="CuadroTexto 1"/>
          <p:cNvSpPr txBox="1"/>
          <p:nvPr/>
        </p:nvSpPr>
        <p:spPr>
          <a:xfrm>
            <a:off x="611991" y="4612944"/>
            <a:ext cx="10824832" cy="584775"/>
          </a:xfrm>
          <a:prstGeom prst="rect">
            <a:avLst/>
          </a:prstGeom>
          <a:noFill/>
        </p:spPr>
        <p:txBody>
          <a:bodyPr wrap="square" rtlCol="0">
            <a:spAutoFit/>
          </a:bodyPr>
          <a:lstStyle/>
          <a:p>
            <a:r>
              <a:rPr lang="es-ES" sz="1600" dirty="0">
                <a:solidFill>
                  <a:srgbClr val="00B0F0"/>
                </a:solidFill>
                <a:hlinkClick r:id="rId2"/>
              </a:rPr>
              <a:t>https://</a:t>
            </a:r>
            <a:r>
              <a:rPr lang="es-ES" sz="1600" dirty="0" smtClean="0">
                <a:solidFill>
                  <a:srgbClr val="00B0F0"/>
                </a:solidFill>
                <a:hlinkClick r:id="rId2"/>
              </a:rPr>
              <a:t>github.com/aigora/twQ103_1920-twq103-conchibingo/blob/Images/IMAGES/Repetir%20nombre.jpg</a:t>
            </a:r>
            <a:endParaRPr lang="es-ES" sz="1600" dirty="0" smtClean="0">
              <a:solidFill>
                <a:srgbClr val="00B0F0"/>
              </a:solidFill>
            </a:endParaRPr>
          </a:p>
          <a:p>
            <a:endParaRPr lang="es-ES" sz="1600" dirty="0">
              <a:solidFill>
                <a:srgbClr val="00B0F0"/>
              </a:solidFill>
            </a:endParaRPr>
          </a:p>
        </p:txBody>
      </p:sp>
    </p:spTree>
    <p:extLst>
      <p:ext uri="{BB962C8B-B14F-4D97-AF65-F5344CB8AC3E}">
        <p14:creationId xmlns:p14="http://schemas.microsoft.com/office/powerpoint/2010/main" val="39173583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80482" y="2006222"/>
            <a:ext cx="9432760" cy="2169994"/>
          </a:xfrm>
        </p:spPr>
        <p:txBody>
          <a:bodyPr/>
          <a:lstStyle/>
          <a:p>
            <a:pPr marL="0" indent="0">
              <a:buNone/>
            </a:pPr>
            <a:r>
              <a:rPr lang="es-ES" sz="2800" b="1" dirty="0" smtClean="0">
                <a:solidFill>
                  <a:schemeClr val="accent1"/>
                </a:solidFill>
              </a:rPr>
              <a:t>2.3 </a:t>
            </a:r>
            <a:r>
              <a:rPr lang="es-ES" sz="2800" b="1" dirty="0">
                <a:solidFill>
                  <a:schemeClr val="accent1"/>
                </a:solidFill>
              </a:rPr>
              <a:t>CANTIDAD DE CARTONES DE LOS USUARIOS</a:t>
            </a:r>
          </a:p>
          <a:p>
            <a:pPr marL="0" indent="0">
              <a:buNone/>
            </a:pPr>
            <a:r>
              <a:rPr lang="es-ES" dirty="0" smtClean="0"/>
              <a:t>Dentro de la estructura usuarios, el numero de cartones es el segundo dato que se pide.  El máximo de cartones para cada usuario por partida es 20. </a:t>
            </a:r>
            <a:r>
              <a:rPr lang="es-ES" dirty="0"/>
              <a:t>Si no se introduce un valor que no es posible, se vuelve a pedir el número de </a:t>
            </a:r>
            <a:r>
              <a:rPr lang="es-ES" dirty="0" smtClean="0"/>
              <a:t>cartones </a:t>
            </a:r>
            <a:r>
              <a:rPr lang="es-ES" dirty="0"/>
              <a:t>hasta que se introduzca un valor permitido.</a:t>
            </a:r>
          </a:p>
          <a:p>
            <a:pPr marL="0" indent="0">
              <a:buNone/>
            </a:pPr>
            <a:endParaRPr lang="es-ES" dirty="0"/>
          </a:p>
          <a:p>
            <a:pPr marL="0" indent="0">
              <a:buNone/>
            </a:pPr>
            <a:endParaRPr lang="es-ES" dirty="0" smtClean="0"/>
          </a:p>
        </p:txBody>
      </p:sp>
      <p:sp>
        <p:nvSpPr>
          <p:cNvPr id="2" name="CuadroTexto 1"/>
          <p:cNvSpPr txBox="1"/>
          <p:nvPr/>
        </p:nvSpPr>
        <p:spPr>
          <a:xfrm>
            <a:off x="368490" y="4831307"/>
            <a:ext cx="11436823" cy="584775"/>
          </a:xfrm>
          <a:prstGeom prst="rect">
            <a:avLst/>
          </a:prstGeom>
          <a:noFill/>
        </p:spPr>
        <p:txBody>
          <a:bodyPr wrap="square" rtlCol="0">
            <a:spAutoFit/>
          </a:bodyPr>
          <a:lstStyle/>
          <a:p>
            <a:r>
              <a:rPr lang="es-ES" sz="1600" dirty="0">
                <a:solidFill>
                  <a:srgbClr val="00B0F0"/>
                </a:solidFill>
                <a:hlinkClick r:id="rId2"/>
              </a:rPr>
              <a:t>https://</a:t>
            </a:r>
            <a:r>
              <a:rPr lang="es-ES" sz="1600" dirty="0" smtClean="0">
                <a:solidFill>
                  <a:srgbClr val="00B0F0"/>
                </a:solidFill>
                <a:hlinkClick r:id="rId2"/>
              </a:rPr>
              <a:t>github.com/aigora/twQ103_1920-twq103-conchibingo/blob/Images/IMAGES/Numero%20cartones.jpg</a:t>
            </a:r>
            <a:endParaRPr lang="es-ES" sz="1600" dirty="0" smtClean="0">
              <a:solidFill>
                <a:srgbClr val="00B0F0"/>
              </a:solidFill>
            </a:endParaRPr>
          </a:p>
          <a:p>
            <a:endParaRPr lang="es-ES" sz="1600" dirty="0">
              <a:solidFill>
                <a:srgbClr val="00B0F0"/>
              </a:solidFill>
            </a:endParaRPr>
          </a:p>
        </p:txBody>
      </p:sp>
    </p:spTree>
    <p:extLst>
      <p:ext uri="{BB962C8B-B14F-4D97-AF65-F5344CB8AC3E}">
        <p14:creationId xmlns:p14="http://schemas.microsoft.com/office/powerpoint/2010/main" val="19006346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5764" y="1501254"/>
            <a:ext cx="9705715" cy="3534770"/>
          </a:xfrm>
        </p:spPr>
        <p:txBody>
          <a:bodyPr>
            <a:normAutofit fontScale="92500" lnSpcReduction="10000"/>
          </a:bodyPr>
          <a:lstStyle/>
          <a:p>
            <a:pPr marL="0" indent="0">
              <a:buNone/>
            </a:pPr>
            <a:r>
              <a:rPr lang="es-ES" sz="3000" b="1" dirty="0" smtClean="0">
                <a:solidFill>
                  <a:schemeClr val="accent1"/>
                </a:solidFill>
              </a:rPr>
              <a:t>2.4 DINERO DE </a:t>
            </a:r>
            <a:r>
              <a:rPr lang="es-ES" sz="3000" b="1" dirty="0">
                <a:solidFill>
                  <a:schemeClr val="accent1"/>
                </a:solidFill>
              </a:rPr>
              <a:t>LOS USUARIOS</a:t>
            </a:r>
          </a:p>
          <a:p>
            <a:pPr marL="0" indent="0">
              <a:buNone/>
            </a:pPr>
            <a:r>
              <a:rPr lang="es-ES" dirty="0" smtClean="0"/>
              <a:t>Dentro de la estructura usuarios, el dinero es el tercer dato que se pide.  Es posible que el usuario no tenga suficiente dinero para jugar. Es por esto que se pregunta si se desea realizar un ingreso.</a:t>
            </a:r>
          </a:p>
          <a:p>
            <a:pPr marL="0" indent="0">
              <a:buNone/>
            </a:pPr>
            <a:r>
              <a:rPr lang="es-ES" dirty="0"/>
              <a:t>	</a:t>
            </a:r>
            <a:r>
              <a:rPr lang="es-ES" dirty="0" smtClean="0"/>
              <a:t>Incluso después de realizarlo, existe la opción de que no pueda jugar, por lo que se pide reducir la cantidad de cartones, de tal manera que se reduzcan hasta que sea posible que el usuario pueda jugar. </a:t>
            </a:r>
            <a:endParaRPr lang="es-ES" dirty="0"/>
          </a:p>
          <a:p>
            <a:pPr marL="0" indent="0">
              <a:buNone/>
            </a:pPr>
            <a:r>
              <a:rPr lang="es-ES" dirty="0" smtClean="0"/>
              <a:t>	En el último caso de que no tenga el suficiente dinero incluso jugando con un solo cartón, se le notifica al usuario que no puede jugar.</a:t>
            </a:r>
          </a:p>
          <a:p>
            <a:pPr marL="0" indent="0">
              <a:buNone/>
            </a:pPr>
            <a:r>
              <a:rPr lang="es-ES" dirty="0" smtClean="0"/>
              <a:t> </a:t>
            </a:r>
            <a:endParaRPr lang="es-ES" dirty="0"/>
          </a:p>
          <a:p>
            <a:pPr marL="0" indent="0">
              <a:buNone/>
            </a:pPr>
            <a:endParaRPr lang="es-ES" dirty="0" smtClean="0"/>
          </a:p>
        </p:txBody>
      </p:sp>
      <p:sp>
        <p:nvSpPr>
          <p:cNvPr id="4" name="CuadroTexto 3"/>
          <p:cNvSpPr txBox="1"/>
          <p:nvPr/>
        </p:nvSpPr>
        <p:spPr>
          <a:xfrm>
            <a:off x="523164" y="5036024"/>
            <a:ext cx="11668836" cy="1077218"/>
          </a:xfrm>
          <a:prstGeom prst="rect">
            <a:avLst/>
          </a:prstGeom>
          <a:noFill/>
        </p:spPr>
        <p:txBody>
          <a:bodyPr wrap="square" rtlCol="0">
            <a:spAutoFit/>
          </a:bodyPr>
          <a:lstStyle/>
          <a:p>
            <a:r>
              <a:rPr lang="es-ES" sz="1600" dirty="0">
                <a:solidFill>
                  <a:srgbClr val="00B0F0"/>
                </a:solidFill>
                <a:hlinkClick r:id="rId2"/>
              </a:rPr>
              <a:t>https://</a:t>
            </a:r>
            <a:r>
              <a:rPr lang="es-ES" sz="1600" dirty="0" smtClean="0">
                <a:solidFill>
                  <a:srgbClr val="00B0F0"/>
                </a:solidFill>
                <a:hlinkClick r:id="rId2"/>
              </a:rPr>
              <a:t>github.com/aigora/twQ103_1920-twq103-conchibingo/blob/Images/IMAGES/Sin%20ingreso.jpg</a:t>
            </a:r>
            <a:endParaRPr lang="es-ES" sz="1600" dirty="0" smtClean="0">
              <a:solidFill>
                <a:srgbClr val="00B0F0"/>
              </a:solidFill>
            </a:endParaRPr>
          </a:p>
          <a:p>
            <a:endParaRPr lang="es-ES" sz="1600" dirty="0">
              <a:solidFill>
                <a:srgbClr val="00B0F0"/>
              </a:solidFill>
            </a:endParaRPr>
          </a:p>
          <a:p>
            <a:r>
              <a:rPr lang="es-ES" sz="1600" dirty="0">
                <a:solidFill>
                  <a:srgbClr val="00B0F0"/>
                </a:solidFill>
                <a:hlinkClick r:id="rId3"/>
              </a:rPr>
              <a:t>https://</a:t>
            </a:r>
            <a:r>
              <a:rPr lang="es-ES" sz="1600" dirty="0" smtClean="0">
                <a:solidFill>
                  <a:srgbClr val="00B0F0"/>
                </a:solidFill>
                <a:hlinkClick r:id="rId3"/>
              </a:rPr>
              <a:t>github.com/aigora/twQ103_1920-twq103-conchibingo/blob/Images/IMAGES/Usuario2.jpg</a:t>
            </a:r>
            <a:endParaRPr lang="es-ES" sz="1600" dirty="0" smtClean="0">
              <a:solidFill>
                <a:srgbClr val="00B0F0"/>
              </a:solidFill>
            </a:endParaRPr>
          </a:p>
          <a:p>
            <a:endParaRPr lang="es-ES" sz="1600" dirty="0">
              <a:solidFill>
                <a:srgbClr val="00B0F0"/>
              </a:solidFill>
            </a:endParaRPr>
          </a:p>
        </p:txBody>
      </p:sp>
    </p:spTree>
    <p:extLst>
      <p:ext uri="{BB962C8B-B14F-4D97-AF65-F5344CB8AC3E}">
        <p14:creationId xmlns:p14="http://schemas.microsoft.com/office/powerpoint/2010/main" val="6849663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2461" y="1025925"/>
            <a:ext cx="9404723" cy="857467"/>
          </a:xfrm>
        </p:spPr>
        <p:txBody>
          <a:bodyPr/>
          <a:lstStyle/>
          <a:p>
            <a:r>
              <a:rPr lang="es-ES" b="1" u="sng" dirty="0">
                <a:solidFill>
                  <a:schemeClr val="accent1"/>
                </a:solidFill>
              </a:rPr>
              <a:t>3</a:t>
            </a:r>
            <a:r>
              <a:rPr lang="es-ES" b="1" u="sng" dirty="0" smtClean="0">
                <a:solidFill>
                  <a:schemeClr val="accent1"/>
                </a:solidFill>
              </a:rPr>
              <a:t>. CREACIÓN DE LOS CARTONES </a:t>
            </a:r>
            <a:endParaRPr lang="es-ES" b="1" u="sng" dirty="0">
              <a:solidFill>
                <a:schemeClr val="accent1"/>
              </a:solidFill>
            </a:endParaRPr>
          </a:p>
        </p:txBody>
      </p:sp>
      <p:sp>
        <p:nvSpPr>
          <p:cNvPr id="3" name="Marcador de contenido 2"/>
          <p:cNvSpPr>
            <a:spLocks noGrp="1"/>
          </p:cNvSpPr>
          <p:nvPr>
            <p:ph idx="1"/>
          </p:nvPr>
        </p:nvSpPr>
        <p:spPr>
          <a:xfrm>
            <a:off x="1021543" y="1992573"/>
            <a:ext cx="8626561" cy="3384646"/>
          </a:xfrm>
        </p:spPr>
        <p:txBody>
          <a:bodyPr/>
          <a:lstStyle/>
          <a:p>
            <a:pPr marL="0" indent="0">
              <a:buNone/>
            </a:pPr>
            <a:r>
              <a:rPr lang="es-ES" dirty="0" smtClean="0"/>
              <a:t>Los cartones se generan a partir de la creación de números aleatorios gracias a la librería &lt;</a:t>
            </a:r>
            <a:r>
              <a:rPr lang="es-ES" dirty="0" err="1" smtClean="0"/>
              <a:t>time.h</a:t>
            </a:r>
            <a:r>
              <a:rPr lang="es-ES" dirty="0" smtClean="0"/>
              <a:t>&gt; . Usando bucles anidados y una matriz, se genera el cartón asignando un numero aleatorio a cada posición.</a:t>
            </a:r>
          </a:p>
          <a:p>
            <a:pPr marL="0" indent="0">
              <a:buNone/>
            </a:pPr>
            <a:endParaRPr lang="es-ES" dirty="0"/>
          </a:p>
          <a:p>
            <a:pPr marL="0" indent="0">
              <a:buNone/>
            </a:pPr>
            <a:endParaRPr lang="es-ES" dirty="0" smtClean="0"/>
          </a:p>
          <a:p>
            <a:pPr marL="0" indent="0">
              <a:buNone/>
            </a:pPr>
            <a:endParaRPr lang="es-ES" dirty="0" smtClean="0"/>
          </a:p>
        </p:txBody>
      </p:sp>
      <p:sp>
        <p:nvSpPr>
          <p:cNvPr id="4" name="CuadroTexto 3"/>
          <p:cNvSpPr txBox="1"/>
          <p:nvPr/>
        </p:nvSpPr>
        <p:spPr>
          <a:xfrm>
            <a:off x="803179" y="3971498"/>
            <a:ext cx="10483520" cy="584775"/>
          </a:xfrm>
          <a:prstGeom prst="rect">
            <a:avLst/>
          </a:prstGeom>
          <a:noFill/>
        </p:spPr>
        <p:txBody>
          <a:bodyPr wrap="square" rtlCol="0">
            <a:spAutoFit/>
          </a:bodyPr>
          <a:lstStyle/>
          <a:p>
            <a:r>
              <a:rPr lang="es-ES" sz="1600" dirty="0">
                <a:hlinkClick r:id="rId2"/>
              </a:rPr>
              <a:t>https://</a:t>
            </a:r>
            <a:r>
              <a:rPr lang="es-ES" sz="1600" dirty="0" smtClean="0">
                <a:hlinkClick r:id="rId2"/>
              </a:rPr>
              <a:t>github.com/aigora/twQ103_1920-twq103-conchibingo/blob/Images/IMAGES/Cartones.jpg</a:t>
            </a:r>
            <a:endParaRPr lang="es-ES" sz="1600" dirty="0" smtClean="0"/>
          </a:p>
          <a:p>
            <a:endParaRPr lang="es-ES" sz="1600" dirty="0"/>
          </a:p>
        </p:txBody>
      </p:sp>
    </p:spTree>
    <p:extLst>
      <p:ext uri="{BB962C8B-B14F-4D97-AF65-F5344CB8AC3E}">
        <p14:creationId xmlns:p14="http://schemas.microsoft.com/office/powerpoint/2010/main" val="15020039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1646" y="944037"/>
            <a:ext cx="9404723" cy="857467"/>
          </a:xfrm>
        </p:spPr>
        <p:txBody>
          <a:bodyPr/>
          <a:lstStyle/>
          <a:p>
            <a:r>
              <a:rPr lang="es-ES" b="1" u="sng" dirty="0" smtClean="0">
                <a:solidFill>
                  <a:schemeClr val="accent1"/>
                </a:solidFill>
              </a:rPr>
              <a:t>4. CREACIÓN DEL BOMBO</a:t>
            </a:r>
            <a:endParaRPr lang="es-ES" b="1" u="sng" dirty="0">
              <a:solidFill>
                <a:schemeClr val="accent1"/>
              </a:solidFill>
            </a:endParaRPr>
          </a:p>
        </p:txBody>
      </p:sp>
      <p:sp>
        <p:nvSpPr>
          <p:cNvPr id="3" name="Marcador de contenido 2"/>
          <p:cNvSpPr>
            <a:spLocks noGrp="1"/>
          </p:cNvSpPr>
          <p:nvPr>
            <p:ph idx="1"/>
          </p:nvPr>
        </p:nvSpPr>
        <p:spPr>
          <a:xfrm>
            <a:off x="1035191" y="2149522"/>
            <a:ext cx="9337108" cy="2122228"/>
          </a:xfrm>
        </p:spPr>
        <p:txBody>
          <a:bodyPr/>
          <a:lstStyle/>
          <a:p>
            <a:pPr marL="0" indent="0">
              <a:buNone/>
            </a:pPr>
            <a:r>
              <a:rPr lang="es-ES" dirty="0" smtClean="0"/>
              <a:t>El bombo utiliza la misma mecánica que los cartones para la creación de los números aleatorios, con la diferencia de que se usa un vector de tamaño 90 y no una matriz de tamaño 3x5. </a:t>
            </a:r>
            <a:endParaRPr lang="es-ES" dirty="0"/>
          </a:p>
          <a:p>
            <a:pPr marL="0" indent="0">
              <a:buNone/>
            </a:pPr>
            <a:r>
              <a:rPr lang="es-ES" dirty="0" smtClean="0"/>
              <a:t>	Para que no se repitan los números, se generan aleatorios de tal manera que no hayan salido antes.</a:t>
            </a:r>
          </a:p>
          <a:p>
            <a:pPr marL="0" indent="0">
              <a:buNone/>
            </a:pPr>
            <a:endParaRPr lang="es-ES" dirty="0"/>
          </a:p>
          <a:p>
            <a:pPr marL="0" indent="0">
              <a:buNone/>
            </a:pPr>
            <a:endParaRPr lang="es-ES" dirty="0" smtClean="0"/>
          </a:p>
        </p:txBody>
      </p:sp>
    </p:spTree>
    <p:extLst>
      <p:ext uri="{BB962C8B-B14F-4D97-AF65-F5344CB8AC3E}">
        <p14:creationId xmlns:p14="http://schemas.microsoft.com/office/powerpoint/2010/main" val="20158384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TotalTime>
  <Words>677</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Ion</vt:lpstr>
      <vt:lpstr>ConchiBingo</vt:lpstr>
      <vt:lpstr>ÍNDICE</vt:lpstr>
      <vt:lpstr>1. MENÚ DE INICIO </vt:lpstr>
      <vt:lpstr>2 DATOS DE LA PARTIDA</vt:lpstr>
      <vt:lpstr>Presentación de PowerPoint</vt:lpstr>
      <vt:lpstr>Presentación de PowerPoint</vt:lpstr>
      <vt:lpstr>Presentación de PowerPoint</vt:lpstr>
      <vt:lpstr>3. CREACIÓN DE LOS CARTONES </vt:lpstr>
      <vt:lpstr>4. CREACIÓN DEL BOMBO</vt:lpstr>
      <vt:lpstr>5. FUNCIONAMIENTO DEL BINGO</vt:lpstr>
      <vt:lpstr>6. INTRODUCCIÓN DE DATOS EN EL FICHERO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ConchiBingo</dc:title>
  <dc:creator>Mario Sospechoso Infraganti</dc:creator>
  <cp:lastModifiedBy>Mario Sospechoso Infraganti</cp:lastModifiedBy>
  <cp:revision>15</cp:revision>
  <dcterms:created xsi:type="dcterms:W3CDTF">2020-05-22T16:07:42Z</dcterms:created>
  <dcterms:modified xsi:type="dcterms:W3CDTF">2020-05-22T19:49:45Z</dcterms:modified>
</cp:coreProperties>
</file>