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61" r:id="rId2"/>
    <p:sldId id="263" r:id="rId3"/>
    <p:sldId id="265" r:id="rId4"/>
    <p:sldId id="285" r:id="rId5"/>
    <p:sldId id="267" r:id="rId6"/>
    <p:sldId id="286" r:id="rId7"/>
    <p:sldId id="287" r:id="rId8"/>
    <p:sldId id="288" r:id="rId9"/>
    <p:sldId id="289" r:id="rId10"/>
    <p:sldId id="290" r:id="rId11"/>
    <p:sldId id="280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  <p:embeddedFont>
      <p:font typeface="Source Sans Pro" panose="020B0604020202020204" charset="0"/>
      <p:regular r:id="rId20"/>
      <p:bold r:id="rId21"/>
      <p:italic r:id="rId22"/>
      <p:boldItalic r:id="rId23"/>
    </p:embeddedFont>
    <p:embeddedFont>
      <p:font typeface="Bookman Old Style" panose="0205060405050502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D1D33-B1E2-4411-9601-A187BEA8EEA0}">
  <a:tblStyle styleId="{D13D1D33-B1E2-4411-9601-A187BEA8E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3600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2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29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7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3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2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2400" dirty="0" smtClean="0"/>
              <a:t>Good and </a:t>
            </a:r>
            <a:r>
              <a:rPr lang="en-US" sz="2400" dirty="0"/>
              <a:t>qualitative</a:t>
            </a:r>
            <a:r>
              <a:rPr lang="en" sz="2400" dirty="0" smtClean="0"/>
              <a:t> research </a:t>
            </a:r>
            <a:r>
              <a:rPr lang="en-US" sz="2400" dirty="0"/>
              <a:t>requires</a:t>
            </a:r>
            <a:endParaRPr lang="en" sz="2400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3568" y="1628800"/>
            <a:ext cx="7571700" cy="4764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A plan of your work – 80/20 rule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Responsibilities and deadlines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 Resources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Time management 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Let’s define a plan of your future work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cover for the research work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1988840"/>
            <a:ext cx="2952328" cy="2677656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accent1">
                <a:alpha val="46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documentclass</a:t>
            </a:r>
            <a:r>
              <a:rPr lang="en-US" dirty="0"/>
              <a:t>{article}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[utf8]{</a:t>
            </a:r>
            <a:r>
              <a:rPr lang="en-US" dirty="0" err="1"/>
              <a:t>inputenc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graphicx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graphicspath</a:t>
            </a:r>
            <a:r>
              <a:rPr lang="en-US" dirty="0"/>
              <a:t>{ {Images/}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\begin{document}</a:t>
            </a:r>
          </a:p>
          <a:p>
            <a:endParaRPr lang="en-US" dirty="0"/>
          </a:p>
          <a:p>
            <a:r>
              <a:rPr lang="en-US" dirty="0"/>
              <a:t>\include{cover}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\end{document}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6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subTitle" idx="4294967295"/>
          </p:nvPr>
        </p:nvSpPr>
        <p:spPr>
          <a:xfrm>
            <a:off x="323528" y="836712"/>
            <a:ext cx="7272808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Articles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https://www.worldcat.org/</a:t>
            </a:r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https://www.acm.org</a:t>
            </a:r>
            <a:r>
              <a:rPr lang="ru-RU" sz="2400" dirty="0" smtClean="0"/>
              <a:t>/</a:t>
            </a:r>
            <a:endParaRPr lang="ru-RU" sz="2400" dirty="0"/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http://dblp.uni-trier.de/</a:t>
            </a:r>
          </a:p>
          <a:p>
            <a:pPr lvl="0">
              <a:spcBef>
                <a:spcPts val="0"/>
              </a:spcBef>
              <a:buNone/>
            </a:pPr>
            <a:endParaRPr lang="ru-RU" sz="2400" b="1" dirty="0"/>
          </a:p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Tables in </a:t>
            </a:r>
            <a:r>
              <a:rPr lang="ru-RU" sz="2400" b="1" dirty="0" smtClean="0"/>
              <a:t> </a:t>
            </a:r>
            <a:r>
              <a:rPr lang="ru-RU" sz="2400" b="1" dirty="0" err="1"/>
              <a:t>Latex</a:t>
            </a:r>
            <a:r>
              <a:rPr lang="ru-RU" sz="2400" b="1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http://truben.no/table/</a:t>
            </a:r>
          </a:p>
          <a:p>
            <a:pPr lvl="0">
              <a:spcBef>
                <a:spcPts val="0"/>
              </a:spcBef>
              <a:buNone/>
            </a:pPr>
            <a:endParaRPr lang="ru-RU" sz="2400" b="1" dirty="0"/>
          </a:p>
          <a:p>
            <a:pPr lvl="0">
              <a:spcBef>
                <a:spcPts val="0"/>
              </a:spcBef>
              <a:buNone/>
            </a:pPr>
            <a:r>
              <a:rPr lang="en-US" sz="2400" b="1" dirty="0" smtClean="0"/>
              <a:t>Math for</a:t>
            </a:r>
            <a:r>
              <a:rPr lang="ru-RU" sz="2400" b="1" dirty="0" smtClean="0"/>
              <a:t> </a:t>
            </a:r>
            <a:r>
              <a:rPr lang="ru-RU" sz="2400" b="1" dirty="0" err="1"/>
              <a:t>Latex</a:t>
            </a:r>
            <a:r>
              <a:rPr lang="ru-RU" sz="2400" b="1" dirty="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https://</a:t>
            </a:r>
            <a:r>
              <a:rPr lang="ru-RU" sz="2400" dirty="0" smtClean="0"/>
              <a:t>www.codecogs.com/latex/eqneditor.php</a:t>
            </a:r>
            <a:endParaRPr lang="ru-RU" sz="2400" dirty="0"/>
          </a:p>
          <a:p>
            <a:pPr lvl="0">
              <a:spcBef>
                <a:spcPts val="0"/>
              </a:spcBef>
              <a:buNone/>
            </a:pPr>
            <a:r>
              <a:rPr lang="ru-RU" sz="2400" dirty="0"/>
              <a:t>http://www.hostmath.com/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Deadlines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41142"/>
              </p:ext>
            </p:extLst>
          </p:nvPr>
        </p:nvGraphicFramePr>
        <p:xfrm>
          <a:off x="1331640" y="2420888"/>
          <a:ext cx="6096000" cy="2281272"/>
        </p:xfrm>
        <a:graphic>
          <a:graphicData uri="http://schemas.openxmlformats.org/drawingml/2006/table">
            <a:tbl>
              <a:tblPr firstRow="1" bandRow="1">
                <a:tableStyleId>{D13D1D33-B1E2-4411-9601-A187BEA8EEA0}</a:tableStyleId>
              </a:tblPr>
              <a:tblGrid>
                <a:gridCol w="3048000"/>
                <a:gridCol w="3048000"/>
              </a:tblGrid>
              <a:tr h="427072">
                <a:tc>
                  <a:txBody>
                    <a:bodyPr/>
                    <a:lstStyle/>
                    <a:p>
                      <a:r>
                        <a:rPr lang="en-US" dirty="0" smtClean="0"/>
                        <a:t>Topic’s submission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report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draft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report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Defense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Creation of the “Skeleton” of your future work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576" y="1898100"/>
            <a:ext cx="3744416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>
                <a:latin typeface="Times New Roman"/>
                <a:ea typeface="Calibri"/>
                <a:cs typeface="Times New Roman"/>
              </a:rPr>
              <a:t>Title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Abstract: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A short description of the work</a:t>
            </a:r>
            <a:r>
              <a:rPr lang="en-US" sz="1400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>
                <a:latin typeface="Times New Roman"/>
                <a:ea typeface="Calibri"/>
                <a:cs typeface="Times New Roman"/>
              </a:rPr>
              <a:t>Table of content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>
                <a:latin typeface="Times New Roman"/>
                <a:ea typeface="Calibri"/>
                <a:cs typeface="Times New Roman"/>
              </a:rPr>
              <a:t>Lists of figures, tables, algorithms, listings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>
                <a:latin typeface="Times New Roman"/>
                <a:ea typeface="Calibri"/>
                <a:cs typeface="Times New Roman"/>
              </a:rPr>
              <a:t>Acronyms or/and Glossary  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Introduction: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Why you I choose this topic? Why it is important for present day?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>
                <a:latin typeface="Times New Roman"/>
                <a:ea typeface="Calibri"/>
                <a:cs typeface="Times New Roman"/>
              </a:rPr>
              <a:t>Basic </a:t>
            </a:r>
            <a:r>
              <a:rPr lang="en-US" sz="1400" dirty="0" smtClean="0">
                <a:latin typeface="Times New Roman"/>
                <a:ea typeface="Calibri"/>
                <a:cs typeface="Times New Roman"/>
              </a:rPr>
              <a:t>knowledge: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What you need to know for understanding the work? What are the essentials of my work?</a:t>
            </a:r>
            <a:r>
              <a:rPr lang="en-US" sz="14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1200" dirty="0">
              <a:latin typeface="Times New Roman"/>
              <a:ea typeface="Calibri"/>
              <a:cs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" sz="2600" dirty="0"/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7" name="Picture 3" descr="C:\Users\User\Pictures\2016-08-01-1470078148-2812185-resear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8" y="2472367"/>
            <a:ext cx="2545853" cy="33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Creation of the “Skeleton” of your future work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55576" y="1412776"/>
            <a:ext cx="3744416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State </a:t>
            </a:r>
            <a:r>
              <a:rPr lang="en-US" sz="1400" dirty="0">
                <a:latin typeface="Times New Roman"/>
                <a:ea typeface="Calibri"/>
                <a:cs typeface="Times New Roman"/>
              </a:rPr>
              <a:t>of the art. Literature </a:t>
            </a:r>
            <a:r>
              <a:rPr lang="en-US" sz="1400" dirty="0" smtClean="0">
                <a:latin typeface="Times New Roman"/>
                <a:ea typeface="Calibri"/>
                <a:cs typeface="Times New Roman"/>
              </a:rPr>
              <a:t>review: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What already was done in the scope of your topic? Why it doesn’t work properly/what you will improve?</a:t>
            </a:r>
            <a:endParaRPr lang="ru-RU" sz="12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Development. System design: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How do you plan to solve the problem? Description of your solution. </a:t>
            </a:r>
            <a:endParaRPr lang="ru-RU" sz="12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Evaluation: </a:t>
            </a:r>
            <a:r>
              <a:rPr lang="en-US" sz="1400" i="1" dirty="0" smtClean="0">
                <a:latin typeface="Times New Roman"/>
                <a:ea typeface="Calibri"/>
                <a:cs typeface="Times New Roman"/>
              </a:rPr>
              <a:t>How you plan to evaluate your approach? What are good criteria for assessing the quality of your approach? What metrics you will use? </a:t>
            </a:r>
            <a:endParaRPr lang="ru-RU" sz="12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rabi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Conclusions: Also may include perspectives for your work. </a:t>
            </a:r>
            <a:endParaRPr lang="ru-RU" sz="12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Bookman Old Style"/>
              <a:buAutoNum type="alphaLcParenR"/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Bibliography </a:t>
            </a:r>
            <a:endParaRPr lang="ru-RU" sz="1200" dirty="0" smtClean="0">
              <a:latin typeface="Times New Roman"/>
              <a:ea typeface="Calibri"/>
              <a:cs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lang="en" sz="2600" dirty="0"/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7" name="Picture 3" descr="C:\Users\User\Pictures\2016-08-01-1470078148-2812185-resear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8" y="2472367"/>
            <a:ext cx="2545853" cy="33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b="1" dirty="0"/>
              <a:t>Why should I use </a:t>
            </a:r>
            <a:r>
              <a:rPr lang="en-US" b="1" dirty="0" err="1"/>
              <a:t>LaTeX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149" name="Shape 149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well-organized</a:t>
            </a:r>
            <a:r>
              <a:rPr lang="ru-RU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science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material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typographical </a:t>
            </a:r>
            <a:r>
              <a:rPr lang="en-US" b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quality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the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documents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separation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lang="en-US" b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the </a:t>
            </a:r>
            <a:r>
              <a:rPr lang="en-US" b="1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your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You shouldn't use </a:t>
            </a:r>
            <a:r>
              <a:rPr lang="en-US" b="1" dirty="0" err="1" smtClean="0"/>
              <a:t>LaTeX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149" name="Shape 149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 is already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written 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don't have time to learn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</a:t>
            </a:r>
            <a:r>
              <a:rPr lang="en-US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care about is the design of the </a:t>
            </a:r>
            <a:r>
              <a:rPr lang="en-US" dirty="0" smtClean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</a:t>
            </a:r>
            <a:endParaRPr lang="en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23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Overleaf platform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896728" cy="387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3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096" y="620688"/>
            <a:ext cx="7571700" cy="936899"/>
          </a:xfrm>
        </p:spPr>
        <p:txBody>
          <a:bodyPr/>
          <a:lstStyle/>
          <a:p>
            <a:r>
              <a:rPr lang="en-US" dirty="0"/>
              <a:t>1.	Create a new project in Overleaf environment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New Project → Basics → Blank Paper </a:t>
            </a:r>
            <a:br>
              <a:rPr lang="en-US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1628928"/>
            <a:ext cx="6138564" cy="428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571700" cy="936899"/>
          </a:xfrm>
        </p:spPr>
        <p:txBody>
          <a:bodyPr/>
          <a:lstStyle/>
          <a:p>
            <a:r>
              <a:rPr lang="en-US" dirty="0"/>
              <a:t>2.	Create subfolders for different parts of your project.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Files → New Folder/Blank File</a:t>
            </a:r>
            <a:br>
              <a:rPr lang="en-US" dirty="0"/>
            </a:b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1772816"/>
            <a:ext cx="2579370" cy="359156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04248" y="1133557"/>
            <a:ext cx="2016224" cy="48700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585" y="1556792"/>
            <a:ext cx="3339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Create folders with names: </a:t>
            </a:r>
            <a:endParaRPr lang="en-US" sz="1800" dirty="0" smtClean="0"/>
          </a:p>
          <a:p>
            <a:r>
              <a:rPr lang="en-US" sz="1800" dirty="0" smtClean="0"/>
              <a:t>ch1_Introduction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ch2</a:t>
            </a:r>
            <a:r>
              <a:rPr lang="en-US" sz="1800" dirty="0"/>
              <a:t>_ Basic_ knowledge, </a:t>
            </a:r>
            <a:endParaRPr lang="en-US" sz="1800" dirty="0" smtClean="0"/>
          </a:p>
          <a:p>
            <a:r>
              <a:rPr lang="en-US" sz="1800" dirty="0" smtClean="0"/>
              <a:t>ch3</a:t>
            </a:r>
            <a:r>
              <a:rPr lang="en-US" sz="1800" dirty="0"/>
              <a:t>_ </a:t>
            </a:r>
            <a:r>
              <a:rPr lang="en-US" sz="1800" dirty="0" err="1"/>
              <a:t>Stateoftheart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ch4_Implementation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ch5</a:t>
            </a:r>
            <a:r>
              <a:rPr lang="en-US" sz="1800" dirty="0"/>
              <a:t>_ Evaluation, </a:t>
            </a:r>
            <a:endParaRPr lang="en-US" sz="1800" dirty="0" smtClean="0"/>
          </a:p>
          <a:p>
            <a:r>
              <a:rPr lang="en-US" sz="1800" dirty="0" smtClean="0"/>
              <a:t>ch6_Summary</a:t>
            </a:r>
            <a:r>
              <a:rPr lang="en-US" sz="1800" dirty="0"/>
              <a:t>, Images.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 </a:t>
            </a:r>
            <a:r>
              <a:rPr lang="en-US" sz="1800" dirty="0"/>
              <a:t>each “chapter” folder create </a:t>
            </a:r>
            <a:endParaRPr lang="en-US" sz="1800" dirty="0" smtClean="0"/>
          </a:p>
          <a:p>
            <a:r>
              <a:rPr lang="en-US" sz="1800" i="1" dirty="0" err="1" smtClean="0"/>
              <a:t>nameofthefolder.tex</a:t>
            </a:r>
            <a:r>
              <a:rPr lang="en-US" sz="1800" i="1" dirty="0" smtClean="0"/>
              <a:t> </a:t>
            </a:r>
            <a:r>
              <a:rPr lang="en-US" sz="1800" dirty="0"/>
              <a:t>file.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56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374</Words>
  <Application>Microsoft Office PowerPoint</Application>
  <PresentationFormat>Экран (4:3)</PresentationFormat>
  <Paragraphs>74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Calibri</vt:lpstr>
      <vt:lpstr>Roboto Slab</vt:lpstr>
      <vt:lpstr>Times New Roman</vt:lpstr>
      <vt:lpstr>Source Sans Pro</vt:lpstr>
      <vt:lpstr>Arial</vt:lpstr>
      <vt:lpstr>Bookman Old Style</vt:lpstr>
      <vt:lpstr>Cordelia template</vt:lpstr>
      <vt:lpstr>Good and qualitative research requires</vt:lpstr>
      <vt:lpstr>Deadlines</vt:lpstr>
      <vt:lpstr>Creation of the “Skeleton” of your future work</vt:lpstr>
      <vt:lpstr>Creation of the “Skeleton” of your future work</vt:lpstr>
      <vt:lpstr>Why should I use LaTeX?</vt:lpstr>
      <vt:lpstr>You shouldn't use LaTeX:</vt:lpstr>
      <vt:lpstr>Overleaf platform</vt:lpstr>
      <vt:lpstr>1. Create a new project in Overleaf environment   New Project → Basics → Blank Paper  </vt:lpstr>
      <vt:lpstr>2. Create subfolders for different parts of your project.   Files → New Folder/Blank File </vt:lpstr>
      <vt:lpstr>Let’s make a cover for the research work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Махмутова Алиса Зуфаровна</cp:lastModifiedBy>
  <cp:revision>15</cp:revision>
  <dcterms:modified xsi:type="dcterms:W3CDTF">2018-10-15T05:58:19Z</dcterms:modified>
</cp:coreProperties>
</file>