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6"/>
  </p:notesMasterIdLst>
  <p:sldIdLst>
    <p:sldId id="256" r:id="rId2"/>
    <p:sldId id="257" r:id="rId3"/>
    <p:sldId id="314" r:id="rId4"/>
    <p:sldId id="328" r:id="rId5"/>
    <p:sldId id="329" r:id="rId6"/>
    <p:sldId id="330" r:id="rId7"/>
    <p:sldId id="331" r:id="rId8"/>
    <p:sldId id="335" r:id="rId9"/>
    <p:sldId id="332" r:id="rId10"/>
    <p:sldId id="336" r:id="rId11"/>
    <p:sldId id="337" r:id="rId12"/>
    <p:sldId id="367" r:id="rId13"/>
    <p:sldId id="339" r:id="rId14"/>
    <p:sldId id="340" r:id="rId15"/>
    <p:sldId id="341" r:id="rId16"/>
    <p:sldId id="343" r:id="rId17"/>
    <p:sldId id="344" r:id="rId18"/>
    <p:sldId id="338" r:id="rId19"/>
    <p:sldId id="345" r:id="rId20"/>
    <p:sldId id="346" r:id="rId21"/>
    <p:sldId id="347" r:id="rId22"/>
    <p:sldId id="348" r:id="rId23"/>
    <p:sldId id="349" r:id="rId24"/>
    <p:sldId id="350" r:id="rId25"/>
    <p:sldId id="333" r:id="rId26"/>
    <p:sldId id="334" r:id="rId27"/>
    <p:sldId id="351" r:id="rId28"/>
    <p:sldId id="352" r:id="rId29"/>
    <p:sldId id="353" r:id="rId30"/>
    <p:sldId id="354" r:id="rId31"/>
    <p:sldId id="357" r:id="rId32"/>
    <p:sldId id="359" r:id="rId33"/>
    <p:sldId id="360" r:id="rId34"/>
    <p:sldId id="361" r:id="rId35"/>
    <p:sldId id="368" r:id="rId36"/>
    <p:sldId id="362" r:id="rId37"/>
    <p:sldId id="364" r:id="rId38"/>
    <p:sldId id="363" r:id="rId39"/>
    <p:sldId id="365" r:id="rId40"/>
    <p:sldId id="366" r:id="rId41"/>
    <p:sldId id="358" r:id="rId42"/>
    <p:sldId id="355" r:id="rId43"/>
    <p:sldId id="356" r:id="rId44"/>
    <p:sldId id="34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7" autoAdjust="0"/>
    <p:restoredTop sz="74776" autoAdjust="0"/>
  </p:normalViewPr>
  <p:slideViewPr>
    <p:cSldViewPr snapToGrid="0">
      <p:cViewPr varScale="1">
        <p:scale>
          <a:sx n="89" d="100"/>
          <a:sy n="89" d="100"/>
        </p:scale>
        <p:origin x="1086"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19DF80-F79F-43E6-A18A-9BE4C93656DA}" type="datetimeFigureOut">
              <a:rPr lang="zh-CN" altLang="en-US" smtClean="0"/>
              <a:t>2019/3/27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A3166-A36D-43A3-A50C-6C4A4EA83EFC}" type="slidenum">
              <a:rPr lang="zh-CN" altLang="en-US" smtClean="0"/>
              <a:t>‹#›</a:t>
            </a:fld>
            <a:endParaRPr lang="zh-CN" altLang="en-US"/>
          </a:p>
        </p:txBody>
      </p:sp>
    </p:spTree>
    <p:extLst>
      <p:ext uri="{BB962C8B-B14F-4D97-AF65-F5344CB8AC3E}">
        <p14:creationId xmlns:p14="http://schemas.microsoft.com/office/powerpoint/2010/main" val="4114517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(anyone here use Linux or Mac OS?)</a:t>
            </a:r>
          </a:p>
          <a:p>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5</a:t>
            </a:fld>
            <a:endParaRPr lang="zh-CN" altLang="en-US"/>
          </a:p>
        </p:txBody>
      </p:sp>
    </p:spTree>
    <p:extLst>
      <p:ext uri="{BB962C8B-B14F-4D97-AF65-F5344CB8AC3E}">
        <p14:creationId xmlns:p14="http://schemas.microsoft.com/office/powerpoint/2010/main" val="1360924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altLang="zh-CN" dirty="0"/>
          </a:p>
          <a:p>
            <a:r>
              <a:rPr lang="en-GB" altLang="zh-CN" sz="1200" dirty="0"/>
              <a:t>Now you enter the text mixed with some useful Latex commands. At</a:t>
            </a:r>
          </a:p>
          <a:p>
            <a:r>
              <a:rPr lang="en-GB" altLang="zh-CN" sz="1200" dirty="0"/>
              <a:t>the end of the document you add the</a:t>
            </a:r>
          </a:p>
          <a:p>
            <a:endParaRPr lang="en-GB" altLang="zh-CN" dirty="0"/>
          </a:p>
          <a:p>
            <a:endParaRPr lang="en-GB" altLang="zh-CN" dirty="0"/>
          </a:p>
          <a:p>
            <a:r>
              <a:rPr lang="en-GB" altLang="zh-CN" dirty="0"/>
              <a:t>The area between \</a:t>
            </a:r>
            <a:r>
              <a:rPr lang="en-GB" altLang="zh-CN" dirty="0" err="1"/>
              <a:t>documentclass</a:t>
            </a:r>
            <a:r>
              <a:rPr lang="en-GB" altLang="zh-CN" dirty="0"/>
              <a:t> and \begin{document} is called the preamble.</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19</a:t>
            </a:fld>
            <a:endParaRPr lang="zh-CN" altLang="en-US"/>
          </a:p>
        </p:txBody>
      </p:sp>
    </p:spTree>
    <p:extLst>
      <p:ext uri="{BB962C8B-B14F-4D97-AF65-F5344CB8AC3E}">
        <p14:creationId xmlns:p14="http://schemas.microsoft.com/office/powerpoint/2010/main" val="2167483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Yes I know the rendering is not ideal, it’s really a back-tick or grave</a:t>
            </a:r>
          </a:p>
          <a:p>
            <a:r>
              <a:rPr lang="en-GB" altLang="zh-CN" dirty="0"/>
              <a:t>accent (‘) for opening quotes and vertical quote (’) for closing, despite what</a:t>
            </a:r>
          </a:p>
          <a:p>
            <a:r>
              <a:rPr lang="en-GB" altLang="zh-CN" dirty="0"/>
              <a:t>the font chosen might suggest.</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23</a:t>
            </a:fld>
            <a:endParaRPr lang="zh-CN" altLang="en-US"/>
          </a:p>
        </p:txBody>
      </p:sp>
    </p:spTree>
    <p:extLst>
      <p:ext uri="{BB962C8B-B14F-4D97-AF65-F5344CB8AC3E}">
        <p14:creationId xmlns:p14="http://schemas.microsoft.com/office/powerpoint/2010/main" val="1251286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All sectioning commands listed above also exist as “starred” versions.</a:t>
            </a:r>
          </a:p>
          <a:p>
            <a:r>
              <a:rPr lang="en-GB" altLang="zh-CN" dirty="0"/>
              <a:t> A “starred” version of a command is built by adding a star * after the command name. </a:t>
            </a:r>
          </a:p>
          <a:p>
            <a:r>
              <a:rPr lang="en-GB" altLang="zh-CN" dirty="0"/>
              <a:t>This generates section headings that do not show up in the table</a:t>
            </a:r>
          </a:p>
          <a:p>
            <a:r>
              <a:rPr lang="en-GB" altLang="zh-CN" dirty="0"/>
              <a:t>of contents and are not numbered. \section*{Help}.</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25</a:t>
            </a:fld>
            <a:endParaRPr lang="zh-CN" altLang="en-US"/>
          </a:p>
        </p:txBody>
      </p:sp>
    </p:spTree>
    <p:extLst>
      <p:ext uri="{BB962C8B-B14F-4D97-AF65-F5344CB8AC3E}">
        <p14:creationId xmlns:p14="http://schemas.microsoft.com/office/powerpoint/2010/main" val="946671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The tabular environment can be used to typeset beautiful tables with optional horizontal and vertical lines. LATEX determines the width of the columns automatically.</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29</a:t>
            </a:fld>
            <a:endParaRPr lang="zh-CN" altLang="en-US"/>
          </a:p>
        </p:txBody>
      </p:sp>
    </p:spTree>
    <p:extLst>
      <p:ext uri="{BB962C8B-B14F-4D97-AF65-F5344CB8AC3E}">
        <p14:creationId xmlns:p14="http://schemas.microsoft.com/office/powerpoint/2010/main" val="2765544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A mathematical formula can be typeset in-line within a paragraph (text</a:t>
            </a:r>
          </a:p>
          <a:p>
            <a:r>
              <a:rPr lang="en-GB" altLang="zh-CN" dirty="0"/>
              <a:t>style), or the paragraph can be broken and the formula typeset separately</a:t>
            </a:r>
          </a:p>
          <a:p>
            <a:r>
              <a:rPr lang="en-GB" altLang="zh-CN" dirty="0"/>
              <a:t>(display style). Mathematical equations within a paragraph are entered be-</a:t>
            </a:r>
          </a:p>
          <a:p>
            <a:r>
              <a:rPr lang="en-GB" altLang="zh-CN" dirty="0"/>
              <a:t>tween $ and $:</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32</a:t>
            </a:fld>
            <a:endParaRPr lang="zh-CN" altLang="en-US"/>
          </a:p>
        </p:txBody>
      </p:sp>
    </p:spTree>
    <p:extLst>
      <p:ext uri="{BB962C8B-B14F-4D97-AF65-F5344CB8AC3E}">
        <p14:creationId xmlns:p14="http://schemas.microsoft.com/office/powerpoint/2010/main" val="3856649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If you want your larger equations to be set apart from the rest of the paragraph, it is preferable to display them rather than to break the paragraph apart. </a:t>
            </a:r>
          </a:p>
          <a:p>
            <a:endParaRPr lang="en-GB" altLang="zh-CN" dirty="0"/>
          </a:p>
          <a:p>
            <a:r>
              <a:rPr lang="en-GB" altLang="zh-CN" dirty="0"/>
              <a:t>To do this, you enclose them between \begin{equation} and \end{equation}. </a:t>
            </a:r>
          </a:p>
          <a:p>
            <a:r>
              <a:rPr lang="en-GB" altLang="zh-CN" dirty="0"/>
              <a:t>2 You can then \label an equation number and refer to it somewhere else in the text by using the \</a:t>
            </a:r>
            <a:r>
              <a:rPr lang="en-GB" altLang="zh-CN" dirty="0" err="1"/>
              <a:t>eqref</a:t>
            </a:r>
            <a:r>
              <a:rPr lang="en-GB" altLang="zh-CN" dirty="0"/>
              <a:t> command. </a:t>
            </a:r>
          </a:p>
          <a:p>
            <a:endParaRPr lang="en-GB" altLang="zh-CN" dirty="0"/>
          </a:p>
          <a:p>
            <a:r>
              <a:rPr lang="en-GB" altLang="zh-CN" dirty="0"/>
              <a:t>If you want to name the equation something specific, you \tag it instead.</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33</a:t>
            </a:fld>
            <a:endParaRPr lang="zh-CN" altLang="en-US"/>
          </a:p>
        </p:txBody>
      </p:sp>
    </p:spTree>
    <p:extLst>
      <p:ext uri="{BB962C8B-B14F-4D97-AF65-F5344CB8AC3E}">
        <p14:creationId xmlns:p14="http://schemas.microsoft.com/office/powerpoint/2010/main" val="3736106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34</a:t>
            </a:fld>
            <a:endParaRPr lang="zh-CN" altLang="en-US"/>
          </a:p>
        </p:txBody>
      </p:sp>
    </p:spTree>
    <p:extLst>
      <p:ext uri="{BB962C8B-B14F-4D97-AF65-F5344CB8AC3E}">
        <p14:creationId xmlns:p14="http://schemas.microsoft.com/office/powerpoint/2010/main" val="513136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In text style, enclose tall or deep math expressions or sub expressions in \smash. This makes L A T E X ignore the height of these  expressions. This keeps the line spacing even.</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36</a:t>
            </a:fld>
            <a:endParaRPr lang="zh-CN" altLang="en-US"/>
          </a:p>
        </p:txBody>
      </p:sp>
    </p:spTree>
    <p:extLst>
      <p:ext uri="{BB962C8B-B14F-4D97-AF65-F5344CB8AC3E}">
        <p14:creationId xmlns:p14="http://schemas.microsoft.com/office/powerpoint/2010/main" val="3528325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can be specified using the ^ and the _ characters. Most math mode commands act only on the next character, so if you want a command to affect several characters, you have to group them together using curly braces: {...}.</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40</a:t>
            </a:fld>
            <a:endParaRPr lang="zh-CN" altLang="en-US"/>
          </a:p>
        </p:txBody>
      </p:sp>
    </p:spTree>
    <p:extLst>
      <p:ext uri="{BB962C8B-B14F-4D97-AF65-F5344CB8AC3E}">
        <p14:creationId xmlns:p14="http://schemas.microsoft.com/office/powerpoint/2010/main" val="3941092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TEX is a computer program created by Donald E. Knuth in 1982</a:t>
            </a:r>
            <a:endParaRPr lang="zh-CN" altLang="en-US" dirty="0"/>
          </a:p>
          <a:p>
            <a:endParaRPr lang="en-GB" altLang="zh-CN" dirty="0"/>
          </a:p>
          <a:p>
            <a:r>
              <a:rPr lang="en-GB" altLang="zh-CN" dirty="0"/>
              <a:t>Leonidas J. </a:t>
            </a:r>
            <a:r>
              <a:rPr lang="en-GB" altLang="zh-CN" dirty="0" err="1"/>
              <a:t>Guibas</a:t>
            </a:r>
            <a:endParaRPr lang="en-GB" altLang="zh-CN" dirty="0"/>
          </a:p>
          <a:p>
            <a:endParaRPr lang="en-GB" altLang="zh-CN" dirty="0"/>
          </a:p>
          <a:p>
            <a:r>
              <a:rPr lang="en-GB" altLang="zh-CN" dirty="0" err="1"/>
              <a:t>PointNet</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7</a:t>
            </a:fld>
            <a:endParaRPr lang="zh-CN" altLang="en-US"/>
          </a:p>
        </p:txBody>
      </p:sp>
    </p:spTree>
    <p:extLst>
      <p:ext uri="{BB962C8B-B14F-4D97-AF65-F5344CB8AC3E}">
        <p14:creationId xmlns:p14="http://schemas.microsoft.com/office/powerpoint/2010/main" val="1353950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 What you see is what you get.</a:t>
            </a:r>
          </a:p>
          <a:p>
            <a:endParaRPr lang="en-GB" altLang="zh-CN" dirty="0"/>
          </a:p>
          <a:p>
            <a:r>
              <a:rPr lang="en-GB" altLang="zh-CN" dirty="0"/>
              <a:t>This is quite different from the </a:t>
            </a:r>
            <a:r>
              <a:rPr lang="en-GB" altLang="zh-CN" b="1" i="1" dirty="0"/>
              <a:t>WYSIWYG</a:t>
            </a:r>
            <a:r>
              <a:rPr lang="en-GB" altLang="zh-CN" dirty="0"/>
              <a:t> approach that most modern word processors, such as MS Word or LibreOffice. With these applications, authors specify the document layout interactively while typing text into the computer. They can see on the screen how the final work will look when it is printed.</a:t>
            </a:r>
          </a:p>
          <a:p>
            <a:r>
              <a:rPr lang="en-GB" altLang="zh-CN" dirty="0"/>
              <a:t>When using LATEX it is not normally possible to see the final output while typing the text, but the final output can be previewed on the screen after processing the file with LATEX. Then corrections can be made before actually sending the document to the printer.</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8</a:t>
            </a:fld>
            <a:endParaRPr lang="zh-CN" altLang="en-US"/>
          </a:p>
        </p:txBody>
      </p:sp>
    </p:spTree>
    <p:extLst>
      <p:ext uri="{BB962C8B-B14F-4D97-AF65-F5344CB8AC3E}">
        <p14:creationId xmlns:p14="http://schemas.microsoft.com/office/powerpoint/2010/main" val="621040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Typographical design is a craft. Unskilled authors often commit serious formatting errors by assuming that book design is mostly a question of aesthetics—“If a document looks good artistically, it is well designed.” But as a document has to be read and not hung up in a picture gallery, the readability and understandability is much more important than the beautiful look of it. Examples:</a:t>
            </a:r>
          </a:p>
          <a:p>
            <a:endParaRPr lang="en-GB" altLang="zh-CN" dirty="0"/>
          </a:p>
          <a:p>
            <a:r>
              <a:rPr lang="en-GB" altLang="zh-CN" dirty="0"/>
              <a:t> The font size and the numbering of headings have to be chosen to make the structure of chapters and sections clear to the reader.</a:t>
            </a:r>
          </a:p>
          <a:p>
            <a:r>
              <a:rPr lang="en-GB" altLang="zh-CN" dirty="0"/>
              <a:t>• The line length has to be short enough not to strain the eyes of the reader, while long enough to fill the page beautifully.</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9</a:t>
            </a:fld>
            <a:endParaRPr lang="zh-CN" altLang="en-US"/>
          </a:p>
        </p:txBody>
      </p:sp>
    </p:spTree>
    <p:extLst>
      <p:ext uri="{BB962C8B-B14F-4D97-AF65-F5344CB8AC3E}">
        <p14:creationId xmlns:p14="http://schemas.microsoft.com/office/powerpoint/2010/main" val="2253607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 Professionally crafted layouts are available, which make a document really look as if “printed.”</a:t>
            </a:r>
          </a:p>
          <a:p>
            <a:r>
              <a:rPr lang="en-GB" altLang="zh-CN" dirty="0"/>
              <a:t>• The typesetting of mathematical formulae is supported in a convenient way.</a:t>
            </a:r>
          </a:p>
          <a:p>
            <a:r>
              <a:rPr lang="en-GB" altLang="zh-CN" dirty="0"/>
              <a:t>• Even complex structures such as footnotes, references, table of contents, and bibliographies can be generated easily.</a:t>
            </a:r>
          </a:p>
          <a:p>
            <a:r>
              <a:rPr lang="en-GB" altLang="zh-CN" dirty="0"/>
              <a:t>• Free add-on packages exist for many typographical tasks not directly supported by basic LATEX. For example, packages are available to</a:t>
            </a:r>
          </a:p>
          <a:p>
            <a:r>
              <a:rPr lang="en-GB" altLang="zh-CN" dirty="0"/>
              <a:t>include POSTSCRIPT graphics or to typeset bibliographies conforming</a:t>
            </a:r>
          </a:p>
          <a:p>
            <a:r>
              <a:rPr lang="en-GB" altLang="zh-CN" dirty="0"/>
              <a:t>to exact standards. Many of these add-on packages are described in</a:t>
            </a:r>
          </a:p>
          <a:p>
            <a:r>
              <a:rPr lang="en-GB" altLang="zh-CN" dirty="0"/>
              <a:t>The L A T E X Companion [3].</a:t>
            </a:r>
          </a:p>
          <a:p>
            <a:r>
              <a:rPr lang="en-GB" altLang="zh-CN" dirty="0"/>
              <a:t>• L A T E X encourages authors to write well-structured texts, because this</a:t>
            </a:r>
          </a:p>
          <a:p>
            <a:r>
              <a:rPr lang="en-GB" altLang="zh-CN" dirty="0"/>
              <a:t>is how L A T E X works—by specifying structure.</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10</a:t>
            </a:fld>
            <a:endParaRPr lang="zh-CN" altLang="en-US"/>
          </a:p>
        </p:txBody>
      </p:sp>
    </p:spTree>
    <p:extLst>
      <p:ext uri="{BB962C8B-B14F-4D97-AF65-F5344CB8AC3E}">
        <p14:creationId xmlns:p14="http://schemas.microsoft.com/office/powerpoint/2010/main" val="715904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“Whitespace” characters, such as blank or tab, are treated uniformly as “space” by LATEX. Several consecutive whitespace characters are treated as one “space”. Whitespace at the start of a line is generally ignored, and a</a:t>
            </a:r>
          </a:p>
          <a:p>
            <a:r>
              <a:rPr lang="en-GB" altLang="zh-CN" dirty="0"/>
              <a:t>single line break is treated as “whitespace”.</a:t>
            </a:r>
          </a:p>
          <a:p>
            <a:endParaRPr lang="en-GB" altLang="zh-CN" dirty="0"/>
          </a:p>
          <a:p>
            <a:r>
              <a:rPr lang="en-GB" altLang="zh-CN" dirty="0"/>
              <a:t>An empty line between two lines of text defines the end of a paragraph. Several empty lines are treated the same as one empty line. </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13</a:t>
            </a:fld>
            <a:endParaRPr lang="zh-CN" altLang="en-US"/>
          </a:p>
        </p:txBody>
      </p:sp>
    </p:spTree>
    <p:extLst>
      <p:ext uri="{BB962C8B-B14F-4D97-AF65-F5344CB8AC3E}">
        <p14:creationId xmlns:p14="http://schemas.microsoft.com/office/powerpoint/2010/main" val="3701961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The backslash character \ can not be entered by adding another backslash in front of it (\\); this sequence is</a:t>
            </a:r>
          </a:p>
          <a:p>
            <a:r>
              <a:rPr lang="en-GB" altLang="zh-CN" dirty="0"/>
              <a:t>used for line breaking. Use the \</a:t>
            </a:r>
            <a:r>
              <a:rPr lang="en-GB" altLang="zh-CN" dirty="0" err="1"/>
              <a:t>textbackslash</a:t>
            </a:r>
            <a:r>
              <a:rPr lang="en-GB" altLang="zh-CN" dirty="0"/>
              <a:t> command instead.</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14</a:t>
            </a:fld>
            <a:endParaRPr lang="zh-CN" altLang="en-US"/>
          </a:p>
        </p:txBody>
      </p:sp>
    </p:spTree>
    <p:extLst>
      <p:ext uri="{BB962C8B-B14F-4D97-AF65-F5344CB8AC3E}">
        <p14:creationId xmlns:p14="http://schemas.microsoft.com/office/powerpoint/2010/main" val="4182210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LATEX ignores whitespace after commands.</a:t>
            </a:r>
          </a:p>
          <a:p>
            <a:r>
              <a:rPr lang="en-GB" altLang="zh-CN" dirty="0"/>
              <a:t>If you want to get a space after a command, you have to put either an empty parameter {} and a blank or a special spacing command after the command name. The empty parameter {} stops LATEX from eating up all the white space after the Command name.</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15</a:t>
            </a:fld>
            <a:endParaRPr lang="zh-CN" altLang="en-US"/>
          </a:p>
        </p:txBody>
      </p:sp>
    </p:spTree>
    <p:extLst>
      <p:ext uri="{BB962C8B-B14F-4D97-AF65-F5344CB8AC3E}">
        <p14:creationId xmlns:p14="http://schemas.microsoft.com/office/powerpoint/2010/main" val="2178878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When LATEX encounters a % character while processing an input file, it ignores the rest of the present line, the line break, and all whitespace at the beginning of the next line.</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17</a:t>
            </a:fld>
            <a:endParaRPr lang="zh-CN" altLang="en-US"/>
          </a:p>
        </p:txBody>
      </p:sp>
    </p:spTree>
    <p:extLst>
      <p:ext uri="{BB962C8B-B14F-4D97-AF65-F5344CB8AC3E}">
        <p14:creationId xmlns:p14="http://schemas.microsoft.com/office/powerpoint/2010/main" val="17034884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BF13E3E2-C83A-4ED4-B6B3-9607503E80DD}"/>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pic>
        <p:nvPicPr>
          <p:cNvPr id="7" name="图片 6">
            <a:extLst>
              <a:ext uri="{FF2B5EF4-FFF2-40B4-BE49-F238E27FC236}">
                <a16:creationId xmlns:a16="http://schemas.microsoft.com/office/drawing/2014/main" id="{88E2727B-1BDE-42AB-82B8-14D196CBA5EF}"/>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pic>
        <p:nvPicPr>
          <p:cNvPr id="9" name="图片 8">
            <a:extLst>
              <a:ext uri="{FF2B5EF4-FFF2-40B4-BE49-F238E27FC236}">
                <a16:creationId xmlns:a16="http://schemas.microsoft.com/office/drawing/2014/main" id="{787BEA9B-983C-4DA5-8525-0D7D415348D6}"/>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pic>
        <p:nvPicPr>
          <p:cNvPr id="7" name="图片 6">
            <a:extLst>
              <a:ext uri="{FF2B5EF4-FFF2-40B4-BE49-F238E27FC236}">
                <a16:creationId xmlns:a16="http://schemas.microsoft.com/office/drawing/2014/main" id="{AE89E293-C0B5-49AB-8874-2BD8E6FA002D}"/>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03E6E54F-DC6E-44EC-BCAF-6A6AC63030F7}"/>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3/27/2019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pic>
        <p:nvPicPr>
          <p:cNvPr id="9" name="图片 8">
            <a:extLst>
              <a:ext uri="{FF2B5EF4-FFF2-40B4-BE49-F238E27FC236}">
                <a16:creationId xmlns:a16="http://schemas.microsoft.com/office/drawing/2014/main" id="{397F6173-DDDE-4BDA-BA5F-FC24D986BDE0}"/>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3/27/2019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pic>
        <p:nvPicPr>
          <p:cNvPr id="11" name="图片 10">
            <a:extLst>
              <a:ext uri="{FF2B5EF4-FFF2-40B4-BE49-F238E27FC236}">
                <a16:creationId xmlns:a16="http://schemas.microsoft.com/office/drawing/2014/main" id="{83842BEF-495A-4AA4-8157-9B5DA794AC49}"/>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3/27/2019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pic>
        <p:nvPicPr>
          <p:cNvPr id="6" name="图片 5">
            <a:extLst>
              <a:ext uri="{FF2B5EF4-FFF2-40B4-BE49-F238E27FC236}">
                <a16:creationId xmlns:a16="http://schemas.microsoft.com/office/drawing/2014/main" id="{7E3F76F3-A3ED-4AF7-9EAA-2EB4E720C4FB}"/>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3/27/2019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0" name="图片 9">
            <a:extLst>
              <a:ext uri="{FF2B5EF4-FFF2-40B4-BE49-F238E27FC236}">
                <a16:creationId xmlns:a16="http://schemas.microsoft.com/office/drawing/2014/main" id="{F1F98C1B-D083-44F9-B41C-A9417FBA6AEC}"/>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3/27/2019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pic>
        <p:nvPicPr>
          <p:cNvPr id="10" name="图片 9">
            <a:extLst>
              <a:ext uri="{FF2B5EF4-FFF2-40B4-BE49-F238E27FC236}">
                <a16:creationId xmlns:a16="http://schemas.microsoft.com/office/drawing/2014/main" id="{E69D50FF-33EE-432F-8D2D-154CB25EF1EE}"/>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3/27/2019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pic>
        <p:nvPicPr>
          <p:cNvPr id="10" name="图片 9">
            <a:extLst>
              <a:ext uri="{FF2B5EF4-FFF2-40B4-BE49-F238E27FC236}">
                <a16:creationId xmlns:a16="http://schemas.microsoft.com/office/drawing/2014/main" id="{2BD12C3B-F559-40DA-8956-CA706B28A92B}"/>
              </a:ext>
            </a:extLst>
          </p:cNvPr>
          <p:cNvPicPr>
            <a:picLocks noChangeAspect="1"/>
          </p:cNvPicPr>
          <p:nvPr userDrawn="1"/>
        </p:nvPicPr>
        <p:blipFill rotWithShape="1">
          <a:blip r:embed="rId3"/>
          <a:srcRect l="21732" t="17280" r="23222" b="10233"/>
          <a:stretch/>
        </p:blipFill>
        <p:spPr>
          <a:xfrm>
            <a:off x="10500257" y="211385"/>
            <a:ext cx="1424451" cy="126030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3/27/2019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lassroom.udacity.com/courses/ud123" TargetMode="External"/><Relationship Id="rId2" Type="http://schemas.openxmlformats.org/officeDocument/2006/relationships/hyperlink" Target="https://classroom.udacity.com/courses/ud777" TargetMode="External"/><Relationship Id="rId1" Type="http://schemas.openxmlformats.org/officeDocument/2006/relationships/slideLayout" Target="../slideLayouts/slideLayout2.xml"/><Relationship Id="rId6" Type="http://schemas.openxmlformats.org/officeDocument/2006/relationships/hyperlink" Target="http://cs231n.stanford.edu/2017/" TargetMode="External"/><Relationship Id="rId5" Type="http://schemas.openxmlformats.org/officeDocument/2006/relationships/hyperlink" Target="https://classroom.udacity.com/courses/ud775" TargetMode="External"/><Relationship Id="rId4" Type="http://schemas.openxmlformats.org/officeDocument/2006/relationships/hyperlink" Target="https://classroom.udacity.com/courses/ud456"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cvpr2019.thecvf.com/files/cvpr2019AuthorKit.zip" TargetMode="External"/><Relationship Id="rId2" Type="http://schemas.openxmlformats.org/officeDocument/2006/relationships/hyperlink" Target="https://github.com/stevenwudi/AI_Precourse_201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inedt.com/index.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miktex.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zh-CN" altLang="en-US" sz="6600" dirty="0"/>
              <a:t>创新研究课程</a:t>
            </a:r>
            <a:br>
              <a:rPr lang="en-US" altLang="zh-CN" sz="6600" dirty="0"/>
            </a:br>
            <a:r>
              <a:rPr lang="zh-CN" altLang="en-US" sz="6600" dirty="0"/>
              <a:t>科研项目短课</a:t>
            </a:r>
            <a:endParaRPr lang="en-GB" sz="6600"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65968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B52BD5-94A6-472B-B98B-1D525AAC92BC}"/>
              </a:ext>
            </a:extLst>
          </p:cNvPr>
          <p:cNvSpPr>
            <a:spLocks noGrp="1"/>
          </p:cNvSpPr>
          <p:nvPr>
            <p:ph type="title"/>
          </p:nvPr>
        </p:nvSpPr>
        <p:spPr/>
        <p:txBody>
          <a:bodyPr/>
          <a:lstStyle/>
          <a:p>
            <a:r>
              <a:rPr lang="en-US" altLang="zh-CN" dirty="0"/>
              <a:t>Advantages</a:t>
            </a:r>
            <a:endParaRPr lang="zh-CN" altLang="en-US" dirty="0"/>
          </a:p>
        </p:txBody>
      </p:sp>
      <p:sp>
        <p:nvSpPr>
          <p:cNvPr id="3" name="内容占位符 2">
            <a:extLst>
              <a:ext uri="{FF2B5EF4-FFF2-40B4-BE49-F238E27FC236}">
                <a16:creationId xmlns:a16="http://schemas.microsoft.com/office/drawing/2014/main" id="{736D005E-76D6-4BDE-857D-B4447EDBD449}"/>
              </a:ext>
            </a:extLst>
          </p:cNvPr>
          <p:cNvSpPr>
            <a:spLocks noGrp="1"/>
          </p:cNvSpPr>
          <p:nvPr>
            <p:ph idx="1"/>
          </p:nvPr>
        </p:nvSpPr>
        <p:spPr/>
        <p:txBody>
          <a:bodyPr/>
          <a:lstStyle/>
          <a:p>
            <a:pPr>
              <a:buFont typeface="Wingdings" panose="05000000000000000000" pitchFamily="2" charset="2"/>
              <a:buChar char="l"/>
            </a:pPr>
            <a:r>
              <a:rPr lang="en-US" altLang="zh-CN" sz="3200" dirty="0"/>
              <a:t>Professionally crafted layouts</a:t>
            </a:r>
          </a:p>
          <a:p>
            <a:pPr>
              <a:buFont typeface="Wingdings" panose="05000000000000000000" pitchFamily="2" charset="2"/>
              <a:buChar char="l"/>
            </a:pPr>
            <a:r>
              <a:rPr lang="en-US" altLang="zh-CN" sz="3200" dirty="0"/>
              <a:t>The typesetting of mathematical formulae</a:t>
            </a:r>
          </a:p>
          <a:p>
            <a:pPr>
              <a:buFont typeface="Wingdings" panose="05000000000000000000" pitchFamily="2" charset="2"/>
              <a:buChar char="l"/>
            </a:pPr>
            <a:r>
              <a:rPr lang="en-GB" altLang="zh-CN" sz="3200" dirty="0"/>
              <a:t>Even complex structures such as footnotes, references, table of   contents, and bibliographies can be generated easily.</a:t>
            </a:r>
          </a:p>
          <a:p>
            <a:pPr>
              <a:buFont typeface="Wingdings" panose="05000000000000000000" pitchFamily="2" charset="2"/>
              <a:buChar char="l"/>
            </a:pPr>
            <a:r>
              <a:rPr lang="en-GB" altLang="zh-CN" sz="3200" dirty="0"/>
              <a:t>Encourages authors to write well-structured texts.</a:t>
            </a:r>
          </a:p>
          <a:p>
            <a:pPr>
              <a:buFont typeface="Wingdings" panose="05000000000000000000" pitchFamily="2" charset="2"/>
              <a:buChar char="l"/>
            </a:pPr>
            <a:r>
              <a:rPr lang="en-GB" altLang="zh-CN" sz="3200" dirty="0"/>
              <a:t> highly portable and free</a:t>
            </a:r>
          </a:p>
          <a:p>
            <a:endParaRPr lang="en-US" altLang="zh-CN" dirty="0"/>
          </a:p>
          <a:p>
            <a:endParaRPr lang="zh-CN" altLang="en-US" dirty="0"/>
          </a:p>
        </p:txBody>
      </p:sp>
    </p:spTree>
    <p:extLst>
      <p:ext uri="{BB962C8B-B14F-4D97-AF65-F5344CB8AC3E}">
        <p14:creationId xmlns:p14="http://schemas.microsoft.com/office/powerpoint/2010/main" val="292075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7AC2C1-F0E5-4863-A439-D4D59E507A94}"/>
              </a:ext>
            </a:extLst>
          </p:cNvPr>
          <p:cNvSpPr>
            <a:spLocks noGrp="1"/>
          </p:cNvSpPr>
          <p:nvPr>
            <p:ph type="title"/>
          </p:nvPr>
        </p:nvSpPr>
        <p:spPr/>
        <p:txBody>
          <a:bodyPr/>
          <a:lstStyle/>
          <a:p>
            <a:r>
              <a:rPr lang="en-US" altLang="zh-CN" dirty="0"/>
              <a:t>Latex Input Files</a:t>
            </a:r>
            <a:endParaRPr lang="zh-CN" altLang="en-US" dirty="0"/>
          </a:p>
        </p:txBody>
      </p:sp>
      <p:sp>
        <p:nvSpPr>
          <p:cNvPr id="3" name="文本占位符 2">
            <a:extLst>
              <a:ext uri="{FF2B5EF4-FFF2-40B4-BE49-F238E27FC236}">
                <a16:creationId xmlns:a16="http://schemas.microsoft.com/office/drawing/2014/main" id="{3A6FDEB4-35F6-4303-808D-E6463C382D3D}"/>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48025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E4DEFF1-CEC1-4D2E-88A4-B3352C9BB7E5}"/>
              </a:ext>
            </a:extLst>
          </p:cNvPr>
          <p:cNvPicPr>
            <a:picLocks noChangeAspect="1"/>
          </p:cNvPicPr>
          <p:nvPr>
            <p:custDataLst>
              <p:tags r:id="rId1"/>
            </p:custDataLst>
          </p:nvPr>
        </p:nvPicPr>
        <p:blipFill>
          <a:blip r:embed="rId3"/>
          <a:stretch>
            <a:fillRect/>
          </a:stretch>
        </p:blipFill>
        <p:spPr>
          <a:xfrm>
            <a:off x="490509" y="2991134"/>
            <a:ext cx="9103618" cy="720254"/>
          </a:xfrm>
          <a:prstGeom prst="rect">
            <a:avLst/>
          </a:prstGeom>
        </p:spPr>
      </p:pic>
    </p:spTree>
    <p:extLst>
      <p:ext uri="{BB962C8B-B14F-4D97-AF65-F5344CB8AC3E}">
        <p14:creationId xmlns:p14="http://schemas.microsoft.com/office/powerpoint/2010/main" val="1277331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66B4D4-7D56-4850-AC05-8B98CCEE0987}"/>
              </a:ext>
            </a:extLst>
          </p:cNvPr>
          <p:cNvSpPr>
            <a:spLocks noGrp="1"/>
          </p:cNvSpPr>
          <p:nvPr>
            <p:ph type="title"/>
          </p:nvPr>
        </p:nvSpPr>
        <p:spPr/>
        <p:txBody>
          <a:bodyPr/>
          <a:lstStyle/>
          <a:p>
            <a:r>
              <a:rPr lang="en-US" altLang="zh-CN" dirty="0"/>
              <a:t>Spaces</a:t>
            </a:r>
            <a:endParaRPr lang="zh-CN" altLang="en-US" dirty="0"/>
          </a:p>
        </p:txBody>
      </p:sp>
      <p:pic>
        <p:nvPicPr>
          <p:cNvPr id="4" name="内容占位符 3">
            <a:extLst>
              <a:ext uri="{FF2B5EF4-FFF2-40B4-BE49-F238E27FC236}">
                <a16:creationId xmlns:a16="http://schemas.microsoft.com/office/drawing/2014/main" id="{B70853EF-0F0A-49C9-A31F-EC96B66EE6F3}"/>
              </a:ext>
            </a:extLst>
          </p:cNvPr>
          <p:cNvPicPr>
            <a:picLocks noGrp="1" noChangeAspect="1"/>
          </p:cNvPicPr>
          <p:nvPr>
            <p:ph idx="1"/>
          </p:nvPr>
        </p:nvPicPr>
        <p:blipFill>
          <a:blip r:embed="rId3"/>
          <a:stretch>
            <a:fillRect/>
          </a:stretch>
        </p:blipFill>
        <p:spPr>
          <a:xfrm>
            <a:off x="747713" y="2519579"/>
            <a:ext cx="10180776" cy="2255621"/>
          </a:xfrm>
          <a:prstGeom prst="rect">
            <a:avLst/>
          </a:prstGeom>
        </p:spPr>
      </p:pic>
    </p:spTree>
    <p:extLst>
      <p:ext uri="{BB962C8B-B14F-4D97-AF65-F5344CB8AC3E}">
        <p14:creationId xmlns:p14="http://schemas.microsoft.com/office/powerpoint/2010/main" val="146484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B69017-65C8-4910-8BF9-55E09C742ACD}"/>
              </a:ext>
            </a:extLst>
          </p:cNvPr>
          <p:cNvSpPr>
            <a:spLocks noGrp="1"/>
          </p:cNvSpPr>
          <p:nvPr>
            <p:ph type="title"/>
          </p:nvPr>
        </p:nvSpPr>
        <p:spPr/>
        <p:txBody>
          <a:bodyPr/>
          <a:lstStyle/>
          <a:p>
            <a:r>
              <a:rPr lang="en-US" altLang="zh-CN" dirty="0"/>
              <a:t>Special Characters</a:t>
            </a:r>
            <a:endParaRPr lang="zh-CN" altLang="en-US" dirty="0"/>
          </a:p>
        </p:txBody>
      </p:sp>
      <p:sp>
        <p:nvSpPr>
          <p:cNvPr id="3" name="内容占位符 2">
            <a:extLst>
              <a:ext uri="{FF2B5EF4-FFF2-40B4-BE49-F238E27FC236}">
                <a16:creationId xmlns:a16="http://schemas.microsoft.com/office/drawing/2014/main" id="{3D876BAE-FA6A-4579-BE85-2B8A7272AF7E}"/>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EF6237DE-BA9F-4D52-ACE1-5467DA745CA2}"/>
              </a:ext>
            </a:extLst>
          </p:cNvPr>
          <p:cNvPicPr>
            <a:picLocks noChangeAspect="1"/>
          </p:cNvPicPr>
          <p:nvPr/>
        </p:nvPicPr>
        <p:blipFill>
          <a:blip r:embed="rId3"/>
          <a:stretch>
            <a:fillRect/>
          </a:stretch>
        </p:blipFill>
        <p:spPr>
          <a:xfrm>
            <a:off x="1135380" y="3071812"/>
            <a:ext cx="10020300" cy="942975"/>
          </a:xfrm>
          <a:prstGeom prst="rect">
            <a:avLst/>
          </a:prstGeom>
        </p:spPr>
      </p:pic>
    </p:spTree>
    <p:extLst>
      <p:ext uri="{BB962C8B-B14F-4D97-AF65-F5344CB8AC3E}">
        <p14:creationId xmlns:p14="http://schemas.microsoft.com/office/powerpoint/2010/main" val="2626600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4D1C56-2241-4985-8445-F50B6CCE58FF}"/>
              </a:ext>
            </a:extLst>
          </p:cNvPr>
          <p:cNvSpPr>
            <a:spLocks noGrp="1"/>
          </p:cNvSpPr>
          <p:nvPr>
            <p:ph type="title"/>
          </p:nvPr>
        </p:nvSpPr>
        <p:spPr/>
        <p:txBody>
          <a:bodyPr/>
          <a:lstStyle/>
          <a:p>
            <a:r>
              <a:rPr lang="en-US" altLang="zh-CN" dirty="0"/>
              <a:t>Latex Commands</a:t>
            </a:r>
            <a:endParaRPr lang="zh-CN" altLang="en-US" dirty="0"/>
          </a:p>
        </p:txBody>
      </p:sp>
      <p:sp>
        <p:nvSpPr>
          <p:cNvPr id="3" name="内容占位符 2">
            <a:extLst>
              <a:ext uri="{FF2B5EF4-FFF2-40B4-BE49-F238E27FC236}">
                <a16:creationId xmlns:a16="http://schemas.microsoft.com/office/drawing/2014/main" id="{F63D146A-8B9F-43F4-90B4-30C331E07829}"/>
              </a:ext>
            </a:extLst>
          </p:cNvPr>
          <p:cNvSpPr>
            <a:spLocks noGrp="1"/>
          </p:cNvSpPr>
          <p:nvPr>
            <p:ph idx="1"/>
          </p:nvPr>
        </p:nvSpPr>
        <p:spPr/>
        <p:txBody>
          <a:bodyPr/>
          <a:lstStyle/>
          <a:p>
            <a:r>
              <a:rPr lang="en-GB" altLang="zh-CN" dirty="0"/>
              <a:t>case sensitive</a:t>
            </a:r>
          </a:p>
          <a:p>
            <a:r>
              <a:rPr lang="en-GB" altLang="zh-CN" dirty="0"/>
              <a:t>• They start with a backslash \ and then have a name consisting of letters only. </a:t>
            </a:r>
          </a:p>
          <a:p>
            <a:r>
              <a:rPr lang="en-GB" altLang="zh-CN" dirty="0"/>
              <a:t>Command names are terminated by a space, a number or any other ‘non-letter.’</a:t>
            </a:r>
          </a:p>
          <a:p>
            <a:r>
              <a:rPr lang="en-GB" altLang="zh-CN" dirty="0"/>
              <a:t>• They consist of a backslash and exactly one non-letter.</a:t>
            </a:r>
          </a:p>
          <a:p>
            <a:r>
              <a:rPr lang="en-GB" altLang="zh-CN" dirty="0"/>
              <a:t>• Many commands exist in a ‘starred variant’ where a star is appended to the command name.</a:t>
            </a:r>
          </a:p>
          <a:p>
            <a:endParaRPr lang="en-GB" altLang="zh-CN" dirty="0"/>
          </a:p>
          <a:p>
            <a:endParaRPr lang="zh-CN" altLang="en-US" dirty="0"/>
          </a:p>
        </p:txBody>
      </p:sp>
    </p:spTree>
    <p:extLst>
      <p:ext uri="{BB962C8B-B14F-4D97-AF65-F5344CB8AC3E}">
        <p14:creationId xmlns:p14="http://schemas.microsoft.com/office/powerpoint/2010/main" val="2799809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7D571-F7D8-42ED-AE37-3E90197C4EF2}"/>
              </a:ext>
            </a:extLst>
          </p:cNvPr>
          <p:cNvSpPr>
            <a:spLocks noGrp="1"/>
          </p:cNvSpPr>
          <p:nvPr>
            <p:ph type="title"/>
          </p:nvPr>
        </p:nvSpPr>
        <p:spPr/>
        <p:txBody>
          <a:bodyPr/>
          <a:lstStyle/>
          <a:p>
            <a:r>
              <a:rPr lang="en-US" altLang="zh-CN" dirty="0"/>
              <a:t>Command with parameters</a:t>
            </a:r>
            <a:endParaRPr lang="zh-CN" altLang="en-US" dirty="0"/>
          </a:p>
        </p:txBody>
      </p:sp>
      <p:sp>
        <p:nvSpPr>
          <p:cNvPr id="3" name="内容占位符 2">
            <a:extLst>
              <a:ext uri="{FF2B5EF4-FFF2-40B4-BE49-F238E27FC236}">
                <a16:creationId xmlns:a16="http://schemas.microsoft.com/office/drawing/2014/main" id="{69ABF4F2-E78D-4456-AFAB-B6C787F6E1FD}"/>
              </a:ext>
            </a:extLst>
          </p:cNvPr>
          <p:cNvSpPr>
            <a:spLocks noGrp="1"/>
          </p:cNvSpPr>
          <p:nvPr>
            <p:ph idx="1"/>
          </p:nvPr>
        </p:nvSpPr>
        <p:spPr/>
        <p:txBody>
          <a:bodyPr>
            <a:normAutofit/>
          </a:bodyPr>
          <a:lstStyle/>
          <a:p>
            <a:r>
              <a:rPr lang="en-GB" altLang="zh-CN" sz="3600" b="1" i="1" dirty="0"/>
              <a:t>\command[optional parameter]{parameter}</a:t>
            </a:r>
            <a:endParaRPr lang="zh-CN" altLang="en-US" sz="3600" b="1" i="1" dirty="0"/>
          </a:p>
        </p:txBody>
      </p:sp>
      <p:pic>
        <p:nvPicPr>
          <p:cNvPr id="4" name="图片 3">
            <a:extLst>
              <a:ext uri="{FF2B5EF4-FFF2-40B4-BE49-F238E27FC236}">
                <a16:creationId xmlns:a16="http://schemas.microsoft.com/office/drawing/2014/main" id="{A12CF092-446C-4006-9095-1F0397D1A1E1}"/>
              </a:ext>
            </a:extLst>
          </p:cNvPr>
          <p:cNvPicPr>
            <a:picLocks noChangeAspect="1"/>
          </p:cNvPicPr>
          <p:nvPr/>
        </p:nvPicPr>
        <p:blipFill>
          <a:blip r:embed="rId2"/>
          <a:stretch>
            <a:fillRect/>
          </a:stretch>
        </p:blipFill>
        <p:spPr>
          <a:xfrm>
            <a:off x="1440011" y="3372522"/>
            <a:ext cx="9393732" cy="887506"/>
          </a:xfrm>
          <a:prstGeom prst="rect">
            <a:avLst/>
          </a:prstGeom>
        </p:spPr>
      </p:pic>
    </p:spTree>
    <p:extLst>
      <p:ext uri="{BB962C8B-B14F-4D97-AF65-F5344CB8AC3E}">
        <p14:creationId xmlns:p14="http://schemas.microsoft.com/office/powerpoint/2010/main" val="882724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D5125-8964-4107-B173-0B3B7FDA4771}"/>
              </a:ext>
            </a:extLst>
          </p:cNvPr>
          <p:cNvSpPr>
            <a:spLocks noGrp="1"/>
          </p:cNvSpPr>
          <p:nvPr>
            <p:ph type="title"/>
          </p:nvPr>
        </p:nvSpPr>
        <p:spPr/>
        <p:txBody>
          <a:bodyPr/>
          <a:lstStyle/>
          <a:p>
            <a:r>
              <a:rPr lang="en-US" altLang="zh-CN" dirty="0"/>
              <a:t>Comments: %</a:t>
            </a:r>
            <a:endParaRPr lang="zh-CN" altLang="en-US" dirty="0"/>
          </a:p>
        </p:txBody>
      </p:sp>
      <p:sp>
        <p:nvSpPr>
          <p:cNvPr id="3" name="内容占位符 2">
            <a:extLst>
              <a:ext uri="{FF2B5EF4-FFF2-40B4-BE49-F238E27FC236}">
                <a16:creationId xmlns:a16="http://schemas.microsoft.com/office/drawing/2014/main" id="{556B3C94-A24A-46CF-BE65-746C372A31D0}"/>
              </a:ext>
            </a:extLst>
          </p:cNvPr>
          <p:cNvSpPr>
            <a:spLocks noGrp="1"/>
          </p:cNvSpPr>
          <p:nvPr>
            <p:ph idx="1"/>
          </p:nvPr>
        </p:nvSpPr>
        <p:spPr/>
        <p:txBody>
          <a:bodyPr>
            <a:normAutofit/>
          </a:bodyPr>
          <a:lstStyle/>
          <a:p>
            <a:r>
              <a:rPr lang="en-GB" altLang="zh-CN" sz="3600" dirty="0"/>
              <a:t>it ignores the rest of the present line, </a:t>
            </a:r>
            <a:br>
              <a:rPr lang="en-GB" altLang="zh-CN" sz="3600" dirty="0"/>
            </a:br>
            <a:r>
              <a:rPr lang="en-GB" altLang="zh-CN" sz="3600" dirty="0"/>
              <a:t>the line break, </a:t>
            </a:r>
            <a:br>
              <a:rPr lang="en-GB" altLang="zh-CN" sz="3600" dirty="0"/>
            </a:br>
            <a:r>
              <a:rPr lang="en-GB" altLang="zh-CN" sz="3600" dirty="0"/>
              <a:t>and all whitespace at the beginning of the next line.</a:t>
            </a:r>
            <a:endParaRPr lang="zh-CN" altLang="en-US" sz="3600" dirty="0"/>
          </a:p>
        </p:txBody>
      </p:sp>
    </p:spTree>
    <p:extLst>
      <p:ext uri="{BB962C8B-B14F-4D97-AF65-F5344CB8AC3E}">
        <p14:creationId xmlns:p14="http://schemas.microsoft.com/office/powerpoint/2010/main" val="2566866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93535A-A852-4400-893D-97E61F044D83}"/>
              </a:ext>
            </a:extLst>
          </p:cNvPr>
          <p:cNvSpPr>
            <a:spLocks noGrp="1"/>
          </p:cNvSpPr>
          <p:nvPr>
            <p:ph type="title"/>
          </p:nvPr>
        </p:nvSpPr>
        <p:spPr/>
        <p:txBody>
          <a:bodyPr/>
          <a:lstStyle/>
          <a:p>
            <a:r>
              <a:rPr lang="en-US" altLang="zh-CN" dirty="0"/>
              <a:t>Input File Structure</a:t>
            </a:r>
            <a:endParaRPr lang="zh-CN" altLang="en-US" dirty="0"/>
          </a:p>
        </p:txBody>
      </p:sp>
      <p:sp>
        <p:nvSpPr>
          <p:cNvPr id="3" name="文本占位符 2">
            <a:extLst>
              <a:ext uri="{FF2B5EF4-FFF2-40B4-BE49-F238E27FC236}">
                <a16:creationId xmlns:a16="http://schemas.microsoft.com/office/drawing/2014/main" id="{1E98514E-A71A-4C53-8C7C-EF503AD3E78B}"/>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90489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D5919-7DB8-4CE4-8C7E-8DFF4E11CED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B9A016B-B32C-462F-ADC6-C6D70E489BD1}"/>
              </a:ext>
            </a:extLst>
          </p:cNvPr>
          <p:cNvSpPr>
            <a:spLocks noGrp="1"/>
          </p:cNvSpPr>
          <p:nvPr>
            <p:ph idx="1"/>
          </p:nvPr>
        </p:nvSpPr>
        <p:spPr/>
        <p:txBody>
          <a:bodyPr>
            <a:normAutofit fontScale="92500" lnSpcReduction="20000"/>
          </a:bodyPr>
          <a:lstStyle/>
          <a:p>
            <a:r>
              <a:rPr lang="en-GB" altLang="zh-CN" sz="3200" b="1" i="1" dirty="0"/>
              <a:t>\</a:t>
            </a:r>
            <a:r>
              <a:rPr lang="en-GB" altLang="zh-CN" sz="3200" b="1" i="1" dirty="0" err="1"/>
              <a:t>documentclass</a:t>
            </a:r>
            <a:r>
              <a:rPr lang="en-GB" altLang="zh-CN" sz="3200" b="1" i="1" dirty="0"/>
              <a:t>{...}: </a:t>
            </a:r>
            <a:br>
              <a:rPr lang="en-GB" altLang="zh-CN" sz="3200" dirty="0"/>
            </a:br>
            <a:r>
              <a:rPr lang="en-GB" altLang="zh-CN" sz="3200" dirty="0"/>
              <a:t>This specifies what sort of document you intend to write</a:t>
            </a:r>
          </a:p>
          <a:p>
            <a:r>
              <a:rPr lang="en-GB" altLang="zh-CN" sz="3200" b="1" i="1" dirty="0"/>
              <a:t>\</a:t>
            </a:r>
            <a:r>
              <a:rPr lang="en-GB" altLang="zh-CN" sz="3200" b="1" i="1" dirty="0" err="1"/>
              <a:t>usepackage</a:t>
            </a:r>
            <a:r>
              <a:rPr lang="en-GB" altLang="zh-CN" sz="3200" b="1" i="1" dirty="0"/>
              <a:t>{...}</a:t>
            </a:r>
            <a:br>
              <a:rPr lang="en-GB" altLang="zh-CN" sz="3200" dirty="0"/>
            </a:br>
            <a:r>
              <a:rPr lang="en-GB" altLang="zh-CN" sz="3200" dirty="0"/>
              <a:t>commands to influence the style of the whole document, or load packages</a:t>
            </a:r>
          </a:p>
          <a:p>
            <a:endParaRPr lang="en-GB" altLang="zh-CN" sz="3200" dirty="0"/>
          </a:p>
          <a:p>
            <a:r>
              <a:rPr lang="en-GB" altLang="zh-CN" sz="3200" b="1" i="1" dirty="0"/>
              <a:t>\begin{document}</a:t>
            </a:r>
          </a:p>
          <a:p>
            <a:r>
              <a:rPr lang="en-GB" altLang="zh-CN" sz="3200" b="1" i="1" dirty="0"/>
              <a:t>…</a:t>
            </a:r>
          </a:p>
          <a:p>
            <a:r>
              <a:rPr lang="en-GB" altLang="zh-CN" sz="3200" b="1" i="1" dirty="0"/>
              <a:t>\end{document}</a:t>
            </a:r>
            <a:endParaRPr lang="zh-CN" altLang="en-US" sz="3200" b="1" i="1" dirty="0"/>
          </a:p>
        </p:txBody>
      </p:sp>
    </p:spTree>
    <p:extLst>
      <p:ext uri="{BB962C8B-B14F-4D97-AF65-F5344CB8AC3E}">
        <p14:creationId xmlns:p14="http://schemas.microsoft.com/office/powerpoint/2010/main" val="3619729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Course Syllabus</a:t>
            </a:r>
            <a:br>
              <a:rPr lang="en-US" altLang="zh-CN" dirty="0"/>
            </a:br>
            <a:r>
              <a:rPr lang="zh-CN" altLang="en-US" dirty="0"/>
              <a:t>课程大纲</a:t>
            </a:r>
            <a:endParaRPr lang="en-GB" dirty="0"/>
          </a:p>
        </p:txBody>
      </p:sp>
      <p:sp>
        <p:nvSpPr>
          <p:cNvPr id="3" name="Content Placeholder 2"/>
          <p:cNvSpPr>
            <a:spLocks noGrp="1"/>
          </p:cNvSpPr>
          <p:nvPr>
            <p:ph idx="1"/>
          </p:nvPr>
        </p:nvSpPr>
        <p:spPr/>
        <p:txBody>
          <a:bodyPr/>
          <a:lstStyle/>
          <a:p>
            <a:r>
              <a:rPr lang="en-US" dirty="0"/>
              <a:t> </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552483285"/>
              </p:ext>
            </p:extLst>
          </p:nvPr>
        </p:nvGraphicFramePr>
        <p:xfrm>
          <a:off x="293816" y="2089574"/>
          <a:ext cx="11412153" cy="4072382"/>
        </p:xfrm>
        <a:graphic>
          <a:graphicData uri="http://schemas.openxmlformats.org/drawingml/2006/table">
            <a:tbl>
              <a:tblPr firstRow="1" bandRow="1">
                <a:tableStyleId>{5C22544A-7EE6-4342-B048-85BDC9FD1C3A}</a:tableStyleId>
              </a:tblPr>
              <a:tblGrid>
                <a:gridCol w="1669300">
                  <a:extLst>
                    <a:ext uri="{9D8B030D-6E8A-4147-A177-3AD203B41FA5}">
                      <a16:colId xmlns:a16="http://schemas.microsoft.com/office/drawing/2014/main" val="20000"/>
                    </a:ext>
                  </a:extLst>
                </a:gridCol>
                <a:gridCol w="700156">
                  <a:extLst>
                    <a:ext uri="{9D8B030D-6E8A-4147-A177-3AD203B41FA5}">
                      <a16:colId xmlns:a16="http://schemas.microsoft.com/office/drawing/2014/main" val="20001"/>
                    </a:ext>
                  </a:extLst>
                </a:gridCol>
                <a:gridCol w="1834587">
                  <a:extLst>
                    <a:ext uri="{9D8B030D-6E8A-4147-A177-3AD203B41FA5}">
                      <a16:colId xmlns:a16="http://schemas.microsoft.com/office/drawing/2014/main" val="20002"/>
                    </a:ext>
                  </a:extLst>
                </a:gridCol>
                <a:gridCol w="3196282">
                  <a:extLst>
                    <a:ext uri="{9D8B030D-6E8A-4147-A177-3AD203B41FA5}">
                      <a16:colId xmlns:a16="http://schemas.microsoft.com/office/drawing/2014/main" val="20003"/>
                    </a:ext>
                  </a:extLst>
                </a:gridCol>
                <a:gridCol w="4011828">
                  <a:extLst>
                    <a:ext uri="{9D8B030D-6E8A-4147-A177-3AD203B41FA5}">
                      <a16:colId xmlns:a16="http://schemas.microsoft.com/office/drawing/2014/main" val="20004"/>
                    </a:ext>
                  </a:extLst>
                </a:gridCol>
              </a:tblGrid>
              <a:tr h="370840">
                <a:tc>
                  <a:txBody>
                    <a:bodyPr/>
                    <a:lstStyle/>
                    <a:p>
                      <a:r>
                        <a:rPr lang="en-US" dirty="0"/>
                        <a:t>Content</a:t>
                      </a:r>
                    </a:p>
                    <a:p>
                      <a:r>
                        <a:rPr lang="zh-CN" altLang="en-US" dirty="0"/>
                        <a:t>内容</a:t>
                      </a:r>
                      <a:endParaRPr lang="en-GB" dirty="0"/>
                    </a:p>
                  </a:txBody>
                  <a:tcPr/>
                </a:tc>
                <a:tc>
                  <a:txBody>
                    <a:bodyPr/>
                    <a:lstStyle/>
                    <a:p>
                      <a:r>
                        <a:rPr lang="zh-CN" altLang="en-US" dirty="0"/>
                        <a:t>课时</a:t>
                      </a:r>
                      <a:endParaRPr lang="en-GB" dirty="0"/>
                    </a:p>
                  </a:txBody>
                  <a:tcPr/>
                </a:tc>
                <a:tc>
                  <a:txBody>
                    <a:bodyPr/>
                    <a:lstStyle/>
                    <a:p>
                      <a:r>
                        <a:rPr lang="zh-CN" altLang="en-US" dirty="0"/>
                        <a:t>课程说明</a:t>
                      </a:r>
                      <a:endParaRPr lang="en-GB" dirty="0"/>
                    </a:p>
                  </a:txBody>
                  <a:tcPr/>
                </a:tc>
                <a:tc>
                  <a:txBody>
                    <a:bodyPr/>
                    <a:lstStyle/>
                    <a:p>
                      <a:r>
                        <a:rPr lang="zh-CN" altLang="en-US" dirty="0"/>
                        <a:t>课后练习</a:t>
                      </a:r>
                      <a:endParaRPr lang="en-GB" dirty="0"/>
                    </a:p>
                  </a:txBody>
                  <a:tcPr/>
                </a:tc>
                <a:tc>
                  <a:txBody>
                    <a:bodyPr/>
                    <a:lstStyle/>
                    <a:p>
                      <a:r>
                        <a:rPr lang="zh-CN" altLang="en-US" dirty="0"/>
                        <a:t>备注</a:t>
                      </a:r>
                      <a:endParaRPr lang="en-GB"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lnSpc>
                          <a:spcPct val="112000"/>
                        </a:lnSpc>
                        <a:spcBef>
                          <a:spcPts val="600"/>
                        </a:spcBef>
                        <a:spcAft>
                          <a:spcPts val="0"/>
                        </a:spcAft>
                      </a:pPr>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Version control – </a:t>
                      </a:r>
                      <a:r>
                        <a:rPr lang="en-US" sz="1200" kern="1200" dirty="0" err="1">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Git</a:t>
                      </a:r>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 &amp; </a:t>
                      </a:r>
                      <a:r>
                        <a:rPr lang="en-US" sz="1200" kern="1200" dirty="0" err="1">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Github</a:t>
                      </a:r>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 learn</a:t>
                      </a:r>
                      <a:r>
                        <a:rPr lang="en-US" sz="1200" kern="1200" baseline="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 to write ReadMe</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3</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Write</a:t>
                      </a:r>
                      <a:r>
                        <a:rPr lang="en-US" sz="1200" kern="1200" baseline="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 a readme file and upload to </a:t>
                      </a:r>
                      <a:r>
                        <a:rPr lang="en-US" sz="1200" kern="1200" baseline="0" dirty="0" err="1">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Github</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README: </a:t>
                      </a:r>
                      <a:r>
                        <a:rPr lang="en-GB" altLang="zh-CN"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hlinkClick r:id="rId2"/>
                        </a:rPr>
                        <a:t>https://classroom.udacity.com/courses/ud777</a:t>
                      </a:r>
                      <a:endParaRPr lang="en-GB" altLang="zh-CN"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Git: </a:t>
                      </a:r>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hlinkClick r:id="rId3"/>
                        </a:rPr>
                        <a:t>https://classroom.udacity.com/courses/ud123</a:t>
                      </a:r>
                      <a:endPar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p>
                      <a:pPr marL="0" algn="l" defTabSz="914400" rtl="0" eaLnBrk="1" latinLnBrk="0" hangingPunct="1"/>
                      <a:r>
                        <a:rPr lang="en-US" sz="1200" kern="1200" dirty="0" err="1">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Github</a:t>
                      </a:r>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 </a:t>
                      </a:r>
                      <a:r>
                        <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hlinkClick r:id="rId4"/>
                        </a:rPr>
                        <a:t>https://classroom.udacity.com/courses/ud456</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p>
                      <a:pPr marL="0" algn="l" defTabSz="914400" rtl="0" eaLnBrk="1" latinLnBrk="0" hangingPunct="1"/>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p>
                      <a:pPr marL="0" algn="l" defTabSz="914400" rtl="0" eaLnBrk="1" latinLnBrk="0" hangingPunct="1"/>
                      <a:r>
                        <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hlinkClick r:id="rId5"/>
                        </a:rPr>
                        <a:t>https://classroom.udacity.com/courses/ud775</a:t>
                      </a:r>
                      <a:endPar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marL="0" algn="l" defTabSz="914400" rtl="0" eaLnBrk="1" latinLnBrk="0" hangingPunct="1">
                        <a:lnSpc>
                          <a:spcPct val="112000"/>
                        </a:lnSpc>
                        <a:spcBef>
                          <a:spcPts val="600"/>
                        </a:spcBef>
                        <a:spcAft>
                          <a:spcPts val="0"/>
                        </a:spcAft>
                      </a:pPr>
                      <a:r>
                        <a:rPr lang="en-US" sz="1200" kern="12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Latex for scientific writing</a:t>
                      </a:r>
                      <a:endParaRPr lang="en-GB" sz="1200" kern="12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algn="l" defTabSz="914400" rtl="0" eaLnBrk="1" latinLnBrk="0" hangingPunct="1"/>
                      <a:r>
                        <a:rPr lang="en-US" sz="1200" kern="12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3</a:t>
                      </a:r>
                      <a:endParaRPr lang="en-GB" sz="1200" kern="12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endParaRPr lang="en-GB" sz="1200" kern="12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altLang="zh-CN" sz="1200" kern="12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Download CVPR latex</a:t>
                      </a:r>
                      <a:r>
                        <a:rPr lang="en-US" altLang="zh-CN" sz="1200" kern="1200" baseline="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 </a:t>
                      </a:r>
                      <a:r>
                        <a:rPr lang="en-US" altLang="zh-CN" sz="1200" kern="12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template and upload to </a:t>
                      </a:r>
                      <a:r>
                        <a:rPr lang="en-US" altLang="zh-CN" sz="1200" kern="1200" dirty="0" err="1">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Github</a:t>
                      </a:r>
                      <a:endParaRPr lang="en-GB" sz="1200" kern="12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GB" sz="1200" kern="12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The Not So Short Introduction to L</a:t>
                      </a:r>
                      <a:r>
                        <a:rPr lang="en-US" altLang="zh-CN" sz="1200" kern="1200" dirty="0" err="1">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atex</a:t>
                      </a:r>
                      <a:r>
                        <a:rPr lang="en-US" altLang="zh-CN" sz="1200" kern="12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 (PDF)</a:t>
                      </a:r>
                      <a:endParaRPr lang="en-GB" sz="1200" kern="12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marL="0" algn="l" defTabSz="914400" rtl="0" eaLnBrk="1" latinLnBrk="0" hangingPunct="1">
                        <a:lnSpc>
                          <a:spcPct val="112000"/>
                        </a:lnSpc>
                        <a:spcBef>
                          <a:spcPts val="600"/>
                        </a:spcBef>
                        <a:spcAft>
                          <a:spcPts val="0"/>
                        </a:spcAft>
                      </a:pPr>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Python tutorial</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3</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Finish a demo script and upload to </a:t>
                      </a:r>
                      <a:r>
                        <a:rPr lang="en-US" sz="1200" kern="1200" dirty="0" err="1">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Github</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http://cs231n.github.io/python-numpy-tutorial/</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12000"/>
                        </a:lnSpc>
                        <a:spcBef>
                          <a:spcPts val="600"/>
                        </a:spcBef>
                        <a:spcAft>
                          <a:spcPts val="0"/>
                        </a:spcAft>
                        <a:buClrTx/>
                        <a:buSzTx/>
                        <a:buFontTx/>
                        <a:buNone/>
                        <a:tabLst/>
                        <a:defRPr/>
                      </a:pPr>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Computer Vision and </a:t>
                      </a:r>
                      <a:r>
                        <a:rPr lang="en-US" sz="1200" kern="1200" dirty="0" err="1">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Opencv</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p>
                      <a:pPr marL="0" algn="l" defTabSz="914400" rtl="0" eaLnBrk="1" latinLnBrk="0" hangingPunct="1"/>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3</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Finish a demo script and upload to </a:t>
                      </a:r>
                      <a:r>
                        <a:rPr lang="en-US" sz="1200" kern="1200" dirty="0" err="1">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Github</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p>
                      <a:pPr marL="0" algn="l" defTabSz="914400" rtl="0" eaLnBrk="1" latinLnBrk="0" hangingPunct="1"/>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hlinkClick r:id="rId6"/>
                        </a:rPr>
                        <a:t>http://cs231n.stanford.edu/2017/</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p>
                      <a:pPr marL="0" algn="l" defTabSz="914400" rtl="0" eaLnBrk="1" latinLnBrk="0" hangingPunct="1"/>
                      <a:r>
                        <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https://docs.opencv.org/3.4/d9/df8/tutorial_root.html</a:t>
                      </a:r>
                    </a:p>
                  </a:txBody>
                  <a:tcPr/>
                </a:tc>
                <a:extLst>
                  <a:ext uri="{0D108BD9-81ED-4DB2-BD59-A6C34878D82A}">
                    <a16:rowId xmlns:a16="http://schemas.microsoft.com/office/drawing/2014/main" val="10004"/>
                  </a:ext>
                </a:extLst>
              </a:tr>
              <a:tr h="370840">
                <a:tc>
                  <a:txBody>
                    <a:bodyPr/>
                    <a:lstStyle/>
                    <a:p>
                      <a:pPr marL="0" algn="l" defTabSz="914400" rtl="0" eaLnBrk="1" latinLnBrk="0" hangingPunct="1"/>
                      <a:r>
                        <a:rPr lang="en-US" altLang="zh-CN"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Viola-Jones face recognition </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altLang="zh-CN"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3</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endParaRPr lang="en-GB" sz="1200" kern="120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Final assignment</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https://docs.opencv.org/3.4/d7/d8b/tutorial_py_face_detection.html</a:t>
                      </a:r>
                    </a:p>
                  </a:txBody>
                  <a:tcPr/>
                </a:tc>
                <a:extLst>
                  <a:ext uri="{0D108BD9-81ED-4DB2-BD59-A6C34878D82A}">
                    <a16:rowId xmlns:a16="http://schemas.microsoft.com/office/drawing/2014/main" val="10005"/>
                  </a:ext>
                </a:extLst>
              </a:tr>
              <a:tr h="370840">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Introduction to deep learning</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3</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https://www.coursera.org/learn/ai-for-everyone/</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0295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3A7DB-6E4E-4CB6-8AE3-B3FF25154FA6}"/>
              </a:ext>
            </a:extLst>
          </p:cNvPr>
          <p:cNvSpPr>
            <a:spLocks noGrp="1"/>
          </p:cNvSpPr>
          <p:nvPr>
            <p:ph type="title"/>
          </p:nvPr>
        </p:nvSpPr>
        <p:spPr/>
        <p:txBody>
          <a:bodyPr/>
          <a:lstStyle/>
          <a:p>
            <a:r>
              <a:rPr lang="en-US" altLang="zh-CN" dirty="0"/>
              <a:t>Files You Might Encounter</a:t>
            </a:r>
            <a:endParaRPr lang="zh-CN" altLang="en-US" dirty="0"/>
          </a:p>
        </p:txBody>
      </p:sp>
      <p:sp>
        <p:nvSpPr>
          <p:cNvPr id="3" name="内容占位符 2">
            <a:extLst>
              <a:ext uri="{FF2B5EF4-FFF2-40B4-BE49-F238E27FC236}">
                <a16:creationId xmlns:a16="http://schemas.microsoft.com/office/drawing/2014/main" id="{CF1421B1-E2C0-4FB2-8966-E024C8DA48B9}"/>
              </a:ext>
            </a:extLst>
          </p:cNvPr>
          <p:cNvSpPr>
            <a:spLocks noGrp="1"/>
          </p:cNvSpPr>
          <p:nvPr>
            <p:ph idx="1"/>
          </p:nvPr>
        </p:nvSpPr>
        <p:spPr/>
        <p:txBody>
          <a:bodyPr>
            <a:normAutofit/>
          </a:bodyPr>
          <a:lstStyle/>
          <a:p>
            <a:r>
              <a:rPr lang="en-GB" altLang="zh-CN" sz="3200" dirty="0"/>
              <a:t>.</a:t>
            </a:r>
            <a:r>
              <a:rPr lang="en-GB" altLang="zh-CN" sz="3200" dirty="0" err="1"/>
              <a:t>tex</a:t>
            </a:r>
            <a:r>
              <a:rPr lang="en-GB" altLang="zh-CN" sz="3200" dirty="0"/>
              <a:t>  LATEX or TEX input file. Can be compiled with latex.</a:t>
            </a:r>
          </a:p>
          <a:p>
            <a:endParaRPr lang="en-GB" altLang="zh-CN" sz="3200" dirty="0"/>
          </a:p>
          <a:p>
            <a:r>
              <a:rPr lang="en-GB" altLang="zh-CN" sz="3200" dirty="0"/>
              <a:t>.sty LATEX Macro package. Load this into your LATEX document using the \</a:t>
            </a:r>
            <a:r>
              <a:rPr lang="en-GB" altLang="zh-CN" sz="3200" dirty="0" err="1"/>
              <a:t>usepackage</a:t>
            </a:r>
            <a:r>
              <a:rPr lang="en-GB" altLang="zh-CN" sz="3200" dirty="0"/>
              <a:t> command.</a:t>
            </a:r>
            <a:endParaRPr lang="zh-CN" altLang="en-US" sz="3200" dirty="0"/>
          </a:p>
        </p:txBody>
      </p:sp>
    </p:spTree>
    <p:extLst>
      <p:ext uri="{BB962C8B-B14F-4D97-AF65-F5344CB8AC3E}">
        <p14:creationId xmlns:p14="http://schemas.microsoft.com/office/powerpoint/2010/main" val="3302138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66AE8B-6C52-4F2C-AEAA-339B7A56AC67}"/>
              </a:ext>
            </a:extLst>
          </p:cNvPr>
          <p:cNvSpPr>
            <a:spLocks noGrp="1"/>
          </p:cNvSpPr>
          <p:nvPr>
            <p:ph type="title"/>
          </p:nvPr>
        </p:nvSpPr>
        <p:spPr/>
        <p:txBody>
          <a:bodyPr/>
          <a:lstStyle/>
          <a:p>
            <a:r>
              <a:rPr lang="en-US" altLang="zh-CN" dirty="0"/>
              <a:t>Big Projects</a:t>
            </a:r>
            <a:endParaRPr lang="zh-CN" altLang="en-US" dirty="0"/>
          </a:p>
        </p:txBody>
      </p:sp>
      <p:pic>
        <p:nvPicPr>
          <p:cNvPr id="4" name="内容占位符 3">
            <a:extLst>
              <a:ext uri="{FF2B5EF4-FFF2-40B4-BE49-F238E27FC236}">
                <a16:creationId xmlns:a16="http://schemas.microsoft.com/office/drawing/2014/main" id="{438124EB-4F23-468B-AEC2-6FF62C01210B}"/>
              </a:ext>
            </a:extLst>
          </p:cNvPr>
          <p:cNvPicPr>
            <a:picLocks noGrp="1" noChangeAspect="1"/>
          </p:cNvPicPr>
          <p:nvPr>
            <p:ph idx="1"/>
          </p:nvPr>
        </p:nvPicPr>
        <p:blipFill>
          <a:blip r:embed="rId2"/>
          <a:stretch>
            <a:fillRect/>
          </a:stretch>
        </p:blipFill>
        <p:spPr>
          <a:xfrm>
            <a:off x="1241686" y="2250253"/>
            <a:ext cx="3400425" cy="762000"/>
          </a:xfrm>
          <a:prstGeom prst="rect">
            <a:avLst/>
          </a:prstGeom>
        </p:spPr>
      </p:pic>
      <p:pic>
        <p:nvPicPr>
          <p:cNvPr id="5" name="图片 4">
            <a:extLst>
              <a:ext uri="{FF2B5EF4-FFF2-40B4-BE49-F238E27FC236}">
                <a16:creationId xmlns:a16="http://schemas.microsoft.com/office/drawing/2014/main" id="{E1F168AF-9507-40EF-B5AA-721A642718FC}"/>
              </a:ext>
            </a:extLst>
          </p:cNvPr>
          <p:cNvPicPr>
            <a:picLocks noChangeAspect="1"/>
          </p:cNvPicPr>
          <p:nvPr/>
        </p:nvPicPr>
        <p:blipFill>
          <a:blip r:embed="rId3"/>
          <a:stretch>
            <a:fillRect/>
          </a:stretch>
        </p:blipFill>
        <p:spPr>
          <a:xfrm>
            <a:off x="1241686" y="3615690"/>
            <a:ext cx="2667000" cy="723900"/>
          </a:xfrm>
          <a:prstGeom prst="rect">
            <a:avLst/>
          </a:prstGeom>
        </p:spPr>
      </p:pic>
    </p:spTree>
    <p:extLst>
      <p:ext uri="{BB962C8B-B14F-4D97-AF65-F5344CB8AC3E}">
        <p14:creationId xmlns:p14="http://schemas.microsoft.com/office/powerpoint/2010/main" val="888537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69E77-08F5-476C-AB44-3BC048F25455}"/>
              </a:ext>
            </a:extLst>
          </p:cNvPr>
          <p:cNvSpPr>
            <a:spLocks noGrp="1"/>
          </p:cNvSpPr>
          <p:nvPr>
            <p:ph type="title"/>
          </p:nvPr>
        </p:nvSpPr>
        <p:spPr/>
        <p:txBody>
          <a:bodyPr/>
          <a:lstStyle/>
          <a:p>
            <a:r>
              <a:rPr lang="en-US" altLang="zh-CN" dirty="0"/>
              <a:t>Typesetting Text</a:t>
            </a:r>
            <a:endParaRPr lang="zh-CN" altLang="en-US" dirty="0"/>
          </a:p>
        </p:txBody>
      </p:sp>
      <p:sp>
        <p:nvSpPr>
          <p:cNvPr id="3" name="文本占位符 2">
            <a:extLst>
              <a:ext uri="{FF2B5EF4-FFF2-40B4-BE49-F238E27FC236}">
                <a16:creationId xmlns:a16="http://schemas.microsoft.com/office/drawing/2014/main" id="{765E9E63-1DF6-4400-B710-86021781D00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45992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2BB35-D706-4EF5-BD56-9DA2363C0200}"/>
              </a:ext>
            </a:extLst>
          </p:cNvPr>
          <p:cNvSpPr>
            <a:spLocks noGrp="1"/>
          </p:cNvSpPr>
          <p:nvPr>
            <p:ph type="title"/>
          </p:nvPr>
        </p:nvSpPr>
        <p:spPr/>
        <p:txBody>
          <a:bodyPr/>
          <a:lstStyle/>
          <a:p>
            <a:r>
              <a:rPr lang="en-US" altLang="zh-CN" dirty="0"/>
              <a:t>Special Characters and Symbols</a:t>
            </a:r>
            <a:endParaRPr lang="zh-CN" altLang="en-US" dirty="0"/>
          </a:p>
        </p:txBody>
      </p:sp>
      <p:sp>
        <p:nvSpPr>
          <p:cNvPr id="3" name="内容占位符 2">
            <a:extLst>
              <a:ext uri="{FF2B5EF4-FFF2-40B4-BE49-F238E27FC236}">
                <a16:creationId xmlns:a16="http://schemas.microsoft.com/office/drawing/2014/main" id="{1B2EBB77-DC57-4ACD-8CE6-433BAEC73FE4}"/>
              </a:ext>
            </a:extLst>
          </p:cNvPr>
          <p:cNvSpPr>
            <a:spLocks noGrp="1"/>
          </p:cNvSpPr>
          <p:nvPr>
            <p:ph idx="1"/>
          </p:nvPr>
        </p:nvSpPr>
        <p:spPr/>
        <p:txBody>
          <a:bodyPr>
            <a:normAutofit/>
          </a:bodyPr>
          <a:lstStyle/>
          <a:p>
            <a:r>
              <a:rPr lang="en-GB" altLang="zh-CN" sz="3600" dirty="0"/>
              <a:t>Quotation Marks</a:t>
            </a:r>
          </a:p>
          <a:p>
            <a:endParaRPr lang="en-GB" altLang="zh-CN" sz="3600" dirty="0"/>
          </a:p>
          <a:p>
            <a:endParaRPr lang="en-GB" altLang="zh-CN" sz="3600" dirty="0"/>
          </a:p>
          <a:p>
            <a:endParaRPr lang="en-GB" altLang="zh-CN" sz="3600" dirty="0"/>
          </a:p>
          <a:p>
            <a:r>
              <a:rPr lang="en-US" altLang="zh-CN" sz="3200" dirty="0"/>
              <a:t>Dashes and Hyphens, Tilde(~), Slash(/), Degree Symbol (◦)</a:t>
            </a:r>
            <a:endParaRPr lang="zh-CN" altLang="en-US" sz="3200" dirty="0"/>
          </a:p>
          <a:p>
            <a:endParaRPr lang="zh-CN" altLang="en-US" sz="3600" dirty="0"/>
          </a:p>
        </p:txBody>
      </p:sp>
      <p:pic>
        <p:nvPicPr>
          <p:cNvPr id="4" name="图片 3">
            <a:extLst>
              <a:ext uri="{FF2B5EF4-FFF2-40B4-BE49-F238E27FC236}">
                <a16:creationId xmlns:a16="http://schemas.microsoft.com/office/drawing/2014/main" id="{8C8D46A5-814E-4F02-BDFF-3680785419B3}"/>
              </a:ext>
            </a:extLst>
          </p:cNvPr>
          <p:cNvPicPr>
            <a:picLocks noChangeAspect="1"/>
          </p:cNvPicPr>
          <p:nvPr/>
        </p:nvPicPr>
        <p:blipFill>
          <a:blip r:embed="rId3"/>
          <a:stretch>
            <a:fillRect/>
          </a:stretch>
        </p:blipFill>
        <p:spPr>
          <a:xfrm>
            <a:off x="829347" y="2741140"/>
            <a:ext cx="10136281" cy="1116274"/>
          </a:xfrm>
          <a:prstGeom prst="rect">
            <a:avLst/>
          </a:prstGeom>
        </p:spPr>
      </p:pic>
    </p:spTree>
    <p:extLst>
      <p:ext uri="{BB962C8B-B14F-4D97-AF65-F5344CB8AC3E}">
        <p14:creationId xmlns:p14="http://schemas.microsoft.com/office/powerpoint/2010/main" val="204651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3483E-4970-4D32-AB16-84122017BE28}"/>
              </a:ext>
            </a:extLst>
          </p:cNvPr>
          <p:cNvSpPr>
            <a:spLocks noGrp="1"/>
          </p:cNvSpPr>
          <p:nvPr>
            <p:ph type="title"/>
          </p:nvPr>
        </p:nvSpPr>
        <p:spPr/>
        <p:txBody>
          <a:bodyPr/>
          <a:lstStyle/>
          <a:p>
            <a:r>
              <a:rPr lang="en-US" altLang="zh-CN" dirty="0"/>
              <a:t>International Language Support</a:t>
            </a:r>
            <a:endParaRPr lang="zh-CN" altLang="en-US" dirty="0"/>
          </a:p>
        </p:txBody>
      </p:sp>
      <p:sp>
        <p:nvSpPr>
          <p:cNvPr id="3" name="内容占位符 2">
            <a:extLst>
              <a:ext uri="{FF2B5EF4-FFF2-40B4-BE49-F238E27FC236}">
                <a16:creationId xmlns:a16="http://schemas.microsoft.com/office/drawing/2014/main" id="{4A41A953-5CBC-4E51-86E7-156EEFEFBB74}"/>
              </a:ext>
            </a:extLst>
          </p:cNvPr>
          <p:cNvSpPr>
            <a:spLocks noGrp="1"/>
          </p:cNvSpPr>
          <p:nvPr>
            <p:ph idx="1"/>
          </p:nvPr>
        </p:nvSpPr>
        <p:spPr/>
        <p:txBody>
          <a:bodyPr>
            <a:normAutofit/>
          </a:bodyPr>
          <a:lstStyle/>
          <a:p>
            <a:r>
              <a:rPr lang="en-GB" altLang="zh-CN" sz="3200" dirty="0"/>
              <a:t>\</a:t>
            </a:r>
            <a:r>
              <a:rPr lang="en-GB" altLang="zh-CN" sz="3200" dirty="0" err="1"/>
              <a:t>usepackage</a:t>
            </a:r>
            <a:r>
              <a:rPr lang="en-GB" altLang="zh-CN" sz="3200" dirty="0"/>
              <a:t>[UTF8]{</a:t>
            </a:r>
            <a:r>
              <a:rPr lang="en-GB" altLang="zh-CN" sz="3200" dirty="0" err="1"/>
              <a:t>ctex</a:t>
            </a:r>
            <a:r>
              <a:rPr lang="en-GB" altLang="zh-CN" sz="3200" dirty="0"/>
              <a:t>}  </a:t>
            </a:r>
            <a:r>
              <a:rPr lang="zh-CN" altLang="en-US" sz="3200" dirty="0"/>
              <a:t>中文</a:t>
            </a:r>
          </a:p>
        </p:txBody>
      </p:sp>
      <p:graphicFrame>
        <p:nvGraphicFramePr>
          <p:cNvPr id="4" name="对象 3">
            <a:extLst>
              <a:ext uri="{FF2B5EF4-FFF2-40B4-BE49-F238E27FC236}">
                <a16:creationId xmlns:a16="http://schemas.microsoft.com/office/drawing/2014/main" id="{8A0B5EED-8EE2-466A-90F3-8D13A87D7689}"/>
              </a:ext>
            </a:extLst>
          </p:cNvPr>
          <p:cNvGraphicFramePr>
            <a:graphicFrameLocks noChangeAspect="1"/>
          </p:cNvGraphicFramePr>
          <p:nvPr>
            <p:extLst>
              <p:ext uri="{D42A27DB-BD31-4B8C-83A1-F6EECF244321}">
                <p14:modId xmlns:p14="http://schemas.microsoft.com/office/powerpoint/2010/main" val="4215173647"/>
              </p:ext>
            </p:extLst>
          </p:nvPr>
        </p:nvGraphicFramePr>
        <p:xfrm>
          <a:off x="3706345" y="3694695"/>
          <a:ext cx="2723664" cy="1307611"/>
        </p:xfrm>
        <a:graphic>
          <a:graphicData uri="http://schemas.openxmlformats.org/presentationml/2006/ole">
            <mc:AlternateContent xmlns:mc="http://schemas.openxmlformats.org/markup-compatibility/2006">
              <mc:Choice xmlns:v="urn:schemas-microsoft-com:vml" Requires="v">
                <p:oleObj spid="_x0000_s1032" name="包装程序外壳对象" showAsIcon="1" r:id="rId3" imgW="677880" imgH="324720" progId="Package">
                  <p:embed/>
                </p:oleObj>
              </mc:Choice>
              <mc:Fallback>
                <p:oleObj name="包装程序外壳对象" showAsIcon="1" r:id="rId3" imgW="677880" imgH="324720" progId="Package">
                  <p:embed/>
                  <p:pic>
                    <p:nvPicPr>
                      <p:cNvPr id="0" name=""/>
                      <p:cNvPicPr/>
                      <p:nvPr/>
                    </p:nvPicPr>
                    <p:blipFill>
                      <a:blip r:embed="rId4"/>
                      <a:stretch>
                        <a:fillRect/>
                      </a:stretch>
                    </p:blipFill>
                    <p:spPr>
                      <a:xfrm>
                        <a:off x="3706345" y="3694695"/>
                        <a:ext cx="2723664" cy="1307611"/>
                      </a:xfrm>
                      <a:prstGeom prst="rect">
                        <a:avLst/>
                      </a:prstGeom>
                    </p:spPr>
                  </p:pic>
                </p:oleObj>
              </mc:Fallback>
            </mc:AlternateContent>
          </a:graphicData>
        </a:graphic>
      </p:graphicFrame>
    </p:spTree>
    <p:extLst>
      <p:ext uri="{BB962C8B-B14F-4D97-AF65-F5344CB8AC3E}">
        <p14:creationId xmlns:p14="http://schemas.microsoft.com/office/powerpoint/2010/main" val="1091335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5C24D-2413-4E91-89F8-745CDF46094D}"/>
              </a:ext>
            </a:extLst>
          </p:cNvPr>
          <p:cNvSpPr>
            <a:spLocks noGrp="1"/>
          </p:cNvSpPr>
          <p:nvPr>
            <p:ph type="title"/>
          </p:nvPr>
        </p:nvSpPr>
        <p:spPr/>
        <p:txBody>
          <a:bodyPr/>
          <a:lstStyle/>
          <a:p>
            <a:r>
              <a:rPr lang="en-GB" altLang="zh-CN" dirty="0"/>
              <a:t>Titles, Chapters, and Sections</a:t>
            </a:r>
            <a:endParaRPr lang="zh-CN" altLang="en-US" dirty="0"/>
          </a:p>
        </p:txBody>
      </p:sp>
      <p:pic>
        <p:nvPicPr>
          <p:cNvPr id="4" name="内容占位符 3">
            <a:extLst>
              <a:ext uri="{FF2B5EF4-FFF2-40B4-BE49-F238E27FC236}">
                <a16:creationId xmlns:a16="http://schemas.microsoft.com/office/drawing/2014/main" id="{DDAC18C4-187D-4A30-971A-2572FD412C01}"/>
              </a:ext>
            </a:extLst>
          </p:cNvPr>
          <p:cNvPicPr>
            <a:picLocks noGrp="1" noChangeAspect="1"/>
          </p:cNvPicPr>
          <p:nvPr>
            <p:ph idx="1"/>
          </p:nvPr>
        </p:nvPicPr>
        <p:blipFill>
          <a:blip r:embed="rId3"/>
          <a:stretch>
            <a:fillRect/>
          </a:stretch>
        </p:blipFill>
        <p:spPr>
          <a:xfrm>
            <a:off x="2382894" y="2144693"/>
            <a:ext cx="3248025" cy="1790700"/>
          </a:xfrm>
          <a:prstGeom prst="rect">
            <a:avLst/>
          </a:prstGeom>
        </p:spPr>
      </p:pic>
      <p:sp>
        <p:nvSpPr>
          <p:cNvPr id="5" name="矩形 4">
            <a:extLst>
              <a:ext uri="{FF2B5EF4-FFF2-40B4-BE49-F238E27FC236}">
                <a16:creationId xmlns:a16="http://schemas.microsoft.com/office/drawing/2014/main" id="{94C389DE-09FD-42E5-B8E1-E03C8C4DE270}"/>
              </a:ext>
            </a:extLst>
          </p:cNvPr>
          <p:cNvSpPr/>
          <p:nvPr/>
        </p:nvSpPr>
        <p:spPr>
          <a:xfrm>
            <a:off x="2382894" y="4828253"/>
            <a:ext cx="2978701" cy="584775"/>
          </a:xfrm>
          <a:prstGeom prst="rect">
            <a:avLst/>
          </a:prstGeom>
        </p:spPr>
        <p:txBody>
          <a:bodyPr wrap="none">
            <a:spAutoFit/>
          </a:bodyPr>
          <a:lstStyle/>
          <a:p>
            <a:r>
              <a:rPr lang="zh-CN" altLang="en-US" sz="3200" dirty="0"/>
              <a:t> \section*{Help}.</a:t>
            </a:r>
          </a:p>
        </p:txBody>
      </p:sp>
    </p:spTree>
    <p:extLst>
      <p:ext uri="{BB962C8B-B14F-4D97-AF65-F5344CB8AC3E}">
        <p14:creationId xmlns:p14="http://schemas.microsoft.com/office/powerpoint/2010/main" val="2595370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5C24D-2413-4E91-89F8-745CDF46094D}"/>
              </a:ext>
            </a:extLst>
          </p:cNvPr>
          <p:cNvSpPr>
            <a:spLocks noGrp="1"/>
          </p:cNvSpPr>
          <p:nvPr>
            <p:ph type="title"/>
          </p:nvPr>
        </p:nvSpPr>
        <p:spPr/>
        <p:txBody>
          <a:bodyPr/>
          <a:lstStyle/>
          <a:p>
            <a:r>
              <a:rPr lang="en-GB" altLang="zh-CN" dirty="0"/>
              <a:t>Cross References</a:t>
            </a:r>
            <a:endParaRPr lang="zh-CN" altLang="en-US" dirty="0"/>
          </a:p>
        </p:txBody>
      </p:sp>
      <p:pic>
        <p:nvPicPr>
          <p:cNvPr id="5" name="内容占位符 4">
            <a:extLst>
              <a:ext uri="{FF2B5EF4-FFF2-40B4-BE49-F238E27FC236}">
                <a16:creationId xmlns:a16="http://schemas.microsoft.com/office/drawing/2014/main" id="{16C030BF-5647-4E1A-8160-4AC441C217E0}"/>
              </a:ext>
            </a:extLst>
          </p:cNvPr>
          <p:cNvPicPr>
            <a:picLocks noGrp="1" noChangeAspect="1"/>
          </p:cNvPicPr>
          <p:nvPr>
            <p:ph idx="1"/>
          </p:nvPr>
        </p:nvPicPr>
        <p:blipFill>
          <a:blip r:embed="rId2"/>
          <a:stretch>
            <a:fillRect/>
          </a:stretch>
        </p:blipFill>
        <p:spPr>
          <a:xfrm>
            <a:off x="957113" y="3562683"/>
            <a:ext cx="10058400" cy="1557958"/>
          </a:xfrm>
          <a:prstGeom prst="rect">
            <a:avLst/>
          </a:prstGeom>
        </p:spPr>
      </p:pic>
      <p:pic>
        <p:nvPicPr>
          <p:cNvPr id="4" name="图片 3">
            <a:extLst>
              <a:ext uri="{FF2B5EF4-FFF2-40B4-BE49-F238E27FC236}">
                <a16:creationId xmlns:a16="http://schemas.microsoft.com/office/drawing/2014/main" id="{90697AC4-E4E6-42EB-A276-E3946C6F24FB}"/>
              </a:ext>
            </a:extLst>
          </p:cNvPr>
          <p:cNvPicPr>
            <a:picLocks noChangeAspect="1"/>
          </p:cNvPicPr>
          <p:nvPr/>
        </p:nvPicPr>
        <p:blipFill>
          <a:blip r:embed="rId3"/>
          <a:stretch>
            <a:fillRect/>
          </a:stretch>
        </p:blipFill>
        <p:spPr>
          <a:xfrm>
            <a:off x="1138477" y="2010168"/>
            <a:ext cx="9976006" cy="862124"/>
          </a:xfrm>
          <a:prstGeom prst="rect">
            <a:avLst/>
          </a:prstGeom>
        </p:spPr>
      </p:pic>
    </p:spTree>
    <p:extLst>
      <p:ext uri="{BB962C8B-B14F-4D97-AF65-F5344CB8AC3E}">
        <p14:creationId xmlns:p14="http://schemas.microsoft.com/office/powerpoint/2010/main" val="1674497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5C24D-2413-4E91-89F8-745CDF46094D}"/>
              </a:ext>
            </a:extLst>
          </p:cNvPr>
          <p:cNvSpPr>
            <a:spLocks noGrp="1"/>
          </p:cNvSpPr>
          <p:nvPr>
            <p:ph type="title"/>
          </p:nvPr>
        </p:nvSpPr>
        <p:spPr/>
        <p:txBody>
          <a:bodyPr/>
          <a:lstStyle/>
          <a:p>
            <a:r>
              <a:rPr lang="en-US" altLang="zh-CN" dirty="0"/>
              <a:t>Footnotes</a:t>
            </a:r>
            <a:endParaRPr lang="zh-CN" altLang="en-US" dirty="0"/>
          </a:p>
        </p:txBody>
      </p:sp>
      <p:pic>
        <p:nvPicPr>
          <p:cNvPr id="5" name="内容占位符 4">
            <a:extLst>
              <a:ext uri="{FF2B5EF4-FFF2-40B4-BE49-F238E27FC236}">
                <a16:creationId xmlns:a16="http://schemas.microsoft.com/office/drawing/2014/main" id="{0876B7D1-21FD-4DB0-98ED-FD589C19E31B}"/>
              </a:ext>
            </a:extLst>
          </p:cNvPr>
          <p:cNvPicPr>
            <a:picLocks noGrp="1" noChangeAspect="1"/>
          </p:cNvPicPr>
          <p:nvPr>
            <p:ph idx="1"/>
          </p:nvPr>
        </p:nvPicPr>
        <p:blipFill>
          <a:blip r:embed="rId2"/>
          <a:stretch>
            <a:fillRect/>
          </a:stretch>
        </p:blipFill>
        <p:spPr>
          <a:xfrm>
            <a:off x="1066800" y="3298028"/>
            <a:ext cx="10058400" cy="1721623"/>
          </a:xfrm>
          <a:prstGeom prst="rect">
            <a:avLst/>
          </a:prstGeom>
        </p:spPr>
      </p:pic>
      <p:pic>
        <p:nvPicPr>
          <p:cNvPr id="4" name="图片 3">
            <a:extLst>
              <a:ext uri="{FF2B5EF4-FFF2-40B4-BE49-F238E27FC236}">
                <a16:creationId xmlns:a16="http://schemas.microsoft.com/office/drawing/2014/main" id="{EF0A5990-C473-4E5B-84B7-F1C56F9DC01E}"/>
              </a:ext>
            </a:extLst>
          </p:cNvPr>
          <p:cNvPicPr>
            <a:picLocks noChangeAspect="1"/>
          </p:cNvPicPr>
          <p:nvPr/>
        </p:nvPicPr>
        <p:blipFill>
          <a:blip r:embed="rId3"/>
          <a:stretch>
            <a:fillRect/>
          </a:stretch>
        </p:blipFill>
        <p:spPr>
          <a:xfrm>
            <a:off x="1509376" y="2267118"/>
            <a:ext cx="3514725" cy="581025"/>
          </a:xfrm>
          <a:prstGeom prst="rect">
            <a:avLst/>
          </a:prstGeom>
        </p:spPr>
      </p:pic>
    </p:spTree>
    <p:extLst>
      <p:ext uri="{BB962C8B-B14F-4D97-AF65-F5344CB8AC3E}">
        <p14:creationId xmlns:p14="http://schemas.microsoft.com/office/powerpoint/2010/main" val="4180650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5C24D-2413-4E91-89F8-745CDF46094D}"/>
              </a:ext>
            </a:extLst>
          </p:cNvPr>
          <p:cNvSpPr>
            <a:spLocks noGrp="1"/>
          </p:cNvSpPr>
          <p:nvPr>
            <p:ph type="title"/>
          </p:nvPr>
        </p:nvSpPr>
        <p:spPr>
          <a:xfrm>
            <a:off x="892885" y="0"/>
            <a:ext cx="10058400" cy="1450757"/>
          </a:xfrm>
        </p:spPr>
        <p:txBody>
          <a:bodyPr>
            <a:normAutofit/>
          </a:bodyPr>
          <a:lstStyle/>
          <a:p>
            <a:r>
              <a:rPr lang="en-US" altLang="zh-CN" dirty="0"/>
              <a:t>Environment:</a:t>
            </a:r>
            <a:br>
              <a:rPr lang="en-US" altLang="zh-CN" dirty="0"/>
            </a:br>
            <a:r>
              <a:rPr lang="en-US" altLang="zh-CN" dirty="0"/>
              <a:t>Itemize, Enumerate, and Description</a:t>
            </a:r>
            <a:endParaRPr lang="zh-CN" altLang="en-US" dirty="0"/>
          </a:p>
        </p:txBody>
      </p:sp>
      <p:sp>
        <p:nvSpPr>
          <p:cNvPr id="3" name="内容占位符 2">
            <a:extLst>
              <a:ext uri="{FF2B5EF4-FFF2-40B4-BE49-F238E27FC236}">
                <a16:creationId xmlns:a16="http://schemas.microsoft.com/office/drawing/2014/main" id="{3D872033-51F0-40F8-B217-3CE0F08CA196}"/>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D3EE8872-0F1B-4400-A6A1-65F4D8467174}"/>
              </a:ext>
            </a:extLst>
          </p:cNvPr>
          <p:cNvPicPr>
            <a:picLocks noChangeAspect="1"/>
          </p:cNvPicPr>
          <p:nvPr/>
        </p:nvPicPr>
        <p:blipFill>
          <a:blip r:embed="rId2"/>
          <a:stretch>
            <a:fillRect/>
          </a:stretch>
        </p:blipFill>
        <p:spPr>
          <a:xfrm>
            <a:off x="1176169" y="1607590"/>
            <a:ext cx="9039954" cy="5128993"/>
          </a:xfrm>
          <a:prstGeom prst="rect">
            <a:avLst/>
          </a:prstGeom>
        </p:spPr>
      </p:pic>
    </p:spTree>
    <p:extLst>
      <p:ext uri="{BB962C8B-B14F-4D97-AF65-F5344CB8AC3E}">
        <p14:creationId xmlns:p14="http://schemas.microsoft.com/office/powerpoint/2010/main" val="3241727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5C24D-2413-4E91-89F8-745CDF46094D}"/>
              </a:ext>
            </a:extLst>
          </p:cNvPr>
          <p:cNvSpPr>
            <a:spLocks noGrp="1"/>
          </p:cNvSpPr>
          <p:nvPr>
            <p:ph type="title"/>
          </p:nvPr>
        </p:nvSpPr>
        <p:spPr/>
        <p:txBody>
          <a:bodyPr/>
          <a:lstStyle/>
          <a:p>
            <a:r>
              <a:rPr lang="en-GB" altLang="zh-CN" dirty="0"/>
              <a:t>Tabular</a:t>
            </a:r>
            <a:endParaRPr lang="zh-CN" altLang="en-US" dirty="0"/>
          </a:p>
        </p:txBody>
      </p:sp>
      <p:pic>
        <p:nvPicPr>
          <p:cNvPr id="4" name="内容占位符 3">
            <a:extLst>
              <a:ext uri="{FF2B5EF4-FFF2-40B4-BE49-F238E27FC236}">
                <a16:creationId xmlns:a16="http://schemas.microsoft.com/office/drawing/2014/main" id="{395A1115-E4F3-4D15-8A5D-6681FC43FD39}"/>
              </a:ext>
            </a:extLst>
          </p:cNvPr>
          <p:cNvPicPr>
            <a:picLocks noGrp="1" noChangeAspect="1"/>
          </p:cNvPicPr>
          <p:nvPr>
            <p:ph idx="1"/>
          </p:nvPr>
        </p:nvPicPr>
        <p:blipFill>
          <a:blip r:embed="rId3"/>
          <a:stretch>
            <a:fillRect/>
          </a:stretch>
        </p:blipFill>
        <p:spPr>
          <a:xfrm>
            <a:off x="2946383" y="2006329"/>
            <a:ext cx="4724400" cy="733425"/>
          </a:xfrm>
          <a:prstGeom prst="rect">
            <a:avLst/>
          </a:prstGeom>
        </p:spPr>
      </p:pic>
      <p:pic>
        <p:nvPicPr>
          <p:cNvPr id="5" name="图片 4">
            <a:extLst>
              <a:ext uri="{FF2B5EF4-FFF2-40B4-BE49-F238E27FC236}">
                <a16:creationId xmlns:a16="http://schemas.microsoft.com/office/drawing/2014/main" id="{0976DEAD-3877-4494-B299-92E53BD29B9E}"/>
              </a:ext>
            </a:extLst>
          </p:cNvPr>
          <p:cNvPicPr>
            <a:picLocks noChangeAspect="1"/>
          </p:cNvPicPr>
          <p:nvPr/>
        </p:nvPicPr>
        <p:blipFill>
          <a:blip r:embed="rId4"/>
          <a:stretch>
            <a:fillRect/>
          </a:stretch>
        </p:blipFill>
        <p:spPr>
          <a:xfrm>
            <a:off x="935355" y="3008724"/>
            <a:ext cx="10220325" cy="3038475"/>
          </a:xfrm>
          <a:prstGeom prst="rect">
            <a:avLst/>
          </a:prstGeom>
        </p:spPr>
      </p:pic>
    </p:spTree>
    <p:extLst>
      <p:ext uri="{BB962C8B-B14F-4D97-AF65-F5344CB8AC3E}">
        <p14:creationId xmlns:p14="http://schemas.microsoft.com/office/powerpoint/2010/main" val="597186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2E84D-CEE3-45B9-8A3B-4598AD42E828}"/>
              </a:ext>
            </a:extLst>
          </p:cNvPr>
          <p:cNvSpPr>
            <a:spLocks noGrp="1"/>
          </p:cNvSpPr>
          <p:nvPr>
            <p:ph type="title"/>
          </p:nvPr>
        </p:nvSpPr>
        <p:spPr/>
        <p:txBody>
          <a:bodyPr/>
          <a:lstStyle/>
          <a:p>
            <a:r>
              <a:rPr lang="en-US" altLang="zh-CN" dirty="0"/>
              <a:t>Today’s agenda: Latex Tutorial</a:t>
            </a:r>
            <a:endParaRPr lang="zh-CN" altLang="en-US" dirty="0"/>
          </a:p>
        </p:txBody>
      </p:sp>
      <p:sp>
        <p:nvSpPr>
          <p:cNvPr id="7" name="内容占位符 6">
            <a:extLst>
              <a:ext uri="{FF2B5EF4-FFF2-40B4-BE49-F238E27FC236}">
                <a16:creationId xmlns:a16="http://schemas.microsoft.com/office/drawing/2014/main" id="{BC8307D7-E7B8-4C0C-AF79-988E89063675}"/>
              </a:ext>
            </a:extLst>
          </p:cNvPr>
          <p:cNvSpPr>
            <a:spLocks noGrp="1"/>
          </p:cNvSpPr>
          <p:nvPr>
            <p:ph idx="1"/>
          </p:nvPr>
        </p:nvSpPr>
        <p:spPr/>
        <p:txBody>
          <a:bodyPr>
            <a:normAutofit/>
          </a:bodyPr>
          <a:lstStyle/>
          <a:p>
            <a:pPr>
              <a:buFont typeface="Wingdings" panose="05000000000000000000" pitchFamily="2" charset="2"/>
              <a:buChar char="l"/>
            </a:pPr>
            <a:endParaRPr lang="en-US" altLang="zh-CN" sz="3200" dirty="0"/>
          </a:p>
          <a:p>
            <a:pPr>
              <a:buFont typeface="Wingdings" panose="05000000000000000000" pitchFamily="2" charset="2"/>
              <a:buChar char="l"/>
            </a:pPr>
            <a:r>
              <a:rPr lang="en-US" altLang="zh-CN" sz="3200" dirty="0"/>
              <a:t>History and software installation</a:t>
            </a:r>
          </a:p>
          <a:p>
            <a:pPr>
              <a:buFont typeface="Wingdings" panose="05000000000000000000" pitchFamily="2" charset="2"/>
              <a:buChar char="l"/>
            </a:pPr>
            <a:r>
              <a:rPr lang="en-US" altLang="zh-CN" sz="3200" dirty="0"/>
              <a:t>Input Files</a:t>
            </a:r>
          </a:p>
          <a:p>
            <a:pPr>
              <a:buFont typeface="Wingdings" panose="05000000000000000000" pitchFamily="2" charset="2"/>
              <a:buChar char="l"/>
            </a:pPr>
            <a:r>
              <a:rPr lang="en-US" altLang="zh-CN" sz="3200" dirty="0"/>
              <a:t>Typesetting Text</a:t>
            </a:r>
          </a:p>
          <a:p>
            <a:pPr>
              <a:buFont typeface="Wingdings" panose="05000000000000000000" pitchFamily="2" charset="2"/>
              <a:buChar char="l"/>
            </a:pPr>
            <a:r>
              <a:rPr lang="en-US" altLang="zh-CN" sz="3200" dirty="0"/>
              <a:t>Mathematical Formulae</a:t>
            </a:r>
          </a:p>
          <a:p>
            <a:pPr>
              <a:buFont typeface="Wingdings" panose="05000000000000000000" pitchFamily="2" charset="2"/>
              <a:buChar char="l"/>
            </a:pPr>
            <a:r>
              <a:rPr lang="en-US" altLang="zh-CN" sz="3200" dirty="0"/>
              <a:t>Specialties</a:t>
            </a:r>
          </a:p>
        </p:txBody>
      </p:sp>
    </p:spTree>
    <p:extLst>
      <p:ext uri="{BB962C8B-B14F-4D97-AF65-F5344CB8AC3E}">
        <p14:creationId xmlns:p14="http://schemas.microsoft.com/office/powerpoint/2010/main" val="1589704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5C24D-2413-4E91-89F8-745CDF46094D}"/>
              </a:ext>
            </a:extLst>
          </p:cNvPr>
          <p:cNvSpPr>
            <a:spLocks noGrp="1"/>
          </p:cNvSpPr>
          <p:nvPr>
            <p:ph type="title"/>
          </p:nvPr>
        </p:nvSpPr>
        <p:spPr/>
        <p:txBody>
          <a:bodyPr/>
          <a:lstStyle/>
          <a:p>
            <a:r>
              <a:rPr lang="en-GB" altLang="zh-CN" dirty="0"/>
              <a:t>Graphics and Images</a:t>
            </a:r>
            <a:endParaRPr lang="zh-CN" altLang="en-US" dirty="0"/>
          </a:p>
        </p:txBody>
      </p:sp>
      <p:sp>
        <p:nvSpPr>
          <p:cNvPr id="3" name="内容占位符 2">
            <a:extLst>
              <a:ext uri="{FF2B5EF4-FFF2-40B4-BE49-F238E27FC236}">
                <a16:creationId xmlns:a16="http://schemas.microsoft.com/office/drawing/2014/main" id="{3D872033-51F0-40F8-B217-3CE0F08CA196}"/>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B85CC3A3-EB9B-42E4-8E41-E6B234B6794D}"/>
              </a:ext>
            </a:extLst>
          </p:cNvPr>
          <p:cNvPicPr>
            <a:picLocks noChangeAspect="1"/>
          </p:cNvPicPr>
          <p:nvPr/>
        </p:nvPicPr>
        <p:blipFill>
          <a:blip r:embed="rId2"/>
          <a:stretch>
            <a:fillRect/>
          </a:stretch>
        </p:blipFill>
        <p:spPr>
          <a:xfrm>
            <a:off x="3690713" y="2039134"/>
            <a:ext cx="3476625" cy="714375"/>
          </a:xfrm>
          <a:prstGeom prst="rect">
            <a:avLst/>
          </a:prstGeom>
        </p:spPr>
      </p:pic>
      <p:pic>
        <p:nvPicPr>
          <p:cNvPr id="7" name="图片 6">
            <a:extLst>
              <a:ext uri="{FF2B5EF4-FFF2-40B4-BE49-F238E27FC236}">
                <a16:creationId xmlns:a16="http://schemas.microsoft.com/office/drawing/2014/main" id="{CBB61A4B-3011-487E-B75E-625ED5206A16}"/>
              </a:ext>
            </a:extLst>
          </p:cNvPr>
          <p:cNvPicPr>
            <a:picLocks noChangeAspect="1"/>
          </p:cNvPicPr>
          <p:nvPr/>
        </p:nvPicPr>
        <p:blipFill>
          <a:blip r:embed="rId3"/>
          <a:stretch>
            <a:fillRect/>
          </a:stretch>
        </p:blipFill>
        <p:spPr>
          <a:xfrm>
            <a:off x="3016455" y="2826123"/>
            <a:ext cx="5857875" cy="838200"/>
          </a:xfrm>
          <a:prstGeom prst="rect">
            <a:avLst/>
          </a:prstGeom>
        </p:spPr>
      </p:pic>
    </p:spTree>
    <p:extLst>
      <p:ext uri="{BB962C8B-B14F-4D97-AF65-F5344CB8AC3E}">
        <p14:creationId xmlns:p14="http://schemas.microsoft.com/office/powerpoint/2010/main" val="4293189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9AB2FE-4093-416B-AAE7-A4BEBBB4E2DB}"/>
              </a:ext>
            </a:extLst>
          </p:cNvPr>
          <p:cNvSpPr>
            <a:spLocks noGrp="1"/>
          </p:cNvSpPr>
          <p:nvPr>
            <p:ph type="title"/>
          </p:nvPr>
        </p:nvSpPr>
        <p:spPr/>
        <p:txBody>
          <a:bodyPr/>
          <a:lstStyle/>
          <a:p>
            <a:r>
              <a:rPr lang="en-GB" altLang="zh-CN" dirty="0"/>
              <a:t>Typesetting Mathematical</a:t>
            </a:r>
            <a:br>
              <a:rPr lang="en-GB" altLang="zh-CN" dirty="0"/>
            </a:br>
            <a:r>
              <a:rPr lang="en-GB" altLang="zh-CN" dirty="0"/>
              <a:t>Formulae</a:t>
            </a:r>
            <a:endParaRPr lang="zh-CN" altLang="en-US" dirty="0"/>
          </a:p>
        </p:txBody>
      </p:sp>
      <p:sp>
        <p:nvSpPr>
          <p:cNvPr id="3" name="文本占位符 2">
            <a:extLst>
              <a:ext uri="{FF2B5EF4-FFF2-40B4-BE49-F238E27FC236}">
                <a16:creationId xmlns:a16="http://schemas.microsoft.com/office/drawing/2014/main" id="{81043F5E-A9C7-4F06-BDA3-5C7D4B49AAF7}"/>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39303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B5361-8D84-46B3-A0F7-117A165C87C3}"/>
              </a:ext>
            </a:extLst>
          </p:cNvPr>
          <p:cNvSpPr>
            <a:spLocks noGrp="1"/>
          </p:cNvSpPr>
          <p:nvPr>
            <p:ph type="title"/>
          </p:nvPr>
        </p:nvSpPr>
        <p:spPr/>
        <p:txBody>
          <a:bodyPr/>
          <a:lstStyle/>
          <a:p>
            <a:r>
              <a:rPr lang="en-US" altLang="zh-CN" dirty="0"/>
              <a:t>Single Equations</a:t>
            </a:r>
            <a:endParaRPr lang="zh-CN" altLang="en-US" dirty="0"/>
          </a:p>
        </p:txBody>
      </p:sp>
      <p:pic>
        <p:nvPicPr>
          <p:cNvPr id="10" name="内容占位符 9">
            <a:extLst>
              <a:ext uri="{FF2B5EF4-FFF2-40B4-BE49-F238E27FC236}">
                <a16:creationId xmlns:a16="http://schemas.microsoft.com/office/drawing/2014/main" id="{3060E22E-74A2-444C-9526-55E222FF6994}"/>
              </a:ext>
            </a:extLst>
          </p:cNvPr>
          <p:cNvPicPr>
            <a:picLocks noGrp="1" noChangeAspect="1"/>
          </p:cNvPicPr>
          <p:nvPr>
            <p:ph idx="1"/>
          </p:nvPr>
        </p:nvPicPr>
        <p:blipFill>
          <a:blip r:embed="rId3"/>
          <a:stretch>
            <a:fillRect/>
          </a:stretch>
        </p:blipFill>
        <p:spPr>
          <a:xfrm>
            <a:off x="989387" y="2589393"/>
            <a:ext cx="10058400" cy="1485577"/>
          </a:xfrm>
          <a:prstGeom prst="rect">
            <a:avLst/>
          </a:prstGeom>
        </p:spPr>
      </p:pic>
      <p:pic>
        <p:nvPicPr>
          <p:cNvPr id="11" name="图片 10">
            <a:extLst>
              <a:ext uri="{FF2B5EF4-FFF2-40B4-BE49-F238E27FC236}">
                <a16:creationId xmlns:a16="http://schemas.microsoft.com/office/drawing/2014/main" id="{52095A63-5A06-4DBB-A54B-338149FDB70C}"/>
              </a:ext>
            </a:extLst>
          </p:cNvPr>
          <p:cNvPicPr>
            <a:picLocks noChangeAspect="1"/>
          </p:cNvPicPr>
          <p:nvPr/>
        </p:nvPicPr>
        <p:blipFill>
          <a:blip r:embed="rId4"/>
          <a:stretch>
            <a:fillRect/>
          </a:stretch>
        </p:blipFill>
        <p:spPr>
          <a:xfrm>
            <a:off x="1004887" y="4253866"/>
            <a:ext cx="10182225" cy="1733550"/>
          </a:xfrm>
          <a:prstGeom prst="rect">
            <a:avLst/>
          </a:prstGeom>
        </p:spPr>
      </p:pic>
    </p:spTree>
    <p:extLst>
      <p:ext uri="{BB962C8B-B14F-4D97-AF65-F5344CB8AC3E}">
        <p14:creationId xmlns:p14="http://schemas.microsoft.com/office/powerpoint/2010/main" val="2475609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7632D4-C39C-4150-82B9-A1B47C7A284C}"/>
              </a:ext>
            </a:extLst>
          </p:cNvPr>
          <p:cNvSpPr>
            <a:spLocks noGrp="1"/>
          </p:cNvSpPr>
          <p:nvPr>
            <p:ph type="title"/>
          </p:nvPr>
        </p:nvSpPr>
        <p:spPr/>
        <p:txBody>
          <a:bodyPr/>
          <a:lstStyle/>
          <a:p>
            <a:r>
              <a:rPr lang="en-US" altLang="zh-CN" dirty="0"/>
              <a:t>Single Equations</a:t>
            </a:r>
            <a:endParaRPr lang="zh-CN" altLang="en-US" dirty="0"/>
          </a:p>
        </p:txBody>
      </p:sp>
      <p:pic>
        <p:nvPicPr>
          <p:cNvPr id="4" name="内容占位符 3">
            <a:extLst>
              <a:ext uri="{FF2B5EF4-FFF2-40B4-BE49-F238E27FC236}">
                <a16:creationId xmlns:a16="http://schemas.microsoft.com/office/drawing/2014/main" id="{3015122A-BDF9-4431-8C7F-1E3DF5544457}"/>
              </a:ext>
            </a:extLst>
          </p:cNvPr>
          <p:cNvPicPr>
            <a:picLocks noGrp="1" noChangeAspect="1"/>
          </p:cNvPicPr>
          <p:nvPr>
            <p:ph idx="1"/>
          </p:nvPr>
        </p:nvPicPr>
        <p:blipFill>
          <a:blip r:embed="rId3"/>
          <a:stretch>
            <a:fillRect/>
          </a:stretch>
        </p:blipFill>
        <p:spPr>
          <a:xfrm>
            <a:off x="1461273" y="1986113"/>
            <a:ext cx="8490683" cy="4022725"/>
          </a:xfrm>
          <a:prstGeom prst="rect">
            <a:avLst/>
          </a:prstGeom>
        </p:spPr>
      </p:pic>
    </p:spTree>
    <p:extLst>
      <p:ext uri="{BB962C8B-B14F-4D97-AF65-F5344CB8AC3E}">
        <p14:creationId xmlns:p14="http://schemas.microsoft.com/office/powerpoint/2010/main" val="2996292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7632D4-C39C-4150-82B9-A1B47C7A284C}"/>
              </a:ext>
            </a:extLst>
          </p:cNvPr>
          <p:cNvSpPr>
            <a:spLocks noGrp="1"/>
          </p:cNvSpPr>
          <p:nvPr>
            <p:ph type="title"/>
          </p:nvPr>
        </p:nvSpPr>
        <p:spPr/>
        <p:txBody>
          <a:bodyPr>
            <a:normAutofit/>
          </a:bodyPr>
          <a:lstStyle/>
          <a:p>
            <a:r>
              <a:rPr lang="en-GB" altLang="zh-CN" dirty="0"/>
              <a:t>text style and display</a:t>
            </a:r>
            <a:br>
              <a:rPr lang="en-GB" altLang="zh-CN" dirty="0"/>
            </a:br>
            <a:r>
              <a:rPr lang="en-GB" altLang="zh-CN" dirty="0"/>
              <a:t>style equations</a:t>
            </a:r>
            <a:endParaRPr lang="zh-CN" altLang="en-US" dirty="0"/>
          </a:p>
        </p:txBody>
      </p:sp>
      <p:sp>
        <p:nvSpPr>
          <p:cNvPr id="3" name="内容占位符 2">
            <a:extLst>
              <a:ext uri="{FF2B5EF4-FFF2-40B4-BE49-F238E27FC236}">
                <a16:creationId xmlns:a16="http://schemas.microsoft.com/office/drawing/2014/main" id="{B936EF59-5393-4BD3-86FF-A10C9104534F}"/>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13354A7-59CE-4ED4-8244-658585ADD8C0}"/>
              </a:ext>
            </a:extLst>
          </p:cNvPr>
          <p:cNvPicPr>
            <a:picLocks noChangeAspect="1"/>
          </p:cNvPicPr>
          <p:nvPr/>
        </p:nvPicPr>
        <p:blipFill>
          <a:blip r:embed="rId3"/>
          <a:stretch>
            <a:fillRect/>
          </a:stretch>
        </p:blipFill>
        <p:spPr>
          <a:xfrm>
            <a:off x="881062" y="2038294"/>
            <a:ext cx="10429875" cy="3362325"/>
          </a:xfrm>
          <a:prstGeom prst="rect">
            <a:avLst/>
          </a:prstGeom>
        </p:spPr>
      </p:pic>
    </p:spTree>
    <p:extLst>
      <p:ext uri="{BB962C8B-B14F-4D97-AF65-F5344CB8AC3E}">
        <p14:creationId xmlns:p14="http://schemas.microsoft.com/office/powerpoint/2010/main" val="855320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32A32B64-6CB0-457B-84A8-0ED13ADB167D}"/>
              </a:ext>
            </a:extLst>
          </p:cNvPr>
          <p:cNvPicPr>
            <a:picLocks noChangeAspect="1"/>
          </p:cNvPicPr>
          <p:nvPr>
            <p:custDataLst>
              <p:tags r:id="rId1"/>
            </p:custDataLst>
          </p:nvPr>
        </p:nvPicPr>
        <p:blipFill>
          <a:blip r:embed="rId3"/>
          <a:stretch>
            <a:fillRect/>
          </a:stretch>
        </p:blipFill>
        <p:spPr>
          <a:xfrm>
            <a:off x="743472" y="2281816"/>
            <a:ext cx="12584738" cy="3288134"/>
          </a:xfrm>
          <a:prstGeom prst="rect">
            <a:avLst/>
          </a:prstGeom>
        </p:spPr>
      </p:pic>
    </p:spTree>
    <p:extLst>
      <p:ext uri="{BB962C8B-B14F-4D97-AF65-F5344CB8AC3E}">
        <p14:creationId xmlns:p14="http://schemas.microsoft.com/office/powerpoint/2010/main" val="4172228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7632D4-C39C-4150-82B9-A1B47C7A284C}"/>
              </a:ext>
            </a:extLst>
          </p:cNvPr>
          <p:cNvSpPr>
            <a:spLocks noGrp="1"/>
          </p:cNvSpPr>
          <p:nvPr>
            <p:ph type="title"/>
          </p:nvPr>
        </p:nvSpPr>
        <p:spPr/>
        <p:txBody>
          <a:bodyPr/>
          <a:lstStyle/>
          <a:p>
            <a:r>
              <a:rPr lang="en-US" altLang="zh-CN" dirty="0"/>
              <a:t>Quiz</a:t>
            </a:r>
            <a:endParaRPr lang="zh-CN" altLang="en-US" dirty="0"/>
          </a:p>
        </p:txBody>
      </p:sp>
      <p:pic>
        <p:nvPicPr>
          <p:cNvPr id="4" name="内容占位符 3">
            <a:extLst>
              <a:ext uri="{FF2B5EF4-FFF2-40B4-BE49-F238E27FC236}">
                <a16:creationId xmlns:a16="http://schemas.microsoft.com/office/drawing/2014/main" id="{775B8E04-1C8E-4B2F-8BF3-078AA0C7E576}"/>
              </a:ext>
            </a:extLst>
          </p:cNvPr>
          <p:cNvPicPr>
            <a:picLocks noGrp="1" noChangeAspect="1"/>
          </p:cNvPicPr>
          <p:nvPr>
            <p:ph idx="1"/>
          </p:nvPr>
        </p:nvPicPr>
        <p:blipFill>
          <a:blip r:embed="rId3"/>
          <a:stretch>
            <a:fillRect/>
          </a:stretch>
        </p:blipFill>
        <p:spPr>
          <a:xfrm>
            <a:off x="2692344" y="2478069"/>
            <a:ext cx="5619750" cy="2095500"/>
          </a:xfrm>
          <a:prstGeom prst="rect">
            <a:avLst/>
          </a:prstGeom>
        </p:spPr>
      </p:pic>
    </p:spTree>
    <p:extLst>
      <p:ext uri="{BB962C8B-B14F-4D97-AF65-F5344CB8AC3E}">
        <p14:creationId xmlns:p14="http://schemas.microsoft.com/office/powerpoint/2010/main" val="1025094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C73CE-484A-4A30-93F5-1492F8BD5715}"/>
              </a:ext>
            </a:extLst>
          </p:cNvPr>
          <p:cNvSpPr>
            <a:spLocks noGrp="1"/>
          </p:cNvSpPr>
          <p:nvPr>
            <p:ph type="title"/>
          </p:nvPr>
        </p:nvSpPr>
        <p:spPr/>
        <p:txBody>
          <a:bodyPr/>
          <a:lstStyle/>
          <a:p>
            <a:r>
              <a:rPr lang="en-US" altLang="zh-CN" dirty="0"/>
              <a:t>Quiz</a:t>
            </a:r>
            <a:endParaRPr lang="zh-CN" altLang="en-US" dirty="0"/>
          </a:p>
        </p:txBody>
      </p:sp>
      <p:pic>
        <p:nvPicPr>
          <p:cNvPr id="4" name="内容占位符 3">
            <a:extLst>
              <a:ext uri="{FF2B5EF4-FFF2-40B4-BE49-F238E27FC236}">
                <a16:creationId xmlns:a16="http://schemas.microsoft.com/office/drawing/2014/main" id="{4B36745B-C234-4534-B8E7-43EB53F1E7AD}"/>
              </a:ext>
            </a:extLst>
          </p:cNvPr>
          <p:cNvPicPr>
            <a:picLocks noGrp="1" noChangeAspect="1"/>
          </p:cNvPicPr>
          <p:nvPr>
            <p:ph idx="1"/>
          </p:nvPr>
        </p:nvPicPr>
        <p:blipFill rotWithShape="1">
          <a:blip r:embed="rId2"/>
          <a:srcRect r="52458"/>
          <a:stretch/>
        </p:blipFill>
        <p:spPr>
          <a:xfrm>
            <a:off x="471842" y="2912633"/>
            <a:ext cx="4874709" cy="1032733"/>
          </a:xfrm>
          <a:prstGeom prst="rect">
            <a:avLst/>
          </a:prstGeom>
        </p:spPr>
      </p:pic>
      <p:pic>
        <p:nvPicPr>
          <p:cNvPr id="5" name="内容占位符 3">
            <a:extLst>
              <a:ext uri="{FF2B5EF4-FFF2-40B4-BE49-F238E27FC236}">
                <a16:creationId xmlns:a16="http://schemas.microsoft.com/office/drawing/2014/main" id="{A37B51C1-C773-4ECA-94CC-76E03BD016ED}"/>
              </a:ext>
            </a:extLst>
          </p:cNvPr>
          <p:cNvPicPr>
            <a:picLocks noChangeAspect="1"/>
          </p:cNvPicPr>
          <p:nvPr/>
        </p:nvPicPr>
        <p:blipFill>
          <a:blip r:embed="rId2"/>
          <a:stretch>
            <a:fillRect/>
          </a:stretch>
        </p:blipFill>
        <p:spPr>
          <a:xfrm>
            <a:off x="471842" y="2912632"/>
            <a:ext cx="10253563" cy="1032733"/>
          </a:xfrm>
          <a:prstGeom prst="rect">
            <a:avLst/>
          </a:prstGeom>
        </p:spPr>
      </p:pic>
    </p:spTree>
    <p:extLst>
      <p:ext uri="{BB962C8B-B14F-4D97-AF65-F5344CB8AC3E}">
        <p14:creationId xmlns:p14="http://schemas.microsoft.com/office/powerpoint/2010/main" val="13773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6EB785-0E71-4DEC-A4AE-AB704DD32929}"/>
              </a:ext>
            </a:extLst>
          </p:cNvPr>
          <p:cNvSpPr>
            <a:spLocks noGrp="1"/>
          </p:cNvSpPr>
          <p:nvPr>
            <p:ph type="title"/>
          </p:nvPr>
        </p:nvSpPr>
        <p:spPr/>
        <p:txBody>
          <a:bodyPr/>
          <a:lstStyle/>
          <a:p>
            <a:r>
              <a:rPr lang="en-US" altLang="zh-CN" dirty="0"/>
              <a:t>Math fonts Quiz</a:t>
            </a:r>
            <a:endParaRPr lang="zh-CN" altLang="en-US" dirty="0"/>
          </a:p>
        </p:txBody>
      </p:sp>
      <p:pic>
        <p:nvPicPr>
          <p:cNvPr id="4" name="内容占位符 3">
            <a:extLst>
              <a:ext uri="{FF2B5EF4-FFF2-40B4-BE49-F238E27FC236}">
                <a16:creationId xmlns:a16="http://schemas.microsoft.com/office/drawing/2014/main" id="{900E21BB-23A0-4B36-9F25-B1337F0175FA}"/>
              </a:ext>
            </a:extLst>
          </p:cNvPr>
          <p:cNvPicPr>
            <a:picLocks noGrp="1" noChangeAspect="1"/>
          </p:cNvPicPr>
          <p:nvPr>
            <p:ph idx="1"/>
          </p:nvPr>
        </p:nvPicPr>
        <p:blipFill>
          <a:blip r:embed="rId2"/>
          <a:stretch>
            <a:fillRect/>
          </a:stretch>
        </p:blipFill>
        <p:spPr>
          <a:xfrm>
            <a:off x="935598" y="2567812"/>
            <a:ext cx="10058400" cy="3418725"/>
          </a:xfrm>
          <a:prstGeom prst="rect">
            <a:avLst/>
          </a:prstGeom>
        </p:spPr>
      </p:pic>
    </p:spTree>
    <p:extLst>
      <p:ext uri="{BB962C8B-B14F-4D97-AF65-F5344CB8AC3E}">
        <p14:creationId xmlns:p14="http://schemas.microsoft.com/office/powerpoint/2010/main" val="1740765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1AD368-9B06-4110-AA27-165FA0E48495}"/>
              </a:ext>
            </a:extLst>
          </p:cNvPr>
          <p:cNvSpPr>
            <a:spLocks noGrp="1"/>
          </p:cNvSpPr>
          <p:nvPr>
            <p:ph type="title"/>
          </p:nvPr>
        </p:nvSpPr>
        <p:spPr/>
        <p:txBody>
          <a:bodyPr/>
          <a:lstStyle/>
          <a:p>
            <a:r>
              <a:rPr lang="en-GB" altLang="zh-CN" dirty="0"/>
              <a:t>Lowercase Greek letters</a:t>
            </a:r>
            <a:endParaRPr lang="zh-CN" altLang="en-US" dirty="0"/>
          </a:p>
        </p:txBody>
      </p:sp>
      <p:sp>
        <p:nvSpPr>
          <p:cNvPr id="3" name="内容占位符 2">
            <a:extLst>
              <a:ext uri="{FF2B5EF4-FFF2-40B4-BE49-F238E27FC236}">
                <a16:creationId xmlns:a16="http://schemas.microsoft.com/office/drawing/2014/main" id="{514F3810-5AD2-48E3-9CD9-DA1159701AC2}"/>
              </a:ext>
            </a:extLst>
          </p:cNvPr>
          <p:cNvSpPr>
            <a:spLocks noGrp="1"/>
          </p:cNvSpPr>
          <p:nvPr>
            <p:ph idx="1"/>
          </p:nvPr>
        </p:nvSpPr>
        <p:spPr/>
        <p:txBody>
          <a:bodyPr>
            <a:normAutofit/>
          </a:bodyPr>
          <a:lstStyle/>
          <a:p>
            <a:r>
              <a:rPr lang="sv-SE" altLang="zh-CN" sz="3200" dirty="0"/>
              <a:t>\alpha, \beta, \gamma, …,</a:t>
            </a:r>
          </a:p>
          <a:p>
            <a:r>
              <a:rPr lang="sv-SE" altLang="zh-CN" sz="3200" dirty="0"/>
              <a:t>uppercase letters are entered as \Gamma, \Delta,</a:t>
            </a:r>
            <a:endParaRPr lang="zh-CN" altLang="en-US" sz="3200" dirty="0"/>
          </a:p>
        </p:txBody>
      </p:sp>
    </p:spTree>
    <p:extLst>
      <p:ext uri="{BB962C8B-B14F-4D97-AF65-F5344CB8AC3E}">
        <p14:creationId xmlns:p14="http://schemas.microsoft.com/office/powerpoint/2010/main" val="301880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5DF9C57-9806-45E9-890A-4B1890AD86CC}"/>
              </a:ext>
            </a:extLst>
          </p:cNvPr>
          <p:cNvPicPr>
            <a:picLocks noChangeAspect="1"/>
          </p:cNvPicPr>
          <p:nvPr/>
        </p:nvPicPr>
        <p:blipFill>
          <a:blip r:embed="rId2"/>
          <a:stretch>
            <a:fillRect/>
          </a:stretch>
        </p:blipFill>
        <p:spPr>
          <a:xfrm>
            <a:off x="781050" y="1895475"/>
            <a:ext cx="10629900" cy="3067050"/>
          </a:xfrm>
          <a:prstGeom prst="rect">
            <a:avLst/>
          </a:prstGeom>
        </p:spPr>
      </p:pic>
    </p:spTree>
    <p:extLst>
      <p:ext uri="{BB962C8B-B14F-4D97-AF65-F5344CB8AC3E}">
        <p14:creationId xmlns:p14="http://schemas.microsoft.com/office/powerpoint/2010/main" val="3535045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42D1B-083C-4D6B-8793-36FCB66A6688}"/>
              </a:ext>
            </a:extLst>
          </p:cNvPr>
          <p:cNvSpPr>
            <a:spLocks noGrp="1"/>
          </p:cNvSpPr>
          <p:nvPr>
            <p:ph type="title"/>
          </p:nvPr>
        </p:nvSpPr>
        <p:spPr/>
        <p:txBody>
          <a:bodyPr/>
          <a:lstStyle/>
          <a:p>
            <a:r>
              <a:rPr lang="en-GB" altLang="zh-CN" dirty="0"/>
              <a:t>Exponents, Superscripts and Subscripts</a:t>
            </a:r>
            <a:endParaRPr lang="zh-CN" altLang="en-US" dirty="0"/>
          </a:p>
        </p:txBody>
      </p:sp>
      <p:pic>
        <p:nvPicPr>
          <p:cNvPr id="4" name="内容占位符 3">
            <a:extLst>
              <a:ext uri="{FF2B5EF4-FFF2-40B4-BE49-F238E27FC236}">
                <a16:creationId xmlns:a16="http://schemas.microsoft.com/office/drawing/2014/main" id="{9FD258A6-D503-47AB-B80B-25DE59A1550F}"/>
              </a:ext>
            </a:extLst>
          </p:cNvPr>
          <p:cNvPicPr>
            <a:picLocks noGrp="1" noChangeAspect="1"/>
          </p:cNvPicPr>
          <p:nvPr>
            <p:ph idx="1"/>
          </p:nvPr>
        </p:nvPicPr>
        <p:blipFill>
          <a:blip r:embed="rId3"/>
          <a:stretch>
            <a:fillRect/>
          </a:stretch>
        </p:blipFill>
        <p:spPr>
          <a:xfrm>
            <a:off x="817264" y="2924312"/>
            <a:ext cx="10058400" cy="1759050"/>
          </a:xfrm>
          <a:prstGeom prst="rect">
            <a:avLst/>
          </a:prstGeom>
        </p:spPr>
      </p:pic>
    </p:spTree>
    <p:extLst>
      <p:ext uri="{BB962C8B-B14F-4D97-AF65-F5344CB8AC3E}">
        <p14:creationId xmlns:p14="http://schemas.microsoft.com/office/powerpoint/2010/main" val="3661812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9AB2FE-4093-416B-AAE7-A4BEBBB4E2DB}"/>
              </a:ext>
            </a:extLst>
          </p:cNvPr>
          <p:cNvSpPr>
            <a:spLocks noGrp="1"/>
          </p:cNvSpPr>
          <p:nvPr>
            <p:ph type="title"/>
          </p:nvPr>
        </p:nvSpPr>
        <p:spPr/>
        <p:txBody>
          <a:bodyPr/>
          <a:lstStyle/>
          <a:p>
            <a:r>
              <a:rPr lang="en-GB" altLang="zh-CN" dirty="0"/>
              <a:t>Specialities</a:t>
            </a:r>
            <a:endParaRPr lang="zh-CN" altLang="en-US" dirty="0"/>
          </a:p>
        </p:txBody>
      </p:sp>
      <p:sp>
        <p:nvSpPr>
          <p:cNvPr id="3" name="文本占位符 2">
            <a:extLst>
              <a:ext uri="{FF2B5EF4-FFF2-40B4-BE49-F238E27FC236}">
                <a16:creationId xmlns:a16="http://schemas.microsoft.com/office/drawing/2014/main" id="{81043F5E-A9C7-4F06-BDA3-5C7D4B49AAF7}"/>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560534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5C24D-2413-4E91-89F8-745CDF46094D}"/>
              </a:ext>
            </a:extLst>
          </p:cNvPr>
          <p:cNvSpPr>
            <a:spLocks noGrp="1"/>
          </p:cNvSpPr>
          <p:nvPr>
            <p:ph type="title"/>
          </p:nvPr>
        </p:nvSpPr>
        <p:spPr/>
        <p:txBody>
          <a:bodyPr/>
          <a:lstStyle/>
          <a:p>
            <a:r>
              <a:rPr lang="en-GB" altLang="zh-CN" dirty="0"/>
              <a:t>Bibliography</a:t>
            </a:r>
            <a:endParaRPr lang="zh-CN" altLang="en-US" dirty="0"/>
          </a:p>
        </p:txBody>
      </p:sp>
      <p:sp>
        <p:nvSpPr>
          <p:cNvPr id="3" name="内容占位符 2">
            <a:extLst>
              <a:ext uri="{FF2B5EF4-FFF2-40B4-BE49-F238E27FC236}">
                <a16:creationId xmlns:a16="http://schemas.microsoft.com/office/drawing/2014/main" id="{3D872033-51F0-40F8-B217-3CE0F08CA196}"/>
              </a:ext>
            </a:extLst>
          </p:cNvPr>
          <p:cNvSpPr>
            <a:spLocks noGrp="1"/>
          </p:cNvSpPr>
          <p:nvPr>
            <p:ph idx="1"/>
          </p:nvPr>
        </p:nvSpPr>
        <p:spPr>
          <a:xfrm>
            <a:off x="1357256" y="3007560"/>
            <a:ext cx="10058400" cy="4023360"/>
          </a:xfrm>
        </p:spPr>
        <p:txBody>
          <a:bodyPr/>
          <a:lstStyle/>
          <a:p>
            <a:r>
              <a:rPr lang="en-GB" altLang="zh-CN" dirty="0"/>
              <a:t>@MISC{Viola01rapidobject,</a:t>
            </a:r>
            <a:br>
              <a:rPr lang="en-GB" altLang="zh-CN" dirty="0"/>
            </a:br>
            <a:r>
              <a:rPr lang="en-GB" altLang="zh-CN" dirty="0"/>
              <a:t>    author = {Paul Viola and Michael Jones},</a:t>
            </a:r>
            <a:br>
              <a:rPr lang="en-GB" altLang="zh-CN" dirty="0"/>
            </a:br>
            <a:r>
              <a:rPr lang="en-GB" altLang="zh-CN" dirty="0"/>
              <a:t>    title = {Rapid object detection using a boosted cascade of simple features },</a:t>
            </a:r>
            <a:br>
              <a:rPr lang="en-GB" altLang="zh-CN" dirty="0"/>
            </a:br>
            <a:r>
              <a:rPr lang="en-GB" altLang="zh-CN" dirty="0"/>
              <a:t>    year = {2001}</a:t>
            </a:r>
            <a:br>
              <a:rPr lang="en-GB" altLang="zh-CN" dirty="0"/>
            </a:br>
            <a:r>
              <a:rPr lang="en-GB" altLang="zh-CN" dirty="0"/>
              <a:t>}</a:t>
            </a:r>
            <a:endParaRPr lang="zh-CN" altLang="en-US" dirty="0"/>
          </a:p>
        </p:txBody>
      </p:sp>
      <p:pic>
        <p:nvPicPr>
          <p:cNvPr id="4" name="图片 3">
            <a:extLst>
              <a:ext uri="{FF2B5EF4-FFF2-40B4-BE49-F238E27FC236}">
                <a16:creationId xmlns:a16="http://schemas.microsoft.com/office/drawing/2014/main" id="{4E442BDE-D04F-4D1A-BF76-936217DE33F5}"/>
              </a:ext>
            </a:extLst>
          </p:cNvPr>
          <p:cNvPicPr>
            <a:picLocks noChangeAspect="1"/>
          </p:cNvPicPr>
          <p:nvPr/>
        </p:nvPicPr>
        <p:blipFill>
          <a:blip r:embed="rId2"/>
          <a:stretch>
            <a:fillRect/>
          </a:stretch>
        </p:blipFill>
        <p:spPr>
          <a:xfrm>
            <a:off x="1547028" y="1900972"/>
            <a:ext cx="2600325" cy="942975"/>
          </a:xfrm>
          <a:prstGeom prst="rect">
            <a:avLst/>
          </a:prstGeom>
        </p:spPr>
      </p:pic>
    </p:spTree>
    <p:extLst>
      <p:ext uri="{BB962C8B-B14F-4D97-AF65-F5344CB8AC3E}">
        <p14:creationId xmlns:p14="http://schemas.microsoft.com/office/powerpoint/2010/main" val="6984748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5C24D-2413-4E91-89F8-745CDF46094D}"/>
              </a:ext>
            </a:extLst>
          </p:cNvPr>
          <p:cNvSpPr>
            <a:spLocks noGrp="1"/>
          </p:cNvSpPr>
          <p:nvPr>
            <p:ph type="title"/>
          </p:nvPr>
        </p:nvSpPr>
        <p:spPr/>
        <p:txBody>
          <a:bodyPr/>
          <a:lstStyle/>
          <a:p>
            <a:r>
              <a:rPr lang="en-US" altLang="zh-CN" dirty="0"/>
              <a:t>Demo</a:t>
            </a:r>
            <a:endParaRPr lang="zh-CN" altLang="en-US" dirty="0"/>
          </a:p>
        </p:txBody>
      </p:sp>
      <p:sp>
        <p:nvSpPr>
          <p:cNvPr id="3" name="内容占位符 2">
            <a:extLst>
              <a:ext uri="{FF2B5EF4-FFF2-40B4-BE49-F238E27FC236}">
                <a16:creationId xmlns:a16="http://schemas.microsoft.com/office/drawing/2014/main" id="{3D872033-51F0-40F8-B217-3CE0F08CA19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5947150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2D12F-C276-45B6-A78A-6C5FC7B7D08A}"/>
              </a:ext>
            </a:extLst>
          </p:cNvPr>
          <p:cNvSpPr>
            <a:spLocks noGrp="1"/>
          </p:cNvSpPr>
          <p:nvPr>
            <p:ph type="title"/>
          </p:nvPr>
        </p:nvSpPr>
        <p:spPr/>
        <p:txBody>
          <a:bodyPr/>
          <a:lstStyle/>
          <a:p>
            <a:r>
              <a:rPr lang="en-US" altLang="zh-CN" dirty="0"/>
              <a:t>Assignment</a:t>
            </a:r>
            <a:endParaRPr lang="zh-CN" altLang="en-US" dirty="0"/>
          </a:p>
        </p:txBody>
      </p:sp>
      <p:sp>
        <p:nvSpPr>
          <p:cNvPr id="3" name="内容占位符 2">
            <a:extLst>
              <a:ext uri="{FF2B5EF4-FFF2-40B4-BE49-F238E27FC236}">
                <a16:creationId xmlns:a16="http://schemas.microsoft.com/office/drawing/2014/main" id="{EFA90529-7C0E-4A7F-9664-49088193879C}"/>
              </a:ext>
            </a:extLst>
          </p:cNvPr>
          <p:cNvSpPr>
            <a:spLocks noGrp="1"/>
          </p:cNvSpPr>
          <p:nvPr>
            <p:ph idx="1"/>
          </p:nvPr>
        </p:nvSpPr>
        <p:spPr/>
        <p:txBody>
          <a:bodyPr>
            <a:normAutofit fontScale="85000" lnSpcReduction="20000"/>
          </a:bodyPr>
          <a:lstStyle/>
          <a:p>
            <a:pPr marL="457200" indent="-457200">
              <a:buFont typeface="+mj-lt"/>
              <a:buAutoNum type="arabicPeriod"/>
            </a:pPr>
            <a:r>
              <a:rPr lang="en-US" altLang="zh-CN" dirty="0"/>
              <a:t>Update the “upstream” repo from: </a:t>
            </a:r>
            <a:r>
              <a:rPr lang="en-US" altLang="zh-CN" dirty="0">
                <a:hlinkClick r:id="rId2"/>
              </a:rPr>
              <a:t>https://github.com/stevenwudi/AI_Precourse_2019</a:t>
            </a:r>
            <a:r>
              <a:rPr lang="en-US" altLang="zh-CN" dirty="0"/>
              <a:t> to your local git repo.</a:t>
            </a:r>
          </a:p>
          <a:p>
            <a:pPr marL="457200" indent="-457200">
              <a:buFont typeface="+mj-lt"/>
              <a:buAutoNum type="arabicPeriod"/>
            </a:pPr>
            <a:r>
              <a:rPr lang="en-US" altLang="zh-CN" dirty="0"/>
              <a:t>Copy CVPR2019 Template:</a:t>
            </a:r>
            <a:br>
              <a:rPr lang="en-US" altLang="zh-CN" dirty="0"/>
            </a:br>
            <a:r>
              <a:rPr lang="en-US" altLang="zh-CN" dirty="0">
                <a:hlinkClick r:id="rId3"/>
              </a:rPr>
              <a:t>http://cvpr2019.thecvf.com/files/cvpr2019AuthorKit.zip</a:t>
            </a:r>
            <a:r>
              <a:rPr lang="en-US" altLang="zh-CN" dirty="0"/>
              <a:t>  (Or from  </a:t>
            </a:r>
            <a:r>
              <a:rPr lang="en-US" altLang="zh-CN" b="1" i="1" dirty="0" err="1"/>
              <a:t>AI_Precourse</a:t>
            </a:r>
            <a:r>
              <a:rPr lang="en-US" altLang="zh-CN" b="1" i="1" dirty="0"/>
              <a:t>\Week2_LATEX </a:t>
            </a:r>
            <a:r>
              <a:rPr lang="en-US" altLang="zh-CN" dirty="0"/>
              <a:t>folder)</a:t>
            </a:r>
            <a:endParaRPr lang="en-US" altLang="zh-CN" b="1" i="1" dirty="0"/>
          </a:p>
          <a:p>
            <a:pPr marL="457200" indent="-457200">
              <a:buFont typeface="+mj-lt"/>
              <a:buAutoNum type="arabicPeriod"/>
            </a:pPr>
            <a:r>
              <a:rPr lang="en-US" altLang="zh-CN" dirty="0"/>
              <a:t>Read the file of </a:t>
            </a:r>
            <a:r>
              <a:rPr lang="en-US" altLang="zh-CN" b="1" i="1" dirty="0" err="1"/>
              <a:t>egpaper_for_review.tex</a:t>
            </a:r>
            <a:r>
              <a:rPr lang="en-US" altLang="zh-CN" b="1" i="1" dirty="0"/>
              <a:t> </a:t>
            </a:r>
            <a:r>
              <a:rPr lang="en-US" altLang="zh-CN" dirty="0"/>
              <a:t>and modify the file  to </a:t>
            </a:r>
            <a:r>
              <a:rPr lang="en-US" altLang="zh-CN" b="1" i="1" dirty="0" err="1"/>
              <a:t>your_name.tex</a:t>
            </a:r>
            <a:r>
              <a:rPr lang="en-US" altLang="zh-CN" b="1" i="1" dirty="0"/>
              <a:t> </a:t>
            </a:r>
            <a:r>
              <a:rPr lang="en-US" altLang="zh-CN" dirty="0"/>
              <a:t>only one page. </a:t>
            </a:r>
            <a:br>
              <a:rPr lang="en-US" altLang="zh-CN" dirty="0"/>
            </a:br>
            <a:r>
              <a:rPr lang="en-US" altLang="zh-CN" dirty="0"/>
              <a:t>Modification the file for collect related works on “Face Detection” or “Face Recognition”</a:t>
            </a:r>
            <a:br>
              <a:rPr lang="en-US" altLang="zh-CN" dirty="0"/>
            </a:br>
            <a:r>
              <a:rPr lang="en-US" altLang="zh-CN" dirty="0"/>
              <a:t>(Paper citations should come from CVPR, ICCV, ECCV, IJCV, PAMI)</a:t>
            </a:r>
            <a:br>
              <a:rPr lang="en-US" altLang="zh-CN" dirty="0"/>
            </a:br>
            <a:r>
              <a:rPr lang="en-US" altLang="zh-CN" dirty="0"/>
              <a:t>Title, </a:t>
            </a:r>
            <a:br>
              <a:rPr lang="en-US" altLang="zh-CN" dirty="0"/>
            </a:br>
            <a:r>
              <a:rPr lang="en-US" altLang="zh-CN" dirty="0"/>
              <a:t>abstract, </a:t>
            </a:r>
            <a:br>
              <a:rPr lang="en-US" altLang="zh-CN" dirty="0"/>
            </a:br>
            <a:r>
              <a:rPr lang="en-US" altLang="zh-CN" dirty="0"/>
              <a:t>citation (Reference), </a:t>
            </a:r>
            <a:br>
              <a:rPr lang="en-US" altLang="zh-CN" dirty="0"/>
            </a:br>
            <a:r>
              <a:rPr lang="en-US" altLang="zh-CN" dirty="0"/>
              <a:t>one math formula</a:t>
            </a:r>
            <a:br>
              <a:rPr lang="en-US" altLang="zh-CN" dirty="0"/>
            </a:br>
            <a:r>
              <a:rPr lang="en-US" altLang="zh-CN" dirty="0"/>
              <a:t>one table</a:t>
            </a:r>
            <a:br>
              <a:rPr lang="en-US" altLang="zh-CN" dirty="0"/>
            </a:br>
            <a:r>
              <a:rPr lang="en-US" altLang="zh-CN" dirty="0"/>
              <a:t>one image.</a:t>
            </a:r>
            <a:endParaRPr lang="en-US" altLang="zh-CN" b="1" i="1" dirty="0"/>
          </a:p>
          <a:p>
            <a:pPr marL="457200" indent="-457200">
              <a:buFont typeface="+mj-lt"/>
              <a:buAutoNum type="arabicPeriod"/>
            </a:pPr>
            <a:r>
              <a:rPr lang="en-US" altLang="zh-CN" dirty="0"/>
              <a:t>Compile to pdf file and add the </a:t>
            </a:r>
            <a:r>
              <a:rPr lang="en-US" altLang="zh-CN" b="1" i="1" dirty="0" err="1"/>
              <a:t>your_name.tex</a:t>
            </a:r>
            <a:r>
              <a:rPr lang="en-US" altLang="zh-CN" b="1" i="1" dirty="0"/>
              <a:t>  and your_name.pdf  </a:t>
            </a:r>
            <a:r>
              <a:rPr lang="en-US" altLang="zh-CN" dirty="0"/>
              <a:t>to the </a:t>
            </a:r>
            <a:r>
              <a:rPr lang="en-US" altLang="zh-CN" b="1" i="1" dirty="0" err="1"/>
              <a:t>AI_Precourse</a:t>
            </a:r>
            <a:r>
              <a:rPr lang="en-US" altLang="zh-CN" b="1" i="1" dirty="0"/>
              <a:t>\Week2_LATEX </a:t>
            </a:r>
            <a:r>
              <a:rPr lang="en-US" altLang="zh-CN" dirty="0"/>
              <a:t>folder</a:t>
            </a:r>
          </a:p>
          <a:p>
            <a:pPr marL="457200" indent="-457200">
              <a:buFont typeface="+mj-lt"/>
              <a:buAutoNum type="arabicPeriod"/>
            </a:pPr>
            <a:r>
              <a:rPr lang="en-GB" altLang="zh-CN" dirty="0"/>
              <a:t>Push the new change to your “origin” repo and create a pull request so that </a:t>
            </a:r>
            <a:r>
              <a:rPr lang="en-US" altLang="zh-CN" dirty="0"/>
              <a:t>you change will be seen by the “upstream”</a:t>
            </a:r>
          </a:p>
        </p:txBody>
      </p:sp>
    </p:spTree>
    <p:extLst>
      <p:ext uri="{BB962C8B-B14F-4D97-AF65-F5344CB8AC3E}">
        <p14:creationId xmlns:p14="http://schemas.microsoft.com/office/powerpoint/2010/main" val="374373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658F8D-B03F-4A07-918D-D38EDDA9A0E8}"/>
              </a:ext>
            </a:extLst>
          </p:cNvPr>
          <p:cNvSpPr>
            <a:spLocks noGrp="1"/>
          </p:cNvSpPr>
          <p:nvPr>
            <p:ph type="title"/>
          </p:nvPr>
        </p:nvSpPr>
        <p:spPr/>
        <p:txBody>
          <a:bodyPr/>
          <a:lstStyle/>
          <a:p>
            <a:r>
              <a:rPr lang="en-US" altLang="zh-CN" dirty="0"/>
              <a:t>Software Installation</a:t>
            </a:r>
            <a:endParaRPr lang="zh-CN" altLang="en-US" dirty="0"/>
          </a:p>
        </p:txBody>
      </p:sp>
      <p:sp>
        <p:nvSpPr>
          <p:cNvPr id="3" name="内容占位符 2">
            <a:extLst>
              <a:ext uri="{FF2B5EF4-FFF2-40B4-BE49-F238E27FC236}">
                <a16:creationId xmlns:a16="http://schemas.microsoft.com/office/drawing/2014/main" id="{AD1380BB-DC9A-48C2-BCAB-414B841A00D6}"/>
              </a:ext>
            </a:extLst>
          </p:cNvPr>
          <p:cNvSpPr>
            <a:spLocks noGrp="1"/>
          </p:cNvSpPr>
          <p:nvPr>
            <p:ph idx="1"/>
          </p:nvPr>
        </p:nvSpPr>
        <p:spPr/>
        <p:txBody>
          <a:bodyPr/>
          <a:lstStyle/>
          <a:p>
            <a:r>
              <a:rPr lang="en-US" altLang="zh-CN" sz="2800" b="1" i="1" dirty="0"/>
              <a:t>1. </a:t>
            </a:r>
            <a:r>
              <a:rPr lang="en-US" altLang="zh-CN" sz="2800" b="1" i="1" dirty="0" err="1"/>
              <a:t>WinEdt</a:t>
            </a:r>
            <a:r>
              <a:rPr lang="en-US" altLang="zh-CN" dirty="0"/>
              <a:t>: </a:t>
            </a:r>
            <a:r>
              <a:rPr lang="en-US" altLang="zh-CN" dirty="0">
                <a:hlinkClick r:id="rId3"/>
              </a:rPr>
              <a:t>http://www.winedt.com/index.html</a:t>
            </a:r>
            <a:endParaRPr lang="en-US" altLang="zh-CN" dirty="0"/>
          </a:p>
          <a:p>
            <a:r>
              <a:rPr lang="en-US" altLang="zh-CN" dirty="0"/>
              <a:t>is a powerful and versatile all-purpose text editor for Windows with a strong predisposition towards the creation and compilation of </a:t>
            </a:r>
            <a:r>
              <a:rPr lang="en-US" altLang="zh-CN" dirty="0" err="1"/>
              <a:t>LaTex</a:t>
            </a:r>
            <a:r>
              <a:rPr lang="en-US" altLang="zh-CN" dirty="0"/>
              <a:t> documents.</a:t>
            </a:r>
            <a:br>
              <a:rPr lang="en-US" altLang="zh-CN" dirty="0"/>
            </a:br>
            <a:br>
              <a:rPr lang="en-US" altLang="zh-CN" dirty="0"/>
            </a:br>
            <a:endParaRPr lang="en-US" altLang="zh-CN" dirty="0"/>
          </a:p>
          <a:p>
            <a:pPr marL="0" indent="0">
              <a:buNone/>
            </a:pPr>
            <a:r>
              <a:rPr lang="en-US" altLang="zh-CN" sz="2800" b="1" i="1" dirty="0"/>
              <a:t>2. </a:t>
            </a:r>
            <a:r>
              <a:rPr lang="en-US" altLang="zh-CN" sz="2800" b="1" i="1" dirty="0" err="1"/>
              <a:t>MikTex</a:t>
            </a:r>
            <a:r>
              <a:rPr lang="en-US" altLang="zh-CN" sz="2800" b="1" i="1" dirty="0"/>
              <a:t>: </a:t>
            </a:r>
            <a:r>
              <a:rPr lang="en-US" altLang="zh-CN" b="1" i="1" dirty="0">
                <a:hlinkClick r:id="rId4"/>
              </a:rPr>
              <a:t>https://miktex.org/</a:t>
            </a:r>
            <a:endParaRPr lang="en-US" altLang="zh-CN" b="1" i="1" dirty="0"/>
          </a:p>
          <a:p>
            <a:pPr marL="0" indent="0">
              <a:buNone/>
            </a:pPr>
            <a:r>
              <a:rPr lang="zh-CN" altLang="en-US" dirty="0"/>
              <a:t> </a:t>
            </a:r>
            <a:r>
              <a:rPr lang="en-US" altLang="zh-CN" dirty="0"/>
              <a:t>is an up-to-date implementation of </a:t>
            </a:r>
            <a:r>
              <a:rPr lang="en-US" altLang="zh-CN" dirty="0" err="1"/>
              <a:t>Tex</a:t>
            </a:r>
            <a:r>
              <a:rPr lang="en-US" altLang="zh-CN" dirty="0"/>
              <a:t>/Latex and related programs.</a:t>
            </a:r>
            <a:endParaRPr lang="zh-CN" altLang="en-US" dirty="0"/>
          </a:p>
        </p:txBody>
      </p:sp>
    </p:spTree>
    <p:extLst>
      <p:ext uri="{BB962C8B-B14F-4D97-AF65-F5344CB8AC3E}">
        <p14:creationId xmlns:p14="http://schemas.microsoft.com/office/powerpoint/2010/main" val="3988668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564FD-08FA-47A8-9AC3-7322E935B9FA}"/>
              </a:ext>
            </a:extLst>
          </p:cNvPr>
          <p:cNvSpPr>
            <a:spLocks noGrp="1"/>
          </p:cNvSpPr>
          <p:nvPr>
            <p:ph type="title"/>
          </p:nvPr>
        </p:nvSpPr>
        <p:spPr/>
        <p:txBody>
          <a:bodyPr/>
          <a:lstStyle/>
          <a:p>
            <a:r>
              <a:rPr lang="en-US" altLang="zh-CN" dirty="0"/>
              <a:t>Why Latex</a:t>
            </a:r>
            <a:endParaRPr lang="zh-CN" altLang="en-US" dirty="0"/>
          </a:p>
        </p:txBody>
      </p:sp>
      <p:sp>
        <p:nvSpPr>
          <p:cNvPr id="3" name="内容占位符 2">
            <a:extLst>
              <a:ext uri="{FF2B5EF4-FFF2-40B4-BE49-F238E27FC236}">
                <a16:creationId xmlns:a16="http://schemas.microsoft.com/office/drawing/2014/main" id="{2841718D-B7A7-45BA-8269-4D4EA3BFFE71}"/>
              </a:ext>
            </a:extLst>
          </p:cNvPr>
          <p:cNvSpPr>
            <a:spLocks noGrp="1"/>
          </p:cNvSpPr>
          <p:nvPr>
            <p:ph idx="1"/>
          </p:nvPr>
        </p:nvSpPr>
        <p:spPr/>
        <p:txBody>
          <a:bodyPr/>
          <a:lstStyle/>
          <a:p>
            <a:r>
              <a:rPr lang="en-US" altLang="zh-CN" dirty="0"/>
              <a:t>LATEX is a typesetting system that is very suitable for producing </a:t>
            </a:r>
            <a:r>
              <a:rPr lang="en-US" altLang="zh-CN" sz="2400" b="1" i="1" dirty="0"/>
              <a:t>scientific and mathematical </a:t>
            </a:r>
            <a:r>
              <a:rPr lang="en-US" altLang="zh-CN" dirty="0"/>
              <a:t>documents of </a:t>
            </a:r>
            <a:r>
              <a:rPr lang="en-US" altLang="zh-CN" b="1" i="1" dirty="0"/>
              <a:t>high typographical </a:t>
            </a:r>
            <a:r>
              <a:rPr lang="en-US" altLang="zh-CN" dirty="0"/>
              <a:t>quality.</a:t>
            </a:r>
          </a:p>
          <a:p>
            <a:endParaRPr lang="en-US" altLang="zh-CN" dirty="0"/>
          </a:p>
          <a:p>
            <a:pPr>
              <a:buFont typeface="Wingdings" panose="05000000000000000000" pitchFamily="2" charset="2"/>
              <a:buChar char="u"/>
            </a:pPr>
            <a:r>
              <a:rPr lang="zh-CN" altLang="en-US" dirty="0"/>
              <a:t>科学论文（会议，期刊）</a:t>
            </a:r>
            <a:endParaRPr lang="en-US" altLang="zh-CN" dirty="0"/>
          </a:p>
          <a:p>
            <a:pPr>
              <a:buFont typeface="Wingdings" panose="05000000000000000000" pitchFamily="2" charset="2"/>
              <a:buChar char="u"/>
            </a:pPr>
            <a:r>
              <a:rPr lang="zh-CN" altLang="en-US" dirty="0"/>
              <a:t>本科</a:t>
            </a:r>
            <a:r>
              <a:rPr lang="en-US" altLang="zh-CN" dirty="0"/>
              <a:t>/</a:t>
            </a:r>
            <a:r>
              <a:rPr lang="zh-CN" altLang="en-US" dirty="0"/>
              <a:t>硕士</a:t>
            </a:r>
            <a:r>
              <a:rPr lang="en-US" altLang="zh-CN" dirty="0"/>
              <a:t>/</a:t>
            </a:r>
            <a:r>
              <a:rPr lang="zh-CN" altLang="en-US" dirty="0"/>
              <a:t>博士毕业论文</a:t>
            </a:r>
            <a:endParaRPr lang="en-US" altLang="zh-CN" dirty="0"/>
          </a:p>
          <a:p>
            <a:endParaRPr lang="zh-CN" altLang="en-US" dirty="0"/>
          </a:p>
        </p:txBody>
      </p:sp>
    </p:spTree>
    <p:extLst>
      <p:ext uri="{BB962C8B-B14F-4D97-AF65-F5344CB8AC3E}">
        <p14:creationId xmlns:p14="http://schemas.microsoft.com/office/powerpoint/2010/main" val="1149595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F0F3B-8B81-4CFD-B749-8D447BC07C02}"/>
              </a:ext>
            </a:extLst>
          </p:cNvPr>
          <p:cNvSpPr>
            <a:spLocks noGrp="1"/>
          </p:cNvSpPr>
          <p:nvPr>
            <p:ph type="title"/>
          </p:nvPr>
        </p:nvSpPr>
        <p:spPr/>
        <p:txBody>
          <a:bodyPr/>
          <a:lstStyle/>
          <a:p>
            <a:r>
              <a:rPr lang="en-US" altLang="zh-CN" dirty="0"/>
              <a:t>A bit of History</a:t>
            </a:r>
            <a:endParaRPr lang="zh-CN" altLang="en-US" dirty="0"/>
          </a:p>
        </p:txBody>
      </p:sp>
      <p:sp>
        <p:nvSpPr>
          <p:cNvPr id="3" name="内容占位符 2">
            <a:extLst>
              <a:ext uri="{FF2B5EF4-FFF2-40B4-BE49-F238E27FC236}">
                <a16:creationId xmlns:a16="http://schemas.microsoft.com/office/drawing/2014/main" id="{50DE11DA-572E-4731-AECE-48E31B17671E}"/>
              </a:ext>
            </a:extLst>
          </p:cNvPr>
          <p:cNvSpPr>
            <a:spLocks noGrp="1"/>
          </p:cNvSpPr>
          <p:nvPr>
            <p:ph idx="1"/>
          </p:nvPr>
        </p:nvSpPr>
        <p:spPr/>
        <p:txBody>
          <a:bodyPr>
            <a:normAutofit/>
          </a:bodyPr>
          <a:lstStyle/>
          <a:p>
            <a:r>
              <a:rPr lang="en-US" altLang="zh-CN" sz="2800" dirty="0"/>
              <a:t>TEX is a computer program created by Donald E. Knuth in 1982</a:t>
            </a:r>
            <a:endParaRPr lang="zh-CN" altLang="en-US" sz="2800" dirty="0"/>
          </a:p>
        </p:txBody>
      </p:sp>
      <p:pic>
        <p:nvPicPr>
          <p:cNvPr id="5" name="图片 4">
            <a:extLst>
              <a:ext uri="{FF2B5EF4-FFF2-40B4-BE49-F238E27FC236}">
                <a16:creationId xmlns:a16="http://schemas.microsoft.com/office/drawing/2014/main" id="{05CB07B7-44FF-420D-A296-0DA03F71B236}"/>
              </a:ext>
            </a:extLst>
          </p:cNvPr>
          <p:cNvPicPr>
            <a:picLocks noChangeAspect="1"/>
          </p:cNvPicPr>
          <p:nvPr/>
        </p:nvPicPr>
        <p:blipFill>
          <a:blip r:embed="rId3"/>
          <a:stretch>
            <a:fillRect/>
          </a:stretch>
        </p:blipFill>
        <p:spPr>
          <a:xfrm>
            <a:off x="1602503" y="2317409"/>
            <a:ext cx="8220075" cy="4371975"/>
          </a:xfrm>
          <a:prstGeom prst="rect">
            <a:avLst/>
          </a:prstGeom>
        </p:spPr>
      </p:pic>
    </p:spTree>
    <p:extLst>
      <p:ext uri="{BB962C8B-B14F-4D97-AF65-F5344CB8AC3E}">
        <p14:creationId xmlns:p14="http://schemas.microsoft.com/office/powerpoint/2010/main" val="2809297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5C24D-2413-4E91-89F8-745CDF46094D}"/>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3D872033-51F0-40F8-B217-3CE0F08CA196}"/>
              </a:ext>
            </a:extLst>
          </p:cNvPr>
          <p:cNvSpPr>
            <a:spLocks noGrp="1"/>
          </p:cNvSpPr>
          <p:nvPr>
            <p:ph idx="1"/>
          </p:nvPr>
        </p:nvSpPr>
        <p:spPr/>
        <p:txBody>
          <a:bodyPr>
            <a:normAutofit/>
          </a:bodyPr>
          <a:lstStyle/>
          <a:p>
            <a:r>
              <a:rPr lang="en-GB" altLang="zh-CN" sz="3600" dirty="0"/>
              <a:t>This is quite different from the </a:t>
            </a:r>
            <a:r>
              <a:rPr lang="en-GB" altLang="zh-CN" sz="3600" b="1" i="1" dirty="0"/>
              <a:t>WYSIWYG</a:t>
            </a:r>
            <a:r>
              <a:rPr lang="en-GB" altLang="zh-CN" sz="3600" dirty="0"/>
              <a:t> </a:t>
            </a:r>
          </a:p>
          <a:p>
            <a:endParaRPr lang="en-GB" altLang="zh-CN" sz="3600" dirty="0"/>
          </a:p>
          <a:p>
            <a:r>
              <a:rPr lang="en-GB" altLang="zh-CN" sz="3600" dirty="0"/>
              <a:t>normally not possible to see the final output while typing the text,</a:t>
            </a:r>
            <a:endParaRPr lang="zh-CN" altLang="en-US" sz="3600" dirty="0"/>
          </a:p>
        </p:txBody>
      </p:sp>
    </p:spTree>
    <p:extLst>
      <p:ext uri="{BB962C8B-B14F-4D97-AF65-F5344CB8AC3E}">
        <p14:creationId xmlns:p14="http://schemas.microsoft.com/office/powerpoint/2010/main" val="588074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5C24D-2413-4E91-89F8-745CDF46094D}"/>
              </a:ext>
            </a:extLst>
          </p:cNvPr>
          <p:cNvSpPr>
            <a:spLocks noGrp="1"/>
          </p:cNvSpPr>
          <p:nvPr>
            <p:ph type="title"/>
          </p:nvPr>
        </p:nvSpPr>
        <p:spPr/>
        <p:txBody>
          <a:bodyPr/>
          <a:lstStyle/>
          <a:p>
            <a:r>
              <a:rPr lang="en-US" altLang="zh-CN" dirty="0"/>
              <a:t>Layout design</a:t>
            </a:r>
            <a:endParaRPr lang="zh-CN" altLang="en-US" dirty="0"/>
          </a:p>
        </p:txBody>
      </p:sp>
      <p:sp>
        <p:nvSpPr>
          <p:cNvPr id="3" name="内容占位符 2">
            <a:extLst>
              <a:ext uri="{FF2B5EF4-FFF2-40B4-BE49-F238E27FC236}">
                <a16:creationId xmlns:a16="http://schemas.microsoft.com/office/drawing/2014/main" id="{3D872033-51F0-40F8-B217-3CE0F08CA196}"/>
              </a:ext>
            </a:extLst>
          </p:cNvPr>
          <p:cNvSpPr>
            <a:spLocks noGrp="1"/>
          </p:cNvSpPr>
          <p:nvPr>
            <p:ph idx="1"/>
          </p:nvPr>
        </p:nvSpPr>
        <p:spPr/>
        <p:txBody>
          <a:bodyPr/>
          <a:lstStyle/>
          <a:p>
            <a:r>
              <a:rPr lang="en-US" altLang="zh-CN" dirty="0"/>
              <a:t>Examples:</a:t>
            </a:r>
          </a:p>
          <a:p>
            <a:endParaRPr lang="en-US" altLang="zh-CN" dirty="0"/>
          </a:p>
          <a:p>
            <a:pPr>
              <a:buFont typeface="Wingdings" panose="05000000000000000000" pitchFamily="2" charset="2"/>
              <a:buChar char="l"/>
            </a:pPr>
            <a:r>
              <a:rPr lang="en-US" altLang="zh-CN" dirty="0"/>
              <a:t> The font size and the numbering of headings</a:t>
            </a:r>
            <a:br>
              <a:rPr lang="en-US" altLang="zh-CN" dirty="0"/>
            </a:br>
            <a:endParaRPr lang="en-US" altLang="zh-CN" dirty="0"/>
          </a:p>
          <a:p>
            <a:pPr>
              <a:buFont typeface="Wingdings" panose="05000000000000000000" pitchFamily="2" charset="2"/>
              <a:buChar char="l"/>
            </a:pPr>
            <a:r>
              <a:rPr lang="en-US" altLang="zh-CN" dirty="0"/>
              <a:t> The line length</a:t>
            </a:r>
            <a:endParaRPr lang="zh-CN" altLang="en-US" dirty="0"/>
          </a:p>
        </p:txBody>
      </p:sp>
    </p:spTree>
    <p:extLst>
      <p:ext uri="{BB962C8B-B14F-4D97-AF65-F5344CB8AC3E}">
        <p14:creationId xmlns:p14="http://schemas.microsoft.com/office/powerpoint/2010/main" val="10897289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0.25"/>
  <p:tag name="ORIGINALWIDTH" val="1393.5"/>
  <p:tag name="LATEXADDIN" val="\documentclass{article}&#10;\usepackage{amsmath}&#10;\pagestyle{empty}&#10;\begin{document}&#10;&#10;two {} spaces&#10;three {} {} spaces&#10;&#10;\end{document}"/>
  <p:tag name="IGUANATEXSIZE" val="20"/>
  <p:tag name="IGUANATEXCURSOR" val="114"/>
  <p:tag name="TRANSPARENCY" val="True"/>
  <p:tag name="FILENAME" val=""/>
  <p:tag name="LATEXENGINEID" val="0"/>
  <p:tag name="TEMPFOLDER" val="C:\Users\steve\"/>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91"/>
  <p:tag name="ORIGINALWIDTH" val="1113.75"/>
  <p:tag name="LATEXADDIN" val="\documentclass{article}&#10;\usepackage{amsmath}&#10;\pagestyle{empty}&#10;\begin{document}&#10;&#10;This is $d_{e_{e_p}}$.&#10;&#10;This line is less \smash{$d_{e_{e_p}}$}.&#10;&#10;&#10;\end{document}"/>
  <p:tag name="IGUANATEXSIZE" val="20"/>
  <p:tag name="IGUANATEXCURSOR" val="104"/>
  <p:tag name="TRANSPARENCY" val="True"/>
  <p:tag name="FILENAME" val=""/>
  <p:tag name="LATEXENGINEID" val="0"/>
  <p:tag name="TEMPFOLDER" val="C:\Users\steve\"/>
  <p:tag name="LATEXFORMHEIGHT" val="312"/>
  <p:tag name="LATEXFORMWIDTH" val="384"/>
  <p:tag name="LATEXFORMWRAP" val="True"/>
  <p:tag name="BITMAPVECTOR" val="0"/>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7363</TotalTime>
  <Words>1668</Words>
  <Application>Microsoft Office PowerPoint</Application>
  <PresentationFormat>宽屏</PresentationFormat>
  <Paragraphs>209</Paragraphs>
  <Slides>44</Slides>
  <Notes>18</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0" baseType="lpstr">
      <vt:lpstr>等线</vt:lpstr>
      <vt:lpstr>Calibri</vt:lpstr>
      <vt:lpstr>Calibri Light</vt:lpstr>
      <vt:lpstr>Wingdings</vt:lpstr>
      <vt:lpstr>Retrospect</vt:lpstr>
      <vt:lpstr>程序包</vt:lpstr>
      <vt:lpstr>创新研究课程 科研项目短课</vt:lpstr>
      <vt:lpstr>Course Syllabus 课程大纲</vt:lpstr>
      <vt:lpstr>Today’s agenda: Latex Tutorial</vt:lpstr>
      <vt:lpstr>PowerPoint 演示文稿</vt:lpstr>
      <vt:lpstr>Software Installation</vt:lpstr>
      <vt:lpstr>Why Latex</vt:lpstr>
      <vt:lpstr>A bit of History</vt:lpstr>
      <vt:lpstr>PowerPoint 演示文稿</vt:lpstr>
      <vt:lpstr>Layout design</vt:lpstr>
      <vt:lpstr>Advantages</vt:lpstr>
      <vt:lpstr>Latex Input Files</vt:lpstr>
      <vt:lpstr>PowerPoint 演示文稿</vt:lpstr>
      <vt:lpstr>Spaces</vt:lpstr>
      <vt:lpstr>Special Characters</vt:lpstr>
      <vt:lpstr>Latex Commands</vt:lpstr>
      <vt:lpstr>Command with parameters</vt:lpstr>
      <vt:lpstr>Comments: %</vt:lpstr>
      <vt:lpstr>Input File Structure</vt:lpstr>
      <vt:lpstr>PowerPoint 演示文稿</vt:lpstr>
      <vt:lpstr>Files You Might Encounter</vt:lpstr>
      <vt:lpstr>Big Projects</vt:lpstr>
      <vt:lpstr>Typesetting Text</vt:lpstr>
      <vt:lpstr>Special Characters and Symbols</vt:lpstr>
      <vt:lpstr>International Language Support</vt:lpstr>
      <vt:lpstr>Titles, Chapters, and Sections</vt:lpstr>
      <vt:lpstr>Cross References</vt:lpstr>
      <vt:lpstr>Footnotes</vt:lpstr>
      <vt:lpstr>Environment: Itemize, Enumerate, and Description</vt:lpstr>
      <vt:lpstr>Tabular</vt:lpstr>
      <vt:lpstr>Graphics and Images</vt:lpstr>
      <vt:lpstr>Typesetting Mathematical Formulae</vt:lpstr>
      <vt:lpstr>Single Equations</vt:lpstr>
      <vt:lpstr>Single Equations</vt:lpstr>
      <vt:lpstr>text style and display style equations</vt:lpstr>
      <vt:lpstr>PowerPoint 演示文稿</vt:lpstr>
      <vt:lpstr>Quiz</vt:lpstr>
      <vt:lpstr>Quiz</vt:lpstr>
      <vt:lpstr>Math fonts Quiz</vt:lpstr>
      <vt:lpstr>Lowercase Greek letters</vt:lpstr>
      <vt:lpstr>Exponents, Superscripts and Subscripts</vt:lpstr>
      <vt:lpstr>Specialities</vt:lpstr>
      <vt:lpstr>Bibliography</vt:lpstr>
      <vt:lpstr>Demo</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创新研究课程 科研项目短课</dc:title>
  <dc:creator>Di Wu</dc:creator>
  <cp:lastModifiedBy>Di Wu</cp:lastModifiedBy>
  <cp:revision>83</cp:revision>
  <dcterms:created xsi:type="dcterms:W3CDTF">2018-12-06T07:09:02Z</dcterms:created>
  <dcterms:modified xsi:type="dcterms:W3CDTF">2019-03-27T12:25:12Z</dcterms:modified>
</cp:coreProperties>
</file>