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20" y="-23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450562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Peter: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Peter: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Thomas: For the use case view, we have 3 main roles/actors. The left side includes normal or player user and manager user who use the web application. On the right side, league admin user have the ability to manage/control the web application. In the middle, there are use cases which represent for the answers that we try to solve for the user’s specification and requirement. Actually, before we came up with this use case view, we set up some of the questions that users ask for in our web application. For example, one of the question is what teams are in the league. So, in order to answer this question, we have a view team use case which is only available for left side actors. On the other hand, other question is what  is the score in each game. Update score use case is available for admin to modify the score for each game.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Danh:</a:t>
            </a:r>
            <a:endParaRPr/>
          </a:p>
          <a:p>
            <a:pPr marL="0" lvl="0" indent="0">
              <a:spcBef>
                <a:spcPts val="0"/>
              </a:spcBef>
              <a:spcAft>
                <a:spcPts val="0"/>
              </a:spcAft>
              <a:buNone/>
            </a:pPr>
            <a:endParaRPr/>
          </a:p>
          <a:p>
            <a:pPr marL="0" lvl="0" indent="0">
              <a:spcBef>
                <a:spcPts val="0"/>
              </a:spcBef>
              <a:spcAft>
                <a:spcPts val="0"/>
              </a:spcAft>
              <a:buNone/>
            </a:pPr>
            <a:r>
              <a:rPr lang="en"/>
              <a:t>4 ROLE BASES </a:t>
            </a:r>
            <a:endParaRPr/>
          </a:p>
          <a:p>
            <a:pPr marL="0" lvl="0" indent="0">
              <a:spcBef>
                <a:spcPts val="0"/>
              </a:spcBef>
              <a:spcAft>
                <a:spcPts val="0"/>
              </a:spcAft>
              <a:buNone/>
            </a:pPr>
            <a:endParaRPr/>
          </a:p>
          <a:p>
            <a:pPr marL="0" lvl="0" indent="0">
              <a:spcBef>
                <a:spcPts val="0"/>
              </a:spcBef>
              <a:spcAft>
                <a:spcPts val="0"/>
              </a:spcAft>
              <a:buNone/>
            </a:pPr>
            <a:r>
              <a:rPr lang="en"/>
              <a:t>TYPE FOR WEB API </a:t>
            </a:r>
            <a:endParaRPr/>
          </a:p>
          <a:p>
            <a:pPr marL="0" lvl="0" indent="0">
              <a:spcBef>
                <a:spcPts val="0"/>
              </a:spcBef>
              <a:spcAft>
                <a:spcPts val="0"/>
              </a:spcAft>
              <a:buNone/>
            </a:pPr>
            <a:endParaRPr/>
          </a:p>
          <a:p>
            <a:pPr marL="0" lvl="0" indent="0">
              <a:spcBef>
                <a:spcPts val="0"/>
              </a:spcBef>
              <a:spcAft>
                <a:spcPts val="0"/>
              </a:spcAft>
              <a:buNone/>
            </a:pPr>
            <a:r>
              <a:rPr lang="en"/>
              <a:t>GRANT PRIVI</a:t>
            </a:r>
            <a:endParaRPr/>
          </a:p>
          <a:p>
            <a:pPr marL="0" lvl="0" indent="0">
              <a:spcBef>
                <a:spcPts val="0"/>
              </a:spcBef>
              <a:spcAft>
                <a:spcPts val="0"/>
              </a:spcAft>
              <a:buNone/>
            </a:pPr>
            <a:endParaRPr/>
          </a:p>
          <a:p>
            <a:pPr marL="0" lvl="0" indent="0">
              <a:spcBef>
                <a:spcPts val="0"/>
              </a:spcBef>
              <a:spcAft>
                <a:spcPts val="0"/>
              </a:spcAft>
              <a:buNone/>
            </a:pPr>
            <a:r>
              <a:rPr lang="en"/>
              <a:t>DEMO </a:t>
            </a:r>
            <a:endParaRPr/>
          </a:p>
          <a:p>
            <a:pPr marL="0" lvl="0" indent="0">
              <a:spcBef>
                <a:spcPts val="0"/>
              </a:spcBef>
              <a:spcAft>
                <a:spcPts val="0"/>
              </a:spcAft>
              <a:buNone/>
            </a:pPr>
            <a:endParaRPr/>
          </a:p>
          <a:p>
            <a:pPr marL="0" lvl="0" indent="0">
              <a:spcBef>
                <a:spcPts val="0"/>
              </a:spcBef>
              <a:spcAft>
                <a:spcPts val="0"/>
              </a:spcAft>
              <a:buNone/>
            </a:pPr>
            <a:r>
              <a:rPr lang="en"/>
              <a:t>REGISTER  ( ONLY TYPE U ) , LOGIN , FORGOT PASS,  PHP MAILER , LOGIN TO EACH PAGES </a:t>
            </a:r>
            <a:endParaRPr/>
          </a:p>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a:latin typeface="Garamond"/>
                <a:ea typeface="Garamond"/>
                <a:cs typeface="Garamond"/>
                <a:sym typeface="Garamond"/>
              </a:rPr>
              <a:t>Basketball Management</a:t>
            </a:r>
            <a:endParaRPr b="1">
              <a:latin typeface="Garamond"/>
              <a:ea typeface="Garamond"/>
              <a:cs typeface="Garamond"/>
              <a:sym typeface="Garamond"/>
            </a:endParaRPr>
          </a:p>
        </p:txBody>
      </p:sp>
      <p:sp>
        <p:nvSpPr>
          <p:cNvPr id="55" name="Shape 55"/>
          <p:cNvSpPr txBox="1">
            <a:spLocks noGrp="1"/>
          </p:cNvSpPr>
          <p:nvPr>
            <p:ph type="subTitle" idx="1"/>
          </p:nvPr>
        </p:nvSpPr>
        <p:spPr>
          <a:xfrm>
            <a:off x="0" y="3422700"/>
            <a:ext cx="9144000" cy="1720800"/>
          </a:xfrm>
          <a:prstGeom prst="rect">
            <a:avLst/>
          </a:prstGeom>
          <a:solidFill>
            <a:srgbClr val="000000"/>
          </a:solidFill>
        </p:spPr>
        <p:txBody>
          <a:bodyPr spcFirstLastPara="1" wrap="square" lIns="91425" tIns="91425" rIns="91425" bIns="91425" anchor="t" anchorCtr="0">
            <a:noAutofit/>
          </a:bodyPr>
          <a:lstStyle/>
          <a:p>
            <a:pPr marL="0" lvl="0" indent="0">
              <a:spcBef>
                <a:spcPts val="0"/>
              </a:spcBef>
              <a:spcAft>
                <a:spcPts val="0"/>
              </a:spcAft>
              <a:buNone/>
            </a:pPr>
            <a:r>
              <a:rPr lang="en" b="1">
                <a:solidFill>
                  <a:srgbClr val="FFFFFF"/>
                </a:solidFill>
                <a:latin typeface="Garamond"/>
                <a:ea typeface="Garamond"/>
                <a:cs typeface="Garamond"/>
                <a:sym typeface="Garamond"/>
              </a:rPr>
              <a:t>CPSC-431 Spring 2018</a:t>
            </a:r>
            <a:endParaRPr b="1">
              <a:solidFill>
                <a:srgbClr val="FFFFFF"/>
              </a:solidFill>
              <a:latin typeface="Garamond"/>
              <a:ea typeface="Garamond"/>
              <a:cs typeface="Garamond"/>
              <a:sym typeface="Garamond"/>
            </a:endParaRPr>
          </a:p>
          <a:p>
            <a:pPr marL="0" lvl="0" indent="0">
              <a:spcBef>
                <a:spcPts val="0"/>
              </a:spcBef>
              <a:spcAft>
                <a:spcPts val="0"/>
              </a:spcAft>
              <a:buNone/>
            </a:pPr>
            <a:endParaRPr b="1">
              <a:solidFill>
                <a:srgbClr val="FFFFFF"/>
              </a:solidFill>
              <a:latin typeface="Garamond"/>
              <a:ea typeface="Garamond"/>
              <a:cs typeface="Garamond"/>
              <a:sym typeface="Garamond"/>
            </a:endParaRPr>
          </a:p>
          <a:p>
            <a:pPr marL="0" lvl="0" indent="0">
              <a:spcBef>
                <a:spcPts val="0"/>
              </a:spcBef>
              <a:spcAft>
                <a:spcPts val="0"/>
              </a:spcAft>
              <a:buNone/>
            </a:pPr>
            <a:r>
              <a:rPr lang="en" b="1">
                <a:solidFill>
                  <a:srgbClr val="FFFFFF"/>
                </a:solidFill>
                <a:latin typeface="Garamond"/>
                <a:ea typeface="Garamond"/>
                <a:cs typeface="Garamond"/>
                <a:sym typeface="Garamond"/>
              </a:rPr>
              <a:t>Thomas Ngo, Danh Pham, &amp; Peter Vu</a:t>
            </a:r>
            <a:endParaRPr b="1">
              <a:solidFill>
                <a:srgbClr val="FFFFFF"/>
              </a:solidFill>
              <a:latin typeface="Garamond"/>
              <a:ea typeface="Garamond"/>
              <a:cs typeface="Garamond"/>
              <a:sym typeface="Garamond"/>
            </a:endParaRPr>
          </a:p>
        </p:txBody>
      </p:sp>
      <p:sp>
        <p:nvSpPr>
          <p:cNvPr id="56" name="Shape 56"/>
          <p:cNvSpPr txBox="1"/>
          <p:nvPr/>
        </p:nvSpPr>
        <p:spPr>
          <a:xfrm>
            <a:off x="0" y="0"/>
            <a:ext cx="9144000" cy="582600"/>
          </a:xfrm>
          <a:prstGeom prst="rect">
            <a:avLst/>
          </a:prstGeom>
          <a:solidFill>
            <a:srgbClr val="000000"/>
          </a:solid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800" b="1">
                <a:solidFill>
                  <a:srgbClr val="FFFFFF"/>
                </a:solidFill>
                <a:latin typeface="Garamond"/>
                <a:ea typeface="Garamond"/>
                <a:cs typeface="Garamond"/>
                <a:sym typeface="Garamond"/>
              </a:rPr>
              <a:t>Team TDP’s</a:t>
            </a:r>
            <a:endParaRPr sz="2800" b="1">
              <a:solidFill>
                <a:srgbClr val="FFFFFF"/>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0" y="0"/>
            <a:ext cx="9144000" cy="572700"/>
          </a:xfrm>
          <a:prstGeom prst="rect">
            <a:avLst/>
          </a:prstGeom>
          <a:solidFill>
            <a:srgbClr val="8E7CC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aramond"/>
                <a:ea typeface="Garamond"/>
                <a:cs typeface="Garamond"/>
                <a:sym typeface="Garamond"/>
              </a:rPr>
              <a:t>Testing View</a:t>
            </a:r>
            <a:endParaRPr b="1">
              <a:latin typeface="Garamond"/>
              <a:ea typeface="Garamond"/>
              <a:cs typeface="Garamond"/>
              <a:sym typeface="Garamond"/>
            </a:endParaRPr>
          </a:p>
        </p:txBody>
      </p:sp>
      <p:sp>
        <p:nvSpPr>
          <p:cNvPr id="121" name="Shape 121"/>
          <p:cNvSpPr txBox="1">
            <a:spLocks noGrp="1"/>
          </p:cNvSpPr>
          <p:nvPr>
            <p:ph type="body" idx="1"/>
          </p:nvPr>
        </p:nvSpPr>
        <p:spPr>
          <a:xfrm>
            <a:off x="0" y="572700"/>
            <a:ext cx="88323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Test Case #1: </a:t>
            </a:r>
            <a:r>
              <a:rPr lang="en" b="1"/>
              <a:t>Reset Password</a:t>
            </a:r>
            <a:endParaRPr b="1"/>
          </a:p>
          <a:p>
            <a:pPr marL="0" lvl="0" indent="0" rtl="0">
              <a:spcBef>
                <a:spcPts val="1600"/>
              </a:spcBef>
              <a:spcAft>
                <a:spcPts val="1600"/>
              </a:spcAft>
              <a:buNone/>
            </a:pPr>
            <a:endParaRPr b="1"/>
          </a:p>
        </p:txBody>
      </p:sp>
      <p:pic>
        <p:nvPicPr>
          <p:cNvPr id="122" name="Shape 122"/>
          <p:cNvPicPr preferRelativeResize="0"/>
          <p:nvPr/>
        </p:nvPicPr>
        <p:blipFill>
          <a:blip r:embed="rId3">
            <a:alphaModFix/>
          </a:blip>
          <a:stretch>
            <a:fillRect/>
          </a:stretch>
        </p:blipFill>
        <p:spPr>
          <a:xfrm>
            <a:off x="0" y="1246023"/>
            <a:ext cx="9144000" cy="2956254"/>
          </a:xfrm>
          <a:prstGeom prst="rect">
            <a:avLst/>
          </a:prstGeom>
          <a:noFill/>
          <a:ln>
            <a:noFill/>
          </a:ln>
        </p:spPr>
      </p:pic>
      <p:pic>
        <p:nvPicPr>
          <p:cNvPr id="123" name="Shape 123"/>
          <p:cNvPicPr preferRelativeResize="0"/>
          <p:nvPr/>
        </p:nvPicPr>
        <p:blipFill>
          <a:blip r:embed="rId4">
            <a:alphaModFix/>
          </a:blip>
          <a:stretch>
            <a:fillRect/>
          </a:stretch>
        </p:blipFill>
        <p:spPr>
          <a:xfrm>
            <a:off x="7498000" y="3271377"/>
            <a:ext cx="200025" cy="200025"/>
          </a:xfrm>
          <a:prstGeom prst="rect">
            <a:avLst/>
          </a:prstGeom>
          <a:noFill/>
          <a:ln>
            <a:noFill/>
          </a:ln>
        </p:spPr>
      </p:pic>
      <p:pic>
        <p:nvPicPr>
          <p:cNvPr id="124" name="Shape 124"/>
          <p:cNvPicPr preferRelativeResize="0"/>
          <p:nvPr/>
        </p:nvPicPr>
        <p:blipFill>
          <a:blip r:embed="rId4">
            <a:alphaModFix/>
          </a:blip>
          <a:stretch>
            <a:fillRect/>
          </a:stretch>
        </p:blipFill>
        <p:spPr>
          <a:xfrm>
            <a:off x="7498000" y="2897065"/>
            <a:ext cx="200025" cy="200025"/>
          </a:xfrm>
          <a:prstGeom prst="rect">
            <a:avLst/>
          </a:prstGeom>
          <a:noFill/>
          <a:ln>
            <a:noFill/>
          </a:ln>
        </p:spPr>
      </p:pic>
      <p:pic>
        <p:nvPicPr>
          <p:cNvPr id="125" name="Shape 125"/>
          <p:cNvPicPr preferRelativeResize="0"/>
          <p:nvPr/>
        </p:nvPicPr>
        <p:blipFill>
          <a:blip r:embed="rId4">
            <a:alphaModFix/>
          </a:blip>
          <a:stretch>
            <a:fillRect/>
          </a:stretch>
        </p:blipFill>
        <p:spPr>
          <a:xfrm>
            <a:off x="7498000" y="2522752"/>
            <a:ext cx="200025" cy="20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1" name="Shape 1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32" name="Shape 132"/>
          <p:cNvPicPr preferRelativeResize="0"/>
          <p:nvPr/>
        </p:nvPicPr>
        <p:blipFill>
          <a:blip r:embed="rId3">
            <a:alphaModFix/>
          </a:blip>
          <a:stretch>
            <a:fillRect/>
          </a:stretch>
        </p:blipFill>
        <p:spPr>
          <a:xfrm>
            <a:off x="0" y="3"/>
            <a:ext cx="9144000" cy="49131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8" name="Shape 1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39" name="Shape 139"/>
          <p:cNvPicPr preferRelativeResize="0"/>
          <p:nvPr/>
        </p:nvPicPr>
        <p:blipFill>
          <a:blip r:embed="rId3">
            <a:alphaModFix/>
          </a:blip>
          <a:stretch>
            <a:fillRect/>
          </a:stretch>
        </p:blipFill>
        <p:spPr>
          <a:xfrm>
            <a:off x="0" y="2"/>
            <a:ext cx="9143999" cy="48901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0" y="0"/>
            <a:ext cx="9144000" cy="572700"/>
          </a:xfrm>
          <a:prstGeom prst="rect">
            <a:avLst/>
          </a:prstGeom>
          <a:solidFill>
            <a:srgbClr val="8E7CC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aramond"/>
                <a:ea typeface="Garamond"/>
                <a:cs typeface="Garamond"/>
                <a:sym typeface="Garamond"/>
              </a:rPr>
              <a:t>Testing View</a:t>
            </a:r>
            <a:endParaRPr b="1">
              <a:latin typeface="Garamond"/>
              <a:ea typeface="Garamond"/>
              <a:cs typeface="Garamond"/>
              <a:sym typeface="Garamond"/>
            </a:endParaRPr>
          </a:p>
        </p:txBody>
      </p:sp>
      <p:sp>
        <p:nvSpPr>
          <p:cNvPr id="145" name="Shape 145"/>
          <p:cNvSpPr txBox="1">
            <a:spLocks noGrp="1"/>
          </p:cNvSpPr>
          <p:nvPr>
            <p:ph type="body" idx="1"/>
          </p:nvPr>
        </p:nvSpPr>
        <p:spPr>
          <a:xfrm>
            <a:off x="0" y="572700"/>
            <a:ext cx="88323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Test Case #2: </a:t>
            </a:r>
            <a:r>
              <a:rPr lang="en" b="1"/>
              <a:t>Promote User to Manager</a:t>
            </a:r>
            <a:endParaRPr b="1"/>
          </a:p>
          <a:p>
            <a:pPr marL="0" lvl="0" indent="0" rtl="0">
              <a:spcBef>
                <a:spcPts val="1600"/>
              </a:spcBef>
              <a:spcAft>
                <a:spcPts val="1600"/>
              </a:spcAft>
              <a:buNone/>
            </a:pPr>
            <a:endParaRPr b="1"/>
          </a:p>
        </p:txBody>
      </p:sp>
      <p:pic>
        <p:nvPicPr>
          <p:cNvPr id="146" name="Shape 146"/>
          <p:cNvPicPr preferRelativeResize="0"/>
          <p:nvPr/>
        </p:nvPicPr>
        <p:blipFill>
          <a:blip r:embed="rId3">
            <a:alphaModFix/>
          </a:blip>
          <a:stretch>
            <a:fillRect/>
          </a:stretch>
        </p:blipFill>
        <p:spPr>
          <a:xfrm>
            <a:off x="0" y="1196001"/>
            <a:ext cx="9144000" cy="3415598"/>
          </a:xfrm>
          <a:prstGeom prst="rect">
            <a:avLst/>
          </a:prstGeom>
          <a:noFill/>
          <a:ln>
            <a:noFill/>
          </a:ln>
        </p:spPr>
      </p:pic>
      <p:pic>
        <p:nvPicPr>
          <p:cNvPr id="147" name="Shape 147"/>
          <p:cNvPicPr preferRelativeResize="0"/>
          <p:nvPr/>
        </p:nvPicPr>
        <p:blipFill>
          <a:blip r:embed="rId4">
            <a:alphaModFix/>
          </a:blip>
          <a:stretch>
            <a:fillRect/>
          </a:stretch>
        </p:blipFill>
        <p:spPr>
          <a:xfrm>
            <a:off x="7506525" y="2518099"/>
            <a:ext cx="200025" cy="200025"/>
          </a:xfrm>
          <a:prstGeom prst="rect">
            <a:avLst/>
          </a:prstGeom>
          <a:noFill/>
          <a:ln>
            <a:noFill/>
          </a:ln>
        </p:spPr>
      </p:pic>
      <p:pic>
        <p:nvPicPr>
          <p:cNvPr id="148" name="Shape 148"/>
          <p:cNvPicPr preferRelativeResize="0"/>
          <p:nvPr/>
        </p:nvPicPr>
        <p:blipFill>
          <a:blip r:embed="rId4">
            <a:alphaModFix/>
          </a:blip>
          <a:stretch>
            <a:fillRect/>
          </a:stretch>
        </p:blipFill>
        <p:spPr>
          <a:xfrm>
            <a:off x="7506525" y="3583824"/>
            <a:ext cx="200025" cy="200025"/>
          </a:xfrm>
          <a:prstGeom prst="rect">
            <a:avLst/>
          </a:prstGeom>
          <a:noFill/>
          <a:ln>
            <a:noFill/>
          </a:ln>
        </p:spPr>
      </p:pic>
      <p:pic>
        <p:nvPicPr>
          <p:cNvPr id="149" name="Shape 149"/>
          <p:cNvPicPr preferRelativeResize="0"/>
          <p:nvPr/>
        </p:nvPicPr>
        <p:blipFill>
          <a:blip r:embed="rId4">
            <a:alphaModFix/>
          </a:blip>
          <a:stretch>
            <a:fillRect/>
          </a:stretch>
        </p:blipFill>
        <p:spPr>
          <a:xfrm>
            <a:off x="7506525" y="3275549"/>
            <a:ext cx="200025" cy="200025"/>
          </a:xfrm>
          <a:prstGeom prst="rect">
            <a:avLst/>
          </a:prstGeom>
          <a:noFill/>
          <a:ln>
            <a:noFill/>
          </a:ln>
        </p:spPr>
      </p:pic>
      <p:pic>
        <p:nvPicPr>
          <p:cNvPr id="150" name="Shape 150"/>
          <p:cNvPicPr preferRelativeResize="0"/>
          <p:nvPr/>
        </p:nvPicPr>
        <p:blipFill>
          <a:blip r:embed="rId4">
            <a:alphaModFix/>
          </a:blip>
          <a:stretch>
            <a:fillRect/>
          </a:stretch>
        </p:blipFill>
        <p:spPr>
          <a:xfrm>
            <a:off x="7506525" y="2896824"/>
            <a:ext cx="200025" cy="20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admin interface p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94"/>
            <a:ext cx="9144000" cy="4675666"/>
          </a:xfrm>
          <a:prstGeom prst="rect">
            <a:avLst/>
          </a:prstGeom>
        </p:spPr>
      </p:pic>
    </p:spTree>
    <p:extLst>
      <p:ext uri="{BB962C8B-B14F-4D97-AF65-F5344CB8AC3E}">
        <p14:creationId xmlns:p14="http://schemas.microsoft.com/office/powerpoint/2010/main" val="235344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 name="Picture 4" descr="promote to be play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690334"/>
          </a:xfrm>
          <a:prstGeom prst="rect">
            <a:avLst/>
          </a:prstGeom>
        </p:spPr>
      </p:pic>
    </p:spTree>
    <p:extLst>
      <p:ext uri="{BB962C8B-B14F-4D97-AF65-F5344CB8AC3E}">
        <p14:creationId xmlns:p14="http://schemas.microsoft.com/office/powerpoint/2010/main" val="2811750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result after promo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0995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0" y="0"/>
            <a:ext cx="9144000" cy="5727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b="1">
                <a:solidFill>
                  <a:srgbClr val="FFFFFF"/>
                </a:solidFill>
                <a:latin typeface="Garamond"/>
                <a:ea typeface="Garamond"/>
                <a:cs typeface="Garamond"/>
                <a:sym typeface="Garamond"/>
              </a:rPr>
              <a:t>Purpose &amp; Initial Requirements</a:t>
            </a:r>
            <a:endParaRPr b="1">
              <a:solidFill>
                <a:srgbClr val="FFFFFF"/>
              </a:solidFill>
              <a:latin typeface="Garamond"/>
              <a:ea typeface="Garamond"/>
              <a:cs typeface="Garamond"/>
              <a:sym typeface="Garamond"/>
            </a:endParaRPr>
          </a:p>
        </p:txBody>
      </p:sp>
      <p:sp>
        <p:nvSpPr>
          <p:cNvPr id="62" name="Shape 62"/>
          <p:cNvSpPr txBox="1">
            <a:spLocks noGrp="1"/>
          </p:cNvSpPr>
          <p:nvPr>
            <p:ph type="body" idx="1"/>
          </p:nvPr>
        </p:nvSpPr>
        <p:spPr>
          <a:xfrm>
            <a:off x="311700" y="779025"/>
            <a:ext cx="8520600" cy="42528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chemeClr val="dk1"/>
              </a:buClr>
              <a:buSzPts val="1800"/>
              <a:buFont typeface="Garamond"/>
              <a:buChar char="●"/>
            </a:pPr>
            <a:r>
              <a:rPr lang="en" b="1">
                <a:solidFill>
                  <a:schemeClr val="dk1"/>
                </a:solidFill>
                <a:latin typeface="Garamond"/>
                <a:ea typeface="Garamond"/>
                <a:cs typeface="Garamond"/>
                <a:sym typeface="Garamond"/>
              </a:rPr>
              <a:t>Our website provides the functionality to completely manage a basketball league</a:t>
            </a:r>
            <a:endParaRPr b="1">
              <a:solidFill>
                <a:schemeClr val="dk1"/>
              </a:solidFill>
              <a:latin typeface="Garamond"/>
              <a:ea typeface="Garamond"/>
              <a:cs typeface="Garamond"/>
              <a:sym typeface="Garamond"/>
            </a:endParaRPr>
          </a:p>
          <a:p>
            <a:pPr marL="457200" lvl="0" indent="-342900" rtl="0">
              <a:spcBef>
                <a:spcPts val="0"/>
              </a:spcBef>
              <a:spcAft>
                <a:spcPts val="0"/>
              </a:spcAft>
              <a:buClr>
                <a:schemeClr val="dk1"/>
              </a:buClr>
              <a:buSzPts val="1800"/>
              <a:buFont typeface="Garamond"/>
              <a:buChar char="●"/>
            </a:pPr>
            <a:r>
              <a:rPr lang="en" b="1">
                <a:solidFill>
                  <a:schemeClr val="dk1"/>
                </a:solidFill>
                <a:latin typeface="Garamond"/>
                <a:ea typeface="Garamond"/>
                <a:cs typeface="Garamond"/>
                <a:sym typeface="Garamond"/>
              </a:rPr>
              <a:t>Using our website, you can keep track of all</a:t>
            </a:r>
            <a:endParaRPr b="1">
              <a:solidFill>
                <a:schemeClr val="dk1"/>
              </a:solidFill>
              <a:latin typeface="Garamond"/>
              <a:ea typeface="Garamond"/>
              <a:cs typeface="Garamond"/>
              <a:sym typeface="Garamond"/>
            </a:endParaRPr>
          </a:p>
          <a:p>
            <a:pPr marL="914400" lvl="1" indent="-317500" rtl="0">
              <a:spcBef>
                <a:spcPts val="0"/>
              </a:spcBef>
              <a:spcAft>
                <a:spcPts val="0"/>
              </a:spcAft>
              <a:buClr>
                <a:schemeClr val="dk1"/>
              </a:buClr>
              <a:buSzPts val="1400"/>
              <a:buFont typeface="Garamond"/>
              <a:buChar char="○"/>
            </a:pPr>
            <a:r>
              <a:rPr lang="en" b="1">
                <a:solidFill>
                  <a:schemeClr val="dk1"/>
                </a:solidFill>
                <a:latin typeface="Garamond"/>
                <a:ea typeface="Garamond"/>
                <a:cs typeface="Garamond"/>
                <a:sym typeface="Garamond"/>
              </a:rPr>
              <a:t>Teams</a:t>
            </a:r>
            <a:endParaRPr b="1">
              <a:solidFill>
                <a:schemeClr val="dk1"/>
              </a:solidFill>
              <a:latin typeface="Garamond"/>
              <a:ea typeface="Garamond"/>
              <a:cs typeface="Garamond"/>
              <a:sym typeface="Garamond"/>
            </a:endParaRPr>
          </a:p>
          <a:p>
            <a:pPr marL="914400" lvl="1" indent="-317500" rtl="0">
              <a:spcBef>
                <a:spcPts val="0"/>
              </a:spcBef>
              <a:spcAft>
                <a:spcPts val="0"/>
              </a:spcAft>
              <a:buClr>
                <a:schemeClr val="dk1"/>
              </a:buClr>
              <a:buSzPts val="1400"/>
              <a:buFont typeface="Garamond"/>
              <a:buChar char="○"/>
            </a:pPr>
            <a:r>
              <a:rPr lang="en" b="1">
                <a:solidFill>
                  <a:schemeClr val="dk1"/>
                </a:solidFill>
                <a:latin typeface="Garamond"/>
                <a:ea typeface="Garamond"/>
                <a:cs typeface="Garamond"/>
                <a:sym typeface="Garamond"/>
              </a:rPr>
              <a:t>Players</a:t>
            </a:r>
            <a:endParaRPr b="1">
              <a:solidFill>
                <a:schemeClr val="dk1"/>
              </a:solidFill>
              <a:latin typeface="Garamond"/>
              <a:ea typeface="Garamond"/>
              <a:cs typeface="Garamond"/>
              <a:sym typeface="Garamond"/>
            </a:endParaRPr>
          </a:p>
          <a:p>
            <a:pPr marL="914400" lvl="1" indent="-317500" rtl="0">
              <a:spcBef>
                <a:spcPts val="0"/>
              </a:spcBef>
              <a:spcAft>
                <a:spcPts val="0"/>
              </a:spcAft>
              <a:buClr>
                <a:schemeClr val="dk1"/>
              </a:buClr>
              <a:buSzPts val="1400"/>
              <a:buFont typeface="Garamond"/>
              <a:buChar char="○"/>
            </a:pPr>
            <a:r>
              <a:rPr lang="en" b="1">
                <a:solidFill>
                  <a:schemeClr val="dk1"/>
                </a:solidFill>
                <a:latin typeface="Garamond"/>
                <a:ea typeface="Garamond"/>
                <a:cs typeface="Garamond"/>
                <a:sym typeface="Garamond"/>
              </a:rPr>
              <a:t>Games</a:t>
            </a:r>
            <a:endParaRPr b="1">
              <a:solidFill>
                <a:schemeClr val="dk1"/>
              </a:solidFill>
              <a:latin typeface="Garamond"/>
              <a:ea typeface="Garamond"/>
              <a:cs typeface="Garamond"/>
              <a:sym typeface="Garamond"/>
            </a:endParaRPr>
          </a:p>
          <a:p>
            <a:pPr marL="914400" lvl="1" indent="-317500" rtl="0">
              <a:spcBef>
                <a:spcPts val="0"/>
              </a:spcBef>
              <a:spcAft>
                <a:spcPts val="0"/>
              </a:spcAft>
              <a:buClr>
                <a:schemeClr val="dk1"/>
              </a:buClr>
              <a:buSzPts val="1400"/>
              <a:buFont typeface="Garamond"/>
              <a:buChar char="○"/>
            </a:pPr>
            <a:r>
              <a:rPr lang="en" b="1">
                <a:solidFill>
                  <a:schemeClr val="dk1"/>
                </a:solidFill>
                <a:latin typeface="Garamond"/>
                <a:ea typeface="Garamond"/>
                <a:cs typeface="Garamond"/>
                <a:sym typeface="Garamond"/>
              </a:rPr>
              <a:t>Statistics</a:t>
            </a:r>
            <a:endParaRPr b="1">
              <a:solidFill>
                <a:schemeClr val="dk1"/>
              </a:solidFill>
              <a:latin typeface="Garamond"/>
              <a:ea typeface="Garamond"/>
              <a:cs typeface="Garamond"/>
              <a:sym typeface="Garamond"/>
            </a:endParaRPr>
          </a:p>
          <a:p>
            <a:pPr marL="457200" lvl="0" indent="-342900" rtl="0">
              <a:spcBef>
                <a:spcPts val="0"/>
              </a:spcBef>
              <a:spcAft>
                <a:spcPts val="0"/>
              </a:spcAft>
              <a:buClr>
                <a:schemeClr val="dk1"/>
              </a:buClr>
              <a:buSzPts val="1800"/>
              <a:buFont typeface="Garamond"/>
              <a:buChar char="●"/>
            </a:pPr>
            <a:r>
              <a:rPr lang="en" b="1">
                <a:solidFill>
                  <a:schemeClr val="dk1"/>
                </a:solidFill>
                <a:latin typeface="Garamond"/>
                <a:ea typeface="Garamond"/>
                <a:cs typeface="Garamond"/>
                <a:sym typeface="Garamond"/>
              </a:rPr>
              <a:t>User Authentication</a:t>
            </a:r>
            <a:endParaRPr b="1">
              <a:solidFill>
                <a:schemeClr val="dk1"/>
              </a:solidFill>
              <a:latin typeface="Garamond"/>
              <a:ea typeface="Garamond"/>
              <a:cs typeface="Garamond"/>
              <a:sym typeface="Garamond"/>
            </a:endParaRPr>
          </a:p>
          <a:p>
            <a:pPr marL="457200" lvl="0" indent="-342900" rtl="0">
              <a:spcBef>
                <a:spcPts val="0"/>
              </a:spcBef>
              <a:spcAft>
                <a:spcPts val="0"/>
              </a:spcAft>
              <a:buClr>
                <a:schemeClr val="dk1"/>
              </a:buClr>
              <a:buSzPts val="1800"/>
              <a:buFont typeface="Garamond"/>
              <a:buChar char="●"/>
            </a:pPr>
            <a:r>
              <a:rPr lang="en" b="1">
                <a:solidFill>
                  <a:schemeClr val="dk1"/>
                </a:solidFill>
                <a:latin typeface="Garamond"/>
                <a:ea typeface="Garamond"/>
                <a:cs typeface="Garamond"/>
                <a:sym typeface="Garamond"/>
              </a:rPr>
              <a:t>Role-based Access</a:t>
            </a:r>
            <a:endParaRPr b="1">
              <a:solidFill>
                <a:schemeClr val="dk1"/>
              </a:solidFill>
              <a:latin typeface="Garamond"/>
              <a:ea typeface="Garamond"/>
              <a:cs typeface="Garamond"/>
              <a:sym typeface="Garamond"/>
            </a:endParaRPr>
          </a:p>
          <a:p>
            <a:pPr marL="457200" lvl="0" indent="-342900" rtl="0">
              <a:spcBef>
                <a:spcPts val="0"/>
              </a:spcBef>
              <a:spcAft>
                <a:spcPts val="0"/>
              </a:spcAft>
              <a:buClr>
                <a:schemeClr val="dk1"/>
              </a:buClr>
              <a:buSzPts val="1800"/>
              <a:buFont typeface="Garamond"/>
              <a:buChar char="●"/>
            </a:pPr>
            <a:r>
              <a:rPr lang="en" b="1">
                <a:solidFill>
                  <a:schemeClr val="dk1"/>
                </a:solidFill>
                <a:latin typeface="Garamond"/>
                <a:ea typeface="Garamond"/>
                <a:cs typeface="Garamond"/>
                <a:sym typeface="Garamond"/>
              </a:rPr>
              <a:t>3-tier Software Solution</a:t>
            </a:r>
            <a:endParaRPr b="1">
              <a:solidFill>
                <a:schemeClr val="dk1"/>
              </a:solidFill>
              <a:latin typeface="Garamond"/>
              <a:ea typeface="Garamond"/>
              <a:cs typeface="Garamond"/>
              <a:sym typeface="Garamond"/>
            </a:endParaRPr>
          </a:p>
          <a:p>
            <a:pPr marL="914400" lvl="1" indent="-317500" rtl="0">
              <a:spcBef>
                <a:spcPts val="0"/>
              </a:spcBef>
              <a:spcAft>
                <a:spcPts val="0"/>
              </a:spcAft>
              <a:buClr>
                <a:schemeClr val="dk1"/>
              </a:buClr>
              <a:buSzPts val="1400"/>
              <a:buFont typeface="Garamond"/>
              <a:buChar char="○"/>
            </a:pPr>
            <a:r>
              <a:rPr lang="en" b="1">
                <a:solidFill>
                  <a:schemeClr val="dk1"/>
                </a:solidFill>
                <a:latin typeface="Garamond"/>
                <a:ea typeface="Garamond"/>
                <a:cs typeface="Garamond"/>
                <a:sym typeface="Garamond"/>
              </a:rPr>
              <a:t>Presentation Layer (client)</a:t>
            </a:r>
            <a:endParaRPr b="1">
              <a:solidFill>
                <a:schemeClr val="dk1"/>
              </a:solidFill>
              <a:latin typeface="Garamond"/>
              <a:ea typeface="Garamond"/>
              <a:cs typeface="Garamond"/>
              <a:sym typeface="Garamond"/>
            </a:endParaRPr>
          </a:p>
          <a:p>
            <a:pPr marL="914400" lvl="1" indent="-317500" rtl="0">
              <a:spcBef>
                <a:spcPts val="0"/>
              </a:spcBef>
              <a:spcAft>
                <a:spcPts val="0"/>
              </a:spcAft>
              <a:buClr>
                <a:schemeClr val="dk1"/>
              </a:buClr>
              <a:buSzPts val="1400"/>
              <a:buFont typeface="Garamond"/>
              <a:buChar char="○"/>
            </a:pPr>
            <a:r>
              <a:rPr lang="en" b="1">
                <a:solidFill>
                  <a:schemeClr val="dk1"/>
                </a:solidFill>
                <a:latin typeface="Garamond"/>
                <a:ea typeface="Garamond"/>
                <a:cs typeface="Garamond"/>
                <a:sym typeface="Garamond"/>
              </a:rPr>
              <a:t>Application Layer (HTML and PHP)</a:t>
            </a:r>
            <a:endParaRPr b="1">
              <a:solidFill>
                <a:schemeClr val="dk1"/>
              </a:solidFill>
              <a:latin typeface="Garamond"/>
              <a:ea typeface="Garamond"/>
              <a:cs typeface="Garamond"/>
              <a:sym typeface="Garamond"/>
            </a:endParaRPr>
          </a:p>
          <a:p>
            <a:pPr marL="914400" lvl="1" indent="-317500" rtl="0">
              <a:spcBef>
                <a:spcPts val="0"/>
              </a:spcBef>
              <a:spcAft>
                <a:spcPts val="0"/>
              </a:spcAft>
              <a:buClr>
                <a:schemeClr val="dk1"/>
              </a:buClr>
              <a:buSzPts val="1400"/>
              <a:buFont typeface="Garamond"/>
              <a:buChar char="○"/>
            </a:pPr>
            <a:r>
              <a:rPr lang="en" b="1">
                <a:solidFill>
                  <a:schemeClr val="dk1"/>
                </a:solidFill>
                <a:latin typeface="Garamond"/>
                <a:ea typeface="Garamond"/>
                <a:cs typeface="Garamond"/>
                <a:sym typeface="Garamond"/>
              </a:rPr>
              <a:t>Database Layer (SQL)</a:t>
            </a:r>
            <a:endParaRPr b="1">
              <a:solidFill>
                <a:schemeClr val="dk1"/>
              </a:solidFill>
              <a:latin typeface="Garamond"/>
              <a:ea typeface="Garamond"/>
              <a:cs typeface="Garamond"/>
              <a:sym typeface="Garamond"/>
            </a:endParaRPr>
          </a:p>
          <a:p>
            <a:pPr marL="457200" lvl="0" indent="-342900" rtl="0">
              <a:spcBef>
                <a:spcPts val="0"/>
              </a:spcBef>
              <a:spcAft>
                <a:spcPts val="0"/>
              </a:spcAft>
              <a:buClr>
                <a:schemeClr val="dk1"/>
              </a:buClr>
              <a:buSzPts val="1800"/>
              <a:buFont typeface="Garamond"/>
              <a:buChar char="●"/>
            </a:pPr>
            <a:r>
              <a:rPr lang="en" b="1">
                <a:solidFill>
                  <a:schemeClr val="dk1"/>
                </a:solidFill>
                <a:latin typeface="Garamond"/>
                <a:ea typeface="Garamond"/>
                <a:cs typeface="Garamond"/>
                <a:sym typeface="Garamond"/>
              </a:rPr>
              <a:t>Maintaining User Sessions</a:t>
            </a:r>
            <a:endParaRPr b="1">
              <a:solidFill>
                <a:schemeClr val="dk1"/>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2684950" y="115025"/>
            <a:ext cx="3195449" cy="4936476"/>
          </a:xfrm>
          <a:prstGeom prst="rect">
            <a:avLst/>
          </a:prstGeom>
          <a:noFill/>
          <a:ln>
            <a:noFill/>
          </a:ln>
        </p:spPr>
      </p:pic>
      <p:sp>
        <p:nvSpPr>
          <p:cNvPr id="68" name="Shape 68"/>
          <p:cNvSpPr txBox="1"/>
          <p:nvPr/>
        </p:nvSpPr>
        <p:spPr>
          <a:xfrm>
            <a:off x="0" y="-88075"/>
            <a:ext cx="9144000" cy="378900"/>
          </a:xfrm>
          <a:prstGeom prst="rect">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Garamond"/>
                <a:ea typeface="Garamond"/>
                <a:cs typeface="Garamond"/>
                <a:sym typeface="Garamond"/>
              </a:rPr>
              <a:t>Use Case View</a:t>
            </a:r>
            <a:endParaRPr sz="1800" b="1">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0" y="0"/>
            <a:ext cx="9144000" cy="5727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aramond"/>
                <a:ea typeface="Garamond"/>
                <a:cs typeface="Garamond"/>
                <a:sym typeface="Garamond"/>
              </a:rPr>
              <a:t>Entity Relationship View</a:t>
            </a:r>
            <a:endParaRPr b="1">
              <a:latin typeface="Garamond"/>
              <a:ea typeface="Garamond"/>
              <a:cs typeface="Garamond"/>
              <a:sym typeface="Garamond"/>
            </a:endParaRPr>
          </a:p>
        </p:txBody>
      </p:sp>
      <p:sp>
        <p:nvSpPr>
          <p:cNvPr id="74" name="Shape 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75" name="Shape 75"/>
          <p:cNvPicPr preferRelativeResize="0"/>
          <p:nvPr/>
        </p:nvPicPr>
        <p:blipFill>
          <a:blip r:embed="rId3">
            <a:alphaModFix/>
          </a:blip>
          <a:stretch>
            <a:fillRect/>
          </a:stretch>
        </p:blipFill>
        <p:spPr>
          <a:xfrm>
            <a:off x="0" y="572700"/>
            <a:ext cx="9143999" cy="4570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0" y="0"/>
            <a:ext cx="9144000" cy="572700"/>
          </a:xfrm>
          <a:prstGeom prst="rect">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aramond"/>
                <a:ea typeface="Garamond"/>
                <a:cs typeface="Garamond"/>
                <a:sym typeface="Garamond"/>
              </a:rPr>
              <a:t>Entity Relationship View</a:t>
            </a:r>
            <a:endParaRPr b="1">
              <a:latin typeface="Garamond"/>
              <a:ea typeface="Garamond"/>
              <a:cs typeface="Garamond"/>
              <a:sym typeface="Garamond"/>
            </a:endParaRPr>
          </a:p>
        </p:txBody>
      </p:sp>
      <p:pic>
        <p:nvPicPr>
          <p:cNvPr id="81" name="Shape 81"/>
          <p:cNvPicPr preferRelativeResize="0"/>
          <p:nvPr/>
        </p:nvPicPr>
        <p:blipFill>
          <a:blip r:embed="rId3">
            <a:alphaModFix/>
          </a:blip>
          <a:stretch>
            <a:fillRect/>
          </a:stretch>
        </p:blipFill>
        <p:spPr>
          <a:xfrm>
            <a:off x="1926950" y="572700"/>
            <a:ext cx="5561275" cy="44597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0" y="0"/>
            <a:ext cx="9144000" cy="572700"/>
          </a:xfrm>
          <a:prstGeom prst="rect">
            <a:avLst/>
          </a:prstGeom>
          <a:solidFill>
            <a:srgbClr val="A61C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endParaRPr b="1">
              <a:latin typeface="Garamond"/>
              <a:ea typeface="Garamond"/>
              <a:cs typeface="Garamond"/>
              <a:sym typeface="Garamond"/>
            </a:endParaRPr>
          </a:p>
        </p:txBody>
      </p:sp>
      <p:sp>
        <p:nvSpPr>
          <p:cNvPr id="87" name="Shape 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88" name="Shape 88"/>
          <p:cNvPicPr preferRelativeResize="0"/>
          <p:nvPr/>
        </p:nvPicPr>
        <p:blipFill>
          <a:blip r:embed="rId3">
            <a:alphaModFix/>
          </a:blip>
          <a:stretch>
            <a:fillRect/>
          </a:stretch>
        </p:blipFill>
        <p:spPr>
          <a:xfrm>
            <a:off x="0" y="0"/>
            <a:ext cx="9143999" cy="557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0" y="0"/>
            <a:ext cx="9144000" cy="572700"/>
          </a:xfrm>
          <a:prstGeom prst="rect">
            <a:avLst/>
          </a:prstGeom>
          <a:solidFill>
            <a:srgbClr val="A61C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aramond"/>
                <a:ea typeface="Garamond"/>
                <a:cs typeface="Garamond"/>
                <a:sym typeface="Garamond"/>
              </a:rPr>
              <a:t>Requirements View</a:t>
            </a:r>
            <a:endParaRPr b="1">
              <a:latin typeface="Garamond"/>
              <a:ea typeface="Garamond"/>
              <a:cs typeface="Garamond"/>
              <a:sym typeface="Garamond"/>
            </a:endParaRPr>
          </a:p>
        </p:txBody>
      </p:sp>
      <p:sp>
        <p:nvSpPr>
          <p:cNvPr id="94" name="Shape 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u="sng">
              <a:solidFill>
                <a:schemeClr val="dk1"/>
              </a:solidFill>
            </a:endParaRPr>
          </a:p>
          <a:p>
            <a:pPr marL="457200" lvl="0" indent="-342900" rtl="0">
              <a:spcBef>
                <a:spcPts val="1600"/>
              </a:spcBef>
              <a:spcAft>
                <a:spcPts val="0"/>
              </a:spcAft>
              <a:buClr>
                <a:schemeClr val="dk1"/>
              </a:buClr>
              <a:buSzPts val="1800"/>
              <a:buChar char="●"/>
            </a:pPr>
            <a:r>
              <a:rPr lang="en">
                <a:solidFill>
                  <a:schemeClr val="dk1"/>
                </a:solidFill>
              </a:rPr>
              <a:t>Passwords must be at least 6 characters long.</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Each team can have only one manager.</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Team manager can add player as only in the list of Account role Player.</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Manger can remove/add  players to specific game.</a:t>
            </a:r>
            <a:endParaRPr>
              <a:solidFill>
                <a:schemeClr val="dk1"/>
              </a:solidFill>
            </a:endParaRPr>
          </a:p>
          <a:p>
            <a:pPr marL="457200" lvl="0" indent="-342900" rtl="0">
              <a:spcBef>
                <a:spcPts val="0"/>
              </a:spcBef>
              <a:spcAft>
                <a:spcPts val="0"/>
              </a:spcAft>
              <a:buClr>
                <a:schemeClr val="dk1"/>
              </a:buClr>
              <a:buSzPts val="1800"/>
              <a:buChar char="●"/>
            </a:pPr>
            <a:r>
              <a:rPr lang="en">
                <a:solidFill>
                  <a:schemeClr val="dk1"/>
                </a:solidFill>
              </a:rPr>
              <a:t>Admin can changes role of accounts.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0" y="0"/>
            <a:ext cx="9144000" cy="5727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b="1">
                <a:latin typeface="Garamond"/>
                <a:ea typeface="Garamond"/>
                <a:cs typeface="Garamond"/>
                <a:sym typeface="Garamond"/>
              </a:rPr>
              <a:t>Deployment View</a:t>
            </a:r>
            <a:endParaRPr b="1">
              <a:latin typeface="Garamond"/>
              <a:ea typeface="Garamond"/>
              <a:cs typeface="Garamond"/>
              <a:sym typeface="Garamond"/>
            </a:endParaRPr>
          </a:p>
        </p:txBody>
      </p:sp>
      <p:sp>
        <p:nvSpPr>
          <p:cNvPr id="100" name="Shape 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01" name="Shape 101"/>
          <p:cNvPicPr preferRelativeResize="0"/>
          <p:nvPr/>
        </p:nvPicPr>
        <p:blipFill>
          <a:blip r:embed="rId3">
            <a:alphaModFix/>
          </a:blip>
          <a:stretch>
            <a:fillRect/>
          </a:stretch>
        </p:blipFill>
        <p:spPr>
          <a:xfrm>
            <a:off x="0" y="0"/>
            <a:ext cx="9144001" cy="521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0" y="0"/>
            <a:ext cx="9144000" cy="572700"/>
          </a:xfrm>
          <a:prstGeom prst="rect">
            <a:avLst/>
          </a:prstGeom>
          <a:solidFill>
            <a:srgbClr val="3C78D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Garamond"/>
                <a:ea typeface="Garamond"/>
                <a:cs typeface="Garamond"/>
                <a:sym typeface="Garamond"/>
              </a:rPr>
              <a:t>Implementation View</a:t>
            </a:r>
            <a:endParaRPr b="1">
              <a:latin typeface="Garamond"/>
              <a:ea typeface="Garamond"/>
              <a:cs typeface="Garamond"/>
              <a:sym typeface="Garamond"/>
            </a:endParaRPr>
          </a:p>
        </p:txBody>
      </p:sp>
      <p:sp>
        <p:nvSpPr>
          <p:cNvPr id="107" name="Shape 10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08" name="Shape 108"/>
          <p:cNvPicPr preferRelativeResize="0"/>
          <p:nvPr/>
        </p:nvPicPr>
        <p:blipFill>
          <a:blip r:embed="rId3">
            <a:alphaModFix/>
          </a:blip>
          <a:stretch>
            <a:fillRect/>
          </a:stretch>
        </p:blipFill>
        <p:spPr>
          <a:xfrm>
            <a:off x="4488075" y="575275"/>
            <a:ext cx="4655924" cy="4570802"/>
          </a:xfrm>
          <a:prstGeom prst="rect">
            <a:avLst/>
          </a:prstGeom>
          <a:noFill/>
          <a:ln>
            <a:noFill/>
          </a:ln>
        </p:spPr>
      </p:pic>
      <p:pic>
        <p:nvPicPr>
          <p:cNvPr id="109" name="Shape 109"/>
          <p:cNvPicPr preferRelativeResize="0"/>
          <p:nvPr/>
        </p:nvPicPr>
        <p:blipFill>
          <a:blip r:embed="rId4">
            <a:alphaModFix/>
          </a:blip>
          <a:stretch>
            <a:fillRect/>
          </a:stretch>
        </p:blipFill>
        <p:spPr>
          <a:xfrm>
            <a:off x="0" y="575275"/>
            <a:ext cx="4488076" cy="4570800"/>
          </a:xfrm>
          <a:prstGeom prst="rect">
            <a:avLst/>
          </a:prstGeom>
          <a:noFill/>
          <a:ln>
            <a:noFill/>
          </a:ln>
        </p:spPr>
      </p:pic>
      <p:sp>
        <p:nvSpPr>
          <p:cNvPr id="110" name="Shape 110"/>
          <p:cNvSpPr/>
          <p:nvPr/>
        </p:nvSpPr>
        <p:spPr>
          <a:xfrm>
            <a:off x="311700" y="4861675"/>
            <a:ext cx="2550600" cy="193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4735675" y="698450"/>
            <a:ext cx="4096500" cy="2146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4735675" y="2970400"/>
            <a:ext cx="4344600" cy="341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4735675" y="3437250"/>
            <a:ext cx="3974700" cy="807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4735675" y="4317525"/>
            <a:ext cx="3851400" cy="385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4735675" y="4775400"/>
            <a:ext cx="3921900" cy="341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700"/>
                                        <p:tgtEl>
                                          <p:spTgt spid="111"/>
                                        </p:tgtEl>
                                      </p:cBhvr>
                                    </p:animEffect>
                                  </p:childTnLst>
                                </p:cTn>
                              </p:par>
                            </p:childTnLst>
                          </p:cTn>
                        </p:par>
                        <p:par>
                          <p:cTn id="13" fill="hold">
                            <p:stCondLst>
                              <p:cond delay="1700"/>
                            </p:stCondLst>
                            <p:childTnLst>
                              <p:par>
                                <p:cTn id="14" presetID="10"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fade">
                                      <p:cBhvr>
                                        <p:cTn id="16" dur="1700"/>
                                        <p:tgtEl>
                                          <p:spTgt spid="112"/>
                                        </p:tgtEl>
                                      </p:cBhvr>
                                    </p:animEffect>
                                  </p:childTnLst>
                                </p:cTn>
                              </p:par>
                            </p:childTnLst>
                          </p:cTn>
                        </p:par>
                        <p:par>
                          <p:cTn id="17" fill="hold">
                            <p:stCondLst>
                              <p:cond delay="3400"/>
                            </p:stCondLst>
                            <p:childTnLst>
                              <p:par>
                                <p:cTn id="18" presetID="10" presetClass="entr" presetSubtype="0" fill="hold" nodeType="afterEffect">
                                  <p:stCondLst>
                                    <p:cond delay="0"/>
                                  </p:stCondLst>
                                  <p:childTnLst>
                                    <p:set>
                                      <p:cBhvr>
                                        <p:cTn id="19" dur="1" fill="hold">
                                          <p:stCondLst>
                                            <p:cond delay="0"/>
                                          </p:stCondLst>
                                        </p:cTn>
                                        <p:tgtEl>
                                          <p:spTgt spid="113"/>
                                        </p:tgtEl>
                                        <p:attrNameLst>
                                          <p:attrName>style.visibility</p:attrName>
                                        </p:attrNameLst>
                                      </p:cBhvr>
                                      <p:to>
                                        <p:strVal val="visible"/>
                                      </p:to>
                                    </p:set>
                                    <p:animEffect transition="in" filter="fade">
                                      <p:cBhvr>
                                        <p:cTn id="20" dur="1700"/>
                                        <p:tgtEl>
                                          <p:spTgt spid="113"/>
                                        </p:tgtEl>
                                      </p:cBhvr>
                                    </p:animEffect>
                                  </p:childTnLst>
                                </p:cTn>
                              </p:par>
                            </p:childTnLst>
                          </p:cTn>
                        </p:par>
                        <p:par>
                          <p:cTn id="21" fill="hold">
                            <p:stCondLst>
                              <p:cond delay="5100"/>
                            </p:stCondLst>
                            <p:childTnLst>
                              <p:par>
                                <p:cTn id="22" presetID="10" presetClass="entr" presetSubtype="0" fill="hold" nodeType="afterEffect">
                                  <p:stCondLst>
                                    <p:cond delay="0"/>
                                  </p:stCondLst>
                                  <p:childTnLst>
                                    <p:set>
                                      <p:cBhvr>
                                        <p:cTn id="23" dur="1" fill="hold">
                                          <p:stCondLst>
                                            <p:cond delay="0"/>
                                          </p:stCondLst>
                                        </p:cTn>
                                        <p:tgtEl>
                                          <p:spTgt spid="114"/>
                                        </p:tgtEl>
                                        <p:attrNameLst>
                                          <p:attrName>style.visibility</p:attrName>
                                        </p:attrNameLst>
                                      </p:cBhvr>
                                      <p:to>
                                        <p:strVal val="visible"/>
                                      </p:to>
                                    </p:set>
                                    <p:animEffect transition="in" filter="fade">
                                      <p:cBhvr>
                                        <p:cTn id="24" dur="1700"/>
                                        <p:tgtEl>
                                          <p:spTgt spid="114"/>
                                        </p:tgtEl>
                                      </p:cBhvr>
                                    </p:animEffect>
                                  </p:childTnLst>
                                </p:cTn>
                              </p:par>
                            </p:childTnLst>
                          </p:cTn>
                        </p:par>
                        <p:par>
                          <p:cTn id="25" fill="hold">
                            <p:stCondLst>
                              <p:cond delay="6800"/>
                            </p:stCondLst>
                            <p:childTnLst>
                              <p:par>
                                <p:cTn id="26" presetID="10" presetClass="entr" presetSubtype="0" fill="hold" nodeType="after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17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362</Words>
  <Application>Microsoft Macintosh PowerPoint</Application>
  <PresentationFormat>On-screen Show (16:9)</PresentationFormat>
  <Paragraphs>49</Paragraphs>
  <Slides>16</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Garamond</vt:lpstr>
      <vt:lpstr>Simple Light</vt:lpstr>
      <vt:lpstr>Basketball Management</vt:lpstr>
      <vt:lpstr>Purpose &amp; Initial Requirements</vt:lpstr>
      <vt:lpstr>PowerPoint Presentation</vt:lpstr>
      <vt:lpstr>Entity Relationship View</vt:lpstr>
      <vt:lpstr>Entity Relationship View</vt:lpstr>
      <vt:lpstr>PowerPoint Presentation</vt:lpstr>
      <vt:lpstr>Requirements View</vt:lpstr>
      <vt:lpstr>Deployment View</vt:lpstr>
      <vt:lpstr>Implementation View</vt:lpstr>
      <vt:lpstr>Testing View</vt:lpstr>
      <vt:lpstr>PowerPoint Presentation</vt:lpstr>
      <vt:lpstr>PowerPoint Presentation</vt:lpstr>
      <vt:lpstr>Testing View</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Basketball Management</dc:title>
  <cp:lastModifiedBy>danh pham</cp:lastModifiedBy>
  <cp:revision>2</cp:revision>
  <dcterms:modified xsi:type="dcterms:W3CDTF">2018-05-10T20:53:01Z</dcterms:modified>
</cp:coreProperties>
</file>