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5" r:id="rId2"/>
  </p:sldMasterIdLst>
  <p:notesMasterIdLst>
    <p:notesMasterId r:id="rId78"/>
  </p:notesMasterIdLst>
  <p:handoutMasterIdLst>
    <p:handoutMasterId r:id="rId79"/>
  </p:handoutMasterIdLst>
  <p:sldIdLst>
    <p:sldId id="365" r:id="rId3"/>
    <p:sldId id="842" r:id="rId4"/>
    <p:sldId id="843" r:id="rId5"/>
    <p:sldId id="664" r:id="rId6"/>
    <p:sldId id="844" r:id="rId7"/>
    <p:sldId id="845" r:id="rId8"/>
    <p:sldId id="846" r:id="rId9"/>
    <p:sldId id="847" r:id="rId10"/>
    <p:sldId id="848" r:id="rId11"/>
    <p:sldId id="849" r:id="rId12"/>
    <p:sldId id="850" r:id="rId13"/>
    <p:sldId id="851" r:id="rId14"/>
    <p:sldId id="852" r:id="rId15"/>
    <p:sldId id="853" r:id="rId16"/>
    <p:sldId id="854" r:id="rId17"/>
    <p:sldId id="855" r:id="rId18"/>
    <p:sldId id="856" r:id="rId19"/>
    <p:sldId id="857" r:id="rId20"/>
    <p:sldId id="858" r:id="rId21"/>
    <p:sldId id="859" r:id="rId22"/>
    <p:sldId id="860" r:id="rId23"/>
    <p:sldId id="861" r:id="rId24"/>
    <p:sldId id="862" r:id="rId25"/>
    <p:sldId id="863" r:id="rId26"/>
    <p:sldId id="864" r:id="rId27"/>
    <p:sldId id="865" r:id="rId28"/>
    <p:sldId id="866" r:id="rId29"/>
    <p:sldId id="867" r:id="rId30"/>
    <p:sldId id="868" r:id="rId31"/>
    <p:sldId id="869" r:id="rId32"/>
    <p:sldId id="870" r:id="rId33"/>
    <p:sldId id="871" r:id="rId34"/>
    <p:sldId id="873" r:id="rId35"/>
    <p:sldId id="872" r:id="rId36"/>
    <p:sldId id="875" r:id="rId37"/>
    <p:sldId id="874" r:id="rId38"/>
    <p:sldId id="876" r:id="rId39"/>
    <p:sldId id="877" r:id="rId40"/>
    <p:sldId id="878" r:id="rId41"/>
    <p:sldId id="879" r:id="rId42"/>
    <p:sldId id="880" r:id="rId43"/>
    <p:sldId id="881" r:id="rId44"/>
    <p:sldId id="882" r:id="rId45"/>
    <p:sldId id="900" r:id="rId46"/>
    <p:sldId id="884" r:id="rId47"/>
    <p:sldId id="883" r:id="rId48"/>
    <p:sldId id="885" r:id="rId49"/>
    <p:sldId id="886" r:id="rId50"/>
    <p:sldId id="887" r:id="rId51"/>
    <p:sldId id="889" r:id="rId52"/>
    <p:sldId id="890" r:id="rId53"/>
    <p:sldId id="891" r:id="rId54"/>
    <p:sldId id="892" r:id="rId55"/>
    <p:sldId id="893" r:id="rId56"/>
    <p:sldId id="894" r:id="rId57"/>
    <p:sldId id="895" r:id="rId58"/>
    <p:sldId id="897" r:id="rId59"/>
    <p:sldId id="896" r:id="rId60"/>
    <p:sldId id="898" r:id="rId61"/>
    <p:sldId id="899" r:id="rId62"/>
    <p:sldId id="901" r:id="rId63"/>
    <p:sldId id="902" r:id="rId64"/>
    <p:sldId id="903" r:id="rId65"/>
    <p:sldId id="904" r:id="rId66"/>
    <p:sldId id="905" r:id="rId67"/>
    <p:sldId id="906" r:id="rId68"/>
    <p:sldId id="907" r:id="rId69"/>
    <p:sldId id="908" r:id="rId70"/>
    <p:sldId id="909" r:id="rId71"/>
    <p:sldId id="910" r:id="rId72"/>
    <p:sldId id="911" r:id="rId73"/>
    <p:sldId id="912" r:id="rId74"/>
    <p:sldId id="913" r:id="rId75"/>
    <p:sldId id="914" r:id="rId76"/>
    <p:sldId id="841" r:id="rId77"/>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49">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3366FF"/>
    <a:srgbClr val="A29116"/>
    <a:srgbClr val="00682F"/>
    <a:srgbClr val="2955AD"/>
    <a:srgbClr val="009242"/>
    <a:srgbClr val="0000FF"/>
    <a:srgbClr val="FF5050"/>
    <a:srgbClr val="FF0066"/>
    <a:srgbClr val="E156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26" autoAdjust="0"/>
    <p:restoredTop sz="84429" autoAdjust="0"/>
  </p:normalViewPr>
  <p:slideViewPr>
    <p:cSldViewPr snapToGrid="0" snapToObjects="1">
      <p:cViewPr varScale="1">
        <p:scale>
          <a:sx n="92" d="100"/>
          <a:sy n="92" d="100"/>
        </p:scale>
        <p:origin x="1002" y="96"/>
      </p:cViewPr>
      <p:guideLst>
        <p:guide orient="horz" pos="2149"/>
        <p:guide pos="2880"/>
      </p:guideLst>
    </p:cSldViewPr>
  </p:slideViewPr>
  <p:outlineViewPr>
    <p:cViewPr>
      <p:scale>
        <a:sx n="25" d="100"/>
        <a:sy n="25" d="100"/>
      </p:scale>
      <p:origin x="0" y="12420"/>
    </p:cViewPr>
  </p:outlineViewPr>
  <p:notesTextViewPr>
    <p:cViewPr>
      <p:scale>
        <a:sx n="100" d="100"/>
        <a:sy n="100" d="100"/>
      </p:scale>
      <p:origin x="0" y="0"/>
    </p:cViewPr>
  </p:notesTextViewPr>
  <p:sorterViewPr>
    <p:cViewPr>
      <p:scale>
        <a:sx n="80" d="100"/>
        <a:sy n="80" d="100"/>
      </p:scale>
      <p:origin x="0" y="1086"/>
    </p:cViewPr>
  </p:sorterViewPr>
  <p:notesViewPr>
    <p:cSldViewPr snapToGrid="0" snapToObjects="1">
      <p:cViewPr varScale="1">
        <p:scale>
          <a:sx n="64" d="100"/>
          <a:sy n="64" d="100"/>
        </p:scale>
        <p:origin x="-2856"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日期占位符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B739703-BA12-4583-BD06-C3A723F4AAEB}" type="datetimeFigureOut">
              <a:rPr lang="en-US" smtClean="0"/>
              <a:pPr/>
              <a:t>8/13/2013</a:t>
            </a:fld>
            <a:endParaRPr lang="en-US" dirty="0"/>
          </a:p>
        </p:txBody>
      </p:sp>
      <p:sp>
        <p:nvSpPr>
          <p:cNvPr id="4" name="页脚占位符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灯片编号占位符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AB03461-1B49-436E-BCDC-CD09BF3C2D12}" type="slidenum">
              <a:rPr lang="en-US" smtClean="0"/>
              <a:pPr/>
              <a:t>‹#›</a:t>
            </a:fld>
            <a:endParaRPr lang="en-US" dirty="0"/>
          </a:p>
        </p:txBody>
      </p:sp>
    </p:spTree>
    <p:extLst>
      <p:ext uri="{BB962C8B-B14F-4D97-AF65-F5344CB8AC3E}">
        <p14:creationId xmlns:p14="http://schemas.microsoft.com/office/powerpoint/2010/main" val="3415079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wrap="square" lIns="96661" tIns="48331" rIns="96661" bIns="48331" numCol="1" anchor="t" anchorCtr="0" compatLnSpc="1">
            <a:prstTxWarp prst="textNoShape">
              <a:avLst/>
            </a:prstTxWarp>
          </a:bodyPr>
          <a:lstStyle>
            <a:lvl1pPr>
              <a:defRPr sz="1300" dirty="0">
                <a:latin typeface="Calibri" charset="0"/>
                <a:ea typeface="ＭＳ Ｐゴシック" charset="-128"/>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ea typeface="ＭＳ Ｐゴシック" charset="-128"/>
              </a:defRPr>
            </a:lvl1pPr>
          </a:lstStyle>
          <a:p>
            <a:pPr>
              <a:defRPr/>
            </a:pPr>
            <a:fld id="{90EE729B-C8CF-4768-985A-CEC545B87097}" type="datetime1">
              <a:rPr lang="en-US"/>
              <a:pPr>
                <a:defRPr/>
              </a:pPr>
              <a:t>8/13/2013</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wrap="square" lIns="96661" tIns="48331" rIns="96661" bIns="48331" numCol="1" anchor="b" anchorCtr="0" compatLnSpc="1">
            <a:prstTxWarp prst="textNoShape">
              <a:avLst/>
            </a:prstTxWarp>
          </a:bodyPr>
          <a:lstStyle>
            <a:lvl1pPr>
              <a:defRPr sz="1300" dirty="0">
                <a:latin typeface="Calibri" charset="0"/>
                <a:ea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ea typeface="ＭＳ Ｐゴシック" charset="-128"/>
              </a:defRPr>
            </a:lvl1pPr>
          </a:lstStyle>
          <a:p>
            <a:pPr>
              <a:defRPr/>
            </a:pPr>
            <a:fld id="{E6DDD542-D7A3-4C96-8A45-031397CBEA1F}" type="slidenum">
              <a:rPr lang="en-US"/>
              <a:pPr>
                <a:defRPr/>
              </a:pPr>
              <a:t>‹#›</a:t>
            </a:fld>
            <a:endParaRPr lang="en-US" dirty="0"/>
          </a:p>
        </p:txBody>
      </p:sp>
    </p:spTree>
    <p:extLst>
      <p:ext uri="{BB962C8B-B14F-4D97-AF65-F5344CB8AC3E}">
        <p14:creationId xmlns:p14="http://schemas.microsoft.com/office/powerpoint/2010/main" val="104848338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E6DDD542-D7A3-4C96-8A45-031397CBEA1F}" type="slidenum">
              <a:rPr lang="en-US" smtClean="0"/>
              <a:pPr>
                <a:defRPr/>
              </a:pPr>
              <a:t>1</a:t>
            </a:fld>
            <a:endParaRPr lang="en-US" dirty="0"/>
          </a:p>
        </p:txBody>
      </p:sp>
    </p:spTree>
    <p:extLst>
      <p:ext uri="{BB962C8B-B14F-4D97-AF65-F5344CB8AC3E}">
        <p14:creationId xmlns:p14="http://schemas.microsoft.com/office/powerpoint/2010/main" val="99456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矩形 7"/>
          <p:cNvSpPr/>
          <p:nvPr userDrawn="1"/>
        </p:nvSpPr>
        <p:spPr>
          <a:xfrm>
            <a:off x="0" y="-55829"/>
            <a:ext cx="9144000" cy="654330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415654"/>
            <a:ext cx="7772400" cy="575196"/>
          </a:xfrm>
          <a:prstGeom prst="rect">
            <a:avLst/>
          </a:prstGeom>
        </p:spPr>
        <p:txBody>
          <a:bodyPr vert="horz"/>
          <a:lstStyle>
            <a:lvl1pPr>
              <a:defRPr sz="2000">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026376"/>
            <a:ext cx="77724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cxnSp>
        <p:nvCxnSpPr>
          <p:cNvPr id="7" name="直接连接符 6"/>
          <p:cNvCxnSpPr/>
          <p:nvPr userDrawn="1"/>
        </p:nvCxnSpPr>
        <p:spPr>
          <a:xfrm flipV="1">
            <a:off x="685800" y="2989263"/>
            <a:ext cx="7772400" cy="1587"/>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125"/>
            <a:ext cx="8229600" cy="598823"/>
          </a:xfrm>
          <a:prstGeom prst="rect">
            <a:avLst/>
          </a:prstGeom>
        </p:spPr>
        <p:txBody>
          <a:bodyPr vert="horz"/>
          <a:lstStyle>
            <a:lvl1pPr>
              <a:defRPr sz="3200">
                <a:latin typeface="+mj-lt"/>
                <a:ea typeface="华文中宋" pitchFamily="2" charset="-122"/>
                <a:cs typeface="Times New Roman"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805218"/>
            <a:ext cx="8229600" cy="5320945"/>
          </a:xfrm>
          <a:prstGeom prst="rect">
            <a:avLst/>
          </a:prstGeom>
        </p:spPr>
        <p:txBody>
          <a:bodyPr vert="eaVert"/>
          <a:lstStyle>
            <a:lvl1pPr>
              <a:defRPr sz="2800">
                <a:latin typeface="+mn-lt"/>
                <a:ea typeface="华文中宋" pitchFamily="2" charset="-122"/>
                <a:cs typeface="Arial" pitchFamily="34" charset="0"/>
              </a:defRPr>
            </a:lvl1pPr>
            <a:lvl2pPr>
              <a:defRPr sz="2400">
                <a:latin typeface="+mn-lt"/>
                <a:ea typeface="华文中宋" pitchFamily="2" charset="-122"/>
                <a:cs typeface="Arial" pitchFamily="34" charset="0"/>
              </a:defRPr>
            </a:lvl2pPr>
            <a:lvl3pPr>
              <a:defRPr sz="2000">
                <a:latin typeface="+mn-lt"/>
                <a:ea typeface="华文中宋" pitchFamily="2" charset="-122"/>
                <a:cs typeface="Arial" pitchFamily="34" charset="0"/>
              </a:defRPr>
            </a:lvl3pPr>
            <a:lvl4pPr>
              <a:defRPr sz="1800">
                <a:latin typeface="+mn-lt"/>
                <a:ea typeface="华文中宋" pitchFamily="2" charset="-122"/>
                <a:cs typeface="Arial" pitchFamily="34" charset="0"/>
              </a:defRPr>
            </a:lvl4pPr>
            <a:lvl5pPr>
              <a:defRPr sz="1800">
                <a:latin typeface="+mn-lt"/>
                <a:ea typeface="华文中宋" pitchFamily="2" charset="-122"/>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2125" y="11128"/>
            <a:ext cx="8516938" cy="603250"/>
          </a:xfrm>
          <a:prstGeom prst="rect">
            <a:avLst/>
          </a:prstGeom>
        </p:spPr>
        <p:txBody>
          <a:bodyPr/>
          <a:lstStyle>
            <a:lvl1pPr>
              <a:defRPr sz="2800" b="1">
                <a:solidFill>
                  <a:schemeClr val="tx1"/>
                </a:solidFill>
                <a:latin typeface="Trebuchet MS" pitchFamily="34" charset="0"/>
                <a:ea typeface="华文中宋" pitchFamily="2" charset="-122"/>
                <a:cs typeface="Times New Roman" pitchFamily="18" charset="0"/>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268288" y="846138"/>
            <a:ext cx="8167687" cy="4741862"/>
          </a:xfrm>
          <a:prstGeom prst="rect">
            <a:avLst/>
          </a:prstGeom>
        </p:spPr>
        <p:txBody>
          <a:bodyPr/>
          <a:lstStyle>
            <a:lvl1pPr>
              <a:defRPr sz="2800">
                <a:latin typeface="+mn-lt"/>
                <a:ea typeface="华文中宋" pitchFamily="2" charset="-122"/>
                <a:cs typeface="Arial" pitchFamily="34" charset="0"/>
              </a:defRPr>
            </a:lvl1pPr>
          </a:lstStyle>
          <a:p>
            <a:pPr lvl="0"/>
            <a:endParaRPr lang="en-US" noProof="0"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85800" y="1387475"/>
            <a:ext cx="7772400" cy="1470025"/>
          </a:xfrm>
        </p:spPr>
        <p:txBody>
          <a:bodyPr/>
          <a:lstStyle>
            <a:lvl1pPr>
              <a:defRPr>
                <a:latin typeface="+mj-lt"/>
              </a:defRPr>
            </a:lvl1pPr>
          </a:lstStyle>
          <a:p>
            <a:r>
              <a:rPr lang="en-US" altLang="zh-CN" dirty="0" smtClean="0"/>
              <a:t>A</a:t>
            </a:r>
            <a:r>
              <a:rPr lang="zh-CN" altLang="en-US" dirty="0" smtClean="0"/>
              <a:t>单击此处编辑母版标题样式</a:t>
            </a:r>
            <a:endParaRPr lang="en-US" dirty="0"/>
          </a:p>
        </p:txBody>
      </p:sp>
      <p:sp>
        <p:nvSpPr>
          <p:cNvPr id="7" name="圆角矩形 6"/>
          <p:cNvSpPr/>
          <p:nvPr userDrawn="1"/>
        </p:nvSpPr>
        <p:spPr>
          <a:xfrm>
            <a:off x="0" y="0"/>
            <a:ext cx="8458200" cy="1103586"/>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组合 9"/>
          <p:cNvGrpSpPr/>
          <p:nvPr userDrawn="1"/>
        </p:nvGrpSpPr>
        <p:grpSpPr>
          <a:xfrm>
            <a:off x="1727703" y="5066731"/>
            <a:ext cx="5524436" cy="614281"/>
            <a:chOff x="1302020" y="4288795"/>
            <a:chExt cx="6561667" cy="889856"/>
          </a:xfrm>
        </p:grpSpPr>
        <p:pic>
          <p:nvPicPr>
            <p:cNvPr id="8" name="Picture 2" descr="D:\CCT\Logo\云基地与天润的组合.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302020" y="4288795"/>
              <a:ext cx="3270521" cy="8898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E:\1.jpg"/>
            <p:cNvPicPr>
              <a:picLocks noChangeAspect="1" noChangeArrowheads="1"/>
            </p:cNvPicPr>
            <p:nvPr userDrawn="1"/>
          </p:nvPicPr>
          <p:blipFill>
            <a:blip r:embed="rId3"/>
            <a:stretch>
              <a:fillRect/>
            </a:stretch>
          </p:blipFill>
          <p:spPr bwMode="auto">
            <a:xfrm>
              <a:off x="3480090" y="4432020"/>
              <a:ext cx="4383597" cy="746631"/>
            </a:xfrm>
            <a:prstGeom prst="rect">
              <a:avLst/>
            </a:prstGeom>
            <a:noFill/>
            <a:ln>
              <a:noFill/>
            </a:ln>
          </p:spPr>
        </p:pic>
      </p:grpSp>
      <p:cxnSp>
        <p:nvCxnSpPr>
          <p:cNvPr id="11" name="直接连接符 10"/>
          <p:cNvCxnSpPr/>
          <p:nvPr userDrawn="1"/>
        </p:nvCxnSpPr>
        <p:spPr>
          <a:xfrm flipV="1">
            <a:off x="685800" y="2741613"/>
            <a:ext cx="7772400" cy="158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Rectangle 26"/>
          <p:cNvSpPr>
            <a:spLocks noChangeArrowheads="1"/>
          </p:cNvSpPr>
          <p:nvPr userDrawn="1"/>
        </p:nvSpPr>
        <p:spPr bwMode="auto">
          <a:xfrm>
            <a:off x="0" y="6477001"/>
            <a:ext cx="9144000" cy="392874"/>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w="9525">
            <a:noFill/>
            <a:miter lim="800000"/>
            <a:headEnd/>
            <a:tailEnd/>
          </a:ln>
        </p:spPr>
        <p:txBody>
          <a:bodyPr wrap="none" lIns="101570" tIns="50785" rIns="101570" bIns="50785" anchor="ctr"/>
          <a:lstStyle/>
          <a:p>
            <a:pPr defTabSz="1016000">
              <a:defRPr/>
            </a:pPr>
            <a:endParaRPr lang="en-US" sz="2000" dirty="0">
              <a:ea typeface="ＭＳ Ｐゴシック" charset="-128"/>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0"/>
            <a:ext cx="8229600" cy="599077"/>
          </a:xfrm>
        </p:spPr>
        <p:txBody>
          <a:bodyPr>
            <a:normAutofit/>
          </a:bodyPr>
          <a:lstStyle>
            <a:lvl1pPr>
              <a:defRPr sz="2800">
                <a:latin typeface="+mj-lt"/>
                <a:cs typeface="Times New Roman" pitchFamily="18" charset="0"/>
              </a:defRPr>
            </a:lvl1pPr>
          </a:lstStyle>
          <a:p>
            <a:r>
              <a:rPr lang="en-US" altLang="zh-CN" dirty="0" smtClean="0"/>
              <a:t>A</a:t>
            </a:r>
            <a:r>
              <a:rPr lang="zh-CN" altLang="en-US" dirty="0" smtClean="0"/>
              <a:t>单击此处编辑母版标题样式</a:t>
            </a:r>
            <a:endParaRPr lang="en-US" dirty="0"/>
          </a:p>
        </p:txBody>
      </p:sp>
      <p:sp>
        <p:nvSpPr>
          <p:cNvPr id="3" name="内容占位符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ltLang="zh-CN" dirty="0" smtClean="0"/>
              <a:t>A</a:t>
            </a:r>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2313" y="4406900"/>
            <a:ext cx="7772400" cy="1362075"/>
          </a:xfrm>
        </p:spPr>
        <p:txBody>
          <a:bodyPr anchor="t">
            <a:normAutofit/>
          </a:bodyPr>
          <a:lstStyle>
            <a:lvl1pPr algn="l">
              <a:defRPr sz="3200" b="1" cap="all">
                <a:latin typeface="+mj-lt"/>
              </a:defRPr>
            </a:lvl1pPr>
          </a:lstStyle>
          <a:p>
            <a:r>
              <a:rPr lang="en-US" altLang="zh-CN" dirty="0" smtClean="0"/>
              <a:t>A</a:t>
            </a:r>
            <a:r>
              <a:rPr lang="zh-CN" altLang="en-US" dirty="0" smtClean="0"/>
              <a:t>单击此处编辑母版标题样式</a:t>
            </a:r>
            <a:endParaRPr lang="en-US" dirty="0"/>
          </a:p>
        </p:txBody>
      </p:sp>
      <p:sp>
        <p:nvSpPr>
          <p:cNvPr id="3" name="圆角矩形 2"/>
          <p:cNvSpPr/>
          <p:nvPr userDrawn="1"/>
        </p:nvSpPr>
        <p:spPr>
          <a:xfrm>
            <a:off x="0" y="0"/>
            <a:ext cx="8458200" cy="1103586"/>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mj-lt"/>
              </a:defRPr>
            </a:lvl1pPr>
          </a:lstStyle>
          <a:p>
            <a:r>
              <a:rPr lang="en-US" altLang="zh-CN" dirty="0" smtClean="0"/>
              <a:t>A</a:t>
            </a:r>
            <a:r>
              <a:rPr lang="zh-CN" altLang="en-US" dirty="0" smtClean="0"/>
              <a:t>单击此处编辑母版标题样式</a:t>
            </a:r>
            <a:endParaRPr lang="en-US" dirty="0"/>
          </a:p>
        </p:txBody>
      </p:sp>
      <p:sp>
        <p:nvSpPr>
          <p:cNvPr id="3" name="内容占位符 2"/>
          <p:cNvSpPr>
            <a:spLocks noGrp="1"/>
          </p:cNvSpPr>
          <p:nvPr>
            <p:ph sz="half" idx="1" hasCustomPrompt="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altLang="zh-CN" dirty="0" smtClean="0"/>
              <a:t>A</a:t>
            </a:r>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内容占位符 3"/>
          <p:cNvSpPr>
            <a:spLocks noGrp="1"/>
          </p:cNvSpPr>
          <p:nvPr>
            <p:ph sz="half" idx="2" hasCustomPrompt="1"/>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altLang="zh-CN" dirty="0" smtClean="0"/>
              <a:t>A</a:t>
            </a:r>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mj-lt"/>
              </a:defRPr>
            </a:lvl1pPr>
          </a:lstStyle>
          <a:p>
            <a:r>
              <a:rPr lang="en-US" altLang="zh-CN" dirty="0" smtClean="0"/>
              <a:t>A</a:t>
            </a:r>
            <a:r>
              <a:rPr lang="zh-CN" altLang="en-US" dirty="0" smtClean="0"/>
              <a:t>单击此处编辑母版标题样式</a:t>
            </a:r>
            <a:endParaRPr lang="en-US" dirty="0"/>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A</a:t>
            </a:r>
            <a:r>
              <a:rPr lang="zh-CN" altLang="en-US" dirty="0" smtClean="0"/>
              <a:t>单击此处编辑母版文本样式</a:t>
            </a:r>
          </a:p>
        </p:txBody>
      </p:sp>
      <p:sp>
        <p:nvSpPr>
          <p:cNvPr id="4" name="内容占位符 3"/>
          <p:cNvSpPr>
            <a:spLocks noGrp="1"/>
          </p:cNvSpPr>
          <p:nvPr>
            <p:ph sz="half" idx="2" hasCustomPrompt="1"/>
          </p:nvPr>
        </p:nvSpPr>
        <p:spPr>
          <a:xfrm>
            <a:off x="457200" y="2174875"/>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altLang="zh-CN" dirty="0" smtClean="0"/>
              <a:t>A</a:t>
            </a:r>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A</a:t>
            </a:r>
            <a:r>
              <a:rPr lang="zh-CN" altLang="en-US" dirty="0" smtClean="0"/>
              <a:t>单击此处编辑母版文本样式</a:t>
            </a:r>
          </a:p>
        </p:txBody>
      </p:sp>
      <p:sp>
        <p:nvSpPr>
          <p:cNvPr id="6" name="内容占位符 5"/>
          <p:cNvSpPr>
            <a:spLocks noGrp="1"/>
          </p:cNvSpPr>
          <p:nvPr>
            <p:ph sz="quarter" idx="4" hasCustomPrompt="1"/>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altLang="zh-CN" dirty="0" smtClean="0"/>
              <a:t>A</a:t>
            </a:r>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mj-lt"/>
              </a:defRPr>
            </a:lvl1pPr>
          </a:lstStyle>
          <a:p>
            <a:r>
              <a:rPr lang="en-US" altLang="zh-CN" dirty="0" smtClean="0"/>
              <a:t>A</a:t>
            </a:r>
            <a:r>
              <a:rPr lang="zh-CN" altLang="en-US" dirty="0" smtClean="0"/>
              <a:t>单击此处编辑母版标题样式</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73050"/>
            <a:ext cx="3008313" cy="1162050"/>
          </a:xfrm>
        </p:spPr>
        <p:txBody>
          <a:bodyPr anchor="b"/>
          <a:lstStyle>
            <a:lvl1pPr algn="l">
              <a:defRPr sz="2000" b="1">
                <a:latin typeface="+mj-lt"/>
                <a:cs typeface="Arial" pitchFamily="34" charset="0"/>
              </a:defRPr>
            </a:lvl1pPr>
          </a:lstStyle>
          <a:p>
            <a:r>
              <a:rPr lang="en-US" altLang="zh-CN" dirty="0" smtClean="0"/>
              <a:t>A</a:t>
            </a:r>
            <a:r>
              <a:rPr lang="zh-CN" altLang="en-US" dirty="0" smtClean="0"/>
              <a:t>单击此处编辑母版标题样式</a:t>
            </a:r>
            <a:endParaRPr lang="en-US" dirty="0"/>
          </a:p>
        </p:txBody>
      </p:sp>
      <p:sp>
        <p:nvSpPr>
          <p:cNvPr id="3" name="内容占位符 2"/>
          <p:cNvSpPr>
            <a:spLocks noGrp="1"/>
          </p:cNvSpPr>
          <p:nvPr>
            <p:ph idx="1" hasCustomPrompt="1"/>
          </p:nvPr>
        </p:nvSpPr>
        <p:spPr>
          <a:xfrm>
            <a:off x="3575050" y="273050"/>
            <a:ext cx="5111750" cy="5853113"/>
          </a:xfrm>
        </p:spPr>
        <p:txBody>
          <a:bodyPr/>
          <a:lstStyle>
            <a:lvl1pPr>
              <a:defRPr sz="3200">
                <a:latin typeface="+mj-lt"/>
                <a:cs typeface="Arial" pitchFamily="34" charset="0"/>
              </a:defRPr>
            </a:lvl1pPr>
            <a:lvl2pPr>
              <a:defRPr sz="2800">
                <a:latin typeface="+mj-lt"/>
                <a:cs typeface="Arial" pitchFamily="34" charset="0"/>
              </a:defRPr>
            </a:lvl2pPr>
            <a:lvl3pPr>
              <a:defRPr sz="2400">
                <a:latin typeface="+mj-lt"/>
                <a:cs typeface="Arial" pitchFamily="34" charset="0"/>
              </a:defRPr>
            </a:lvl3pPr>
            <a:lvl4pPr>
              <a:defRPr sz="2000">
                <a:latin typeface="+mj-lt"/>
                <a:cs typeface="Arial" pitchFamily="34" charset="0"/>
              </a:defRPr>
            </a:lvl4pPr>
            <a:lvl5pPr>
              <a:defRPr sz="2000">
                <a:latin typeface="+mj-lt"/>
                <a:cs typeface="Arial" pitchFamily="34" charset="0"/>
              </a:defRPr>
            </a:lvl5pPr>
            <a:lvl6pPr>
              <a:defRPr sz="2000"/>
            </a:lvl6pPr>
            <a:lvl7pPr>
              <a:defRPr sz="2000"/>
            </a:lvl7pPr>
            <a:lvl8pPr>
              <a:defRPr sz="2000"/>
            </a:lvl8pPr>
            <a:lvl9pPr>
              <a:defRPr sz="2000"/>
            </a:lvl9pPr>
          </a:lstStyle>
          <a:p>
            <a:pPr lvl="0"/>
            <a:r>
              <a:rPr lang="en-US" altLang="zh-CN" dirty="0" smtClean="0"/>
              <a:t>A</a:t>
            </a:r>
            <a:r>
              <a:rPr lang="zh-CN" altLang="en-US" dirty="0" smtClean="0"/>
              <a:t>单击此处编辑母版文本样式</a:t>
            </a:r>
          </a:p>
          <a:p>
            <a:pPr lvl="1"/>
            <a:r>
              <a:rPr lang="en-US" altLang="zh-CN" dirty="0" smtClean="0"/>
              <a:t>A</a:t>
            </a: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atin typeface="+mn-lt"/>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smtClean="0"/>
              <a:t>A</a:t>
            </a:r>
            <a:r>
              <a:rPr lang="zh-CN" altLang="en-US" dirty="0"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矩形 3"/>
          <p:cNvSpPr/>
          <p:nvPr userDrawn="1"/>
        </p:nvSpPr>
        <p:spPr>
          <a:xfrm>
            <a:off x="15777" y="28773"/>
            <a:ext cx="8671023" cy="6403558"/>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28773"/>
            <a:ext cx="8229600" cy="557880"/>
          </a:xfrm>
          <a:prstGeom prst="rect">
            <a:avLst/>
          </a:prstGeom>
        </p:spPr>
        <p:txBody>
          <a:bodyPr vert="horz"/>
          <a:lstStyle>
            <a:lvl1pPr>
              <a:defRPr sz="3200" b="0">
                <a:solidFill>
                  <a:schemeClr val="tx1"/>
                </a:solidFill>
                <a:latin typeface="+mj-lt"/>
                <a:ea typeface="华文中宋" pitchFamily="2" charset="-122"/>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736980"/>
            <a:ext cx="8229600" cy="5389184"/>
          </a:xfrm>
          <a:prstGeom prst="rect">
            <a:avLst/>
          </a:prstGeom>
        </p:spPr>
        <p:txBody>
          <a:bodyPr vert="horz"/>
          <a:lstStyle>
            <a:lvl1pPr>
              <a:defRPr sz="2800">
                <a:latin typeface="+mn-lt"/>
                <a:ea typeface="华文中宋" pitchFamily="2" charset="-122"/>
                <a:cs typeface="Arial" pitchFamily="34" charset="0"/>
              </a:defRPr>
            </a:lvl1pPr>
            <a:lvl2pPr>
              <a:defRPr sz="2400">
                <a:latin typeface="+mn-lt"/>
                <a:ea typeface="华文中宋" pitchFamily="2" charset="-122"/>
                <a:cs typeface="Arial" pitchFamily="34" charset="0"/>
              </a:defRPr>
            </a:lvl2pPr>
            <a:lvl3pPr>
              <a:defRPr sz="2000">
                <a:latin typeface="+mn-lt"/>
                <a:ea typeface="华文中宋" pitchFamily="2" charset="-122"/>
                <a:cs typeface="Arial" pitchFamily="34" charset="0"/>
              </a:defRPr>
            </a:lvl3pPr>
            <a:lvl4pPr>
              <a:defRPr sz="1800">
                <a:latin typeface="+mn-lt"/>
                <a:ea typeface="华文中宋" pitchFamily="2" charset="-122"/>
                <a:cs typeface="Arial" pitchFamily="34" charset="0"/>
              </a:defRPr>
            </a:lvl4pPr>
            <a:lvl5pPr>
              <a:defRPr sz="1800">
                <a:latin typeface="+mn-lt"/>
                <a:ea typeface="华文中宋" pitchFamily="2" charset="-122"/>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mn-lt"/>
              </a:defRPr>
            </a:lvl1pPr>
          </a:lstStyle>
          <a:p>
            <a:r>
              <a:rPr lang="zh-CN" altLang="en-US" dirty="0" smtClean="0"/>
              <a:t>单击此处编辑母版标题样式</a:t>
            </a:r>
            <a:endParaRPr 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mj-lt"/>
                <a:cs typeface="Arial" pitchFamily="34" charset="0"/>
              </a:defRPr>
            </a:lvl1pPr>
          </a:lstStyle>
          <a:p>
            <a:r>
              <a:rPr lang="en-US" altLang="zh-CN" dirty="0" smtClean="0"/>
              <a:t>A</a:t>
            </a:r>
            <a:r>
              <a:rPr lang="zh-CN" altLang="en-US" dirty="0" smtClean="0"/>
              <a:t>单击此处编辑母版标题样式</a:t>
            </a:r>
            <a:endParaRPr lang="en-US" dirty="0"/>
          </a:p>
        </p:txBody>
      </p:sp>
      <p:sp>
        <p:nvSpPr>
          <p:cNvPr id="3" name="竖排文字占位符 2"/>
          <p:cNvSpPr>
            <a:spLocks noGrp="1"/>
          </p:cNvSpPr>
          <p:nvPr>
            <p:ph type="body" orient="vert" idx="1" hasCustomPrompt="1"/>
          </p:nvPr>
        </p:nvSpPr>
        <p:spPr/>
        <p:txBody>
          <a:bodyPr vert="eaVert"/>
          <a:lstStyle>
            <a:lvl1pPr>
              <a:defRPr>
                <a:latin typeface="+mn-lt"/>
                <a:cs typeface="Arial" pitchFamily="34" charset="0"/>
              </a:defRPr>
            </a:lvl1pPr>
            <a:lvl2pPr>
              <a:defRPr>
                <a:latin typeface="+mn-lt"/>
                <a:cs typeface="Arial" pitchFamily="34" charset="0"/>
              </a:defRPr>
            </a:lvl2pPr>
            <a:lvl3pPr>
              <a:defRPr>
                <a:latin typeface="+mn-lt"/>
                <a:cs typeface="Arial" pitchFamily="34" charset="0"/>
              </a:defRPr>
            </a:lvl3pPr>
            <a:lvl4pPr>
              <a:defRPr>
                <a:latin typeface="+mn-lt"/>
                <a:cs typeface="Arial" pitchFamily="34" charset="0"/>
              </a:defRPr>
            </a:lvl4pPr>
            <a:lvl5pPr>
              <a:defRPr>
                <a:latin typeface="+mn-lt"/>
                <a:cs typeface="Arial" pitchFamily="34" charset="0"/>
              </a:defRPr>
            </a:lvl5pPr>
          </a:lstStyle>
          <a:p>
            <a:pPr lvl="0"/>
            <a:r>
              <a:rPr lang="en-US" altLang="zh-CN" dirty="0" smtClean="0"/>
              <a:t>A</a:t>
            </a:r>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6629400" y="274638"/>
            <a:ext cx="2057400" cy="5851525"/>
          </a:xfrm>
        </p:spPr>
        <p:txBody>
          <a:bodyPr vert="eaVert"/>
          <a:lstStyle>
            <a:lvl1pPr>
              <a:defRPr>
                <a:latin typeface="+mj-lt"/>
                <a:cs typeface="Arial" pitchFamily="34" charset="0"/>
              </a:defRPr>
            </a:lvl1pPr>
          </a:lstStyle>
          <a:p>
            <a:r>
              <a:rPr lang="en-US" altLang="zh-CN" dirty="0" smtClean="0"/>
              <a:t>A</a:t>
            </a:r>
            <a:r>
              <a:rPr lang="zh-CN" altLang="en-US" dirty="0" smtClean="0"/>
              <a:t>单击此处编辑母版标题样式</a:t>
            </a:r>
            <a:endParaRPr lang="en-US" dirty="0"/>
          </a:p>
        </p:txBody>
      </p:sp>
      <p:sp>
        <p:nvSpPr>
          <p:cNvPr id="3" name="竖排文字占位符 2"/>
          <p:cNvSpPr>
            <a:spLocks noGrp="1"/>
          </p:cNvSpPr>
          <p:nvPr>
            <p:ph type="body" orient="vert" idx="1" hasCustomPrompt="1"/>
          </p:nvPr>
        </p:nvSpPr>
        <p:spPr>
          <a:xfrm>
            <a:off x="457200" y="274638"/>
            <a:ext cx="6019800" cy="5851525"/>
          </a:xfrm>
        </p:spPr>
        <p:txBody>
          <a:bodyPr vert="eaVert"/>
          <a:lstStyle>
            <a:lvl1pPr>
              <a:defRPr>
                <a:latin typeface="+mn-lt"/>
                <a:cs typeface="Arial" pitchFamily="34" charset="0"/>
              </a:defRPr>
            </a:lvl1pPr>
            <a:lvl2pPr>
              <a:defRPr>
                <a:latin typeface="+mn-lt"/>
                <a:cs typeface="Arial" pitchFamily="34" charset="0"/>
              </a:defRPr>
            </a:lvl2pPr>
            <a:lvl3pPr>
              <a:defRPr>
                <a:latin typeface="+mn-lt"/>
                <a:cs typeface="Arial" pitchFamily="34" charset="0"/>
              </a:defRPr>
            </a:lvl3pPr>
            <a:lvl4pPr>
              <a:defRPr>
                <a:latin typeface="+mn-lt"/>
                <a:cs typeface="Arial" pitchFamily="34" charset="0"/>
              </a:defRPr>
            </a:lvl4pPr>
            <a:lvl5pPr>
              <a:defRPr>
                <a:latin typeface="+mn-lt"/>
                <a:cs typeface="Arial" pitchFamily="34" charset="0"/>
              </a:defRPr>
            </a:lvl5pPr>
          </a:lstStyle>
          <a:p>
            <a:pPr lvl="0"/>
            <a:r>
              <a:rPr lang="en-US" altLang="zh-CN" dirty="0" smtClean="0"/>
              <a:t>A</a:t>
            </a:r>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7625"/>
            <a:ext cx="8229600" cy="60785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773"/>
            <a:ext cx="8229600" cy="557880"/>
          </a:xfrm>
          <a:prstGeom prst="rect">
            <a:avLst/>
          </a:prstGeom>
        </p:spPr>
        <p:txBody>
          <a:bodyPr vert="horz"/>
          <a:lstStyle>
            <a:lvl1pPr>
              <a:defRPr sz="3200" b="0">
                <a:solidFill>
                  <a:schemeClr val="tx1"/>
                </a:solidFill>
                <a:latin typeface="+mj-lt"/>
                <a:ea typeface="华文中宋" pitchFamily="2" charset="-122"/>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736980"/>
            <a:ext cx="8229600" cy="5389184"/>
          </a:xfrm>
          <a:prstGeom prst="rect">
            <a:avLst/>
          </a:prstGeom>
        </p:spPr>
        <p:txBody>
          <a:bodyPr vert="horz"/>
          <a:lstStyle>
            <a:lvl1pPr>
              <a:defRPr sz="2800">
                <a:latin typeface="+mn-lt"/>
                <a:ea typeface="华文中宋" pitchFamily="2" charset="-122"/>
                <a:cs typeface="Arial" pitchFamily="34" charset="0"/>
              </a:defRPr>
            </a:lvl1pPr>
            <a:lvl2pPr>
              <a:defRPr sz="2400">
                <a:latin typeface="+mn-lt"/>
                <a:ea typeface="华文中宋" pitchFamily="2" charset="-122"/>
                <a:cs typeface="Arial" pitchFamily="34" charset="0"/>
              </a:defRPr>
            </a:lvl2pPr>
            <a:lvl3pPr>
              <a:defRPr sz="2000">
                <a:latin typeface="+mn-lt"/>
                <a:ea typeface="华文中宋" pitchFamily="2" charset="-122"/>
                <a:cs typeface="Arial" pitchFamily="34" charset="0"/>
              </a:defRPr>
            </a:lvl3pPr>
            <a:lvl4pPr>
              <a:defRPr sz="1800">
                <a:latin typeface="+mn-lt"/>
                <a:ea typeface="华文中宋" pitchFamily="2" charset="-122"/>
                <a:cs typeface="Arial" pitchFamily="34" charset="0"/>
              </a:defRPr>
            </a:lvl4pPr>
            <a:lvl5pPr>
              <a:defRPr sz="1800">
                <a:latin typeface="+mn-lt"/>
                <a:ea typeface="华文中宋" pitchFamily="2" charset="-122"/>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76200"/>
            <a:ext cx="9144000" cy="65541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55092" y="3193576"/>
            <a:ext cx="7847463" cy="510131"/>
          </a:xfrm>
          <a:prstGeom prst="rect">
            <a:avLst/>
          </a:prstGeom>
        </p:spPr>
        <p:txBody>
          <a:bodyPr/>
          <a:lstStyle>
            <a:lvl1pPr algn="l">
              <a:defRPr sz="2000">
                <a:latin typeface="Arial" pitchFamily="34" charset="0"/>
                <a:ea typeface="微软雅黑" pitchFamily="34" charset="-122"/>
                <a:cs typeface="Arial" pitchFamily="34" charset="0"/>
              </a:defRPr>
            </a:lvl1pPr>
          </a:lstStyle>
          <a:p>
            <a:r>
              <a:rPr lang="zh-CN" altLang="en-US" dirty="0" smtClean="0"/>
              <a:t>单击此处编辑母版标题样式</a:t>
            </a:r>
            <a:endParaRPr lang="en-US" dirty="0"/>
          </a:p>
        </p:txBody>
      </p:sp>
      <p:cxnSp>
        <p:nvCxnSpPr>
          <p:cNvPr id="5" name="直接连接符 4"/>
          <p:cNvCxnSpPr/>
          <p:nvPr userDrawn="1"/>
        </p:nvCxnSpPr>
        <p:spPr>
          <a:xfrm>
            <a:off x="655093" y="3703708"/>
            <a:ext cx="7847463" cy="0"/>
          </a:xfrm>
          <a:prstGeom prst="line">
            <a:avLst/>
          </a:prstGeom>
        </p:spPr>
        <p:style>
          <a:lnRef idx="1">
            <a:schemeClr val="dk1"/>
          </a:lnRef>
          <a:fillRef idx="0">
            <a:schemeClr val="dk1"/>
          </a:fillRef>
          <a:effectRef idx="0">
            <a:schemeClr val="dk1"/>
          </a:effectRef>
          <a:fontRef idx="minor">
            <a:schemeClr val="tx1"/>
          </a:fontRef>
        </p:style>
      </p:cxnSp>
      <p:sp>
        <p:nvSpPr>
          <p:cNvPr id="7" name="标题 1"/>
          <p:cNvSpPr txBox="1">
            <a:spLocks/>
          </p:cNvSpPr>
          <p:nvPr userDrawn="1"/>
        </p:nvSpPr>
        <p:spPr>
          <a:xfrm>
            <a:off x="671012" y="3700826"/>
            <a:ext cx="7847463" cy="687553"/>
          </a:xfrm>
          <a:prstGeom prst="rect">
            <a:avLst/>
          </a:prstGeom>
        </p:spPr>
        <p:txBody>
          <a:bodyPr/>
          <a:lstStyle>
            <a:lvl1pPr algn="l">
              <a:defRPr sz="2000">
                <a:latin typeface="Arial" pitchFamily="34" charset="0"/>
                <a:ea typeface="微软雅黑" pitchFamily="34" charset="-122"/>
                <a:cs typeface="Arial"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schemeClr val="tx2"/>
              </a:solidFill>
              <a:effectLst/>
              <a:uLnTx/>
              <a:uFillTx/>
              <a:latin typeface="Arial" pitchFamily="34" charset="0"/>
              <a:ea typeface="微软雅黑" pitchFamily="34" charset="-122"/>
              <a:cs typeface="Arial" pitchFamily="34" charset="0"/>
            </a:endParaRPr>
          </a:p>
        </p:txBody>
      </p:sp>
      <p:sp>
        <p:nvSpPr>
          <p:cNvPr id="9" name="Subtitle 2"/>
          <p:cNvSpPr>
            <a:spLocks noGrp="1"/>
          </p:cNvSpPr>
          <p:nvPr>
            <p:ph type="subTitle" idx="1"/>
          </p:nvPr>
        </p:nvSpPr>
        <p:spPr>
          <a:xfrm>
            <a:off x="670630" y="3719627"/>
            <a:ext cx="7832282" cy="947908"/>
          </a:xfrm>
          <a:prstGeom prst="rect">
            <a:avLst/>
          </a:prstGeom>
        </p:spPr>
        <p:txBody>
          <a:bodyPr vert="horz"/>
          <a:lstStyle>
            <a:lvl1pPr marL="0" indent="0" algn="l">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76200"/>
            <a:ext cx="9144000" cy="65541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457200" y="2560708"/>
            <a:ext cx="8229600" cy="1143000"/>
          </a:xfrm>
          <a:prstGeom prst="rect">
            <a:avLst/>
          </a:prstGeom>
        </p:spPr>
        <p:txBody>
          <a:bodyPr/>
          <a:lstStyle>
            <a:lvl1pPr>
              <a:defRPr sz="3200">
                <a:solidFill>
                  <a:schemeClr val="tx1"/>
                </a:solidFill>
                <a:latin typeface="+mj-lt"/>
                <a:ea typeface="微软雅黑" pitchFamily="34" charset="-122"/>
                <a:cs typeface="Arial" pitchFamily="34" charset="0"/>
              </a:defRPr>
            </a:lvl1pPr>
          </a:lstStyle>
          <a:p>
            <a:r>
              <a:rPr lang="zh-CN" altLang="en-US" dirty="0"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0" y="-35256"/>
            <a:ext cx="9144000" cy="65541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80548" y="3179928"/>
            <a:ext cx="7821650" cy="523779"/>
          </a:xfrm>
          <a:prstGeom prst="rect">
            <a:avLst/>
          </a:prstGeom>
        </p:spPr>
        <p:txBody>
          <a:bodyPr/>
          <a:lstStyle>
            <a:lvl1pPr algn="l">
              <a:defRPr sz="2000">
                <a:solidFill>
                  <a:schemeClr val="tx2"/>
                </a:solidFill>
                <a:latin typeface="+mj-lt"/>
                <a:ea typeface="微软雅黑" pitchFamily="34" charset="-122"/>
                <a:cs typeface="Arial" pitchFamily="34" charset="0"/>
              </a:defRPr>
            </a:lvl1pPr>
          </a:lstStyle>
          <a:p>
            <a:r>
              <a:rPr lang="zh-CN" altLang="en-US" dirty="0" smtClean="0"/>
              <a:t>单击此处编辑母版标题样式</a:t>
            </a:r>
            <a:endParaRPr lang="en-US" dirty="0"/>
          </a:p>
        </p:txBody>
      </p:sp>
      <p:sp>
        <p:nvSpPr>
          <p:cNvPr id="8" name="Subtitle 2"/>
          <p:cNvSpPr>
            <a:spLocks noGrp="1"/>
          </p:cNvSpPr>
          <p:nvPr>
            <p:ph type="subTitle" idx="1"/>
          </p:nvPr>
        </p:nvSpPr>
        <p:spPr>
          <a:xfrm>
            <a:off x="696036" y="3746923"/>
            <a:ext cx="7806519" cy="947908"/>
          </a:xfrm>
          <a:prstGeom prst="rect">
            <a:avLst/>
          </a:prstGeom>
        </p:spPr>
        <p:txBody>
          <a:bodyPr vert="horz"/>
          <a:lstStyle>
            <a:lvl1pPr marL="0" indent="0" algn="l">
              <a:buNone/>
              <a:defRPr>
                <a:solidFill>
                  <a:schemeClr val="bg1"/>
                </a:solidFill>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
            <a:ext cx="8229600" cy="598823"/>
          </a:xfrm>
          <a:prstGeom prst="rect">
            <a:avLst/>
          </a:prstGeom>
        </p:spPr>
        <p:txBody>
          <a:bodyPr vert="horz"/>
          <a:lstStyle>
            <a:lvl1pPr>
              <a:defRPr sz="3200">
                <a:solidFill>
                  <a:schemeClr val="tx1"/>
                </a:solidFill>
                <a:latin typeface="+mj-lt"/>
                <a:ea typeface="华文中宋" pitchFamily="2" charset="-122"/>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736980"/>
            <a:ext cx="8229600" cy="5389184"/>
          </a:xfrm>
          <a:prstGeom prst="rect">
            <a:avLst/>
          </a:prstGeom>
        </p:spPr>
        <p:txBody>
          <a:bodyPr vert="horz"/>
          <a:lstStyle>
            <a:lvl1pPr>
              <a:defRPr sz="2800">
                <a:latin typeface="+mn-lt"/>
                <a:ea typeface="华文中宋" pitchFamily="2" charset="-122"/>
                <a:cs typeface="Arial" pitchFamily="34" charset="0"/>
              </a:defRPr>
            </a:lvl1pPr>
            <a:lvl2pPr>
              <a:defRPr sz="2400">
                <a:latin typeface="+mn-lt"/>
                <a:ea typeface="华文中宋" pitchFamily="2" charset="-122"/>
                <a:cs typeface="Arial" pitchFamily="34" charset="0"/>
              </a:defRPr>
            </a:lvl2pPr>
            <a:lvl3pPr>
              <a:defRPr sz="2000">
                <a:latin typeface="+mn-lt"/>
                <a:ea typeface="华文中宋" pitchFamily="2" charset="-122"/>
                <a:cs typeface="Arial" pitchFamily="34" charset="0"/>
              </a:defRPr>
            </a:lvl3pPr>
            <a:lvl4pPr>
              <a:defRPr sz="1800">
                <a:latin typeface="+mn-lt"/>
                <a:ea typeface="华文中宋" pitchFamily="2" charset="-122"/>
                <a:cs typeface="Arial" pitchFamily="34" charset="0"/>
              </a:defRPr>
            </a:lvl4pPr>
            <a:lvl5pPr>
              <a:defRPr sz="1800">
                <a:latin typeface="+mn-lt"/>
                <a:ea typeface="华文中宋" pitchFamily="2" charset="-122"/>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2"/>
          <p:cNvSpPr>
            <a:spLocks noGrp="1"/>
          </p:cNvSpPr>
          <p:nvPr>
            <p:ph idx="1"/>
          </p:nvPr>
        </p:nvSpPr>
        <p:spPr>
          <a:xfrm>
            <a:off x="457200" y="736980"/>
            <a:ext cx="8229600" cy="5389184"/>
          </a:xfrm>
          <a:prstGeom prst="rect">
            <a:avLst/>
          </a:prstGeom>
        </p:spPr>
        <p:txBody>
          <a:bodyPr vert="horz"/>
          <a:lstStyle>
            <a:lvl1pPr>
              <a:defRPr sz="2800">
                <a:latin typeface="+mn-lt"/>
                <a:ea typeface="华文中宋" pitchFamily="2" charset="-122"/>
                <a:cs typeface="Arial" pitchFamily="34" charset="0"/>
              </a:defRPr>
            </a:lvl1pPr>
            <a:lvl2pPr>
              <a:defRPr sz="2400">
                <a:latin typeface="+mn-lt"/>
                <a:ea typeface="华文中宋" pitchFamily="2" charset="-122"/>
                <a:cs typeface="Arial" pitchFamily="34" charset="0"/>
              </a:defRPr>
            </a:lvl2pPr>
            <a:lvl3pPr>
              <a:defRPr sz="2000">
                <a:latin typeface="+mn-lt"/>
                <a:ea typeface="华文中宋" pitchFamily="2" charset="-122"/>
                <a:cs typeface="Arial" pitchFamily="34" charset="0"/>
              </a:defRPr>
            </a:lvl3pPr>
            <a:lvl4pPr>
              <a:defRPr sz="1800">
                <a:latin typeface="+mn-lt"/>
                <a:ea typeface="华文中宋" pitchFamily="2" charset="-122"/>
                <a:cs typeface="Arial" pitchFamily="34" charset="0"/>
              </a:defRPr>
            </a:lvl4pPr>
            <a:lvl5pPr>
              <a:defRPr sz="1800">
                <a:latin typeface="+mn-lt"/>
                <a:ea typeface="华文中宋" pitchFamily="2" charset="-122"/>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86854"/>
            <a:ext cx="3008313" cy="848246"/>
          </a:xfrm>
          <a:prstGeom prst="rect">
            <a:avLst/>
          </a:prstGeom>
        </p:spPr>
        <p:txBody>
          <a:bodyPr vert="horz" anchor="b"/>
          <a:lstStyle>
            <a:lvl1pPr algn="l">
              <a:defRPr sz="20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586854"/>
            <a:ext cx="5111750" cy="5539309"/>
          </a:xfrm>
          <a:prstGeom prst="rect">
            <a:avLst/>
          </a:prstGeom>
        </p:spPr>
        <p:txBody>
          <a:bodyPr vert="horz"/>
          <a:lstStyle>
            <a:lvl1pPr>
              <a:defRPr sz="2800">
                <a:latin typeface="+mn-lt"/>
                <a:cs typeface="Arial" pitchFamily="34" charset="0"/>
              </a:defRPr>
            </a:lvl1pPr>
            <a:lvl2pPr>
              <a:defRPr sz="2400">
                <a:latin typeface="+mn-lt"/>
                <a:cs typeface="Arial" pitchFamily="34" charset="0"/>
              </a:defRPr>
            </a:lvl2pPr>
            <a:lvl3pPr>
              <a:defRPr sz="2000">
                <a:latin typeface="+mn-lt"/>
                <a:cs typeface="Arial" pitchFamily="34" charset="0"/>
              </a:defRPr>
            </a:lvl3pPr>
            <a:lvl4pPr>
              <a:defRPr sz="1800">
                <a:latin typeface="+mn-lt"/>
                <a:cs typeface="Arial" pitchFamily="34" charset="0"/>
              </a:defRPr>
            </a:lvl4pPr>
            <a:lvl5pPr>
              <a:defRPr sz="1800">
                <a:latin typeface="+mn-lt"/>
                <a:cs typeface="Arial"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0"/>
          </a:schemeClr>
        </a:solidFill>
        <a:effectLst/>
      </p:bgPr>
    </p:bg>
    <p:spTree>
      <p:nvGrpSpPr>
        <p:cNvPr id="1" name=""/>
        <p:cNvGrpSpPr/>
        <p:nvPr/>
      </p:nvGrpSpPr>
      <p:grpSpPr>
        <a:xfrm>
          <a:off x="0" y="0"/>
          <a:ext cx="0" cy="0"/>
          <a:chOff x="0" y="0"/>
          <a:chExt cx="0" cy="0"/>
        </a:xfrm>
      </p:grpSpPr>
      <p:cxnSp>
        <p:nvCxnSpPr>
          <p:cNvPr id="9" name="直接连接符 8"/>
          <p:cNvCxnSpPr/>
          <p:nvPr userDrawn="1"/>
        </p:nvCxnSpPr>
        <p:spPr>
          <a:xfrm>
            <a:off x="0" y="644525"/>
            <a:ext cx="8229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26"/>
          <p:cNvSpPr>
            <a:spLocks noChangeArrowheads="1"/>
          </p:cNvSpPr>
          <p:nvPr userDrawn="1"/>
        </p:nvSpPr>
        <p:spPr bwMode="auto">
          <a:xfrm>
            <a:off x="0" y="6477001"/>
            <a:ext cx="9144000" cy="392874"/>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w="9525">
            <a:noFill/>
            <a:miter lim="800000"/>
            <a:headEnd/>
            <a:tailEnd/>
          </a:ln>
        </p:spPr>
        <p:txBody>
          <a:bodyPr wrap="none" lIns="101570" tIns="50785" rIns="101570" bIns="50785" anchor="ctr"/>
          <a:lstStyle/>
          <a:p>
            <a:pPr defTabSz="1016000">
              <a:defRPr/>
            </a:pPr>
            <a:endParaRPr lang="en-US" sz="2000" dirty="0">
              <a:ea typeface="ＭＳ Ｐゴシック" charset="-128"/>
            </a:endParaRPr>
          </a:p>
        </p:txBody>
      </p:sp>
      <p:pic>
        <p:nvPicPr>
          <p:cNvPr id="11" name="图片 10" descr="京联云.png"/>
          <p:cNvPicPr>
            <a:picLocks noChangeAspect="1"/>
          </p:cNvPicPr>
          <p:nvPr userDrawn="1"/>
        </p:nvPicPr>
        <p:blipFill>
          <a:blip r:embed="rId13"/>
          <a:stretch>
            <a:fillRect/>
          </a:stretch>
        </p:blipFill>
        <p:spPr>
          <a:xfrm>
            <a:off x="83136" y="6530328"/>
            <a:ext cx="1748129" cy="307610"/>
          </a:xfrm>
          <a:prstGeom prst="rect">
            <a:avLst/>
          </a:prstGeom>
        </p:spPr>
      </p:pic>
      <p:sp>
        <p:nvSpPr>
          <p:cNvPr id="6" name="Footer Placeholder 4"/>
          <p:cNvSpPr txBox="1">
            <a:spLocks noGrp="1"/>
          </p:cNvSpPr>
          <p:nvPr userDrawn="1"/>
        </p:nvSpPr>
        <p:spPr bwMode="auto">
          <a:xfrm>
            <a:off x="3587532" y="6543304"/>
            <a:ext cx="2044700" cy="290945"/>
          </a:xfrm>
          <a:prstGeom prst="rect">
            <a:avLst/>
          </a:prstGeom>
          <a:noFill/>
          <a:ln w="9525">
            <a:noFill/>
            <a:miter lim="800000"/>
            <a:headEnd/>
            <a:tailEnd/>
          </a:ln>
        </p:spPr>
        <p:txBody>
          <a:bodyPr lIns="96666" tIns="48335" rIns="96666" bIns="48335">
            <a:scene3d>
              <a:camera prst="orthographicFront"/>
              <a:lightRig rig="soft" dir="t">
                <a:rot lat="0" lon="0" rev="10800000"/>
              </a:lightRig>
            </a:scene3d>
            <a:sp3d>
              <a:bevelT w="27940" h="12700"/>
              <a:contourClr>
                <a:srgbClr val="DDDDDD"/>
              </a:contourClr>
            </a:sp3d>
          </a:bodyPr>
          <a:lstStyle/>
          <a:p>
            <a:pPr algn="ctr" defTabSz="966788" fontAlgn="auto">
              <a:spcBef>
                <a:spcPts val="0"/>
              </a:spcBef>
              <a:spcAft>
                <a:spcPts val="0"/>
              </a:spcAft>
              <a:defRPr/>
            </a:pPr>
            <a:r>
              <a:rPr lang="en-US" altLang="zh-CN" sz="1000" b="0" cap="none" spc="150" baseline="0" dirty="0" smtClean="0">
                <a:ln w="11430"/>
                <a:solidFill>
                  <a:srgbClr val="F8F8F8"/>
                </a:solidFill>
                <a:effectLst/>
                <a:latin typeface="Agency FB" pitchFamily="34" charset="0"/>
                <a:ea typeface="幼圆" pitchFamily="49" charset="-122"/>
                <a:cs typeface="Arial" pitchFamily="34" charset="0"/>
              </a:rPr>
              <a:t>PEKALL Copyrights</a:t>
            </a:r>
            <a:endParaRPr lang="en-US" sz="1000" b="0" cap="none" spc="150" dirty="0">
              <a:ln w="11430"/>
              <a:solidFill>
                <a:srgbClr val="F8F8F8"/>
              </a:solidFill>
              <a:effectLst/>
              <a:latin typeface="Agency FB" pitchFamily="34" charset="0"/>
              <a:ea typeface="幼圆" pitchFamily="49" charset="-122"/>
              <a:cs typeface="Arial" pitchFamily="34" charset="0"/>
            </a:endParaRPr>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92" r:id="rId3"/>
    <p:sldLayoutId id="2147483673" r:id="rId4"/>
    <p:sldLayoutId id="2147483689" r:id="rId5"/>
    <p:sldLayoutId id="2147483690" r:id="rId6"/>
    <p:sldLayoutId id="2147483667" r:id="rId7"/>
    <p:sldLayoutId id="2147483666" r:id="rId8"/>
    <p:sldLayoutId id="2147483665" r:id="rId9"/>
    <p:sldLayoutId id="2147483663" r:id="rId10"/>
    <p:sldLayoutId id="2147483661"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47298"/>
            <a:ext cx="8229600" cy="599077"/>
          </a:xfrm>
          <a:prstGeom prst="rect">
            <a:avLst/>
          </a:prstGeom>
        </p:spPr>
        <p:txBody>
          <a:bodyPr vert="horz" lIns="91440" tIns="45720" rIns="91440" bIns="45720" rtlCol="0" anchor="ctr">
            <a:normAutofit/>
          </a:bodyPr>
          <a:lstStyle/>
          <a:p>
            <a:r>
              <a:rPr lang="en-US" altLang="zh-CN" dirty="0" smtClean="0"/>
              <a:t>A</a:t>
            </a:r>
            <a:r>
              <a:rPr lang="zh-CN" altLang="en-US" dirty="0" smtClean="0"/>
              <a:t>单击此处编辑母版标题样式</a:t>
            </a:r>
            <a:endParaRPr lang="en-US" dirty="0"/>
          </a:p>
        </p:txBody>
      </p:sp>
      <p:sp>
        <p:nvSpPr>
          <p:cNvPr id="3" name="文本占位符 2"/>
          <p:cNvSpPr>
            <a:spLocks noGrp="1"/>
          </p:cNvSpPr>
          <p:nvPr>
            <p:ph type="body" idx="1"/>
          </p:nvPr>
        </p:nvSpPr>
        <p:spPr>
          <a:xfrm>
            <a:off x="457200" y="1135118"/>
            <a:ext cx="8229600" cy="4991046"/>
          </a:xfrm>
          <a:prstGeom prst="rect">
            <a:avLst/>
          </a:prstGeom>
        </p:spPr>
        <p:txBody>
          <a:bodyPr vert="horz" lIns="91440" tIns="45720" rIns="91440" bIns="45720" rtlCol="0">
            <a:normAutofit/>
          </a:bodyPr>
          <a:lstStyle/>
          <a:p>
            <a:pPr lvl="0"/>
            <a:r>
              <a:rPr lang="en-US" altLang="zh-CN" dirty="0" smtClean="0"/>
              <a:t>A</a:t>
            </a:r>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cxnSp>
        <p:nvCxnSpPr>
          <p:cNvPr id="9" name="直接连接符 8"/>
          <p:cNvCxnSpPr/>
          <p:nvPr userDrawn="1"/>
        </p:nvCxnSpPr>
        <p:spPr>
          <a:xfrm>
            <a:off x="0" y="644525"/>
            <a:ext cx="8229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Rectangle 26"/>
          <p:cNvSpPr>
            <a:spLocks noChangeArrowheads="1"/>
          </p:cNvSpPr>
          <p:nvPr userDrawn="1"/>
        </p:nvSpPr>
        <p:spPr bwMode="auto">
          <a:xfrm>
            <a:off x="0" y="6477001"/>
            <a:ext cx="9144000" cy="392874"/>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w="9525">
            <a:noFill/>
            <a:miter lim="800000"/>
            <a:headEnd/>
            <a:tailEnd/>
          </a:ln>
        </p:spPr>
        <p:txBody>
          <a:bodyPr wrap="none" lIns="101570" tIns="50785" rIns="101570" bIns="50785" anchor="ctr"/>
          <a:lstStyle/>
          <a:p>
            <a:pPr defTabSz="1016000">
              <a:defRPr/>
            </a:pPr>
            <a:endParaRPr lang="en-US" sz="2000" dirty="0">
              <a:ea typeface="ＭＳ Ｐゴシック" charset="-128"/>
            </a:endParaRPr>
          </a:p>
        </p:txBody>
      </p:sp>
      <p:pic>
        <p:nvPicPr>
          <p:cNvPr id="10" name="图片 9" descr="京联云.png"/>
          <p:cNvPicPr>
            <a:picLocks noChangeAspect="1"/>
          </p:cNvPicPr>
          <p:nvPr userDrawn="1"/>
        </p:nvPicPr>
        <p:blipFill>
          <a:blip r:embed="rId14"/>
          <a:stretch>
            <a:fillRect/>
          </a:stretch>
        </p:blipFill>
        <p:spPr>
          <a:xfrm>
            <a:off x="83136" y="6530328"/>
            <a:ext cx="1748129" cy="307610"/>
          </a:xfrm>
          <a:prstGeom prst="rect">
            <a:avLst/>
          </a:prstGeom>
        </p:spPr>
      </p:pic>
      <p:sp>
        <p:nvSpPr>
          <p:cNvPr id="13" name="TextBox 12"/>
          <p:cNvSpPr txBox="1"/>
          <p:nvPr userDrawn="1"/>
        </p:nvSpPr>
        <p:spPr>
          <a:xfrm>
            <a:off x="3871353" y="6530328"/>
            <a:ext cx="1330036" cy="276999"/>
          </a:xfrm>
          <a:prstGeom prst="rect">
            <a:avLst/>
          </a:prstGeom>
          <a:noFill/>
        </p:spPr>
        <p:txBody>
          <a:bodyPr wrap="square" rtlCol="0">
            <a:spAutoFit/>
          </a:bodyPr>
          <a:lstStyle/>
          <a:p>
            <a:pPr algn="ctr"/>
            <a:r>
              <a:rPr lang="zh-CN" altLang="en-US" sz="1200" dirty="0" smtClean="0">
                <a:solidFill>
                  <a:schemeClr val="bg1">
                    <a:lumMod val="95000"/>
                  </a:schemeClr>
                </a:solidFill>
                <a:latin typeface="微软雅黑" pitchFamily="34" charset="-122"/>
                <a:ea typeface="微软雅黑" pitchFamily="34" charset="-122"/>
              </a:rPr>
              <a:t>京联云版权</a:t>
            </a:r>
            <a:endParaRPr lang="en-US" sz="1200" dirty="0">
              <a:solidFill>
                <a:schemeClr val="bg1">
                  <a:lumMod val="95000"/>
                </a:schemeClr>
              </a:solidFill>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Lst>
  <p:txStyles>
    <p:title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幼圆" pitchFamily="49" charset="-122"/>
          <a:ea typeface="幼圆" pitchFamily="49"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幼圆" pitchFamily="49" charset="-122"/>
          <a:ea typeface="幼圆" pitchFamily="49"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幼圆" pitchFamily="49" charset="-122"/>
          <a:ea typeface="幼圆" pitchFamily="49"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幼圆" pitchFamily="49" charset="-122"/>
          <a:ea typeface="幼圆" pitchFamily="49"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ishare.iask.sina.com.cn/f/10735319.html?from=like" TargetMode="External"/><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hyperlink" Target="http://wenku.baidu.com/view/7f3bac0ede80d4d8d15a4f72.html" TargetMode="Externa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685800" y="1754045"/>
            <a:ext cx="7772400" cy="966087"/>
          </a:xfrm>
          <a:prstGeom prst="rect">
            <a:avLst/>
          </a:prstGeom>
        </p:spPr>
        <p:txBody>
          <a:bodyPr vert="horz" lIns="91440" tIns="45720" rIns="91440" bIns="45720" rtlCol="0" anchor="ctr">
            <a:noAutofit/>
          </a:bodyPr>
          <a:lstStyle/>
          <a:p>
            <a:pPr lvl="0" algn="ctr" defTabSz="914400" fontAlgn="auto">
              <a:spcAft>
                <a:spcPts val="0"/>
              </a:spcAft>
              <a:defRPr/>
            </a:pPr>
            <a:r>
              <a:rPr lang="en-US" sz="3600" b="1" noProof="0" dirty="0" smtClean="0">
                <a:latin typeface="微软雅黑" pitchFamily="34" charset="-122"/>
                <a:ea typeface="微软雅黑" pitchFamily="34" charset="-122"/>
                <a:cs typeface="Arial" pitchFamily="34" charset="0"/>
              </a:rPr>
              <a:t>PKI</a:t>
            </a:r>
            <a:r>
              <a:rPr lang="zh-CN" altLang="en-US" sz="3600" b="1" noProof="0" dirty="0" smtClean="0">
                <a:latin typeface="微软雅黑" pitchFamily="34" charset="-122"/>
                <a:ea typeface="微软雅黑" pitchFamily="34" charset="-122"/>
                <a:cs typeface="Arial" pitchFamily="34" charset="0"/>
              </a:rPr>
              <a:t>公钥基础设施概念及应用简介</a:t>
            </a:r>
            <a:endParaRPr kumimoji="0" lang="en-US" sz="3600" b="1" i="0" u="none" strike="noStrike" kern="1200" cap="none" spc="0" normalizeH="0" baseline="0" noProof="0" dirty="0">
              <a:ln>
                <a:noFill/>
              </a:ln>
              <a:solidFill>
                <a:schemeClr val="tx1"/>
              </a:solidFill>
              <a:uLnTx/>
              <a:uFillTx/>
              <a:latin typeface="微软雅黑" pitchFamily="34" charset="-122"/>
              <a:ea typeface="微软雅黑" pitchFamily="34" charset="-122"/>
              <a:cs typeface="Arial" pitchFamily="34" charset="0"/>
            </a:endParaRPr>
          </a:p>
        </p:txBody>
      </p:sp>
      <p:sp>
        <p:nvSpPr>
          <p:cNvPr id="3" name="标题 2"/>
          <p:cNvSpPr txBox="1">
            <a:spLocks/>
          </p:cNvSpPr>
          <p:nvPr/>
        </p:nvSpPr>
        <p:spPr>
          <a:xfrm>
            <a:off x="685800" y="2808535"/>
            <a:ext cx="7772400" cy="813809"/>
          </a:xfrm>
          <a:prstGeom prst="rect">
            <a:avLst/>
          </a:prstGeom>
        </p:spPr>
        <p:txBody>
          <a:bodyPr vert="horz" lIns="91440" tIns="45720" rIns="91440" bIns="45720" rtlCol="0" anchor="ctr">
            <a:noAutofit/>
          </a:bodyPr>
          <a:lstStyle/>
          <a:p>
            <a:pPr lvl="0" algn="ctr" defTabSz="914400" fontAlgn="auto">
              <a:spcAft>
                <a:spcPts val="0"/>
              </a:spcAft>
              <a:defRPr/>
            </a:pPr>
            <a:endParaRPr kumimoji="0" lang="en-US" sz="3600" b="1" i="0" u="none" strike="noStrike" kern="1200" cap="none" spc="0" normalizeH="0" baseline="0" noProof="0" dirty="0">
              <a:ln>
                <a:noFill/>
              </a:ln>
              <a:solidFill>
                <a:schemeClr val="tx1"/>
              </a:solidFill>
              <a:uLnTx/>
              <a:uFillTx/>
              <a:latin typeface="Arial" pitchFamily="34" charset="0"/>
              <a:ea typeface="Microsoft JhengHei" pitchFamily="34" charset="-12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3600" b="1" dirty="0" smtClean="0"/>
              <a:t>对称密码算法概要</a:t>
            </a:r>
            <a:endParaRPr lang="zh-CN" altLang="en-US" sz="3600" b="1" dirty="0"/>
          </a:p>
        </p:txBody>
      </p:sp>
      <p:sp>
        <p:nvSpPr>
          <p:cNvPr id="59" name="文本框 58"/>
          <p:cNvSpPr txBox="1"/>
          <p:nvPr/>
        </p:nvSpPr>
        <p:spPr>
          <a:xfrm>
            <a:off x="529936" y="893192"/>
            <a:ext cx="7907482" cy="5170646"/>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同一个密钥既用于加密也用于解密</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对称加密速度快</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对称加密是安全的</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对称加密得到的密文是紧凑的</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因为接收者需要得到对称密钥，所以对称加密容易受到中途拦截窃听的攻击</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对称密码系统当中密钥的个数大约是以参与者数目的平方的速度</a:t>
            </a:r>
            <a:r>
              <a:rPr lang="zh-CN" altLang="en-US" sz="2000" dirty="0" smtClean="0">
                <a:solidFill>
                  <a:schemeClr val="accent1"/>
                </a:solidFill>
                <a:latin typeface="微软雅黑" panose="020B0503020204020204" pitchFamily="34" charset="-122"/>
                <a:ea typeface="微软雅黑" panose="020B0503020204020204" pitchFamily="34" charset="-122"/>
              </a:rPr>
              <a:t>增长（</a:t>
            </a:r>
            <a:r>
              <a:rPr lang="en-US" altLang="zh-CN" sz="2000" dirty="0" smtClean="0">
                <a:solidFill>
                  <a:schemeClr val="accent1"/>
                </a:solidFill>
                <a:latin typeface="微软雅黑" panose="020B0503020204020204" pitchFamily="34" charset="-122"/>
                <a:ea typeface="微软雅黑" panose="020B0503020204020204" pitchFamily="34" charset="-122"/>
              </a:rPr>
              <a:t>n</a:t>
            </a:r>
            <a:r>
              <a:rPr lang="zh-CN" altLang="en-US" sz="2000" dirty="0" smtClean="0">
                <a:solidFill>
                  <a:schemeClr val="accent1"/>
                </a:solidFill>
                <a:latin typeface="微软雅黑" panose="020B0503020204020204" pitchFamily="34" charset="-122"/>
                <a:ea typeface="微软雅黑" panose="020B0503020204020204" pitchFamily="34" charset="-122"/>
              </a:rPr>
              <a:t>个人需要</a:t>
            </a:r>
            <a:r>
              <a:rPr lang="en-US" altLang="zh-CN" sz="2000" dirty="0" smtClean="0">
                <a:solidFill>
                  <a:schemeClr val="accent1"/>
                </a:solidFill>
                <a:latin typeface="微软雅黑" panose="020B0503020204020204" pitchFamily="34" charset="-122"/>
                <a:ea typeface="微软雅黑" panose="020B0503020204020204" pitchFamily="34" charset="-122"/>
              </a:rPr>
              <a:t>n x (n-1)</a:t>
            </a:r>
            <a:r>
              <a:rPr lang="zh-CN" altLang="en-US" sz="2000" dirty="0" smtClean="0">
                <a:solidFill>
                  <a:schemeClr val="accent1"/>
                </a:solidFill>
                <a:latin typeface="微软雅黑" panose="020B0503020204020204" pitchFamily="34" charset="-122"/>
                <a:ea typeface="微软雅黑" panose="020B0503020204020204" pitchFamily="34" charset="-122"/>
              </a:rPr>
              <a:t>个密钥），</a:t>
            </a:r>
            <a:r>
              <a:rPr lang="zh-CN" altLang="en-US" sz="2000" dirty="0">
                <a:solidFill>
                  <a:schemeClr val="accent1"/>
                </a:solidFill>
                <a:latin typeface="微软雅黑" panose="020B0503020204020204" pitchFamily="34" charset="-122"/>
                <a:ea typeface="微软雅黑" panose="020B0503020204020204" pitchFamily="34" charset="-122"/>
              </a:rPr>
              <a:t>因此很难将它的使用扩展到大范围的人群中</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对称密码系统需要复杂的密钥管理</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对称密码技术不适用于数字签名和不可否认性。</a:t>
            </a:r>
          </a:p>
        </p:txBody>
      </p:sp>
    </p:spTree>
    <p:extLst>
      <p:ext uri="{BB962C8B-B14F-4D97-AF65-F5344CB8AC3E}">
        <p14:creationId xmlns:p14="http://schemas.microsoft.com/office/powerpoint/2010/main" val="2568086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3600" b="1" dirty="0" smtClean="0"/>
              <a:t>非对称密码算法</a:t>
            </a:r>
            <a:r>
              <a:rPr lang="en-US" altLang="zh-CN" sz="3600" b="1" dirty="0" smtClean="0"/>
              <a:t>-RSA</a:t>
            </a:r>
            <a:endParaRPr lang="zh-CN" altLang="en-US" sz="3600" b="1" dirty="0"/>
          </a:p>
        </p:txBody>
      </p:sp>
      <p:sp>
        <p:nvSpPr>
          <p:cNvPr id="3" name="矩形 2"/>
          <p:cNvSpPr/>
          <p:nvPr/>
        </p:nvSpPr>
        <p:spPr>
          <a:xfrm>
            <a:off x="744402" y="2382239"/>
            <a:ext cx="1641764" cy="10287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明文</a:t>
            </a:r>
            <a:endParaRPr lang="zh-CN" altLang="en-US" sz="2400" dirty="0">
              <a:latin typeface="微软雅黑" panose="020B0503020204020204" pitchFamily="34" charset="-122"/>
              <a:ea typeface="微软雅黑" panose="020B0503020204020204" pitchFamily="34" charset="-122"/>
            </a:endParaRPr>
          </a:p>
        </p:txBody>
      </p:sp>
      <p:sp>
        <p:nvSpPr>
          <p:cNvPr id="4" name="右箭头 3"/>
          <p:cNvSpPr/>
          <p:nvPr/>
        </p:nvSpPr>
        <p:spPr>
          <a:xfrm>
            <a:off x="2386166" y="2714749"/>
            <a:ext cx="1226127" cy="16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6" name="矩形 5"/>
          <p:cNvSpPr/>
          <p:nvPr/>
        </p:nvSpPr>
        <p:spPr>
          <a:xfrm>
            <a:off x="3643466" y="2382239"/>
            <a:ext cx="1641764" cy="10287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密文</a:t>
            </a:r>
          </a:p>
        </p:txBody>
      </p:sp>
      <p:sp>
        <p:nvSpPr>
          <p:cNvPr id="7" name="矩形 6"/>
          <p:cNvSpPr/>
          <p:nvPr/>
        </p:nvSpPr>
        <p:spPr>
          <a:xfrm>
            <a:off x="6403984" y="2382238"/>
            <a:ext cx="1641764" cy="102870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明文</a:t>
            </a:r>
            <a:endParaRPr lang="zh-CN" altLang="en-US" sz="2400" dirty="0">
              <a:latin typeface="微软雅黑" panose="020B0503020204020204" pitchFamily="34" charset="-122"/>
              <a:ea typeface="微软雅黑" panose="020B0503020204020204" pitchFamily="34" charset="-122"/>
            </a:endParaRPr>
          </a:p>
        </p:txBody>
      </p:sp>
      <p:sp>
        <p:nvSpPr>
          <p:cNvPr id="8" name="右箭头 7"/>
          <p:cNvSpPr/>
          <p:nvPr/>
        </p:nvSpPr>
        <p:spPr>
          <a:xfrm>
            <a:off x="5319868" y="2700895"/>
            <a:ext cx="1073726" cy="16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rot="8078908">
            <a:off x="2682810" y="1961140"/>
            <a:ext cx="632282" cy="620991"/>
          </a:xfrm>
          <a:prstGeom prst="rect">
            <a:avLst/>
          </a:prstGeom>
        </p:spPr>
      </p:pic>
      <p:sp>
        <p:nvSpPr>
          <p:cNvPr id="9" name="文本框 8"/>
          <p:cNvSpPr txBox="1"/>
          <p:nvPr/>
        </p:nvSpPr>
        <p:spPr>
          <a:xfrm>
            <a:off x="2524712" y="2867149"/>
            <a:ext cx="917305" cy="307777"/>
          </a:xfrm>
          <a:prstGeom prst="rect">
            <a:avLst/>
          </a:prstGeom>
          <a:noFill/>
        </p:spPr>
        <p:txBody>
          <a:bodyPr wrap="square" rtlCol="0">
            <a:spAutoFit/>
          </a:bodyPr>
          <a:lstStyle/>
          <a:p>
            <a:pPr algn="ctr"/>
            <a:r>
              <a:rPr lang="zh-CN" altLang="en-US" sz="1400" b="1" dirty="0" smtClean="0">
                <a:latin typeface="微软雅黑" panose="020B0503020204020204" pitchFamily="34" charset="-122"/>
                <a:ea typeface="微软雅黑" panose="020B0503020204020204" pitchFamily="34" charset="-122"/>
              </a:rPr>
              <a:t>公钥加密</a:t>
            </a:r>
            <a:endParaRPr lang="zh-CN" altLang="en-US" sz="14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5391813" y="2881003"/>
            <a:ext cx="929837" cy="307777"/>
          </a:xfrm>
          <a:prstGeom prst="rect">
            <a:avLst/>
          </a:prstGeom>
          <a:noFill/>
        </p:spPr>
        <p:txBody>
          <a:bodyPr wrap="square" rtlCol="0">
            <a:spAutoFit/>
          </a:bodyPr>
          <a:lstStyle/>
          <a:p>
            <a:pPr algn="ctr"/>
            <a:r>
              <a:rPr lang="zh-CN" altLang="en-US" sz="1400" b="1" dirty="0" smtClean="0">
                <a:latin typeface="微软雅黑" panose="020B0503020204020204" pitchFamily="34" charset="-122"/>
                <a:ea typeface="微软雅黑" panose="020B0503020204020204" pitchFamily="34" charset="-122"/>
              </a:rPr>
              <a:t>私钥解密</a:t>
            </a:r>
            <a:endParaRPr lang="zh-CN" altLang="en-US" sz="1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rot="2246620">
            <a:off x="5543990" y="1863392"/>
            <a:ext cx="625483" cy="712576"/>
          </a:xfrm>
          <a:prstGeom prst="rect">
            <a:avLst/>
          </a:prstGeom>
        </p:spPr>
      </p:pic>
      <p:sp>
        <p:nvSpPr>
          <p:cNvPr id="15" name="矩形 14"/>
          <p:cNvSpPr/>
          <p:nvPr/>
        </p:nvSpPr>
        <p:spPr>
          <a:xfrm>
            <a:off x="744403" y="4352092"/>
            <a:ext cx="1629352" cy="10287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明文</a:t>
            </a:r>
            <a:endParaRPr lang="zh-CN" altLang="en-US" sz="2400" dirty="0">
              <a:latin typeface="微软雅黑" panose="020B0503020204020204" pitchFamily="34" charset="-122"/>
              <a:ea typeface="微软雅黑" panose="020B0503020204020204" pitchFamily="34" charset="-122"/>
            </a:endParaRPr>
          </a:p>
        </p:txBody>
      </p:sp>
      <p:sp>
        <p:nvSpPr>
          <p:cNvPr id="17" name="右箭头 16"/>
          <p:cNvSpPr/>
          <p:nvPr/>
        </p:nvSpPr>
        <p:spPr>
          <a:xfrm>
            <a:off x="2386167" y="4684602"/>
            <a:ext cx="1226127" cy="16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18" name="矩形 17"/>
          <p:cNvSpPr/>
          <p:nvPr/>
        </p:nvSpPr>
        <p:spPr>
          <a:xfrm>
            <a:off x="3643467" y="4352092"/>
            <a:ext cx="1629352" cy="10287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密文</a:t>
            </a:r>
          </a:p>
        </p:txBody>
      </p:sp>
      <p:sp>
        <p:nvSpPr>
          <p:cNvPr id="19" name="矩形 18"/>
          <p:cNvSpPr/>
          <p:nvPr/>
        </p:nvSpPr>
        <p:spPr>
          <a:xfrm>
            <a:off x="6403985" y="4352091"/>
            <a:ext cx="1629352" cy="102870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明文</a:t>
            </a:r>
            <a:endParaRPr lang="zh-CN" altLang="en-US" sz="2400" dirty="0">
              <a:latin typeface="微软雅黑" panose="020B0503020204020204" pitchFamily="34" charset="-122"/>
              <a:ea typeface="微软雅黑" panose="020B0503020204020204" pitchFamily="34" charset="-122"/>
            </a:endParaRPr>
          </a:p>
        </p:txBody>
      </p:sp>
      <p:sp>
        <p:nvSpPr>
          <p:cNvPr id="20" name="右箭头 19"/>
          <p:cNvSpPr/>
          <p:nvPr/>
        </p:nvSpPr>
        <p:spPr>
          <a:xfrm>
            <a:off x="5319869" y="4670748"/>
            <a:ext cx="1073726" cy="16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2"/>
          <a:stretch>
            <a:fillRect/>
          </a:stretch>
        </p:blipFill>
        <p:spPr>
          <a:xfrm rot="8078908">
            <a:off x="5494609" y="3944321"/>
            <a:ext cx="632282" cy="620991"/>
          </a:xfrm>
          <a:prstGeom prst="rect">
            <a:avLst/>
          </a:prstGeom>
        </p:spPr>
      </p:pic>
      <p:sp>
        <p:nvSpPr>
          <p:cNvPr id="22" name="文本框 21"/>
          <p:cNvSpPr txBox="1"/>
          <p:nvPr/>
        </p:nvSpPr>
        <p:spPr>
          <a:xfrm>
            <a:off x="2524713" y="4837002"/>
            <a:ext cx="917305"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私钥</a:t>
            </a:r>
            <a:r>
              <a:rPr lang="zh-CN" altLang="en-US" sz="1400" b="1" dirty="0" smtClean="0">
                <a:latin typeface="微软雅黑" panose="020B0503020204020204" pitchFamily="34" charset="-122"/>
                <a:ea typeface="微软雅黑" panose="020B0503020204020204" pitchFamily="34" charset="-122"/>
              </a:rPr>
              <a:t>加密</a:t>
            </a:r>
            <a:endParaRPr lang="zh-CN" altLang="en-US" sz="1400" b="1"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5391814" y="4850856"/>
            <a:ext cx="929837"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公钥</a:t>
            </a:r>
            <a:r>
              <a:rPr lang="zh-CN" altLang="en-US" sz="1400" b="1" dirty="0" smtClean="0">
                <a:latin typeface="微软雅黑" panose="020B0503020204020204" pitchFamily="34" charset="-122"/>
                <a:ea typeface="微软雅黑" panose="020B0503020204020204" pitchFamily="34" charset="-122"/>
              </a:rPr>
              <a:t>解密</a:t>
            </a:r>
            <a:endParaRPr lang="zh-CN" altLang="en-US" sz="1400" b="1" dirty="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3"/>
          <a:stretch>
            <a:fillRect/>
          </a:stretch>
        </p:blipFill>
        <p:spPr>
          <a:xfrm rot="2246620">
            <a:off x="2642057" y="3877746"/>
            <a:ext cx="625483" cy="712576"/>
          </a:xfrm>
          <a:prstGeom prst="rect">
            <a:avLst/>
          </a:prstGeom>
        </p:spPr>
      </p:pic>
      <p:sp>
        <p:nvSpPr>
          <p:cNvPr id="13" name="文本框 12"/>
          <p:cNvSpPr txBox="1"/>
          <p:nvPr/>
        </p:nvSpPr>
        <p:spPr>
          <a:xfrm>
            <a:off x="1153392" y="5450977"/>
            <a:ext cx="6733308" cy="923330"/>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公钥公开发布，私钥严格保密，</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发消息给</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公布的公钥对消息进行加密，</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收到后用</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的私钥进行解密</a:t>
            </a:r>
            <a:endParaRPr lang="zh-CN" altLang="en-US"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744404" y="855475"/>
            <a:ext cx="7466536" cy="923330"/>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非对称密钥密码，也称公开密钥密码，由</a:t>
            </a:r>
            <a:r>
              <a:rPr lang="en-US" altLang="zh-CN" dirty="0" err="1" smtClean="0">
                <a:latin typeface="微软雅黑" panose="020B0503020204020204" pitchFamily="34" charset="-122"/>
                <a:ea typeface="微软雅黑" panose="020B0503020204020204" pitchFamily="34" charset="-122"/>
              </a:rPr>
              <a:t>Diffie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Hellman 1976</a:t>
            </a:r>
            <a:r>
              <a:rPr lang="zh-CN" altLang="en-US" dirty="0" smtClean="0">
                <a:latin typeface="微软雅黑" panose="020B0503020204020204" pitchFamily="34" charset="-122"/>
                <a:ea typeface="微软雅黑" panose="020B0503020204020204" pitchFamily="34" charset="-122"/>
              </a:rPr>
              <a:t>年提出</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使用两个密钥，对于密钥分配、数字签名、认证等有深远影响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5710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3600" b="1" dirty="0" smtClean="0"/>
              <a:t>RSA</a:t>
            </a:r>
            <a:r>
              <a:rPr lang="zh-CN" altLang="en-US" sz="3600" b="1" dirty="0" smtClean="0"/>
              <a:t>的数学基础</a:t>
            </a:r>
            <a:endParaRPr lang="zh-CN" altLang="en-US" sz="3600" b="1" dirty="0"/>
          </a:p>
        </p:txBody>
      </p:sp>
      <p:sp>
        <p:nvSpPr>
          <p:cNvPr id="59" name="文本框 58"/>
          <p:cNvSpPr txBox="1"/>
          <p:nvPr/>
        </p:nvSpPr>
        <p:spPr>
          <a:xfrm>
            <a:off x="529936" y="776118"/>
            <a:ext cx="7907482" cy="1477328"/>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en-US" altLang="zh-CN" sz="2000" dirty="0" smtClean="0">
                <a:solidFill>
                  <a:schemeClr val="accent1"/>
                </a:solidFill>
                <a:latin typeface="微软雅黑" panose="020B0503020204020204" pitchFamily="34" charset="-122"/>
                <a:ea typeface="微软雅黑" panose="020B0503020204020204" pitchFamily="34" charset="-122"/>
              </a:rPr>
              <a:t>RSA</a:t>
            </a:r>
            <a:r>
              <a:rPr lang="zh-CN" altLang="en-US" sz="2000" dirty="0" smtClean="0">
                <a:solidFill>
                  <a:schemeClr val="accent1"/>
                </a:solidFill>
                <a:latin typeface="微软雅黑" panose="020B0503020204020204" pitchFamily="34" charset="-122"/>
                <a:ea typeface="微软雅黑" panose="020B0503020204020204" pitchFamily="34" charset="-122"/>
              </a:rPr>
              <a:t>数学基础是对大数做质因数分解的困难</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lvl="1">
              <a:lnSpc>
                <a:spcPct val="150000"/>
              </a:lnSpc>
              <a:spcBef>
                <a:spcPts val="0"/>
              </a:spcBef>
              <a:spcAft>
                <a:spcPts val="0"/>
              </a:spcAft>
            </a:pPr>
            <a:r>
              <a:rPr lang="zh-CN" altLang="en-US" sz="2000" dirty="0" smtClean="0">
                <a:solidFill>
                  <a:schemeClr val="accent1"/>
                </a:solidFill>
                <a:latin typeface="微软雅黑" panose="020B0503020204020204" pitchFamily="34" charset="-122"/>
                <a:ea typeface="微软雅黑" panose="020B0503020204020204" pitchFamily="34" charset="-122"/>
              </a:rPr>
              <a:t>已知</a:t>
            </a:r>
            <a:r>
              <a:rPr lang="en-US" altLang="zh-CN" sz="2000" dirty="0" smtClean="0">
                <a:solidFill>
                  <a:schemeClr val="accent1"/>
                </a:solidFill>
                <a:latin typeface="微软雅黑" panose="020B0503020204020204" pitchFamily="34" charset="-122"/>
                <a:ea typeface="微软雅黑" panose="020B0503020204020204" pitchFamily="34" charset="-122"/>
              </a:rPr>
              <a:t>p</a:t>
            </a:r>
            <a:r>
              <a:rPr lang="zh-CN" altLang="en-US" sz="2000" dirty="0" smtClean="0">
                <a:solidFill>
                  <a:schemeClr val="accent1"/>
                </a:solidFill>
                <a:latin typeface="微软雅黑" panose="020B0503020204020204" pitchFamily="34" charset="-122"/>
                <a:ea typeface="微软雅黑" panose="020B0503020204020204" pitchFamily="34" charset="-122"/>
              </a:rPr>
              <a:t>，</a:t>
            </a:r>
            <a:r>
              <a:rPr lang="en-US" altLang="zh-CN" sz="2000" dirty="0" smtClean="0">
                <a:solidFill>
                  <a:schemeClr val="accent1"/>
                </a:solidFill>
                <a:latin typeface="微软雅黑" panose="020B0503020204020204" pitchFamily="34" charset="-122"/>
                <a:ea typeface="微软雅黑" panose="020B0503020204020204" pitchFamily="34" charset="-122"/>
              </a:rPr>
              <a:t>q</a:t>
            </a:r>
            <a:r>
              <a:rPr lang="zh-CN" altLang="en-US" sz="2000" dirty="0" smtClean="0">
                <a:solidFill>
                  <a:schemeClr val="accent1"/>
                </a:solidFill>
                <a:latin typeface="微软雅黑" panose="020B0503020204020204" pitchFamily="34" charset="-122"/>
                <a:ea typeface="微软雅黑" panose="020B0503020204020204" pitchFamily="34" charset="-122"/>
              </a:rPr>
              <a:t>为两个大质数，计算 </a:t>
            </a:r>
            <a:r>
              <a:rPr lang="en-US" altLang="zh-CN" sz="2000" dirty="0" smtClean="0">
                <a:solidFill>
                  <a:schemeClr val="accent1"/>
                </a:solidFill>
                <a:latin typeface="微软雅黑" panose="020B0503020204020204" pitchFamily="34" charset="-122"/>
                <a:ea typeface="微软雅黑" panose="020B0503020204020204" pitchFamily="34" charset="-122"/>
              </a:rPr>
              <a:t>s = p x q</a:t>
            </a:r>
            <a:r>
              <a:rPr lang="zh-CN" altLang="en-US" sz="2000" dirty="0" smtClean="0">
                <a:solidFill>
                  <a:schemeClr val="accent1"/>
                </a:solidFill>
                <a:latin typeface="微软雅黑" panose="020B0503020204020204" pitchFamily="34" charset="-122"/>
                <a:ea typeface="微软雅黑" panose="020B0503020204020204" pitchFamily="34" charset="-122"/>
              </a:rPr>
              <a:t>很容易；但已知</a:t>
            </a:r>
            <a:r>
              <a:rPr lang="en-US" altLang="zh-CN" sz="2000" dirty="0" smtClean="0">
                <a:solidFill>
                  <a:schemeClr val="accent1"/>
                </a:solidFill>
                <a:latin typeface="微软雅黑" panose="020B0503020204020204" pitchFamily="34" charset="-122"/>
                <a:ea typeface="微软雅黑" panose="020B0503020204020204" pitchFamily="34" charset="-122"/>
              </a:rPr>
              <a:t>s</a:t>
            </a:r>
            <a:r>
              <a:rPr lang="zh-CN" altLang="en-US" sz="2000" dirty="0" smtClean="0">
                <a:solidFill>
                  <a:schemeClr val="accent1"/>
                </a:solidFill>
                <a:latin typeface="微软雅黑" panose="020B0503020204020204" pitchFamily="34" charset="-122"/>
                <a:ea typeface="微软雅黑" panose="020B0503020204020204" pitchFamily="34" charset="-122"/>
              </a:rPr>
              <a:t>，要分解得到</a:t>
            </a:r>
            <a:r>
              <a:rPr lang="en-US" altLang="zh-CN" sz="2000" dirty="0" smtClean="0">
                <a:solidFill>
                  <a:schemeClr val="accent1"/>
                </a:solidFill>
                <a:latin typeface="微软雅黑" panose="020B0503020204020204" pitchFamily="34" charset="-122"/>
                <a:ea typeface="微软雅黑" panose="020B0503020204020204" pitchFamily="34" charset="-122"/>
              </a:rPr>
              <a:t>p</a:t>
            </a:r>
            <a:r>
              <a:rPr lang="zh-CN" altLang="en-US" sz="2000" dirty="0" smtClean="0">
                <a:solidFill>
                  <a:schemeClr val="accent1"/>
                </a:solidFill>
                <a:latin typeface="微软雅黑" panose="020B0503020204020204" pitchFamily="34" charset="-122"/>
                <a:ea typeface="微软雅黑" panose="020B0503020204020204" pitchFamily="34" charset="-122"/>
              </a:rPr>
              <a:t>，</a:t>
            </a:r>
            <a:r>
              <a:rPr lang="en-US" altLang="zh-CN" sz="2000" dirty="0" smtClean="0">
                <a:solidFill>
                  <a:schemeClr val="accent1"/>
                </a:solidFill>
                <a:latin typeface="微软雅黑" panose="020B0503020204020204" pitchFamily="34" charset="-122"/>
                <a:ea typeface="微软雅黑" panose="020B0503020204020204" pitchFamily="34" charset="-122"/>
              </a:rPr>
              <a:t>q</a:t>
            </a:r>
            <a:r>
              <a:rPr lang="zh-CN" altLang="en-US" sz="2000" dirty="0" smtClean="0">
                <a:solidFill>
                  <a:schemeClr val="accent1"/>
                </a:solidFill>
                <a:latin typeface="微软雅黑" panose="020B0503020204020204" pitchFamily="34" charset="-122"/>
                <a:ea typeface="微软雅黑" panose="020B0503020204020204" pitchFamily="34" charset="-122"/>
              </a:rPr>
              <a:t>则非常困难。</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039090" y="2274228"/>
            <a:ext cx="6882245" cy="4140101"/>
          </a:xfrm>
          <a:prstGeom prst="rect">
            <a:avLst/>
          </a:prstGeom>
        </p:spPr>
      </p:pic>
    </p:spTree>
    <p:extLst>
      <p:ext uri="{BB962C8B-B14F-4D97-AF65-F5344CB8AC3E}">
        <p14:creationId xmlns:p14="http://schemas.microsoft.com/office/powerpoint/2010/main" val="969007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3600" b="1" dirty="0" smtClean="0"/>
              <a:t>RSA</a:t>
            </a:r>
            <a:r>
              <a:rPr lang="zh-CN" altLang="en-US" sz="3600" b="1" dirty="0" smtClean="0"/>
              <a:t>算法过程</a:t>
            </a:r>
            <a:endParaRPr lang="zh-CN" altLang="en-US" sz="3600" b="1" dirty="0"/>
          </a:p>
        </p:txBody>
      </p:sp>
      <p:pic>
        <p:nvPicPr>
          <p:cNvPr id="3" name="图片 2"/>
          <p:cNvPicPr>
            <a:picLocks noChangeAspect="1"/>
          </p:cNvPicPr>
          <p:nvPr/>
        </p:nvPicPr>
        <p:blipFill>
          <a:blip r:embed="rId2"/>
          <a:stretch>
            <a:fillRect/>
          </a:stretch>
        </p:blipFill>
        <p:spPr>
          <a:xfrm>
            <a:off x="238991" y="991152"/>
            <a:ext cx="8617751" cy="4848539"/>
          </a:xfrm>
          <a:prstGeom prst="rect">
            <a:avLst/>
          </a:prstGeom>
        </p:spPr>
      </p:pic>
    </p:spTree>
    <p:extLst>
      <p:ext uri="{BB962C8B-B14F-4D97-AF65-F5344CB8AC3E}">
        <p14:creationId xmlns:p14="http://schemas.microsoft.com/office/powerpoint/2010/main" val="2934623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3600" b="1" dirty="0" smtClean="0"/>
              <a:t>非对称加密算法概要</a:t>
            </a:r>
            <a:endParaRPr lang="zh-CN" altLang="en-US" sz="3600" b="1" dirty="0"/>
          </a:p>
        </p:txBody>
      </p:sp>
      <p:sp>
        <p:nvSpPr>
          <p:cNvPr id="4" name="文本框 3"/>
          <p:cNvSpPr txBox="1"/>
          <p:nvPr/>
        </p:nvSpPr>
        <p:spPr>
          <a:xfrm>
            <a:off x="457200" y="768501"/>
            <a:ext cx="7907482" cy="5577937"/>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sz="2000" dirty="0" smtClean="0">
                <a:solidFill>
                  <a:schemeClr val="accent1"/>
                </a:solidFill>
                <a:latin typeface="微软雅黑" panose="020B0503020204020204" pitchFamily="34" charset="-122"/>
                <a:ea typeface="微软雅黑" panose="020B0503020204020204" pitchFamily="34" charset="-122"/>
              </a:rPr>
              <a:t>使用非对称密码</a:t>
            </a:r>
            <a:r>
              <a:rPr lang="zh-CN" altLang="en-US" sz="2000" dirty="0">
                <a:solidFill>
                  <a:schemeClr val="accent1"/>
                </a:solidFill>
                <a:latin typeface="微软雅黑" panose="020B0503020204020204" pitchFamily="34" charset="-122"/>
                <a:ea typeface="微软雅黑" panose="020B0503020204020204" pitchFamily="34" charset="-122"/>
              </a:rPr>
              <a:t>技术时，使用一个密钥（公钥或者私钥）加密的东西只能用另外一个密钥（私钥或者公钥）来</a:t>
            </a:r>
            <a:r>
              <a:rPr lang="zh-CN" altLang="en-US" sz="2000" dirty="0" smtClean="0">
                <a:solidFill>
                  <a:schemeClr val="accent1"/>
                </a:solidFill>
                <a:latin typeface="微软雅黑" panose="020B0503020204020204" pitchFamily="34" charset="-122"/>
                <a:ea typeface="微软雅黑" panose="020B0503020204020204" pitchFamily="34" charset="-122"/>
              </a:rPr>
              <a:t>解密。</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非对称加密是安全</a:t>
            </a:r>
            <a:r>
              <a:rPr lang="zh-CN" altLang="en-US" sz="2000" dirty="0" smtClean="0">
                <a:solidFill>
                  <a:schemeClr val="accent1"/>
                </a:solidFill>
                <a:latin typeface="微软雅黑" panose="020B0503020204020204" pitchFamily="34" charset="-122"/>
                <a:ea typeface="微软雅黑" panose="020B0503020204020204" pitchFamily="34" charset="-122"/>
              </a:rPr>
              <a:t>的。</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因为不必发送密钥给接收者，所以非对称加密不必担心密钥被中途拦截的问题。</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需要分发到密钥数目和参与者的数目一样，这样，在参与者数目很大的情况下，非对称密码技术仍然会工作得很好。</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非对称密码技术没有复杂的密钥分发</a:t>
            </a:r>
            <a:r>
              <a:rPr lang="zh-CN" altLang="en-US" sz="2000" dirty="0" smtClean="0">
                <a:solidFill>
                  <a:schemeClr val="accent1"/>
                </a:solidFill>
                <a:latin typeface="微软雅黑" panose="020B0503020204020204" pitchFamily="34" charset="-122"/>
                <a:ea typeface="微软雅黑" panose="020B0503020204020204" pitchFamily="34" charset="-122"/>
              </a:rPr>
              <a:t>问题。</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非对称密码技术不需要事先在各参与方之间建立关系以交换</a:t>
            </a:r>
            <a:r>
              <a:rPr lang="zh-CN" altLang="en-US" sz="2000" dirty="0" smtClean="0">
                <a:solidFill>
                  <a:schemeClr val="accent1"/>
                </a:solidFill>
                <a:latin typeface="微软雅黑" panose="020B0503020204020204" pitchFamily="34" charset="-122"/>
                <a:ea typeface="微软雅黑" panose="020B0503020204020204" pitchFamily="34" charset="-122"/>
              </a:rPr>
              <a:t>密钥。</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非对称密码技术支持数字签名和不可否认</a:t>
            </a:r>
            <a:r>
              <a:rPr lang="zh-CN" altLang="en-US" sz="2000" dirty="0" smtClean="0">
                <a:solidFill>
                  <a:schemeClr val="accent1"/>
                </a:solidFill>
                <a:latin typeface="微软雅黑" panose="020B0503020204020204" pitchFamily="34" charset="-122"/>
                <a:ea typeface="微软雅黑" panose="020B0503020204020204" pitchFamily="34" charset="-122"/>
              </a:rPr>
              <a:t>性。</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非对称加密速度相对较</a:t>
            </a:r>
            <a:r>
              <a:rPr lang="zh-CN" altLang="en-US" sz="2000" dirty="0" smtClean="0">
                <a:solidFill>
                  <a:schemeClr val="accent1"/>
                </a:solidFill>
                <a:latin typeface="微软雅黑" panose="020B0503020204020204" pitchFamily="34" charset="-122"/>
                <a:ea typeface="微软雅黑" panose="020B0503020204020204" pitchFamily="34" charset="-122"/>
              </a:rPr>
              <a:t>慢。</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accent1"/>
                </a:solidFill>
                <a:latin typeface="微软雅黑" panose="020B0503020204020204" pitchFamily="34" charset="-122"/>
                <a:ea typeface="微软雅黑" panose="020B0503020204020204" pitchFamily="34" charset="-122"/>
              </a:rPr>
              <a:t>非对称加密会导致得到的密文变长</a:t>
            </a:r>
          </a:p>
        </p:txBody>
      </p:sp>
    </p:spTree>
    <p:extLst>
      <p:ext uri="{BB962C8B-B14F-4D97-AF65-F5344CB8AC3E}">
        <p14:creationId xmlns:p14="http://schemas.microsoft.com/office/powerpoint/2010/main" val="4289274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63" y="0"/>
            <a:ext cx="8416636" cy="599077"/>
          </a:xfrm>
        </p:spPr>
        <p:txBody>
          <a:bodyPr>
            <a:noAutofit/>
          </a:bodyPr>
          <a:lstStyle/>
          <a:p>
            <a:pPr algn="ctr"/>
            <a:r>
              <a:rPr lang="zh-CN" altLang="en-US" sz="3600" b="1" dirty="0" smtClean="0"/>
              <a:t>各取所长 </a:t>
            </a:r>
            <a:r>
              <a:rPr lang="en-US" altLang="zh-CN" sz="3600" b="1" dirty="0" smtClean="0"/>
              <a:t>- </a:t>
            </a:r>
            <a:r>
              <a:rPr lang="zh-CN" altLang="en-US" sz="3600" b="1" dirty="0" smtClean="0"/>
              <a:t>对称加密和非对称加密相结合</a:t>
            </a:r>
            <a:endParaRPr lang="zh-CN" altLang="en-US" sz="3600" b="1" dirty="0"/>
          </a:p>
        </p:txBody>
      </p:sp>
      <p:sp>
        <p:nvSpPr>
          <p:cNvPr id="4" name="文本框 3"/>
          <p:cNvSpPr txBox="1"/>
          <p:nvPr/>
        </p:nvSpPr>
        <p:spPr>
          <a:xfrm>
            <a:off x="457200" y="903583"/>
            <a:ext cx="7907482" cy="4708981"/>
          </a:xfrm>
          <a:prstGeom prst="rect">
            <a:avLst/>
          </a:prstGeom>
          <a:noFill/>
        </p:spPr>
        <p:txBody>
          <a:bodyPr wrap="square" rtlCol="0">
            <a:spAutoFit/>
          </a:bodyPr>
          <a:lstStyle/>
          <a:p>
            <a:pPr>
              <a:lnSpc>
                <a:spcPct val="150000"/>
              </a:lnSpc>
              <a:spcBef>
                <a:spcPts val="0"/>
              </a:spcBef>
              <a:spcAft>
                <a:spcPts val="0"/>
              </a:spcAft>
            </a:pPr>
            <a:r>
              <a:rPr lang="zh-CN" altLang="en-US" sz="2000" dirty="0" smtClean="0">
                <a:latin typeface="微软雅黑" panose="020B0503020204020204" pitchFamily="34" charset="-122"/>
                <a:ea typeface="微软雅黑" panose="020B0503020204020204" pitchFamily="34" charset="-122"/>
              </a:rPr>
              <a:t>对称加密的缺点正好可以用非对称加密的优点来弥补，而非对称加密的缺点正好可以用对称加密的优点来弥补。因此通过组合使用这两种加密技术，我们可以构造出非常接近具有下列特点的理想解决方案：</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该解决方案必须是安全的</a:t>
            </a: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加密的速度必须快</a:t>
            </a: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加密得到的密文必须紧凑的</a:t>
            </a: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该解决方案必须能够适应参与者数目很多的情况</a:t>
            </a: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改解决方案必须能够抗密钥窃听攻击</a:t>
            </a: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该解决方案一定不能要求事先在参与方之间建立某种关系</a:t>
            </a: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该解决方案</a:t>
            </a:r>
            <a:r>
              <a:rPr lang="zh-CN" altLang="en-US" sz="2000" dirty="0" smtClean="0">
                <a:solidFill>
                  <a:schemeClr val="accent1"/>
                </a:solidFill>
                <a:latin typeface="微软雅黑" panose="020B0503020204020204" pitchFamily="34" charset="-122"/>
                <a:ea typeface="微软雅黑" panose="020B0503020204020204" pitchFamily="34" charset="-122"/>
              </a:rPr>
              <a:t>必须</a:t>
            </a:r>
            <a:r>
              <a:rPr lang="zh-CN" altLang="en-US" sz="2000" dirty="0">
                <a:solidFill>
                  <a:schemeClr val="accent1"/>
                </a:solidFill>
                <a:latin typeface="微软雅黑" panose="020B0503020204020204" pitchFamily="34" charset="-122"/>
                <a:ea typeface="微软雅黑" panose="020B0503020204020204" pitchFamily="34" charset="-122"/>
              </a:rPr>
              <a:t>支持</a:t>
            </a:r>
            <a:r>
              <a:rPr lang="zh-CN" altLang="en-US" sz="2000" dirty="0" smtClean="0">
                <a:solidFill>
                  <a:schemeClr val="accent1"/>
                </a:solidFill>
                <a:latin typeface="微软雅黑" panose="020B0503020204020204" pitchFamily="34" charset="-122"/>
                <a:ea typeface="微软雅黑" panose="020B0503020204020204" pitchFamily="34" charset="-122"/>
              </a:rPr>
              <a:t>数字签名</a:t>
            </a:r>
            <a:r>
              <a:rPr lang="zh-CN" altLang="en-US" sz="2000" dirty="0">
                <a:solidFill>
                  <a:schemeClr val="accent1"/>
                </a:solidFill>
                <a:latin typeface="微软雅黑" panose="020B0503020204020204" pitchFamily="34" charset="-122"/>
                <a:ea typeface="微软雅黑" panose="020B0503020204020204" pitchFamily="34" charset="-122"/>
              </a:rPr>
              <a:t>和不可否认性</a:t>
            </a:r>
          </a:p>
        </p:txBody>
      </p:sp>
    </p:spTree>
    <p:extLst>
      <p:ext uri="{BB962C8B-B14F-4D97-AF65-F5344CB8AC3E}">
        <p14:creationId xmlns:p14="http://schemas.microsoft.com/office/powerpoint/2010/main" val="1466873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组合方案举例 </a:t>
            </a:r>
            <a:r>
              <a:rPr lang="en-US" altLang="zh-CN" sz="3600" b="1" dirty="0" smtClean="0"/>
              <a:t>– </a:t>
            </a:r>
            <a:r>
              <a:rPr lang="zh-CN" altLang="en-US" sz="3600" b="1" dirty="0" smtClean="0"/>
              <a:t>安全通信需求场景假设</a:t>
            </a:r>
            <a:endParaRPr lang="zh-CN" altLang="en-US" sz="3600" b="1" dirty="0"/>
          </a:p>
        </p:txBody>
      </p:sp>
      <p:sp>
        <p:nvSpPr>
          <p:cNvPr id="4" name="文本框 3"/>
          <p:cNvSpPr txBox="1"/>
          <p:nvPr/>
        </p:nvSpPr>
        <p:spPr>
          <a:xfrm>
            <a:off x="457200" y="1080227"/>
            <a:ext cx="7762009" cy="3308598"/>
          </a:xfrm>
          <a:prstGeom prst="rect">
            <a:avLst/>
          </a:prstGeom>
          <a:noFill/>
        </p:spPr>
        <p:txBody>
          <a:bodyPr wrap="square" rtlCol="0">
            <a:spAutoFit/>
          </a:bodyPr>
          <a:lstStyle/>
          <a:p>
            <a:pPr marL="342900" indent="-342900">
              <a:lnSpc>
                <a:spcPct val="150000"/>
              </a:lnSpc>
              <a:spcBef>
                <a:spcPts val="600"/>
              </a:spcBef>
              <a:spcAft>
                <a:spcPts val="600"/>
              </a:spcAft>
              <a:buFont typeface="Wingdings" panose="05000000000000000000" pitchFamily="2" charset="2"/>
              <a:buChar char="u"/>
            </a:pPr>
            <a:r>
              <a:rPr lang="zh-CN" altLang="en-US" dirty="0" smtClean="0">
                <a:solidFill>
                  <a:schemeClr val="accent1"/>
                </a:solidFill>
                <a:latin typeface="微软雅黑" panose="020B0503020204020204" pitchFamily="34" charset="-122"/>
                <a:ea typeface="微软雅黑" panose="020B0503020204020204" pitchFamily="34" charset="-122"/>
              </a:rPr>
              <a:t>在</a:t>
            </a:r>
            <a:r>
              <a:rPr lang="en-US" altLang="zh-CN" dirty="0" smtClean="0">
                <a:solidFill>
                  <a:schemeClr val="accent1"/>
                </a:solidFill>
                <a:latin typeface="微软雅黑" panose="020B0503020204020204" pitchFamily="34" charset="-122"/>
                <a:ea typeface="微软雅黑" panose="020B0503020204020204" pitchFamily="34" charset="-122"/>
              </a:rPr>
              <a:t>MDM</a:t>
            </a:r>
            <a:r>
              <a:rPr lang="zh-CN" altLang="en-US" dirty="0" smtClean="0">
                <a:solidFill>
                  <a:schemeClr val="accent1"/>
                </a:solidFill>
                <a:latin typeface="微软雅黑" panose="020B0503020204020204" pitchFamily="34" charset="-122"/>
                <a:ea typeface="微软雅黑" panose="020B0503020204020204" pitchFamily="34" charset="-122"/>
              </a:rPr>
              <a:t>项目中，有一份核心代码需有由北京通过网络发送给成都，我们需要保证这份代码不泄漏给第三方，保证其完整性、保密性、并确信代码资料由正确的发送者发送给正确的接收者。</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u"/>
            </a:pPr>
            <a:r>
              <a:rPr lang="zh-CN" altLang="en-US" dirty="0" smtClean="0">
                <a:solidFill>
                  <a:schemeClr val="accent1"/>
                </a:solidFill>
                <a:latin typeface="微软雅黑" panose="020B0503020204020204" pitchFamily="34" charset="-122"/>
                <a:ea typeface="微软雅黑" panose="020B0503020204020204" pitchFamily="34" charset="-122"/>
              </a:rPr>
              <a:t>假设此任务由北京的“李成成”同事来负责发送，由成都的“何品”同事来负责接收。</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342900" indent="-342900" algn="just">
              <a:lnSpc>
                <a:spcPct val="150000"/>
              </a:lnSpc>
              <a:spcBef>
                <a:spcPts val="600"/>
              </a:spcBef>
              <a:spcAft>
                <a:spcPts val="600"/>
              </a:spcAft>
              <a:buFont typeface="Wingdings" panose="05000000000000000000" pitchFamily="2" charset="2"/>
              <a:buChar char="u"/>
            </a:pPr>
            <a:r>
              <a:rPr lang="zh-CN" altLang="en-US" dirty="0" smtClean="0">
                <a:solidFill>
                  <a:schemeClr val="accent1"/>
                </a:solidFill>
                <a:latin typeface="微软雅黑" panose="020B0503020204020204" pitchFamily="34" charset="-122"/>
                <a:ea typeface="微软雅黑" panose="020B0503020204020204" pitchFamily="34" charset="-122"/>
              </a:rPr>
              <a:t>假定两位同事已经通过密钥生成器各自生成了自己的公私密钥对，并将各自的公钥发布到一个可公开的查询目录中。私钥严格保密。</a:t>
            </a:r>
            <a:endParaRPr lang="en-US" altLang="zh-CN" dirty="0" smtClean="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6895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组合方案举例 </a:t>
            </a:r>
            <a:r>
              <a:rPr lang="en-US" altLang="zh-CN" sz="3600" b="1" dirty="0" smtClean="0"/>
              <a:t>– </a:t>
            </a:r>
            <a:r>
              <a:rPr lang="zh-CN" altLang="en-US" sz="3600" b="1" dirty="0" smtClean="0"/>
              <a:t>密钥生成与公钥公开</a:t>
            </a:r>
            <a:endParaRPr lang="zh-CN" altLang="en-US" sz="3600" b="1" dirty="0"/>
          </a:p>
        </p:txBody>
      </p:sp>
      <p:grpSp>
        <p:nvGrpSpPr>
          <p:cNvPr id="38" name="组合 37"/>
          <p:cNvGrpSpPr/>
          <p:nvPr/>
        </p:nvGrpSpPr>
        <p:grpSpPr>
          <a:xfrm>
            <a:off x="1112629" y="1036558"/>
            <a:ext cx="6309254" cy="3406699"/>
            <a:chOff x="1138470" y="1007011"/>
            <a:chExt cx="6309254" cy="3406699"/>
          </a:xfrm>
        </p:grpSpPr>
        <p:sp>
          <p:nvSpPr>
            <p:cNvPr id="3" name="圆角矩形 2"/>
            <p:cNvSpPr/>
            <p:nvPr/>
          </p:nvSpPr>
          <p:spPr>
            <a:xfrm>
              <a:off x="3380925" y="1007011"/>
              <a:ext cx="1740478" cy="68837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RSA</a:t>
              </a:r>
              <a:r>
                <a:rPr lang="zh-CN" altLang="en-US" sz="1600" b="1" dirty="0" smtClean="0">
                  <a:latin typeface="微软雅黑" panose="020B0503020204020204" pitchFamily="34" charset="-122"/>
                  <a:ea typeface="微软雅黑" panose="020B0503020204020204" pitchFamily="34" charset="-122"/>
                </a:rPr>
                <a:t>密钥对</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生成器</a:t>
              </a:r>
              <a:endParaRPr lang="zh-CN" altLang="en-US" sz="1600" b="1" dirty="0">
                <a:latin typeface="微软雅黑" panose="020B0503020204020204" pitchFamily="34" charset="-122"/>
                <a:ea typeface="微软雅黑" panose="020B0503020204020204" pitchFamily="34" charset="-122"/>
              </a:endParaRPr>
            </a:p>
          </p:txBody>
        </p:sp>
        <p:sp>
          <p:nvSpPr>
            <p:cNvPr id="5" name="矩形 4"/>
            <p:cNvSpPr/>
            <p:nvPr/>
          </p:nvSpPr>
          <p:spPr>
            <a:xfrm>
              <a:off x="1416542" y="2331631"/>
              <a:ext cx="1350818" cy="5507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李成成</a:t>
              </a:r>
              <a:endParaRPr lang="zh-CN" altLang="en-US" sz="1600" b="1" dirty="0">
                <a:latin typeface="微软雅黑" panose="020B0503020204020204" pitchFamily="34" charset="-122"/>
                <a:ea typeface="微软雅黑" panose="020B0503020204020204" pitchFamily="34" charset="-122"/>
              </a:endParaRPr>
            </a:p>
          </p:txBody>
        </p:sp>
        <p:sp>
          <p:nvSpPr>
            <p:cNvPr id="6" name="矩形 5"/>
            <p:cNvSpPr/>
            <p:nvPr/>
          </p:nvSpPr>
          <p:spPr>
            <a:xfrm>
              <a:off x="5826885" y="2337850"/>
              <a:ext cx="1350818" cy="5507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何品</a:t>
              </a:r>
              <a:endParaRPr lang="zh-CN" altLang="en-US" sz="1600" b="1" dirty="0">
                <a:latin typeface="微软雅黑" panose="020B0503020204020204" pitchFamily="34" charset="-122"/>
                <a:ea typeface="微软雅黑" panose="020B0503020204020204" pitchFamily="34" charset="-122"/>
              </a:endParaRPr>
            </a:p>
          </p:txBody>
        </p:sp>
        <p:cxnSp>
          <p:nvCxnSpPr>
            <p:cNvPr id="9" name="直接箭头连接符 8"/>
            <p:cNvCxnSpPr>
              <a:endCxn id="6" idx="0"/>
            </p:cNvCxnSpPr>
            <p:nvPr/>
          </p:nvCxnSpPr>
          <p:spPr>
            <a:xfrm>
              <a:off x="5131794" y="1351200"/>
              <a:ext cx="1370500" cy="986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 idx="1"/>
              <a:endCxn id="5" idx="0"/>
            </p:cNvCxnSpPr>
            <p:nvPr/>
          </p:nvCxnSpPr>
          <p:spPr>
            <a:xfrm flipH="1">
              <a:off x="2091951" y="1351200"/>
              <a:ext cx="1288974" cy="9804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rot="8078908">
              <a:off x="2374803" y="3490745"/>
              <a:ext cx="495968" cy="487111"/>
            </a:xfrm>
            <a:prstGeom prst="rect">
              <a:avLst/>
            </a:prstGeom>
          </p:spPr>
        </p:pic>
        <p:pic>
          <p:nvPicPr>
            <p:cNvPr id="14" name="图片 13"/>
            <p:cNvPicPr>
              <a:picLocks noChangeAspect="1"/>
            </p:cNvPicPr>
            <p:nvPr/>
          </p:nvPicPr>
          <p:blipFill>
            <a:blip r:embed="rId3"/>
            <a:stretch>
              <a:fillRect/>
            </a:stretch>
          </p:blipFill>
          <p:spPr>
            <a:xfrm rot="2246620">
              <a:off x="1285961" y="3469063"/>
              <a:ext cx="486016" cy="553689"/>
            </a:xfrm>
            <a:prstGeom prst="rect">
              <a:avLst/>
            </a:prstGeom>
          </p:spPr>
        </p:pic>
        <p:pic>
          <p:nvPicPr>
            <p:cNvPr id="15" name="图片 14"/>
            <p:cNvPicPr>
              <a:picLocks noChangeAspect="1"/>
            </p:cNvPicPr>
            <p:nvPr/>
          </p:nvPicPr>
          <p:blipFill>
            <a:blip r:embed="rId2"/>
            <a:stretch>
              <a:fillRect/>
            </a:stretch>
          </p:blipFill>
          <p:spPr>
            <a:xfrm rot="8078908">
              <a:off x="5718827" y="3462502"/>
              <a:ext cx="495968" cy="487111"/>
            </a:xfrm>
            <a:prstGeom prst="rect">
              <a:avLst/>
            </a:prstGeom>
          </p:spPr>
        </p:pic>
        <p:pic>
          <p:nvPicPr>
            <p:cNvPr id="16" name="图片 15"/>
            <p:cNvPicPr>
              <a:picLocks noChangeAspect="1"/>
            </p:cNvPicPr>
            <p:nvPr/>
          </p:nvPicPr>
          <p:blipFill>
            <a:blip r:embed="rId3"/>
            <a:stretch>
              <a:fillRect/>
            </a:stretch>
          </p:blipFill>
          <p:spPr>
            <a:xfrm rot="2246620">
              <a:off x="6817622" y="3443714"/>
              <a:ext cx="486016" cy="553689"/>
            </a:xfrm>
            <a:prstGeom prst="rect">
              <a:avLst/>
            </a:prstGeom>
          </p:spPr>
        </p:pic>
        <p:sp>
          <p:nvSpPr>
            <p:cNvPr id="18" name="圆柱形 17"/>
            <p:cNvSpPr/>
            <p:nvPr/>
          </p:nvSpPr>
          <p:spPr>
            <a:xfrm>
              <a:off x="3865068" y="2526632"/>
              <a:ext cx="1198700" cy="14637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dirty="0">
                  <a:latin typeface="微软雅黑" panose="020B0503020204020204" pitchFamily="34" charset="-122"/>
                  <a:ea typeface="微软雅黑" panose="020B0503020204020204" pitchFamily="34" charset="-122"/>
                </a:rPr>
                <a:t>公</a:t>
              </a:r>
              <a:r>
                <a:rPr lang="zh-CN" altLang="en-US" sz="1600" dirty="0" smtClean="0">
                  <a:latin typeface="微软雅黑" panose="020B0503020204020204" pitchFamily="34" charset="-122"/>
                  <a:ea typeface="微软雅黑" panose="020B0503020204020204" pitchFamily="34" charset="-122"/>
                </a:rPr>
                <a:t>钥</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目录</a:t>
              </a:r>
              <a:endParaRPr lang="en-US" altLang="zh-CN" sz="1600" dirty="0" smtClean="0">
                <a:latin typeface="微软雅黑" panose="020B0503020204020204" pitchFamily="34" charset="-122"/>
                <a:ea typeface="微软雅黑" panose="020B0503020204020204" pitchFamily="34" charset="-122"/>
              </a:endParaRPr>
            </a:p>
          </p:txBody>
        </p:sp>
        <p:cxnSp>
          <p:nvCxnSpPr>
            <p:cNvPr id="21" name="直接箭头连接符 20"/>
            <p:cNvCxnSpPr>
              <a:stCxn id="5" idx="2"/>
            </p:cNvCxnSpPr>
            <p:nvPr/>
          </p:nvCxnSpPr>
          <p:spPr>
            <a:xfrm flipH="1">
              <a:off x="1528969" y="2882349"/>
              <a:ext cx="562982" cy="583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072268" y="2888568"/>
              <a:ext cx="534308" cy="5776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983022" y="2888568"/>
              <a:ext cx="562982" cy="583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526321" y="2894787"/>
              <a:ext cx="534308" cy="5776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544529" y="4023201"/>
              <a:ext cx="773298"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公钥</a:t>
              </a:r>
              <a:endParaRPr lang="zh-CN" altLang="en-US" sz="16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2197035" y="4075156"/>
              <a:ext cx="773298"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公钥</a:t>
              </a:r>
              <a:endParaRPr lang="zh-CN" altLang="en-US" sz="1600" dirty="0">
                <a:latin typeface="微软雅黑" panose="020B0503020204020204" pitchFamily="34" charset="-122"/>
                <a:ea typeface="微软雅黑" panose="020B0503020204020204" pitchFamily="34" charset="-122"/>
              </a:endParaRPr>
            </a:p>
          </p:txBody>
        </p:sp>
        <p:sp>
          <p:nvSpPr>
            <p:cNvPr id="25" name="文本框 10"/>
            <p:cNvSpPr txBox="1"/>
            <p:nvPr/>
          </p:nvSpPr>
          <p:spPr>
            <a:xfrm>
              <a:off x="6674426" y="4025758"/>
              <a:ext cx="773298" cy="338554"/>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lgn="ctr"/>
              <a:r>
                <a:rPr lang="zh-CN" altLang="en-US" sz="1600" dirty="0">
                  <a:latin typeface="微软雅黑" panose="020B0503020204020204" pitchFamily="34" charset="-122"/>
                  <a:ea typeface="微软雅黑" panose="020B0503020204020204" pitchFamily="34" charset="-122"/>
                </a:rPr>
                <a:t>私钥</a:t>
              </a:r>
            </a:p>
          </p:txBody>
        </p:sp>
        <p:sp>
          <p:nvSpPr>
            <p:cNvPr id="26" name="文本框 10"/>
            <p:cNvSpPr txBox="1"/>
            <p:nvPr/>
          </p:nvSpPr>
          <p:spPr>
            <a:xfrm>
              <a:off x="1138470" y="4071889"/>
              <a:ext cx="773298" cy="338554"/>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lgn="ctr"/>
              <a:r>
                <a:rPr lang="zh-CN" altLang="en-US" sz="1600" dirty="0">
                  <a:latin typeface="微软雅黑" panose="020B0503020204020204" pitchFamily="34" charset="-122"/>
                  <a:ea typeface="微软雅黑" panose="020B0503020204020204" pitchFamily="34" charset="-122"/>
                </a:rPr>
                <a:t>私钥</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84843">
              <a:off x="4295107" y="3252511"/>
              <a:ext cx="406349" cy="467713"/>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84843">
              <a:off x="4295106" y="3560465"/>
              <a:ext cx="406349" cy="467712"/>
            </a:xfrm>
            <a:prstGeom prst="rect">
              <a:avLst/>
            </a:prstGeom>
          </p:spPr>
        </p:pic>
        <p:cxnSp>
          <p:nvCxnSpPr>
            <p:cNvPr id="29" name="直接箭头连接符 28"/>
            <p:cNvCxnSpPr>
              <a:stCxn id="13" idx="1"/>
              <a:endCxn id="18" idx="2"/>
            </p:cNvCxnSpPr>
            <p:nvPr/>
          </p:nvCxnSpPr>
          <p:spPr>
            <a:xfrm flipV="1">
              <a:off x="2797059" y="3258517"/>
              <a:ext cx="1068009" cy="299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直接箭头连接符 32"/>
            <p:cNvCxnSpPr/>
            <p:nvPr/>
          </p:nvCxnSpPr>
          <p:spPr>
            <a:xfrm flipH="1" flipV="1">
              <a:off x="5079901" y="3178643"/>
              <a:ext cx="746984" cy="5121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文本框 35"/>
            <p:cNvSpPr txBox="1"/>
            <p:nvPr/>
          </p:nvSpPr>
          <p:spPr>
            <a:xfrm rot="20547837">
              <a:off x="2972207" y="3447572"/>
              <a:ext cx="773298" cy="338554"/>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发布</a:t>
              </a:r>
            </a:p>
          </p:txBody>
        </p:sp>
        <p:sp>
          <p:nvSpPr>
            <p:cNvPr id="37" name="文本框 36"/>
            <p:cNvSpPr txBox="1"/>
            <p:nvPr/>
          </p:nvSpPr>
          <p:spPr>
            <a:xfrm rot="2106554">
              <a:off x="5011139" y="3439703"/>
              <a:ext cx="773298" cy="338554"/>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发布</a:t>
              </a:r>
            </a:p>
          </p:txBody>
        </p:sp>
      </p:grpSp>
      <p:sp>
        <p:nvSpPr>
          <p:cNvPr id="39" name="文本框 38"/>
          <p:cNvSpPr txBox="1"/>
          <p:nvPr/>
        </p:nvSpPr>
        <p:spPr>
          <a:xfrm>
            <a:off x="987135" y="4697570"/>
            <a:ext cx="7128165" cy="1338828"/>
          </a:xfrm>
          <a:prstGeom prst="rect">
            <a:avLst/>
          </a:prstGeom>
          <a:noFill/>
        </p:spPr>
        <p:txBody>
          <a:bodyPr wrap="square" rtlCol="0">
            <a:spAutoFit/>
          </a:bodyPr>
          <a:lstStyle/>
          <a:p>
            <a:pPr algn="just">
              <a:lnSpc>
                <a:spcPct val="150000"/>
              </a:lnSpc>
              <a:spcBef>
                <a:spcPts val="600"/>
              </a:spcBef>
              <a:spcAft>
                <a:spcPts val="600"/>
              </a:spcAft>
            </a:pPr>
            <a:r>
              <a:rPr lang="zh-CN" altLang="en-US" dirty="0" smtClean="0">
                <a:latin typeface="微软雅黑" panose="020B0503020204020204" pitchFamily="34" charset="-122"/>
                <a:ea typeface="微软雅黑" panose="020B0503020204020204" pitchFamily="34" charset="-122"/>
              </a:rPr>
              <a:t>李成成和何品分别生成了各自的公钥和私钥，私钥严格保密，不泄漏给任何人，而公钥被公开发布到一个公钥目录库中，任何人都可以查询获取，李成成和何品均通过公钥目录获取到了对方的公钥。</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812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MDM</a:t>
            </a:r>
            <a:r>
              <a:rPr lang="zh-CN" altLang="en-US" sz="3600" b="1" dirty="0" smtClean="0"/>
              <a:t>机密代码传递方案 </a:t>
            </a:r>
            <a:r>
              <a:rPr lang="en-US" altLang="zh-CN" sz="3600" b="1" dirty="0" smtClean="0"/>
              <a:t>– </a:t>
            </a:r>
            <a:r>
              <a:rPr lang="zh-CN" altLang="en-US" sz="3600" b="1" dirty="0" smtClean="0"/>
              <a:t>组合加密</a:t>
            </a:r>
            <a:endParaRPr lang="zh-CN" altLang="en-US" sz="3600" b="1" dirty="0"/>
          </a:p>
        </p:txBody>
      </p:sp>
      <p:sp>
        <p:nvSpPr>
          <p:cNvPr id="30" name="文本框 29"/>
          <p:cNvSpPr txBox="1"/>
          <p:nvPr/>
        </p:nvSpPr>
        <p:spPr>
          <a:xfrm>
            <a:off x="603643" y="779062"/>
            <a:ext cx="4422587" cy="507831"/>
          </a:xfrm>
          <a:prstGeom prst="rect">
            <a:avLst/>
          </a:prstGeom>
          <a:noFill/>
        </p:spPr>
        <p:txBody>
          <a:bodyPr wrap="square" rtlCol="0">
            <a:spAutoFit/>
          </a:bodyPr>
          <a:lstStyle/>
          <a:p>
            <a:pPr algn="ctr">
              <a:lnSpc>
                <a:spcPct val="150000"/>
              </a:lnSpc>
              <a:spcBef>
                <a:spcPts val="600"/>
              </a:spcBef>
              <a:spcAft>
                <a:spcPts val="600"/>
              </a:spcAft>
            </a:pPr>
            <a:r>
              <a:rPr lang="zh-CN" altLang="en-US" b="1" dirty="0" smtClean="0">
                <a:latin typeface="微软雅黑" panose="020B0503020204020204" pitchFamily="34" charset="-122"/>
                <a:ea typeface="微软雅黑" panose="020B0503020204020204" pitchFamily="34" charset="-122"/>
              </a:rPr>
              <a:t>李成成发送的时候进行组合加密操作如下：</a:t>
            </a:r>
            <a:endParaRPr lang="en-US" altLang="zh-CN" b="1" dirty="0" smtClean="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05785" y="1723022"/>
            <a:ext cx="8374141" cy="3049717"/>
            <a:chOff x="505785" y="1723022"/>
            <a:chExt cx="8374141" cy="3049717"/>
          </a:xfrm>
        </p:grpSpPr>
        <p:sp>
          <p:nvSpPr>
            <p:cNvPr id="4" name="流程图: 文档 3"/>
            <p:cNvSpPr/>
            <p:nvPr/>
          </p:nvSpPr>
          <p:spPr>
            <a:xfrm>
              <a:off x="505785" y="1889713"/>
              <a:ext cx="1162141" cy="1040523"/>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MDM</a:t>
              </a:r>
              <a:r>
                <a:rPr lang="zh-CN" altLang="en-US" sz="1400" b="1" dirty="0" smtClean="0">
                  <a:latin typeface="微软雅黑" panose="020B0503020204020204" pitchFamily="34" charset="-122"/>
                  <a:ea typeface="微软雅黑" panose="020B0503020204020204" pitchFamily="34" charset="-122"/>
                </a:rPr>
                <a:t>核心</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代码明文</a:t>
              </a:r>
              <a:endParaRPr lang="en-US" altLang="zh-CN" sz="1400" b="1" dirty="0" smtClean="0">
                <a:latin typeface="微软雅黑" panose="020B0503020204020204" pitchFamily="34" charset="-122"/>
                <a:ea typeface="微软雅黑" panose="020B0503020204020204" pitchFamily="34" charset="-122"/>
              </a:endParaRPr>
            </a:p>
          </p:txBody>
        </p:sp>
        <p:sp>
          <p:nvSpPr>
            <p:cNvPr id="7" name="右箭头 6"/>
            <p:cNvSpPr/>
            <p:nvPr/>
          </p:nvSpPr>
          <p:spPr>
            <a:xfrm>
              <a:off x="1696750" y="2306182"/>
              <a:ext cx="651441" cy="21173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2054" name="Picture 6" descr="钥匙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33608">
              <a:off x="2068020" y="1984618"/>
              <a:ext cx="870561" cy="870561"/>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4"/>
            <p:cNvSpPr txBox="1"/>
            <p:nvPr/>
          </p:nvSpPr>
          <p:spPr>
            <a:xfrm>
              <a:off x="1916214" y="1723022"/>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随机对称密钥</a:t>
              </a:r>
              <a:endParaRPr lang="zh-CN" altLang="en-US" sz="1200" b="1" dirty="0">
                <a:latin typeface="微软雅黑" panose="020B0503020204020204" pitchFamily="34" charset="-122"/>
                <a:ea typeface="微软雅黑" panose="020B0503020204020204" pitchFamily="34" charset="-122"/>
              </a:endParaRPr>
            </a:p>
          </p:txBody>
        </p:sp>
        <p:sp>
          <p:nvSpPr>
            <p:cNvPr id="40" name="右箭头 39"/>
            <p:cNvSpPr/>
            <p:nvPr/>
          </p:nvSpPr>
          <p:spPr>
            <a:xfrm>
              <a:off x="2824054" y="2306181"/>
              <a:ext cx="656533" cy="22743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1" name="流程图: 文档 40"/>
            <p:cNvSpPr/>
            <p:nvPr/>
          </p:nvSpPr>
          <p:spPr>
            <a:xfrm>
              <a:off x="3517128" y="1889713"/>
              <a:ext cx="1120782" cy="1096623"/>
            </a:xfrm>
            <a:prstGeom prst="flowChartDocumen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altLang="zh-CN" sz="1400" b="1" dirty="0" smtClean="0">
                  <a:latin typeface="微软雅黑" panose="020B0503020204020204" pitchFamily="34" charset="-122"/>
                  <a:ea typeface="微软雅黑" panose="020B0503020204020204" pitchFamily="34" charset="-122"/>
                </a:rPr>
                <a:t>MDM</a:t>
              </a:r>
              <a:r>
                <a:rPr lang="zh-CN" altLang="en-US" sz="1400" b="1" dirty="0" smtClean="0">
                  <a:latin typeface="微软雅黑" panose="020B0503020204020204" pitchFamily="34" charset="-122"/>
                  <a:ea typeface="微软雅黑" panose="020B0503020204020204" pitchFamily="34" charset="-122"/>
                </a:rPr>
                <a:t>核心</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代码密文</a:t>
              </a:r>
              <a:endParaRPr lang="en-US" altLang="zh-CN" sz="1400" b="1" dirty="0" smtClean="0">
                <a:latin typeface="微软雅黑" panose="020B0503020204020204" pitchFamily="34" charset="-122"/>
                <a:ea typeface="微软雅黑" panose="020B0503020204020204" pitchFamily="34" charset="-122"/>
              </a:endParaRPr>
            </a:p>
          </p:txBody>
        </p:sp>
        <p:sp>
          <p:nvSpPr>
            <p:cNvPr id="8" name="下箭头 7"/>
            <p:cNvSpPr/>
            <p:nvPr/>
          </p:nvSpPr>
          <p:spPr>
            <a:xfrm>
              <a:off x="2334457" y="2961859"/>
              <a:ext cx="228600" cy="64603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42" name="图片 41"/>
            <p:cNvPicPr>
              <a:picLocks noChangeAspect="1"/>
            </p:cNvPicPr>
            <p:nvPr/>
          </p:nvPicPr>
          <p:blipFill>
            <a:blip r:embed="rId3"/>
            <a:stretch>
              <a:fillRect/>
            </a:stretch>
          </p:blipFill>
          <p:spPr>
            <a:xfrm rot="8078908">
              <a:off x="2152670" y="3735657"/>
              <a:ext cx="591787" cy="581219"/>
            </a:xfrm>
            <a:prstGeom prst="rect">
              <a:avLst/>
            </a:prstGeom>
          </p:spPr>
        </p:pic>
        <p:sp>
          <p:nvSpPr>
            <p:cNvPr id="43" name="文本框 42"/>
            <p:cNvSpPr txBox="1"/>
            <p:nvPr/>
          </p:nvSpPr>
          <p:spPr>
            <a:xfrm>
              <a:off x="1861477" y="4381049"/>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何品的公钥</a:t>
              </a:r>
              <a:endParaRPr lang="zh-CN" altLang="en-US" sz="1200" b="1" dirty="0">
                <a:latin typeface="微软雅黑" panose="020B0503020204020204" pitchFamily="34" charset="-122"/>
                <a:ea typeface="微软雅黑" panose="020B0503020204020204" pitchFamily="34" charset="-122"/>
              </a:endParaRPr>
            </a:p>
          </p:txBody>
        </p:sp>
        <p:sp>
          <p:nvSpPr>
            <p:cNvPr id="17" name="立方体 16"/>
            <p:cNvSpPr/>
            <p:nvPr/>
          </p:nvSpPr>
          <p:spPr>
            <a:xfrm>
              <a:off x="3464268" y="3686512"/>
              <a:ext cx="1288473" cy="754490"/>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5" name="文本框 44"/>
            <p:cNvSpPr txBox="1"/>
            <p:nvPr/>
          </p:nvSpPr>
          <p:spPr>
            <a:xfrm>
              <a:off x="3463738" y="4495740"/>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密钥打包</a:t>
              </a:r>
              <a:endParaRPr lang="zh-CN" altLang="en-US" sz="1200" b="1" dirty="0">
                <a:latin typeface="微软雅黑" panose="020B0503020204020204" pitchFamily="34" charset="-122"/>
                <a:ea typeface="微软雅黑" panose="020B0503020204020204" pitchFamily="34" charset="-122"/>
              </a:endParaRPr>
            </a:p>
          </p:txBody>
        </p:sp>
        <p:pic>
          <p:nvPicPr>
            <p:cNvPr id="46" name="Picture 6" descr="钥匙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616041">
              <a:off x="3722479" y="3841683"/>
              <a:ext cx="656690" cy="656690"/>
            </a:xfrm>
            <a:prstGeom prst="rect">
              <a:avLst/>
            </a:prstGeom>
            <a:noFill/>
            <a:extLst>
              <a:ext uri="{909E8E84-426E-40DD-AFC4-6F175D3DCCD1}">
                <a14:hiddenFill xmlns:a14="http://schemas.microsoft.com/office/drawing/2010/main">
                  <a:solidFill>
                    <a:srgbClr val="FFFFFF"/>
                  </a:solidFill>
                </a14:hiddenFill>
              </a:ext>
            </a:extLst>
          </p:spPr>
        </p:pic>
        <p:sp>
          <p:nvSpPr>
            <p:cNvPr id="47" name="右箭头 46"/>
            <p:cNvSpPr/>
            <p:nvPr/>
          </p:nvSpPr>
          <p:spPr>
            <a:xfrm>
              <a:off x="2634887" y="3994877"/>
              <a:ext cx="791157" cy="2364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2058" name="Picture 10" descr="信封图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6231" y="1899997"/>
              <a:ext cx="2232608" cy="2232608"/>
            </a:xfrm>
            <a:prstGeom prst="rect">
              <a:avLst/>
            </a:prstGeom>
            <a:noFill/>
            <a:extLst>
              <a:ext uri="{909E8E84-426E-40DD-AFC4-6F175D3DCCD1}">
                <a14:hiddenFill xmlns:a14="http://schemas.microsoft.com/office/drawing/2010/main">
                  <a:solidFill>
                    <a:srgbClr val="FFFFFF"/>
                  </a:solidFill>
                </a14:hiddenFill>
              </a:ext>
            </a:extLst>
          </p:spPr>
        </p:pic>
        <p:sp>
          <p:nvSpPr>
            <p:cNvPr id="48" name="文本框 47"/>
            <p:cNvSpPr txBox="1"/>
            <p:nvPr/>
          </p:nvSpPr>
          <p:spPr>
            <a:xfrm>
              <a:off x="5542434" y="3686512"/>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数字信封</a:t>
              </a:r>
              <a:endParaRPr lang="zh-CN" altLang="en-US" sz="1200" b="1" dirty="0">
                <a:latin typeface="微软雅黑" panose="020B0503020204020204" pitchFamily="34" charset="-122"/>
                <a:ea typeface="微软雅黑" panose="020B0503020204020204" pitchFamily="34" charset="-122"/>
              </a:endParaRPr>
            </a:p>
          </p:txBody>
        </p:sp>
        <p:sp>
          <p:nvSpPr>
            <p:cNvPr id="49" name="右箭头 48"/>
            <p:cNvSpPr/>
            <p:nvPr/>
          </p:nvSpPr>
          <p:spPr>
            <a:xfrm rot="19348984">
              <a:off x="4759319" y="3518056"/>
              <a:ext cx="656533" cy="22743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0" name="右箭头 49"/>
            <p:cNvSpPr/>
            <p:nvPr/>
          </p:nvSpPr>
          <p:spPr>
            <a:xfrm rot="2298588">
              <a:off x="4630149" y="2469811"/>
              <a:ext cx="784605" cy="2804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2060" name="Picture 12" descr="学生图标"/>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7160" y="2419898"/>
              <a:ext cx="1232766" cy="1232766"/>
            </a:xfrm>
            <a:prstGeom prst="rect">
              <a:avLst/>
            </a:prstGeom>
            <a:noFill/>
            <a:extLst>
              <a:ext uri="{909E8E84-426E-40DD-AFC4-6F175D3DCCD1}">
                <a14:hiddenFill xmlns:a14="http://schemas.microsoft.com/office/drawing/2010/main">
                  <a:solidFill>
                    <a:srgbClr val="FFFFFF"/>
                  </a:solidFill>
                </a14:hiddenFill>
              </a:ext>
            </a:extLst>
          </p:spPr>
        </p:pic>
        <p:sp>
          <p:nvSpPr>
            <p:cNvPr id="52" name="右箭头 51"/>
            <p:cNvSpPr/>
            <p:nvPr/>
          </p:nvSpPr>
          <p:spPr>
            <a:xfrm>
              <a:off x="6990627" y="2848142"/>
              <a:ext cx="889758" cy="22743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3" name="文本框 52"/>
            <p:cNvSpPr txBox="1"/>
            <p:nvPr/>
          </p:nvSpPr>
          <p:spPr>
            <a:xfrm>
              <a:off x="7647160" y="3717878"/>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a:t>
              </a:r>
              <a:endParaRPr lang="zh-CN" altLang="en-US" sz="1200" b="1" dirty="0">
                <a:latin typeface="微软雅黑" panose="020B0503020204020204" pitchFamily="34" charset="-122"/>
                <a:ea typeface="微软雅黑" panose="020B0503020204020204" pitchFamily="34" charset="-122"/>
              </a:endParaRPr>
            </a:p>
          </p:txBody>
        </p:sp>
      </p:grpSp>
      <p:sp>
        <p:nvSpPr>
          <p:cNvPr id="54" name="文本框 53"/>
          <p:cNvSpPr txBox="1"/>
          <p:nvPr/>
        </p:nvSpPr>
        <p:spPr>
          <a:xfrm>
            <a:off x="949668" y="5257132"/>
            <a:ext cx="7606146" cy="787523"/>
          </a:xfrm>
          <a:prstGeom prst="rect">
            <a:avLst/>
          </a:prstGeom>
          <a:noFill/>
        </p:spPr>
        <p:txBody>
          <a:bodyPr wrap="square" rtlCol="0">
            <a:spAutoFit/>
          </a:bodyPr>
          <a:lstStyle/>
          <a:p>
            <a:pPr algn="just">
              <a:lnSpc>
                <a:spcPct val="150000"/>
              </a:lnSpc>
              <a:spcBef>
                <a:spcPts val="600"/>
              </a:spcBef>
              <a:spcAft>
                <a:spcPts val="600"/>
              </a:spcAft>
            </a:pPr>
            <a:r>
              <a:rPr lang="zh-CN" altLang="en-US" sz="1600" dirty="0" smtClean="0">
                <a:latin typeface="微软雅黑" panose="020B0503020204020204" pitchFamily="34" charset="-122"/>
                <a:ea typeface="微软雅黑" panose="020B0503020204020204" pitchFamily="34" charset="-122"/>
              </a:rPr>
              <a:t>此方案中，李成成用对称密钥对机密代码进行加密，保证了加密的快速和密文的紧凑；然后用何品的公钥对随机密钥进行加密，保证了随机密钥对安全。</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4635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MDM</a:t>
            </a:r>
            <a:r>
              <a:rPr lang="zh-CN" altLang="en-US" sz="3600" b="1" dirty="0" smtClean="0"/>
              <a:t>机密代码传递方案 </a:t>
            </a:r>
            <a:r>
              <a:rPr lang="en-US" altLang="zh-CN" sz="3600" b="1" dirty="0" smtClean="0"/>
              <a:t>– </a:t>
            </a:r>
            <a:r>
              <a:rPr lang="zh-CN" altLang="en-US" sz="3600" b="1" dirty="0" smtClean="0"/>
              <a:t>组合解密</a:t>
            </a:r>
            <a:endParaRPr lang="zh-CN" altLang="en-US" sz="3600" b="1" dirty="0"/>
          </a:p>
        </p:txBody>
      </p:sp>
      <p:sp>
        <p:nvSpPr>
          <p:cNvPr id="30" name="文本框 29"/>
          <p:cNvSpPr txBox="1"/>
          <p:nvPr/>
        </p:nvSpPr>
        <p:spPr>
          <a:xfrm>
            <a:off x="603644" y="779062"/>
            <a:ext cx="3938156" cy="507831"/>
          </a:xfrm>
          <a:prstGeom prst="rect">
            <a:avLst/>
          </a:prstGeom>
          <a:noFill/>
        </p:spPr>
        <p:txBody>
          <a:bodyPr wrap="square" rtlCol="0">
            <a:spAutoFit/>
          </a:bodyPr>
          <a:lstStyle/>
          <a:p>
            <a:pPr algn="ctr">
              <a:lnSpc>
                <a:spcPct val="150000"/>
              </a:lnSpc>
              <a:spcBef>
                <a:spcPts val="600"/>
              </a:spcBef>
              <a:spcAft>
                <a:spcPts val="600"/>
              </a:spcAft>
            </a:pPr>
            <a:r>
              <a:rPr lang="zh-CN" altLang="en-US" b="1" dirty="0" smtClean="0">
                <a:latin typeface="微软雅黑" panose="020B0503020204020204" pitchFamily="34" charset="-122"/>
                <a:ea typeface="微软雅黑" panose="020B0503020204020204" pitchFamily="34" charset="-122"/>
              </a:rPr>
              <a:t>何品收到后进行组合解密操作如下：</a:t>
            </a:r>
            <a:endParaRPr lang="en-US" altLang="zh-CN" b="1" dirty="0" smtClean="0">
              <a:latin typeface="微软雅黑" panose="020B0503020204020204" pitchFamily="34" charset="-122"/>
              <a:ea typeface="微软雅黑" panose="020B0503020204020204" pitchFamily="34" charset="-122"/>
            </a:endParaRPr>
          </a:p>
        </p:txBody>
      </p:sp>
      <p:grpSp>
        <p:nvGrpSpPr>
          <p:cNvPr id="3" name="组合 2"/>
          <p:cNvGrpSpPr/>
          <p:nvPr/>
        </p:nvGrpSpPr>
        <p:grpSpPr>
          <a:xfrm>
            <a:off x="603644" y="1377065"/>
            <a:ext cx="7739669" cy="3718712"/>
            <a:chOff x="603644" y="1377065"/>
            <a:chExt cx="7739669" cy="3718712"/>
          </a:xfrm>
        </p:grpSpPr>
        <p:sp>
          <p:nvSpPr>
            <p:cNvPr id="4" name="流程图: 文档 3"/>
            <p:cNvSpPr/>
            <p:nvPr/>
          </p:nvSpPr>
          <p:spPr>
            <a:xfrm>
              <a:off x="7181172" y="3888762"/>
              <a:ext cx="1162141" cy="1040523"/>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MDM</a:t>
              </a:r>
              <a:r>
                <a:rPr lang="zh-CN" altLang="en-US" sz="1400" b="1" dirty="0" smtClean="0">
                  <a:latin typeface="微软雅黑" panose="020B0503020204020204" pitchFamily="34" charset="-122"/>
                  <a:ea typeface="微软雅黑" panose="020B0503020204020204" pitchFamily="34" charset="-122"/>
                </a:rPr>
                <a:t>核心</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代码明文</a:t>
              </a:r>
              <a:endParaRPr lang="en-US" altLang="zh-CN" sz="1400" b="1" dirty="0" smtClean="0">
                <a:latin typeface="微软雅黑" panose="020B0503020204020204" pitchFamily="34" charset="-122"/>
                <a:ea typeface="微软雅黑" panose="020B0503020204020204" pitchFamily="34" charset="-122"/>
              </a:endParaRPr>
            </a:p>
          </p:txBody>
        </p:sp>
        <p:sp>
          <p:nvSpPr>
            <p:cNvPr id="40" name="右箭头 39"/>
            <p:cNvSpPr/>
            <p:nvPr/>
          </p:nvSpPr>
          <p:spPr>
            <a:xfrm>
              <a:off x="6321582" y="4257186"/>
              <a:ext cx="859590" cy="22743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1" name="流程图: 文档 40"/>
            <p:cNvSpPr/>
            <p:nvPr/>
          </p:nvSpPr>
          <p:spPr>
            <a:xfrm>
              <a:off x="5511860" y="1936355"/>
              <a:ext cx="1120782" cy="1096623"/>
            </a:xfrm>
            <a:prstGeom prst="flowChartDocumen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altLang="zh-CN" sz="1400" b="1" dirty="0" smtClean="0">
                  <a:latin typeface="微软雅黑" panose="020B0503020204020204" pitchFamily="34" charset="-122"/>
                  <a:ea typeface="微软雅黑" panose="020B0503020204020204" pitchFamily="34" charset="-122"/>
                </a:rPr>
                <a:t>MDM</a:t>
              </a:r>
              <a:r>
                <a:rPr lang="zh-CN" altLang="en-US" sz="1400" b="1" dirty="0" smtClean="0">
                  <a:latin typeface="微软雅黑" panose="020B0503020204020204" pitchFamily="34" charset="-122"/>
                  <a:ea typeface="微软雅黑" panose="020B0503020204020204" pitchFamily="34" charset="-122"/>
                </a:rPr>
                <a:t>核心</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代码密文</a:t>
              </a:r>
              <a:endParaRPr lang="en-US" altLang="zh-CN" sz="1400" b="1" dirty="0" smtClean="0">
                <a:latin typeface="微软雅黑" panose="020B0503020204020204" pitchFamily="34" charset="-122"/>
                <a:ea typeface="微软雅黑" panose="020B0503020204020204" pitchFamily="34" charset="-122"/>
              </a:endParaRPr>
            </a:p>
          </p:txBody>
        </p:sp>
        <p:sp>
          <p:nvSpPr>
            <p:cNvPr id="43" name="文本框 42"/>
            <p:cNvSpPr txBox="1"/>
            <p:nvPr/>
          </p:nvSpPr>
          <p:spPr>
            <a:xfrm>
              <a:off x="3370280" y="1906447"/>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何品的公钥</a:t>
              </a:r>
              <a:endParaRPr lang="zh-CN" altLang="en-US" sz="1200" b="1" dirty="0">
                <a:latin typeface="微软雅黑" panose="020B0503020204020204" pitchFamily="34" charset="-122"/>
                <a:ea typeface="微软雅黑" panose="020B0503020204020204" pitchFamily="34" charset="-122"/>
              </a:endParaRPr>
            </a:p>
          </p:txBody>
        </p:sp>
        <p:sp>
          <p:nvSpPr>
            <p:cNvPr id="17" name="立方体 16"/>
            <p:cNvSpPr/>
            <p:nvPr/>
          </p:nvSpPr>
          <p:spPr>
            <a:xfrm>
              <a:off x="2959218" y="4009550"/>
              <a:ext cx="1288473" cy="754490"/>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5" name="文本框 44"/>
            <p:cNvSpPr txBox="1"/>
            <p:nvPr/>
          </p:nvSpPr>
          <p:spPr>
            <a:xfrm>
              <a:off x="2958688" y="4818778"/>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打了包的密钥</a:t>
              </a:r>
              <a:endParaRPr lang="zh-CN" altLang="en-US" sz="1200" b="1" dirty="0">
                <a:latin typeface="微软雅黑" panose="020B0503020204020204" pitchFamily="34" charset="-122"/>
                <a:ea typeface="微软雅黑" panose="020B0503020204020204" pitchFamily="34" charset="-122"/>
              </a:endParaRPr>
            </a:p>
          </p:txBody>
        </p:sp>
        <p:pic>
          <p:nvPicPr>
            <p:cNvPr id="46" name="Picture 6" descr="钥匙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616041">
              <a:off x="3217429" y="4164721"/>
              <a:ext cx="656690" cy="656690"/>
            </a:xfrm>
            <a:prstGeom prst="rect">
              <a:avLst/>
            </a:prstGeom>
            <a:noFill/>
            <a:extLst>
              <a:ext uri="{909E8E84-426E-40DD-AFC4-6F175D3DCCD1}">
                <a14:hiddenFill xmlns:a14="http://schemas.microsoft.com/office/drawing/2010/main">
                  <a:solidFill>
                    <a:srgbClr val="FFFFFF"/>
                  </a:solidFill>
                </a14:hiddenFill>
              </a:ext>
            </a:extLst>
          </p:spPr>
        </p:pic>
        <p:sp>
          <p:nvSpPr>
            <p:cNvPr id="47" name="右箭头 46"/>
            <p:cNvSpPr/>
            <p:nvPr/>
          </p:nvSpPr>
          <p:spPr>
            <a:xfrm rot="5400000">
              <a:off x="5642122" y="3321340"/>
              <a:ext cx="791157" cy="2364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2058" name="Picture 10" descr="信封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452" y="1377065"/>
              <a:ext cx="2232608" cy="2232608"/>
            </a:xfrm>
            <a:prstGeom prst="rect">
              <a:avLst/>
            </a:prstGeom>
            <a:noFill/>
            <a:extLst>
              <a:ext uri="{909E8E84-426E-40DD-AFC4-6F175D3DCCD1}">
                <a14:hiddenFill xmlns:a14="http://schemas.microsoft.com/office/drawing/2010/main">
                  <a:solidFill>
                    <a:srgbClr val="FFFFFF"/>
                  </a:solidFill>
                </a14:hiddenFill>
              </a:ext>
            </a:extLst>
          </p:spPr>
        </p:pic>
        <p:sp>
          <p:nvSpPr>
            <p:cNvPr id="48" name="文本框 47"/>
            <p:cNvSpPr txBox="1"/>
            <p:nvPr/>
          </p:nvSpPr>
          <p:spPr>
            <a:xfrm>
              <a:off x="2980655" y="3049279"/>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数字信封</a:t>
              </a:r>
              <a:endParaRPr lang="zh-CN" altLang="en-US" sz="1200" b="1" dirty="0">
                <a:latin typeface="微软雅黑" panose="020B0503020204020204" pitchFamily="34" charset="-122"/>
                <a:ea typeface="微软雅黑" panose="020B0503020204020204" pitchFamily="34" charset="-122"/>
              </a:endParaRPr>
            </a:p>
          </p:txBody>
        </p:sp>
        <p:sp>
          <p:nvSpPr>
            <p:cNvPr id="49" name="右箭头 48"/>
            <p:cNvSpPr/>
            <p:nvPr/>
          </p:nvSpPr>
          <p:spPr>
            <a:xfrm rot="5400000">
              <a:off x="3217507" y="3533064"/>
              <a:ext cx="656533" cy="22743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0" name="右箭头 49"/>
            <p:cNvSpPr/>
            <p:nvPr/>
          </p:nvSpPr>
          <p:spPr>
            <a:xfrm>
              <a:off x="4367454" y="2288418"/>
              <a:ext cx="1108223" cy="2804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2060" name="Picture 12" descr="学生图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644" y="1738031"/>
              <a:ext cx="1232766" cy="1232766"/>
            </a:xfrm>
            <a:prstGeom prst="rect">
              <a:avLst/>
            </a:prstGeom>
            <a:noFill/>
            <a:extLst>
              <a:ext uri="{909E8E84-426E-40DD-AFC4-6F175D3DCCD1}">
                <a14:hiddenFill xmlns:a14="http://schemas.microsoft.com/office/drawing/2010/main">
                  <a:solidFill>
                    <a:srgbClr val="FFFFFF"/>
                  </a:solidFill>
                </a14:hiddenFill>
              </a:ext>
            </a:extLst>
          </p:spPr>
        </p:pic>
        <p:sp>
          <p:nvSpPr>
            <p:cNvPr id="52" name="右箭头 51"/>
            <p:cNvSpPr/>
            <p:nvPr/>
          </p:nvSpPr>
          <p:spPr>
            <a:xfrm>
              <a:off x="1805237" y="2312130"/>
              <a:ext cx="889758" cy="22743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3" name="文本框 52"/>
            <p:cNvSpPr txBox="1"/>
            <p:nvPr/>
          </p:nvSpPr>
          <p:spPr>
            <a:xfrm>
              <a:off x="603644" y="3036011"/>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a:t>
              </a:r>
              <a:endParaRPr lang="zh-CN" altLang="en-US" sz="1200" b="1" dirty="0">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5"/>
            <a:stretch>
              <a:fillRect/>
            </a:stretch>
          </p:blipFill>
          <p:spPr>
            <a:xfrm rot="2246620">
              <a:off x="4815305" y="4021179"/>
              <a:ext cx="486016" cy="553689"/>
            </a:xfrm>
            <a:prstGeom prst="rect">
              <a:avLst/>
            </a:prstGeom>
          </p:spPr>
        </p:pic>
        <p:sp>
          <p:nvSpPr>
            <p:cNvPr id="26" name="右箭头 25"/>
            <p:cNvSpPr/>
            <p:nvPr/>
          </p:nvSpPr>
          <p:spPr>
            <a:xfrm>
              <a:off x="4304757" y="4172152"/>
              <a:ext cx="591101" cy="2804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文本框 26"/>
            <p:cNvSpPr txBox="1"/>
            <p:nvPr/>
          </p:nvSpPr>
          <p:spPr>
            <a:xfrm>
              <a:off x="4471227" y="4649101"/>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何品的私钥</a:t>
              </a:r>
              <a:endParaRPr lang="zh-CN" altLang="en-US" sz="1200" b="1" dirty="0">
                <a:latin typeface="微软雅黑" panose="020B0503020204020204" pitchFamily="34" charset="-122"/>
                <a:ea typeface="微软雅黑" panose="020B0503020204020204" pitchFamily="34" charset="-122"/>
              </a:endParaRPr>
            </a:p>
          </p:txBody>
        </p:sp>
        <p:pic>
          <p:nvPicPr>
            <p:cNvPr id="28" name="Picture 6" descr="钥匙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941567">
              <a:off x="5697418" y="3957739"/>
              <a:ext cx="680567" cy="680567"/>
            </a:xfrm>
            <a:prstGeom prst="rect">
              <a:avLst/>
            </a:prstGeom>
            <a:noFill/>
            <a:extLst>
              <a:ext uri="{909E8E84-426E-40DD-AFC4-6F175D3DCCD1}">
                <a14:hiddenFill xmlns:a14="http://schemas.microsoft.com/office/drawing/2010/main">
                  <a:solidFill>
                    <a:srgbClr val="FFFFFF"/>
                  </a:solidFill>
                </a14:hiddenFill>
              </a:ext>
            </a:extLst>
          </p:spPr>
        </p:pic>
        <p:sp>
          <p:nvSpPr>
            <p:cNvPr id="29" name="右箭头 28"/>
            <p:cNvSpPr/>
            <p:nvPr/>
          </p:nvSpPr>
          <p:spPr>
            <a:xfrm>
              <a:off x="5246661" y="4175380"/>
              <a:ext cx="591101" cy="2804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1" name="文本框 30"/>
            <p:cNvSpPr txBox="1"/>
            <p:nvPr/>
          </p:nvSpPr>
          <p:spPr>
            <a:xfrm>
              <a:off x="5475677" y="4665569"/>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随机对称密钥</a:t>
              </a:r>
              <a:endParaRPr lang="zh-CN" altLang="en-US" sz="1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08032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57"/>
          <p:cNvGrpSpPr>
            <a:grpSpLocks/>
          </p:cNvGrpSpPr>
          <p:nvPr/>
        </p:nvGrpSpPr>
        <p:grpSpPr bwMode="auto">
          <a:xfrm>
            <a:off x="1671278" y="4877180"/>
            <a:ext cx="609600" cy="609600"/>
            <a:chOff x="1274" y="2437"/>
            <a:chExt cx="384" cy="384"/>
          </a:xfrm>
        </p:grpSpPr>
        <p:sp>
          <p:nvSpPr>
            <p:cNvPr id="94" name="Text Box 46"/>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95" name="Oval 47"/>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97"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98"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99" name="Oval 51"/>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 name="标题 1"/>
          <p:cNvSpPr>
            <a:spLocks noGrp="1"/>
          </p:cNvSpPr>
          <p:nvPr>
            <p:ph type="title"/>
          </p:nvPr>
        </p:nvSpPr>
        <p:spPr/>
        <p:txBody>
          <a:bodyPr>
            <a:noAutofit/>
          </a:bodyPr>
          <a:lstStyle/>
          <a:p>
            <a:pPr algn="ctr"/>
            <a:r>
              <a:rPr lang="zh-CN" altLang="en-US" sz="3600" dirty="0"/>
              <a:t>目录</a:t>
            </a:r>
          </a:p>
        </p:txBody>
      </p:sp>
      <p:grpSp>
        <p:nvGrpSpPr>
          <p:cNvPr id="5" name="Group 12"/>
          <p:cNvGrpSpPr>
            <a:grpSpLocks/>
          </p:cNvGrpSpPr>
          <p:nvPr/>
        </p:nvGrpSpPr>
        <p:grpSpPr bwMode="auto">
          <a:xfrm>
            <a:off x="1641910" y="2189183"/>
            <a:ext cx="609600" cy="609600"/>
            <a:chOff x="816" y="1872"/>
            <a:chExt cx="384" cy="384"/>
          </a:xfrm>
        </p:grpSpPr>
        <p:sp>
          <p:nvSpPr>
            <p:cNvPr id="6"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7"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8"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9"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10" name="Oval 1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Oval 1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Oval 2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Oval 2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 name="Line 25"/>
          <p:cNvSpPr>
            <a:spLocks noChangeShapeType="1"/>
          </p:cNvSpPr>
          <p:nvPr/>
        </p:nvSpPr>
        <p:spPr bwMode="auto">
          <a:xfrm>
            <a:off x="2151497" y="2751158"/>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6"/>
          <p:cNvSpPr txBox="1">
            <a:spLocks noChangeArrowheads="1"/>
          </p:cNvSpPr>
          <p:nvPr/>
        </p:nvSpPr>
        <p:spPr bwMode="auto">
          <a:xfrm>
            <a:off x="2380097" y="2207367"/>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密码学基础</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7" name="Text Box 42"/>
          <p:cNvSpPr txBox="1">
            <a:spLocks noChangeArrowheads="1"/>
          </p:cNvSpPr>
          <p:nvPr/>
        </p:nvSpPr>
        <p:spPr bwMode="gray">
          <a:xfrm>
            <a:off x="1770497" y="227332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2</a:t>
            </a:r>
          </a:p>
        </p:txBody>
      </p:sp>
      <p:grpSp>
        <p:nvGrpSpPr>
          <p:cNvPr id="18" name="Group 2"/>
          <p:cNvGrpSpPr>
            <a:grpSpLocks/>
          </p:cNvGrpSpPr>
          <p:nvPr/>
        </p:nvGrpSpPr>
        <p:grpSpPr bwMode="auto">
          <a:xfrm>
            <a:off x="1660960" y="3989408"/>
            <a:ext cx="609600" cy="609600"/>
            <a:chOff x="816" y="1872"/>
            <a:chExt cx="384" cy="384"/>
          </a:xfrm>
        </p:grpSpPr>
        <p:sp>
          <p:nvSpPr>
            <p:cNvPr id="19"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0"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1"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2"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23" name="Oval 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8" name="Line 29"/>
          <p:cNvSpPr>
            <a:spLocks noChangeShapeType="1"/>
          </p:cNvSpPr>
          <p:nvPr/>
        </p:nvSpPr>
        <p:spPr bwMode="auto">
          <a:xfrm>
            <a:off x="2151497" y="4557733"/>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30"/>
          <p:cNvSpPr txBox="1">
            <a:spLocks noChangeArrowheads="1"/>
          </p:cNvSpPr>
          <p:nvPr/>
        </p:nvSpPr>
        <p:spPr bwMode="auto">
          <a:xfrm>
            <a:off x="2380097" y="4013942"/>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与</a:t>
            </a: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SSL</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简介</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0" name="Text Box 43"/>
          <p:cNvSpPr txBox="1">
            <a:spLocks noChangeArrowheads="1"/>
          </p:cNvSpPr>
          <p:nvPr/>
        </p:nvSpPr>
        <p:spPr bwMode="gray">
          <a:xfrm>
            <a:off x="1799072" y="405767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4</a:t>
            </a:r>
          </a:p>
        </p:txBody>
      </p:sp>
      <p:sp>
        <p:nvSpPr>
          <p:cNvPr id="31" name="Line 27"/>
          <p:cNvSpPr>
            <a:spLocks noChangeShapeType="1"/>
          </p:cNvSpPr>
          <p:nvPr/>
        </p:nvSpPr>
        <p:spPr bwMode="auto">
          <a:xfrm>
            <a:off x="2151497" y="3643333"/>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28"/>
          <p:cNvSpPr txBox="1">
            <a:spLocks noChangeArrowheads="1"/>
          </p:cNvSpPr>
          <p:nvPr/>
        </p:nvSpPr>
        <p:spPr bwMode="auto">
          <a:xfrm>
            <a:off x="2380097" y="3099542"/>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体系简介</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33" name="Group 57"/>
          <p:cNvGrpSpPr>
            <a:grpSpLocks/>
          </p:cNvGrpSpPr>
          <p:nvPr/>
        </p:nvGrpSpPr>
        <p:grpSpPr bwMode="auto">
          <a:xfrm>
            <a:off x="1659372" y="3071833"/>
            <a:ext cx="609600" cy="609600"/>
            <a:chOff x="1274" y="2437"/>
            <a:chExt cx="384" cy="384"/>
          </a:xfrm>
        </p:grpSpPr>
        <p:sp>
          <p:nvSpPr>
            <p:cNvPr id="34" name="Text Box 46"/>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35" name="Oval 47"/>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7"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8"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39" name="Oval 51"/>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 name="Text Box 56"/>
          <p:cNvSpPr txBox="1">
            <a:spLocks noChangeArrowheads="1"/>
          </p:cNvSpPr>
          <p:nvPr/>
        </p:nvSpPr>
        <p:spPr bwMode="gray">
          <a:xfrm>
            <a:off x="1784785" y="316549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45" name="Line 23"/>
          <p:cNvSpPr>
            <a:spLocks noChangeShapeType="1"/>
          </p:cNvSpPr>
          <p:nvPr/>
        </p:nvSpPr>
        <p:spPr bwMode="auto">
          <a:xfrm>
            <a:off x="2151497" y="1836758"/>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Text Box 24"/>
          <p:cNvSpPr txBox="1">
            <a:spLocks noChangeArrowheads="1"/>
          </p:cNvSpPr>
          <p:nvPr/>
        </p:nvSpPr>
        <p:spPr bwMode="auto">
          <a:xfrm>
            <a:off x="2380097" y="1292967"/>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dirty="0">
                <a:solidFill>
                  <a:schemeClr val="tx2"/>
                </a:solidFill>
                <a:latin typeface="微软雅黑" panose="020B0503020204020204" pitchFamily="34" charset="-122"/>
                <a:ea typeface="微软雅黑" panose="020B0503020204020204" pitchFamily="34" charset="-122"/>
              </a:rPr>
              <a:t>网络</a:t>
            </a:r>
            <a:r>
              <a:rPr lang="zh-CN" altLang="en-US" sz="2800" b="1" dirty="0" smtClean="0">
                <a:solidFill>
                  <a:schemeClr val="tx2"/>
                </a:solidFill>
                <a:latin typeface="微软雅黑" panose="020B0503020204020204" pitchFamily="34" charset="-122"/>
                <a:ea typeface="微软雅黑" panose="020B0503020204020204" pitchFamily="34" charset="-122"/>
              </a:rPr>
              <a:t>安全目标</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grpSp>
        <p:nvGrpSpPr>
          <p:cNvPr id="47" name="Group 58"/>
          <p:cNvGrpSpPr>
            <a:grpSpLocks/>
          </p:cNvGrpSpPr>
          <p:nvPr/>
        </p:nvGrpSpPr>
        <p:grpSpPr bwMode="auto">
          <a:xfrm>
            <a:off x="1640322" y="1336695"/>
            <a:ext cx="609600" cy="609600"/>
            <a:chOff x="1274" y="2437"/>
            <a:chExt cx="384" cy="384"/>
          </a:xfrm>
        </p:grpSpPr>
        <p:sp>
          <p:nvSpPr>
            <p:cNvPr id="48" name="Text Box 59"/>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49" name="Oval 60"/>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51"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52"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53" name="Oval 64"/>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8" name="Text Box 69"/>
          <p:cNvSpPr txBox="1">
            <a:spLocks noChangeArrowheads="1"/>
          </p:cNvSpPr>
          <p:nvPr/>
        </p:nvSpPr>
        <p:spPr bwMode="gray">
          <a:xfrm>
            <a:off x="1765735" y="143035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rgbClr val="000000"/>
                </a:solidFill>
              </a:rPr>
              <a:t>1</a:t>
            </a:r>
          </a:p>
        </p:txBody>
      </p:sp>
      <p:sp>
        <p:nvSpPr>
          <p:cNvPr id="69" name="Line 29"/>
          <p:cNvSpPr>
            <a:spLocks noChangeShapeType="1"/>
          </p:cNvSpPr>
          <p:nvPr/>
        </p:nvSpPr>
        <p:spPr bwMode="auto">
          <a:xfrm>
            <a:off x="2151497" y="5448254"/>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30"/>
          <p:cNvSpPr txBox="1">
            <a:spLocks noChangeArrowheads="1"/>
          </p:cNvSpPr>
          <p:nvPr/>
        </p:nvSpPr>
        <p:spPr bwMode="auto">
          <a:xfrm>
            <a:off x="2380097" y="4904463"/>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与身份认证</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1" name="Text Box 43"/>
          <p:cNvSpPr txBox="1">
            <a:spLocks noChangeArrowheads="1"/>
          </p:cNvSpPr>
          <p:nvPr/>
        </p:nvSpPr>
        <p:spPr bwMode="gray">
          <a:xfrm>
            <a:off x="1799072" y="494819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000000"/>
                </a:solidFill>
              </a:rPr>
              <a:t>5</a:t>
            </a:r>
            <a:endParaRPr lang="en-US" altLang="zh-CN" sz="2400" b="1" dirty="0">
              <a:solidFill>
                <a:srgbClr val="000000"/>
              </a:solidFill>
            </a:endParaRPr>
          </a:p>
        </p:txBody>
      </p:sp>
    </p:spTree>
    <p:extLst>
      <p:ext uri="{BB962C8B-B14F-4D97-AF65-F5344CB8AC3E}">
        <p14:creationId xmlns:p14="http://schemas.microsoft.com/office/powerpoint/2010/main" val="2645797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MDM</a:t>
            </a:r>
            <a:r>
              <a:rPr lang="zh-CN" altLang="en-US" sz="3600" b="1" dirty="0" smtClean="0"/>
              <a:t>机密代码传递方案 </a:t>
            </a:r>
            <a:r>
              <a:rPr lang="en-US" altLang="zh-CN" sz="3600" b="1" dirty="0" smtClean="0"/>
              <a:t>– </a:t>
            </a:r>
            <a:r>
              <a:rPr lang="zh-CN" altLang="en-US" sz="3600" b="1" dirty="0" smtClean="0"/>
              <a:t>安全分析</a:t>
            </a:r>
            <a:endParaRPr lang="zh-CN" altLang="en-US" sz="3600" b="1" dirty="0"/>
          </a:p>
        </p:txBody>
      </p:sp>
      <p:sp>
        <p:nvSpPr>
          <p:cNvPr id="32" name="文本框 31"/>
          <p:cNvSpPr txBox="1"/>
          <p:nvPr/>
        </p:nvSpPr>
        <p:spPr>
          <a:xfrm>
            <a:off x="457200" y="955536"/>
            <a:ext cx="7762009" cy="4139595"/>
          </a:xfrm>
          <a:prstGeom prst="rect">
            <a:avLst/>
          </a:prstGeom>
          <a:noFill/>
        </p:spPr>
        <p:txBody>
          <a:bodyPr wrap="square" rtlCol="0">
            <a:spAutoFit/>
          </a:bodyPr>
          <a:lstStyle/>
          <a:p>
            <a:pPr>
              <a:lnSpc>
                <a:spcPct val="150000"/>
              </a:lnSpc>
              <a:spcBef>
                <a:spcPts val="600"/>
              </a:spcBef>
              <a:spcAft>
                <a:spcPts val="0"/>
              </a:spcAft>
            </a:pPr>
            <a:r>
              <a:rPr lang="zh-CN" altLang="en-US" dirty="0" smtClean="0">
                <a:latin typeface="微软雅黑" panose="020B0503020204020204" pitchFamily="34" charset="-122"/>
                <a:ea typeface="微软雅黑" panose="020B0503020204020204" pitchFamily="34" charset="-122"/>
              </a:rPr>
              <a:t>通过上述组合方案，我们成功的将对称加密的优点（安全，快速，紧凑）和非对称加密的优点（安全，伸缩性，不必事先建立关系）嫁接在一起。</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0"/>
              </a:spcAft>
              <a:buFont typeface="Wingdings" panose="05000000000000000000" pitchFamily="2" charset="2"/>
              <a:buChar char="Ø"/>
            </a:pPr>
            <a:r>
              <a:rPr lang="zh-CN" altLang="en-US" dirty="0" smtClean="0">
                <a:solidFill>
                  <a:schemeClr val="accent1"/>
                </a:solidFill>
                <a:latin typeface="微软雅黑" panose="020B0503020204020204" pitchFamily="34" charset="-122"/>
                <a:ea typeface="微软雅黑" panose="020B0503020204020204" pitchFamily="34" charset="-122"/>
              </a:rPr>
              <a:t>采用随机对称密钥加密核心代码保证了安全、高效和密文的紧凑</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0"/>
              </a:spcAft>
              <a:buFont typeface="Wingdings" panose="05000000000000000000" pitchFamily="2" charset="2"/>
              <a:buChar char="Ø"/>
            </a:pPr>
            <a:r>
              <a:rPr lang="zh-CN" altLang="en-US" dirty="0" smtClean="0">
                <a:solidFill>
                  <a:schemeClr val="accent1"/>
                </a:solidFill>
                <a:latin typeface="微软雅黑" panose="020B0503020204020204" pitchFamily="34" charset="-122"/>
                <a:ea typeface="微软雅黑" panose="020B0503020204020204" pitchFamily="34" charset="-122"/>
              </a:rPr>
              <a:t>用非对称加密技术，用接收者公钥对随机密钥进行加密，保证了随机密钥的安全分发问题</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0"/>
              </a:spcAft>
              <a:buFont typeface="Wingdings" panose="05000000000000000000" pitchFamily="2" charset="2"/>
              <a:buChar char="Ø"/>
            </a:pPr>
            <a:r>
              <a:rPr lang="zh-CN" altLang="en-US" dirty="0" smtClean="0">
                <a:solidFill>
                  <a:schemeClr val="accent1"/>
                </a:solidFill>
                <a:latin typeface="微软雅黑" panose="020B0503020204020204" pitchFamily="34" charset="-122"/>
                <a:ea typeface="微软雅黑" panose="020B0503020204020204" pitchFamily="34" charset="-122"/>
              </a:rPr>
              <a:t>非对称加密较慢，但这里用来加密少量数据（随机密钥）保证了效率</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0"/>
              </a:spcAft>
              <a:buFont typeface="Wingdings" panose="05000000000000000000" pitchFamily="2" charset="2"/>
              <a:buChar char="Ø"/>
            </a:pPr>
            <a:r>
              <a:rPr lang="zh-CN" altLang="en-US" dirty="0" smtClean="0">
                <a:solidFill>
                  <a:schemeClr val="accent1"/>
                </a:solidFill>
                <a:latin typeface="微软雅黑" panose="020B0503020204020204" pitchFamily="34" charset="-122"/>
                <a:ea typeface="微软雅黑" panose="020B0503020204020204" pitchFamily="34" charset="-122"/>
              </a:rPr>
              <a:t>黑客在线路上可以截获消息，但由于没有接收方的私钥，黑客无法对内容进行</a:t>
            </a:r>
            <a:r>
              <a:rPr lang="zh-CN" altLang="en-US" dirty="0">
                <a:solidFill>
                  <a:schemeClr val="accent1"/>
                </a:solidFill>
                <a:latin typeface="微软雅黑" panose="020B0503020204020204" pitchFamily="34" charset="-122"/>
                <a:ea typeface="微软雅黑" panose="020B0503020204020204" pitchFamily="34" charset="-122"/>
              </a:rPr>
              <a:t>解密（首先需要取得随机密钥，而随机密钥已经用接收者公钥加密，黑客没有私钥导致无法取得随机对称密钥，从而无法解密密文代码）</a:t>
            </a:r>
            <a:endParaRPr lang="en-US" altLang="zh-CN" dirty="0" smtClean="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269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MDM</a:t>
            </a:r>
            <a:r>
              <a:rPr lang="zh-CN" altLang="en-US" sz="3600" b="1" dirty="0" smtClean="0"/>
              <a:t>机密代码传递方案 </a:t>
            </a:r>
            <a:r>
              <a:rPr lang="en-US" altLang="zh-CN" sz="3600" b="1" dirty="0" smtClean="0"/>
              <a:t>– </a:t>
            </a:r>
            <a:r>
              <a:rPr lang="zh-CN" altLang="en-US" sz="3600" b="1" dirty="0" smtClean="0"/>
              <a:t>风险分析</a:t>
            </a:r>
            <a:endParaRPr lang="zh-CN" altLang="en-US" sz="3600" b="1" dirty="0"/>
          </a:p>
        </p:txBody>
      </p:sp>
      <p:sp>
        <p:nvSpPr>
          <p:cNvPr id="32" name="文本框 31"/>
          <p:cNvSpPr txBox="1"/>
          <p:nvPr/>
        </p:nvSpPr>
        <p:spPr>
          <a:xfrm>
            <a:off x="457200" y="684943"/>
            <a:ext cx="7762009" cy="1526187"/>
          </a:xfrm>
          <a:prstGeom prst="rect">
            <a:avLst/>
          </a:prstGeom>
          <a:noFill/>
        </p:spPr>
        <p:txBody>
          <a:bodyPr wrap="square" rtlCol="0">
            <a:spAutoFit/>
          </a:bodyPr>
          <a:lstStyle/>
          <a:p>
            <a:pPr>
              <a:lnSpc>
                <a:spcPct val="150000"/>
              </a:lnSpc>
              <a:spcBef>
                <a:spcPts val="0"/>
              </a:spcBef>
              <a:spcAft>
                <a:spcPts val="0"/>
              </a:spcAft>
            </a:pPr>
            <a:r>
              <a:rPr lang="zh-CN" altLang="en-US" sz="1600" dirty="0" smtClean="0">
                <a:solidFill>
                  <a:schemeClr val="accent1"/>
                </a:solidFill>
                <a:latin typeface="微软雅黑" panose="020B0503020204020204" pitchFamily="34" charset="-122"/>
                <a:ea typeface="微软雅黑" panose="020B0503020204020204" pitchFamily="34" charset="-122"/>
              </a:rPr>
              <a:t>上述方案似乎很完美，我们可以高枕无忧开始为我们的聪明才智欢呼了吗？</a:t>
            </a:r>
            <a:endParaRPr lang="en-US" altLang="zh-CN" sz="1600" dirty="0" smtClean="0">
              <a:solidFill>
                <a:schemeClr val="accent1"/>
              </a:solidFill>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zh-CN" altLang="en-US" sz="1600" dirty="0" smtClean="0">
                <a:solidFill>
                  <a:schemeClr val="accent1"/>
                </a:solidFill>
                <a:latin typeface="微软雅黑" panose="020B0503020204020204" pitchFamily="34" charset="-122"/>
                <a:ea typeface="微软雅黑" panose="020B0503020204020204" pitchFamily="34" charset="-122"/>
              </a:rPr>
              <a:t>等等，由于这份</a:t>
            </a:r>
            <a:r>
              <a:rPr lang="en-US" altLang="zh-CN" sz="1600" dirty="0" smtClean="0">
                <a:solidFill>
                  <a:schemeClr val="accent1"/>
                </a:solidFill>
                <a:latin typeface="微软雅黑" panose="020B0503020204020204" pitchFamily="34" charset="-122"/>
                <a:ea typeface="微软雅黑" panose="020B0503020204020204" pitchFamily="34" charset="-122"/>
              </a:rPr>
              <a:t>MDM</a:t>
            </a:r>
            <a:r>
              <a:rPr lang="zh-CN" altLang="en-US" sz="1600" dirty="0" smtClean="0">
                <a:solidFill>
                  <a:schemeClr val="accent1"/>
                </a:solidFill>
                <a:latin typeface="微软雅黑" panose="020B0503020204020204" pitchFamily="34" charset="-122"/>
                <a:ea typeface="微软雅黑" panose="020B0503020204020204" pitchFamily="34" charset="-122"/>
              </a:rPr>
              <a:t>机密代码如此重要，以至于竞争对手居然雇佣了黑客来千方百计阻止“何品”拿到这份代码（黑客无法获得核心代码，但可以设法阻止我们拿到正确的代码），黑客攻击手段如下：</a:t>
            </a:r>
            <a:endParaRPr lang="en-US" altLang="zh-CN" sz="1600" dirty="0" smtClean="0">
              <a:solidFill>
                <a:schemeClr val="accent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633846" y="2250061"/>
            <a:ext cx="6865609" cy="2726827"/>
            <a:chOff x="633846" y="2250061"/>
            <a:chExt cx="6865609" cy="2726827"/>
          </a:xfrm>
        </p:grpSpPr>
        <p:pic>
          <p:nvPicPr>
            <p:cNvPr id="3074" name="Picture 2" descr="警卫人员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46" y="3382378"/>
              <a:ext cx="1423020" cy="142302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p:cNvCxnSpPr/>
            <p:nvPr/>
          </p:nvCxnSpPr>
          <p:spPr>
            <a:xfrm>
              <a:off x="2056866" y="4083497"/>
              <a:ext cx="1829334" cy="0"/>
            </a:xfrm>
            <a:prstGeom prst="straightConnector1">
              <a:avLst/>
            </a:prstGeom>
            <a:ln w="3810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12" descr="学生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689" y="3230418"/>
              <a:ext cx="1232766" cy="123276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6266689" y="4528398"/>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a:t>
              </a:r>
              <a:endParaRPr lang="zh-CN" altLang="en-US" sz="12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08614" y="4699889"/>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李成成</a:t>
              </a:r>
              <a:endParaRPr lang="zh-CN" altLang="en-US" sz="12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3472728" y="2250061"/>
              <a:ext cx="1063724" cy="854564"/>
            </a:xfrm>
            <a:prstGeom prst="rect">
              <a:avLst/>
            </a:prstGeom>
          </p:spPr>
        </p:pic>
        <p:sp>
          <p:nvSpPr>
            <p:cNvPr id="13" name="流程图: 文档 12"/>
            <p:cNvSpPr/>
            <p:nvPr/>
          </p:nvSpPr>
          <p:spPr>
            <a:xfrm>
              <a:off x="5104548" y="2250061"/>
              <a:ext cx="1162141" cy="1040523"/>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黑客准备</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的垃圾代码</a:t>
              </a:r>
              <a:endParaRPr lang="en-US" altLang="zh-CN" sz="1400" b="1" dirty="0" smtClean="0">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a:off x="3886200" y="4083628"/>
              <a:ext cx="2470543" cy="102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896591" y="3153418"/>
              <a:ext cx="0" cy="940601"/>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762095" y="3944997"/>
              <a:ext cx="322385" cy="307777"/>
            </a:xfrm>
            <a:prstGeom prst="rect">
              <a:avLst/>
            </a:prstGeom>
            <a:noFill/>
          </p:spPr>
          <p:txBody>
            <a:bodyPr wrap="square" rtlCol="0">
              <a:spAutoFit/>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X</a:t>
              </a:r>
              <a:endParaRPr lang="zh-CN" altLang="en-US" sz="1400" dirty="0">
                <a:solidFill>
                  <a:srgbClr val="FF0000"/>
                </a:solidFill>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flipH="1">
              <a:off x="4526061" y="2677343"/>
              <a:ext cx="56809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50718" y="4868234"/>
            <a:ext cx="8019905" cy="1569660"/>
          </a:xfrm>
          <a:prstGeom prst="rect">
            <a:avLst/>
          </a:prstGeom>
          <a:noFill/>
        </p:spPr>
        <p:txBody>
          <a:bodyPr wrap="square" rtlCol="0">
            <a:spAutoFit/>
          </a:bodyPr>
          <a:lstStyle/>
          <a:p>
            <a:pPr>
              <a:lnSpc>
                <a:spcPct val="150000"/>
              </a:lnSpc>
              <a:spcBef>
                <a:spcPts val="0"/>
              </a:spcBef>
              <a:spcAft>
                <a:spcPts val="0"/>
              </a:spcAft>
            </a:pPr>
            <a:r>
              <a:rPr lang="zh-CN" altLang="en-US" sz="1600" dirty="0" smtClean="0">
                <a:solidFill>
                  <a:srgbClr val="FF0000"/>
                </a:solidFill>
                <a:latin typeface="微软雅黑" panose="020B0503020204020204" pitchFamily="34" charset="-122"/>
                <a:ea typeface="微软雅黑" panose="020B0503020204020204" pitchFamily="34" charset="-122"/>
              </a:rPr>
              <a:t>问题出在黑客可以冒充李成成，因为何品的公钥是公开的，黑客可以拿到何品的公钥，然后和李成成一样生成</a:t>
            </a:r>
            <a:r>
              <a:rPr lang="zh-CN" altLang="en-US" sz="1600" dirty="0">
                <a:solidFill>
                  <a:srgbClr val="FF0000"/>
                </a:solidFill>
                <a:latin typeface="微软雅黑" panose="020B0503020204020204" pitchFamily="34" charset="-122"/>
                <a:ea typeface="微软雅黑" panose="020B0503020204020204" pitchFamily="34" charset="-122"/>
              </a:rPr>
              <a:t>随机</a:t>
            </a:r>
            <a:r>
              <a:rPr lang="zh-CN" altLang="en-US" sz="1600" dirty="0" smtClean="0">
                <a:solidFill>
                  <a:srgbClr val="FF0000"/>
                </a:solidFill>
                <a:latin typeface="微软雅黑" panose="020B0503020204020204" pitchFamily="34" charset="-122"/>
                <a:ea typeface="微软雅黑" panose="020B0503020204020204" pitchFamily="34" charset="-122"/>
              </a:rPr>
              <a:t>称密钥，然后对一份垃圾代码进行加密，然后用何品的公钥对随机密钥进行加密。何品收到后，很高兴的进行解密操作，以为是李成成发送到核心代码，而实际上是黑客发送的一份毫无用处的垃圾代码。</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450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如何应对？</a:t>
            </a:r>
            <a:endParaRPr lang="zh-CN" altLang="en-US" sz="3600" b="1" dirty="0"/>
          </a:p>
        </p:txBody>
      </p:sp>
      <p:sp>
        <p:nvSpPr>
          <p:cNvPr id="32" name="文本框 31"/>
          <p:cNvSpPr txBox="1"/>
          <p:nvPr/>
        </p:nvSpPr>
        <p:spPr>
          <a:xfrm>
            <a:off x="457200" y="892761"/>
            <a:ext cx="7834745" cy="4708981"/>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Ø"/>
            </a:pPr>
            <a:r>
              <a:rPr lang="zh-CN" altLang="en-US" sz="2000" dirty="0" smtClean="0">
                <a:solidFill>
                  <a:schemeClr val="accent1"/>
                </a:solidFill>
                <a:latin typeface="微软雅黑" panose="020B0503020204020204" pitchFamily="34" charset="-122"/>
                <a:ea typeface="微软雅黑" panose="020B0503020204020204" pitchFamily="34" charset="-122"/>
              </a:rPr>
              <a:t>回顾前面我们提出的四个主要安全目标：</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ü"/>
            </a:pPr>
            <a:r>
              <a:rPr lang="zh-CN" altLang="en-US" sz="2000" dirty="0" smtClean="0">
                <a:solidFill>
                  <a:schemeClr val="accent1"/>
                </a:solidFill>
                <a:latin typeface="微软雅黑" panose="020B0503020204020204" pitchFamily="34" charset="-122"/>
                <a:ea typeface="微软雅黑" panose="020B0503020204020204" pitchFamily="34" charset="-122"/>
              </a:rPr>
              <a:t>保密性</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ü"/>
            </a:pPr>
            <a:r>
              <a:rPr lang="zh-CN" altLang="en-US" sz="2000" dirty="0" smtClean="0">
                <a:solidFill>
                  <a:schemeClr val="accent1"/>
                </a:solidFill>
                <a:latin typeface="微软雅黑" panose="020B0503020204020204" pitchFamily="34" charset="-122"/>
                <a:ea typeface="微软雅黑" panose="020B0503020204020204" pitchFamily="34" charset="-122"/>
              </a:rPr>
              <a:t>完整性</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ü"/>
            </a:pPr>
            <a:r>
              <a:rPr lang="zh-CN" altLang="en-US" sz="2000" dirty="0" smtClean="0">
                <a:solidFill>
                  <a:schemeClr val="accent1"/>
                </a:solidFill>
                <a:latin typeface="微软雅黑" panose="020B0503020204020204" pitchFamily="34" charset="-122"/>
                <a:ea typeface="微软雅黑" panose="020B0503020204020204" pitchFamily="34" charset="-122"/>
              </a:rPr>
              <a:t>身份（端点）认证</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ü"/>
            </a:pPr>
            <a:r>
              <a:rPr lang="zh-CN" altLang="en-US" sz="2000" dirty="0" smtClean="0">
                <a:solidFill>
                  <a:schemeClr val="accent1"/>
                </a:solidFill>
                <a:latin typeface="微软雅黑" panose="020B0503020204020204" pitchFamily="34" charset="-122"/>
                <a:ea typeface="微软雅黑" panose="020B0503020204020204" pitchFamily="34" charset="-122"/>
              </a:rPr>
              <a:t>不可否认性</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sz="2000" dirty="0" smtClean="0">
                <a:solidFill>
                  <a:schemeClr val="accent1"/>
                </a:solidFill>
                <a:latin typeface="微软雅黑" panose="020B0503020204020204" pitchFamily="34" charset="-122"/>
                <a:ea typeface="微软雅黑" panose="020B0503020204020204" pitchFamily="34" charset="-122"/>
              </a:rPr>
              <a:t>在上述组合方案中，我们实际上只做到了信息保密性。</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sz="2000" dirty="0" smtClean="0">
                <a:solidFill>
                  <a:srgbClr val="FF0000"/>
                </a:solidFill>
                <a:latin typeface="微软雅黑" panose="020B0503020204020204" pitchFamily="34" charset="-122"/>
                <a:ea typeface="微软雅黑" panose="020B0503020204020204" pitchFamily="34" charset="-122"/>
              </a:rPr>
              <a:t>上述黑客攻击问题的关键是，作为接收方的何品必须确保收到的代码确实是李成成发出的</a:t>
            </a:r>
            <a:r>
              <a:rPr lang="zh-CN" altLang="en-US" sz="2000" dirty="0" smtClean="0">
                <a:solidFill>
                  <a:schemeClr val="accent1"/>
                </a:solidFill>
                <a:latin typeface="微软雅黑" panose="020B0503020204020204" pitchFamily="34" charset="-122"/>
                <a:ea typeface="微软雅黑" panose="020B0503020204020204" pitchFamily="34" charset="-122"/>
              </a:rPr>
              <a:t>，这就必须借助数字签名来完成身份认证。</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sz="2000" dirty="0" smtClean="0">
                <a:solidFill>
                  <a:schemeClr val="accent1"/>
                </a:solidFill>
                <a:latin typeface="微软雅黑" panose="020B0503020204020204" pitchFamily="34" charset="-122"/>
                <a:ea typeface="微软雅黑" panose="020B0503020204020204" pitchFamily="34" charset="-122"/>
              </a:rPr>
              <a:t>数字签名是建立在散列算法的基础之上的，下面先了解散列算法的基本知识</a:t>
            </a:r>
            <a:endParaRPr lang="en-US" altLang="zh-CN" sz="2000" dirty="0" smtClean="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5891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a:t>散</a:t>
            </a:r>
            <a:r>
              <a:rPr lang="zh-CN" altLang="en-US" sz="3600" b="1" dirty="0" smtClean="0"/>
              <a:t>列算法简介</a:t>
            </a:r>
            <a:endParaRPr lang="zh-CN" altLang="en-US" sz="3600" b="1" dirty="0"/>
          </a:p>
        </p:txBody>
      </p:sp>
      <p:sp>
        <p:nvSpPr>
          <p:cNvPr id="32" name="文本框 31"/>
          <p:cNvSpPr txBox="1"/>
          <p:nvPr/>
        </p:nvSpPr>
        <p:spPr>
          <a:xfrm>
            <a:off x="457200" y="747288"/>
            <a:ext cx="7834745" cy="5632311"/>
          </a:xfrm>
          <a:prstGeom prst="rect">
            <a:avLst/>
          </a:prstGeom>
          <a:noFill/>
        </p:spPr>
        <p:txBody>
          <a:bodyPr wrap="square" rtlCol="0">
            <a:spAutoFit/>
          </a:bodyPr>
          <a:lstStyle/>
          <a:p>
            <a:pPr>
              <a:lnSpc>
                <a:spcPct val="150000"/>
              </a:lnSpc>
              <a:spcBef>
                <a:spcPts val="0"/>
              </a:spcBef>
              <a:spcAft>
                <a:spcPts val="0"/>
              </a:spcAft>
            </a:pPr>
            <a:r>
              <a:rPr lang="zh-CN" altLang="en-US" sz="2000" dirty="0">
                <a:latin typeface="微软雅黑" panose="020B0503020204020204" pitchFamily="34" charset="-122"/>
                <a:ea typeface="微软雅黑" panose="020B0503020204020204" pitchFamily="34" charset="-122"/>
              </a:rPr>
              <a:t>散</a:t>
            </a:r>
            <a:r>
              <a:rPr lang="zh-CN" altLang="en-US" sz="2000" dirty="0" smtClean="0">
                <a:latin typeface="微软雅黑" panose="020B0503020204020204" pitchFamily="34" charset="-122"/>
                <a:ea typeface="微软雅黑" panose="020B0503020204020204" pitchFamily="34" charset="-122"/>
              </a:rPr>
              <a:t>列算法接受一大块的数据并将其压缩成最初数据的一个指纹或者摘要。散列算法具有如下特征：</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smtClean="0">
                <a:solidFill>
                  <a:schemeClr val="accent1"/>
                </a:solidFill>
                <a:latin typeface="微软雅黑" panose="020B0503020204020204" pitchFamily="34" charset="-122"/>
                <a:ea typeface="微软雅黑" panose="020B0503020204020204" pitchFamily="34" charset="-122"/>
              </a:rPr>
              <a:t>输入任意长度数据，输出固定长度摘要（</a:t>
            </a:r>
            <a:r>
              <a:rPr lang="en-US" altLang="zh-CN" sz="2000" dirty="0" smtClean="0">
                <a:solidFill>
                  <a:schemeClr val="accent1"/>
                </a:solidFill>
                <a:latin typeface="微软雅黑" panose="020B0503020204020204" pitchFamily="34" charset="-122"/>
                <a:ea typeface="微软雅黑" panose="020B0503020204020204" pitchFamily="34" charset="-122"/>
              </a:rPr>
              <a:t>MD5</a:t>
            </a:r>
            <a:r>
              <a:rPr lang="zh-CN" altLang="en-US" sz="2000" dirty="0" smtClean="0">
                <a:solidFill>
                  <a:schemeClr val="accent1"/>
                </a:solidFill>
                <a:latin typeface="微软雅黑" panose="020B0503020204020204" pitchFamily="34" charset="-122"/>
                <a:ea typeface="微软雅黑" panose="020B0503020204020204" pitchFamily="34" charset="-122"/>
              </a:rPr>
              <a:t>是</a:t>
            </a:r>
            <a:r>
              <a:rPr lang="en-US" altLang="zh-CN" sz="2000" dirty="0" smtClean="0">
                <a:solidFill>
                  <a:schemeClr val="accent1"/>
                </a:solidFill>
                <a:latin typeface="微软雅黑" panose="020B0503020204020204" pitchFamily="34" charset="-122"/>
                <a:ea typeface="微软雅黑" panose="020B0503020204020204" pitchFamily="34" charset="-122"/>
              </a:rPr>
              <a:t>128</a:t>
            </a:r>
            <a:r>
              <a:rPr lang="zh-CN" altLang="en-US" sz="2000" dirty="0" smtClean="0">
                <a:solidFill>
                  <a:schemeClr val="accent1"/>
                </a:solidFill>
                <a:latin typeface="微软雅黑" panose="020B0503020204020204" pitchFamily="34" charset="-122"/>
                <a:ea typeface="微软雅黑" panose="020B0503020204020204" pitchFamily="34" charset="-122"/>
              </a:rPr>
              <a:t>位，</a:t>
            </a:r>
            <a:r>
              <a:rPr lang="en-US" altLang="zh-CN" sz="2000" dirty="0" smtClean="0">
                <a:solidFill>
                  <a:schemeClr val="accent1"/>
                </a:solidFill>
                <a:latin typeface="微软雅黑" panose="020B0503020204020204" pitchFamily="34" charset="-122"/>
                <a:ea typeface="微软雅黑" panose="020B0503020204020204" pitchFamily="34" charset="-122"/>
              </a:rPr>
              <a:t>SHA1</a:t>
            </a:r>
            <a:r>
              <a:rPr lang="zh-CN" altLang="en-US" sz="2000" dirty="0" smtClean="0">
                <a:solidFill>
                  <a:schemeClr val="accent1"/>
                </a:solidFill>
                <a:latin typeface="微软雅黑" panose="020B0503020204020204" pitchFamily="34" charset="-122"/>
                <a:ea typeface="微软雅黑" panose="020B0503020204020204" pitchFamily="34" charset="-122"/>
              </a:rPr>
              <a:t>是</a:t>
            </a:r>
            <a:r>
              <a:rPr lang="en-US" altLang="zh-CN" sz="2000" dirty="0" smtClean="0">
                <a:solidFill>
                  <a:schemeClr val="accent1"/>
                </a:solidFill>
                <a:latin typeface="微软雅黑" panose="020B0503020204020204" pitchFamily="34" charset="-122"/>
                <a:ea typeface="微软雅黑" panose="020B0503020204020204" pitchFamily="34" charset="-122"/>
              </a:rPr>
              <a:t>160</a:t>
            </a:r>
            <a:r>
              <a:rPr lang="zh-CN" altLang="en-US" sz="2000" dirty="0" smtClean="0">
                <a:solidFill>
                  <a:schemeClr val="accent1"/>
                </a:solidFill>
                <a:latin typeface="微软雅黑" panose="020B0503020204020204" pitchFamily="34" charset="-122"/>
                <a:ea typeface="微软雅黑" panose="020B0503020204020204" pitchFamily="34" charset="-122"/>
              </a:rPr>
              <a:t>位）</a:t>
            </a:r>
            <a:endParaRPr lang="en-US" altLang="zh-CN" sz="2000" dirty="0">
              <a:solidFill>
                <a:schemeClr val="accent1"/>
              </a:solidFill>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smtClean="0">
                <a:solidFill>
                  <a:schemeClr val="accent1"/>
                </a:solidFill>
                <a:latin typeface="微软雅黑" panose="020B0503020204020204" pitchFamily="34" charset="-122"/>
                <a:ea typeface="微软雅黑" panose="020B0503020204020204" pitchFamily="34" charset="-122"/>
              </a:rPr>
              <a:t>一般的，输入不同产生不同的摘要，相同的输入产生相同的摘要</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smtClean="0">
                <a:solidFill>
                  <a:schemeClr val="accent1"/>
                </a:solidFill>
                <a:latin typeface="微软雅黑" panose="020B0503020204020204" pitchFamily="34" charset="-122"/>
                <a:ea typeface="微软雅黑" panose="020B0503020204020204" pitchFamily="34" charset="-122"/>
              </a:rPr>
              <a:t>从摘要中无法获取任何的与原始消息有关的信息（无法从摘要中恢复任何信息）</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消息摘要看起来是“随机的”。这些比特看上去是胡乱的杂凑在一起</a:t>
            </a:r>
            <a:r>
              <a:rPr lang="zh-CN" altLang="en-US" sz="2000" dirty="0" smtClean="0">
                <a:solidFill>
                  <a:schemeClr val="accent1"/>
                </a:solidFill>
                <a:latin typeface="微软雅黑" panose="020B0503020204020204" pitchFamily="34" charset="-122"/>
                <a:ea typeface="微软雅黑" panose="020B0503020204020204" pitchFamily="34" charset="-122"/>
              </a:rPr>
              <a:t>的。</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smtClean="0">
                <a:solidFill>
                  <a:schemeClr val="accent1"/>
                </a:solidFill>
                <a:latin typeface="微软雅黑" panose="020B0503020204020204" pitchFamily="34" charset="-122"/>
                <a:ea typeface="微软雅黑" panose="020B0503020204020204" pitchFamily="34" charset="-122"/>
              </a:rPr>
              <a:t>消息的任何微小变化所产生的摘要值将大相径庭。</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好的摘要算法，没有人能从中找到“碰撞”，或者说，无法找到两条消息</a:t>
            </a:r>
            <a:r>
              <a:rPr lang="zh-CN" altLang="en-US" sz="2000" dirty="0" smtClean="0">
                <a:solidFill>
                  <a:schemeClr val="accent1"/>
                </a:solidFill>
                <a:latin typeface="微软雅黑" panose="020B0503020204020204" pitchFamily="34" charset="-122"/>
                <a:ea typeface="微软雅黑" panose="020B0503020204020204" pitchFamily="34" charset="-122"/>
              </a:rPr>
              <a:t>，使它们</a:t>
            </a:r>
            <a:r>
              <a:rPr lang="zh-CN" altLang="en-US" sz="2000" dirty="0">
                <a:solidFill>
                  <a:schemeClr val="accent1"/>
                </a:solidFill>
                <a:latin typeface="微软雅黑" panose="020B0503020204020204" pitchFamily="34" charset="-122"/>
                <a:ea typeface="微软雅黑" panose="020B0503020204020204" pitchFamily="34" charset="-122"/>
              </a:rPr>
              <a:t>的摘要相同。</a:t>
            </a:r>
            <a:endParaRPr lang="en-US" altLang="zh-CN" sz="2000" dirty="0" smtClean="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9308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为</a:t>
            </a:r>
            <a:r>
              <a:rPr lang="en-US" altLang="zh-CN" sz="3600" b="1" dirty="0" smtClean="0"/>
              <a:t>MDM</a:t>
            </a:r>
            <a:r>
              <a:rPr lang="zh-CN" altLang="en-US" sz="3600" b="1" dirty="0" smtClean="0"/>
              <a:t>核心代码增加数字签名</a:t>
            </a:r>
            <a:endParaRPr lang="zh-CN" altLang="en-US" sz="3600" b="1" dirty="0"/>
          </a:p>
        </p:txBody>
      </p:sp>
      <p:sp>
        <p:nvSpPr>
          <p:cNvPr id="4" name="文本框 3"/>
          <p:cNvSpPr txBox="1"/>
          <p:nvPr/>
        </p:nvSpPr>
        <p:spPr>
          <a:xfrm>
            <a:off x="384464" y="747288"/>
            <a:ext cx="7834745" cy="1015663"/>
          </a:xfrm>
          <a:prstGeom prst="rect">
            <a:avLst/>
          </a:prstGeom>
          <a:noFill/>
        </p:spPr>
        <p:txBody>
          <a:bodyPr wrap="square" rtlCol="0">
            <a:spAutoFit/>
          </a:bodyPr>
          <a:lstStyle/>
          <a:p>
            <a:pPr>
              <a:lnSpc>
                <a:spcPct val="150000"/>
              </a:lnSpc>
              <a:spcBef>
                <a:spcPts val="0"/>
              </a:spcBef>
              <a:spcAft>
                <a:spcPts val="0"/>
              </a:spcAft>
            </a:pPr>
            <a:r>
              <a:rPr lang="zh-CN" altLang="en-US" sz="2000" dirty="0" smtClean="0">
                <a:latin typeface="微软雅黑" panose="020B0503020204020204" pitchFamily="34" charset="-122"/>
                <a:ea typeface="微软雅黑" panose="020B0503020204020204" pitchFamily="34" charset="-122"/>
              </a:rPr>
              <a:t>为简化理解数字签名，将前面方案中的组合加密省略，我们需要确保何品收到的代码确实是李成成发出的</a:t>
            </a:r>
            <a:endParaRPr lang="en-US" altLang="zh-CN" sz="2000" dirty="0" smtClean="0">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130701" y="2318106"/>
            <a:ext cx="7048599" cy="3456844"/>
            <a:chOff x="1130701" y="2318106"/>
            <a:chExt cx="7048599" cy="3456844"/>
          </a:xfrm>
        </p:grpSpPr>
        <p:sp>
          <p:nvSpPr>
            <p:cNvPr id="33" name="矩形 32"/>
            <p:cNvSpPr/>
            <p:nvPr/>
          </p:nvSpPr>
          <p:spPr>
            <a:xfrm>
              <a:off x="3923736" y="3353806"/>
              <a:ext cx="1518175" cy="2208952"/>
            </a:xfrm>
            <a:prstGeom prst="rect">
              <a:avLst/>
            </a:prstGeom>
            <a:ln w="1905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流程图: 文档 5"/>
            <p:cNvSpPr/>
            <p:nvPr/>
          </p:nvSpPr>
          <p:spPr>
            <a:xfrm>
              <a:off x="1130701" y="2318106"/>
              <a:ext cx="1162141" cy="123266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MDM</a:t>
              </a:r>
              <a:r>
                <a:rPr lang="zh-CN" altLang="en-US" sz="1400" b="1" dirty="0" smtClean="0">
                  <a:latin typeface="微软雅黑" panose="020B0503020204020204" pitchFamily="34" charset="-122"/>
                  <a:ea typeface="微软雅黑" panose="020B0503020204020204" pitchFamily="34" charset="-122"/>
                </a:rPr>
                <a:t>核心</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代码明文</a:t>
              </a:r>
              <a:endParaRPr lang="en-US" altLang="zh-CN" sz="1400" b="1" dirty="0" smtClean="0">
                <a:latin typeface="微软雅黑" panose="020B0503020204020204" pitchFamily="34" charset="-122"/>
                <a:ea typeface="微软雅黑" panose="020B0503020204020204" pitchFamily="34" charset="-122"/>
              </a:endParaRPr>
            </a:p>
          </p:txBody>
        </p:sp>
        <p:sp>
          <p:nvSpPr>
            <p:cNvPr id="14" name="文本框 13"/>
            <p:cNvSpPr txBox="1"/>
            <p:nvPr/>
          </p:nvSpPr>
          <p:spPr>
            <a:xfrm>
              <a:off x="2486587" y="5497951"/>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李成成私钥</a:t>
              </a:r>
              <a:endParaRPr lang="zh-CN" altLang="en-US" sz="1200" b="1" dirty="0">
                <a:latin typeface="微软雅黑" panose="020B0503020204020204" pitchFamily="34" charset="-122"/>
                <a:ea typeface="微软雅黑" panose="020B0503020204020204" pitchFamily="34" charset="-122"/>
              </a:endParaRPr>
            </a:p>
          </p:txBody>
        </p:sp>
        <p:pic>
          <p:nvPicPr>
            <p:cNvPr id="17" name="Picture 6" descr="钥匙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999505">
              <a:off x="2778855" y="4881243"/>
              <a:ext cx="589636" cy="58963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学生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3717" y="3295177"/>
              <a:ext cx="1615583" cy="1615583"/>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p:cNvSpPr txBox="1"/>
            <p:nvPr/>
          </p:nvSpPr>
          <p:spPr>
            <a:xfrm>
              <a:off x="7052023" y="4910093"/>
              <a:ext cx="720513"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a:t>
              </a:r>
              <a:endParaRPr lang="zh-CN" altLang="en-US" sz="1200" b="1" dirty="0">
                <a:latin typeface="微软雅黑" panose="020B0503020204020204" pitchFamily="34" charset="-122"/>
                <a:ea typeface="微软雅黑" panose="020B0503020204020204" pitchFamily="34" charset="-122"/>
              </a:endParaRPr>
            </a:p>
          </p:txBody>
        </p:sp>
        <p:pic>
          <p:nvPicPr>
            <p:cNvPr id="6146" name="Picture 2" descr="过滤器图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556" y="3822333"/>
              <a:ext cx="761711" cy="76171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接箭头连接符 25"/>
            <p:cNvCxnSpPr/>
            <p:nvPr/>
          </p:nvCxnSpPr>
          <p:spPr>
            <a:xfrm flipH="1">
              <a:off x="1659816" y="3481979"/>
              <a:ext cx="1" cy="4234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263768" y="5005525"/>
              <a:ext cx="896007" cy="3631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摘要</a:t>
              </a:r>
            </a:p>
          </p:txBody>
        </p:sp>
        <p:cxnSp>
          <p:nvCxnSpPr>
            <p:cNvPr id="30" name="直接箭头连接符 29"/>
            <p:cNvCxnSpPr/>
            <p:nvPr/>
          </p:nvCxnSpPr>
          <p:spPr>
            <a:xfrm flipH="1">
              <a:off x="1679028" y="4555298"/>
              <a:ext cx="1" cy="4234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170166" y="5187092"/>
              <a:ext cx="79959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074330" y="5005525"/>
              <a:ext cx="1158346" cy="3631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加密摘要</a:t>
              </a:r>
              <a:endParaRPr lang="zh-CN" altLang="en-US" sz="1400" b="1" dirty="0">
                <a:latin typeface="微软雅黑" panose="020B0503020204020204" pitchFamily="34" charset="-122"/>
                <a:ea typeface="微软雅黑" panose="020B0503020204020204" pitchFamily="34" charset="-122"/>
              </a:endParaRPr>
            </a:p>
          </p:txBody>
        </p:sp>
        <p:cxnSp>
          <p:nvCxnSpPr>
            <p:cNvPr id="35" name="直接箭头连接符 34"/>
            <p:cNvCxnSpPr/>
            <p:nvPr/>
          </p:nvCxnSpPr>
          <p:spPr>
            <a:xfrm>
              <a:off x="3260960" y="5187092"/>
              <a:ext cx="79959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流程图: 文档 35"/>
            <p:cNvSpPr/>
            <p:nvPr/>
          </p:nvSpPr>
          <p:spPr>
            <a:xfrm>
              <a:off x="4070535" y="3481979"/>
              <a:ext cx="1162141" cy="1329447"/>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MDM</a:t>
              </a:r>
              <a:r>
                <a:rPr lang="zh-CN" altLang="en-US" sz="1400" b="1" dirty="0" smtClean="0">
                  <a:latin typeface="微软雅黑" panose="020B0503020204020204" pitchFamily="34" charset="-122"/>
                  <a:ea typeface="微软雅黑" panose="020B0503020204020204" pitchFamily="34" charset="-122"/>
                </a:rPr>
                <a:t>核心</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代码明文</a:t>
              </a:r>
              <a:endParaRPr lang="en-US" altLang="zh-CN" sz="1400" b="1" dirty="0" smtClean="0">
                <a:latin typeface="微软雅黑" panose="020B0503020204020204" pitchFamily="34" charset="-122"/>
                <a:ea typeface="微软雅黑" panose="020B0503020204020204" pitchFamily="34" charset="-122"/>
              </a:endParaRPr>
            </a:p>
          </p:txBody>
        </p:sp>
        <p:sp>
          <p:nvSpPr>
            <p:cNvPr id="38" name="文本框 37"/>
            <p:cNvSpPr txBox="1"/>
            <p:nvPr/>
          </p:nvSpPr>
          <p:spPr>
            <a:xfrm>
              <a:off x="1810563" y="4168545"/>
              <a:ext cx="926011" cy="276999"/>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散</a:t>
              </a:r>
              <a:r>
                <a:rPr lang="zh-CN" altLang="en-US" sz="1200" b="1" dirty="0" smtClean="0">
                  <a:latin typeface="微软雅黑" panose="020B0503020204020204" pitchFamily="34" charset="-122"/>
                  <a:ea typeface="微软雅黑" panose="020B0503020204020204" pitchFamily="34" charset="-122"/>
                </a:rPr>
                <a:t>列函数</a:t>
              </a:r>
              <a:endParaRPr lang="zh-CN" altLang="en-US" sz="1200" b="1"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5441911" y="4352355"/>
              <a:ext cx="1322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0323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rot="8078908">
            <a:off x="5211779" y="5161259"/>
            <a:ext cx="591787" cy="581219"/>
          </a:xfrm>
          <a:prstGeom prst="rect">
            <a:avLst/>
          </a:prstGeom>
        </p:spPr>
      </p:pic>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验证数字签名</a:t>
            </a:r>
            <a:endParaRPr lang="zh-CN" altLang="en-US" sz="3600" b="1" dirty="0"/>
          </a:p>
        </p:txBody>
      </p:sp>
      <p:sp>
        <p:nvSpPr>
          <p:cNvPr id="4" name="文本框 3"/>
          <p:cNvSpPr txBox="1"/>
          <p:nvPr/>
        </p:nvSpPr>
        <p:spPr>
          <a:xfrm>
            <a:off x="384465" y="747288"/>
            <a:ext cx="7595754" cy="553998"/>
          </a:xfrm>
          <a:prstGeom prst="rect">
            <a:avLst/>
          </a:prstGeom>
          <a:noFill/>
        </p:spPr>
        <p:txBody>
          <a:bodyPr wrap="square" rtlCol="0">
            <a:spAutoFit/>
          </a:bodyPr>
          <a:lstStyle/>
          <a:p>
            <a:pPr>
              <a:lnSpc>
                <a:spcPct val="150000"/>
              </a:lnSpc>
              <a:spcBef>
                <a:spcPts val="0"/>
              </a:spcBef>
              <a:spcAft>
                <a:spcPts val="0"/>
              </a:spcAft>
            </a:pPr>
            <a:r>
              <a:rPr lang="zh-CN" altLang="en-US" sz="2000" dirty="0" smtClean="0">
                <a:latin typeface="微软雅黑" panose="020B0503020204020204" pitchFamily="34" charset="-122"/>
                <a:ea typeface="微软雅黑" panose="020B0503020204020204" pitchFamily="34" charset="-122"/>
              </a:rPr>
              <a:t>现在何品可以对收到的带有签名的代码进行验证了</a:t>
            </a:r>
            <a:endParaRPr lang="en-US" altLang="zh-CN" sz="2000" dirty="0" smtClean="0">
              <a:latin typeface="微软雅黑" panose="020B0503020204020204" pitchFamily="34" charset="-122"/>
              <a:ea typeface="微软雅黑" panose="020B0503020204020204" pitchFamily="34" charset="-122"/>
            </a:endParaRPr>
          </a:p>
        </p:txBody>
      </p:sp>
      <p:sp>
        <p:nvSpPr>
          <p:cNvPr id="6" name="流程图: 文档 5"/>
          <p:cNvSpPr/>
          <p:nvPr/>
        </p:nvSpPr>
        <p:spPr>
          <a:xfrm>
            <a:off x="6285661" y="1606373"/>
            <a:ext cx="1162141" cy="123266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MDM</a:t>
            </a:r>
            <a:r>
              <a:rPr lang="zh-CN" altLang="en-US" sz="1400" b="1" dirty="0" smtClean="0">
                <a:latin typeface="微软雅黑" panose="020B0503020204020204" pitchFamily="34" charset="-122"/>
                <a:ea typeface="微软雅黑" panose="020B0503020204020204" pitchFamily="34" charset="-122"/>
              </a:rPr>
              <a:t>核心</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代码明文</a:t>
            </a:r>
            <a:endParaRPr lang="en-US" altLang="zh-CN" sz="1400" b="1" dirty="0" smtClean="0">
              <a:latin typeface="微软雅黑" panose="020B0503020204020204" pitchFamily="34" charset="-122"/>
              <a:ea typeface="微软雅黑" panose="020B0503020204020204" pitchFamily="34" charset="-122"/>
            </a:endParaRPr>
          </a:p>
        </p:txBody>
      </p:sp>
      <p:sp>
        <p:nvSpPr>
          <p:cNvPr id="14" name="文本框 13"/>
          <p:cNvSpPr txBox="1"/>
          <p:nvPr/>
        </p:nvSpPr>
        <p:spPr>
          <a:xfrm>
            <a:off x="4938533" y="5866603"/>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李成成公钥</a:t>
            </a:r>
            <a:endParaRPr lang="zh-CN" altLang="en-US" sz="1200" b="1" dirty="0">
              <a:latin typeface="微软雅黑" panose="020B0503020204020204" pitchFamily="34" charset="-122"/>
              <a:ea typeface="微软雅黑" panose="020B0503020204020204" pitchFamily="34" charset="-122"/>
            </a:endParaRPr>
          </a:p>
        </p:txBody>
      </p:sp>
      <p:pic>
        <p:nvPicPr>
          <p:cNvPr id="6146" name="Picture 2" descr="过滤器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516" y="3110600"/>
            <a:ext cx="761711" cy="76171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接箭头连接符 25"/>
          <p:cNvCxnSpPr/>
          <p:nvPr/>
        </p:nvCxnSpPr>
        <p:spPr>
          <a:xfrm flipH="1">
            <a:off x="6814776" y="2770246"/>
            <a:ext cx="1" cy="4234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418728" y="4293792"/>
            <a:ext cx="896007" cy="3631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摘要</a:t>
            </a:r>
            <a:r>
              <a:rPr lang="en-US" altLang="zh-CN" sz="1400" b="1" dirty="0">
                <a:latin typeface="微软雅黑" panose="020B0503020204020204" pitchFamily="34" charset="-122"/>
                <a:ea typeface="微软雅黑" panose="020B0503020204020204" pitchFamily="34" charset="-122"/>
              </a:rPr>
              <a:t>A</a:t>
            </a:r>
            <a:endParaRPr lang="zh-CN" altLang="en-US" sz="1400" b="1" dirty="0">
              <a:latin typeface="微软雅黑" panose="020B0503020204020204" pitchFamily="34" charset="-122"/>
              <a:ea typeface="微软雅黑" panose="020B0503020204020204" pitchFamily="34" charset="-122"/>
            </a:endParaRPr>
          </a:p>
        </p:txBody>
      </p:sp>
      <p:cxnSp>
        <p:nvCxnSpPr>
          <p:cNvPr id="30" name="直接箭头连接符 29"/>
          <p:cNvCxnSpPr/>
          <p:nvPr/>
        </p:nvCxnSpPr>
        <p:spPr>
          <a:xfrm flipH="1">
            <a:off x="6833988" y="3843565"/>
            <a:ext cx="1" cy="4234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369186" y="5347684"/>
            <a:ext cx="1158346" cy="3631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加密摘要</a:t>
            </a:r>
            <a:endParaRPr lang="zh-CN" altLang="en-US" sz="1400" b="1" dirty="0">
              <a:latin typeface="微软雅黑" panose="020B0503020204020204" pitchFamily="34" charset="-122"/>
              <a:ea typeface="微软雅黑" panose="020B0503020204020204" pitchFamily="34" charset="-122"/>
            </a:endParaRPr>
          </a:p>
        </p:txBody>
      </p:sp>
      <p:cxnSp>
        <p:nvCxnSpPr>
          <p:cNvPr id="35" name="直接箭头连接符 34"/>
          <p:cNvCxnSpPr/>
          <p:nvPr/>
        </p:nvCxnSpPr>
        <p:spPr>
          <a:xfrm>
            <a:off x="4545480" y="5520886"/>
            <a:ext cx="73454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965523" y="3456812"/>
            <a:ext cx="926011" cy="276999"/>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散</a:t>
            </a:r>
            <a:r>
              <a:rPr lang="zh-CN" altLang="en-US" sz="1200" b="1" dirty="0" smtClean="0">
                <a:latin typeface="微软雅黑" panose="020B0503020204020204" pitchFamily="34" charset="-122"/>
                <a:ea typeface="微软雅黑" panose="020B0503020204020204" pitchFamily="34" charset="-122"/>
              </a:rPr>
              <a:t>列函数</a:t>
            </a:r>
            <a:endParaRPr lang="zh-CN" altLang="en-US" sz="1200" b="1" dirty="0">
              <a:latin typeface="微软雅黑" panose="020B0503020204020204" pitchFamily="34" charset="-122"/>
              <a:ea typeface="微软雅黑" panose="020B0503020204020204" pitchFamily="34" charset="-122"/>
            </a:endParaRPr>
          </a:p>
        </p:txBody>
      </p:sp>
      <p:sp>
        <p:nvSpPr>
          <p:cNvPr id="22" name="矩形 21"/>
          <p:cNvSpPr/>
          <p:nvPr/>
        </p:nvSpPr>
        <p:spPr>
          <a:xfrm>
            <a:off x="6450219" y="5339318"/>
            <a:ext cx="896007" cy="3631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摘要</a:t>
            </a:r>
            <a:r>
              <a:rPr lang="en-US" altLang="zh-CN" sz="1400" b="1" dirty="0" smtClean="0">
                <a:latin typeface="微软雅黑" panose="020B0503020204020204" pitchFamily="34" charset="-122"/>
                <a:ea typeface="微软雅黑" panose="020B0503020204020204" pitchFamily="34" charset="-122"/>
              </a:rPr>
              <a:t>B</a:t>
            </a:r>
            <a:endParaRPr lang="zh-CN" altLang="en-US" sz="1400" b="1" dirty="0">
              <a:latin typeface="微软雅黑" panose="020B0503020204020204" pitchFamily="34" charset="-122"/>
              <a:ea typeface="微软雅黑" panose="020B0503020204020204" pitchFamily="34" charset="-122"/>
            </a:endParaRPr>
          </a:p>
        </p:txBody>
      </p:sp>
      <p:cxnSp>
        <p:nvCxnSpPr>
          <p:cNvPr id="24" name="直接箭头连接符 23"/>
          <p:cNvCxnSpPr>
            <a:endCxn id="22" idx="1"/>
          </p:cNvCxnSpPr>
          <p:nvPr/>
        </p:nvCxnSpPr>
        <p:spPr>
          <a:xfrm>
            <a:off x="5784945" y="5520886"/>
            <a:ext cx="6652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47689" y="1689475"/>
            <a:ext cx="5337256" cy="3046988"/>
          </a:xfrm>
          <a:prstGeom prst="rect">
            <a:avLst/>
          </a:prstGeom>
          <a:noFill/>
        </p:spPr>
        <p:txBody>
          <a:bodyPr wrap="square" rtlCol="0">
            <a:spAutoFit/>
          </a:bodyPr>
          <a:lstStyle/>
          <a:p>
            <a:pPr marL="342900" indent="-342900">
              <a:lnSpc>
                <a:spcPct val="150000"/>
              </a:lnSpc>
              <a:spcBef>
                <a:spcPts val="600"/>
              </a:spcBef>
              <a:spcAft>
                <a:spcPts val="600"/>
              </a:spcAft>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何品对明文用同样的散列算法求得摘要</a:t>
            </a:r>
            <a:r>
              <a:rPr lang="en-US" altLang="zh-CN" dirty="0">
                <a:latin typeface="微软雅黑" panose="020B0503020204020204" pitchFamily="34" charset="-122"/>
                <a:ea typeface="微软雅黑" panose="020B0503020204020204" pitchFamily="34" charset="-122"/>
              </a:rPr>
              <a:t>A</a:t>
            </a:r>
          </a:p>
          <a:p>
            <a:pPr marL="342900" indent="-342900">
              <a:lnSpc>
                <a:spcPct val="150000"/>
              </a:lnSpc>
              <a:spcBef>
                <a:spcPts val="600"/>
              </a:spcBef>
              <a:spcAft>
                <a:spcPts val="600"/>
              </a:spcAft>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用李成成的公钥对加密摘要进行解密取得摘要</a:t>
            </a:r>
            <a:r>
              <a:rPr lang="en-US" altLang="zh-CN" dirty="0" smtClean="0">
                <a:latin typeface="微软雅黑" panose="020B0503020204020204" pitchFamily="34" charset="-122"/>
                <a:ea typeface="微软雅黑" panose="020B0503020204020204" pitchFamily="34" charset="-122"/>
              </a:rPr>
              <a:t>B</a:t>
            </a:r>
          </a:p>
          <a:p>
            <a:pPr marL="342900" indent="-342900">
              <a:lnSpc>
                <a:spcPct val="150000"/>
              </a:lnSpc>
              <a:spcBef>
                <a:spcPts val="600"/>
              </a:spcBef>
              <a:spcAft>
                <a:spcPts val="600"/>
              </a:spcAft>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如果摘要</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等于摘要</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，则可以确定代码确实是李成成发送的</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因为黑客没有李成成都私钥，黑客对代码的任何修改将导致摘要</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和摘要</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不相同</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4611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事情还没有完！</a:t>
            </a:r>
            <a:endParaRPr lang="zh-CN" altLang="en-US" sz="3600" b="1" dirty="0"/>
          </a:p>
        </p:txBody>
      </p:sp>
      <p:sp>
        <p:nvSpPr>
          <p:cNvPr id="4" name="文本框 3"/>
          <p:cNvSpPr txBox="1"/>
          <p:nvPr/>
        </p:nvSpPr>
        <p:spPr>
          <a:xfrm>
            <a:off x="613064" y="747288"/>
            <a:ext cx="7502236" cy="5170646"/>
          </a:xfrm>
          <a:prstGeom prst="rect">
            <a:avLst/>
          </a:prstGeom>
          <a:noFill/>
        </p:spPr>
        <p:txBody>
          <a:bodyPr wrap="square" rtlCol="0">
            <a:spAutoFit/>
          </a:bodyPr>
          <a:lstStyle/>
          <a:p>
            <a:pPr>
              <a:lnSpc>
                <a:spcPct val="150000"/>
              </a:lnSpc>
              <a:spcBef>
                <a:spcPts val="0"/>
              </a:spcBef>
              <a:spcAft>
                <a:spcPts val="0"/>
              </a:spcAft>
            </a:pPr>
            <a:r>
              <a:rPr lang="zh-CN" altLang="en-US" sz="2000" dirty="0" smtClean="0">
                <a:latin typeface="微软雅黑" panose="020B0503020204020204" pitchFamily="34" charset="-122"/>
                <a:ea typeface="微软雅黑" panose="020B0503020204020204" pitchFamily="34" charset="-122"/>
              </a:rPr>
              <a:t>有了前面的数字签名技术，是否就保证了安全目标呢？我们聪明的黑客为了获取这份核心代码可谓煞费苦心！回顾签名验证过程：</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何品</a:t>
            </a:r>
            <a:r>
              <a:rPr lang="zh-CN" altLang="en-US" sz="2000" dirty="0" smtClean="0">
                <a:solidFill>
                  <a:schemeClr val="accent1"/>
                </a:solidFill>
                <a:latin typeface="微软雅黑" panose="020B0503020204020204" pitchFamily="34" charset="-122"/>
                <a:ea typeface="微软雅黑" panose="020B0503020204020204" pitchFamily="34" charset="-122"/>
              </a:rPr>
              <a:t>在公钥目录</a:t>
            </a:r>
            <a:r>
              <a:rPr lang="zh-CN" altLang="en-US" sz="2000" dirty="0">
                <a:solidFill>
                  <a:schemeClr val="accent1"/>
                </a:solidFill>
                <a:latin typeface="微软雅黑" panose="020B0503020204020204" pitchFamily="34" charset="-122"/>
                <a:ea typeface="微软雅黑" panose="020B0503020204020204" pitchFamily="34" charset="-122"/>
              </a:rPr>
              <a:t>中查询到了</a:t>
            </a:r>
            <a:r>
              <a:rPr lang="zh-CN" altLang="en-US" sz="2000" dirty="0" smtClean="0">
                <a:solidFill>
                  <a:schemeClr val="accent1"/>
                </a:solidFill>
                <a:latin typeface="微软雅黑" panose="020B0503020204020204" pitchFamily="34" charset="-122"/>
                <a:ea typeface="微软雅黑" panose="020B0503020204020204" pitchFamily="34" charset="-122"/>
              </a:rPr>
              <a:t>李成成的公</a:t>
            </a:r>
            <a:r>
              <a:rPr lang="zh-CN" altLang="en-US" sz="2000" dirty="0">
                <a:solidFill>
                  <a:schemeClr val="accent1"/>
                </a:solidFill>
                <a:latin typeface="微软雅黑" panose="020B0503020204020204" pitchFamily="34" charset="-122"/>
                <a:ea typeface="微软雅黑" panose="020B0503020204020204" pitchFamily="34" charset="-122"/>
              </a:rPr>
              <a:t>钥</a:t>
            </a: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何品用这个公钥对加密摘要进行了解密</a:t>
            </a: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该加密摘要是用</a:t>
            </a:r>
            <a:r>
              <a:rPr lang="zh-CN" altLang="en-US" sz="2000" dirty="0" smtClean="0">
                <a:solidFill>
                  <a:schemeClr val="accent1"/>
                </a:solidFill>
                <a:latin typeface="微软雅黑" panose="020B0503020204020204" pitchFamily="34" charset="-122"/>
                <a:ea typeface="微软雅黑" panose="020B0503020204020204" pitchFamily="34" charset="-122"/>
              </a:rPr>
              <a:t>李成成的私</a:t>
            </a:r>
            <a:r>
              <a:rPr lang="zh-CN" altLang="en-US" sz="2000" dirty="0">
                <a:solidFill>
                  <a:schemeClr val="accent1"/>
                </a:solidFill>
                <a:latin typeface="微软雅黑" panose="020B0503020204020204" pitchFamily="34" charset="-122"/>
                <a:ea typeface="微软雅黑" panose="020B0503020204020204" pitchFamily="34" charset="-122"/>
              </a:rPr>
              <a:t>钥创建的</a:t>
            </a: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李成成拥有</a:t>
            </a:r>
            <a:r>
              <a:rPr lang="zh-CN" altLang="en-US" sz="2000" dirty="0" smtClean="0">
                <a:solidFill>
                  <a:schemeClr val="accent1"/>
                </a:solidFill>
                <a:latin typeface="微软雅黑" panose="020B0503020204020204" pitchFamily="34" charset="-122"/>
                <a:ea typeface="微软雅黑" panose="020B0503020204020204" pitchFamily="34" charset="-122"/>
              </a:rPr>
              <a:t>该</a:t>
            </a:r>
            <a:r>
              <a:rPr lang="zh-CN" altLang="en-US" sz="2000" dirty="0">
                <a:solidFill>
                  <a:schemeClr val="accent1"/>
                </a:solidFill>
                <a:latin typeface="微软雅黑" panose="020B0503020204020204" pitchFamily="34" charset="-122"/>
                <a:ea typeface="微软雅黑" panose="020B0503020204020204" pitchFamily="34" charset="-122"/>
              </a:rPr>
              <a:t>私钥</a:t>
            </a:r>
            <a:r>
              <a:rPr lang="zh-CN" altLang="en-US" sz="2000" dirty="0" smtClean="0">
                <a:solidFill>
                  <a:schemeClr val="accent1"/>
                </a:solidFill>
                <a:latin typeface="微软雅黑" panose="020B0503020204020204" pitchFamily="34" charset="-122"/>
                <a:ea typeface="微软雅黑" panose="020B0503020204020204" pitchFamily="34" charset="-122"/>
              </a:rPr>
              <a:t>仅</a:t>
            </a:r>
            <a:r>
              <a:rPr lang="zh-CN" altLang="en-US" sz="2000" dirty="0">
                <a:solidFill>
                  <a:schemeClr val="accent1"/>
                </a:solidFill>
                <a:latin typeface="微软雅黑" panose="020B0503020204020204" pitchFamily="34" charset="-122"/>
                <a:ea typeface="微软雅黑" panose="020B0503020204020204" pitchFamily="34" charset="-122"/>
              </a:rPr>
              <a:t>存的唯一拷贝</a:t>
            </a:r>
          </a:p>
          <a:p>
            <a:pPr marL="342900" indent="-342900">
              <a:lnSpc>
                <a:spcPct val="150000"/>
              </a:lnSpc>
              <a:spcBef>
                <a:spcPts val="0"/>
              </a:spcBef>
              <a:spcAft>
                <a:spcPts val="0"/>
              </a:spcAft>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因此，如果解密得到的摘要相匹配，那么该代码一定是李成成发送</a:t>
            </a:r>
            <a:r>
              <a:rPr lang="zh-CN" altLang="en-US" sz="2000" dirty="0" smtClean="0">
                <a:solidFill>
                  <a:schemeClr val="accent1"/>
                </a:solidFill>
                <a:latin typeface="微软雅黑" panose="020B0503020204020204" pitchFamily="34" charset="-122"/>
                <a:ea typeface="微软雅黑" panose="020B0503020204020204" pitchFamily="34" charset="-122"/>
              </a:rPr>
              <a:t>的</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zh-CN" altLang="en-US" sz="2000" dirty="0" smtClean="0">
                <a:solidFill>
                  <a:srgbClr val="FF0000"/>
                </a:solidFill>
                <a:latin typeface="微软雅黑" panose="020B0503020204020204" pitchFamily="34" charset="-122"/>
                <a:ea typeface="微软雅黑" panose="020B0503020204020204" pitchFamily="34" charset="-122"/>
              </a:rPr>
              <a:t>且慢，聪明的黑客出招了：他侵入了公钥目录数据库，将李成成的公钥替换成了自己的公钥！将发生什那么？</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zh-CN" altLang="en-US" sz="2000" dirty="0" smtClean="0">
                <a:solidFill>
                  <a:srgbClr val="FF0000"/>
                </a:solidFill>
                <a:latin typeface="微软雅黑" panose="020B0503020204020204" pitchFamily="34" charset="-122"/>
                <a:ea typeface="微软雅黑" panose="020B0503020204020204" pitchFamily="34" charset="-122"/>
              </a:rPr>
              <a:t>我们辛辛苦苦构建的安全壁垒将轰然倒塌！</a:t>
            </a:r>
            <a:endParaRPr lang="en-US" altLang="zh-CN" sz="2000"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5791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a:t>公</a:t>
            </a:r>
            <a:r>
              <a:rPr lang="zh-CN" altLang="en-US" sz="3600" b="1" dirty="0" smtClean="0"/>
              <a:t>钥被替换的后果</a:t>
            </a:r>
            <a:endParaRPr lang="zh-CN" altLang="en-US" sz="3600" b="1" dirty="0"/>
          </a:p>
        </p:txBody>
      </p:sp>
      <p:sp>
        <p:nvSpPr>
          <p:cNvPr id="4" name="文本框 3"/>
          <p:cNvSpPr txBox="1"/>
          <p:nvPr/>
        </p:nvSpPr>
        <p:spPr>
          <a:xfrm>
            <a:off x="716973" y="5133434"/>
            <a:ext cx="7502236" cy="1200329"/>
          </a:xfrm>
          <a:prstGeom prst="rect">
            <a:avLst/>
          </a:prstGeom>
          <a:noFill/>
        </p:spPr>
        <p:txBody>
          <a:bodyPr wrap="square" rtlCol="0">
            <a:spAutoFit/>
          </a:bodyPr>
          <a:lstStyle/>
          <a:p>
            <a:pPr>
              <a:lnSpc>
                <a:spcPct val="150000"/>
              </a:lnSpc>
              <a:spcBef>
                <a:spcPts val="0"/>
              </a:spcBef>
              <a:spcAft>
                <a:spcPts val="0"/>
              </a:spcAft>
            </a:pPr>
            <a:r>
              <a:rPr lang="zh-CN" altLang="en-US" sz="1600" dirty="0" smtClean="0">
                <a:latin typeface="微软雅黑" panose="020B0503020204020204" pitchFamily="34" charset="-122"/>
                <a:ea typeface="微软雅黑" panose="020B0503020204020204" pitchFamily="34" charset="-122"/>
              </a:rPr>
              <a:t>公钥被黑客替换的后果就是何品兴奋的将黑客发送的垃圾代码当作李成成发送的核心代码，而黑客的这份代码最终给</a:t>
            </a:r>
            <a:r>
              <a:rPr lang="en-US" altLang="zh-CN" sz="1600" dirty="0" smtClean="0">
                <a:latin typeface="微软雅黑" panose="020B0503020204020204" pitchFamily="34" charset="-122"/>
                <a:ea typeface="微软雅黑" panose="020B0503020204020204" pitchFamily="34" charset="-122"/>
              </a:rPr>
              <a:t>MDM</a:t>
            </a:r>
            <a:r>
              <a:rPr lang="zh-CN" altLang="en-US" sz="1600" dirty="0" smtClean="0">
                <a:latin typeface="微软雅黑" panose="020B0503020204020204" pitchFamily="34" charset="-122"/>
                <a:ea typeface="微软雅黑" panose="020B0503020204020204" pitchFamily="34" charset="-122"/>
              </a:rPr>
              <a:t>项目带来了灾难的后果。我似乎已经听到竞争对手在阴暗的角落发出的幸灾乐祸的讥笑声！</a:t>
            </a:r>
            <a:endParaRPr lang="en-US" altLang="zh-CN" sz="1600" dirty="0" smtClean="0">
              <a:latin typeface="微软雅黑" panose="020B0503020204020204" pitchFamily="34" charset="-122"/>
              <a:ea typeface="微软雅黑" panose="020B0503020204020204" pitchFamily="34" charset="-122"/>
            </a:endParaRPr>
          </a:p>
        </p:txBody>
      </p:sp>
      <p:pic>
        <p:nvPicPr>
          <p:cNvPr id="6" name="Picture 2" descr="警卫人员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792" y="2185699"/>
            <a:ext cx="1423020" cy="14230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p:nvPr/>
        </p:nvCxnSpPr>
        <p:spPr>
          <a:xfrm>
            <a:off x="2347812" y="2886818"/>
            <a:ext cx="1829334" cy="0"/>
          </a:xfrm>
          <a:prstGeom prst="straightConnector1">
            <a:avLst/>
          </a:prstGeom>
          <a:ln w="3810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 name="Picture 12" descr="学生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635" y="2033739"/>
            <a:ext cx="1232766" cy="1232766"/>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6557635" y="3331719"/>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a:t>
            </a:r>
            <a:endParaRPr lang="zh-CN" altLang="en-US" sz="12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099560" y="3503210"/>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李成成</a:t>
            </a:r>
            <a:endParaRPr lang="zh-CN" altLang="en-US" sz="1200" b="1"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stretch>
            <a:fillRect/>
          </a:stretch>
        </p:blipFill>
        <p:spPr>
          <a:xfrm>
            <a:off x="3763674" y="1053382"/>
            <a:ext cx="1063724" cy="854564"/>
          </a:xfrm>
          <a:prstGeom prst="rect">
            <a:avLst/>
          </a:prstGeom>
        </p:spPr>
      </p:pic>
      <p:sp>
        <p:nvSpPr>
          <p:cNvPr id="12" name="流程图: 文档 11"/>
          <p:cNvSpPr/>
          <p:nvPr/>
        </p:nvSpPr>
        <p:spPr>
          <a:xfrm>
            <a:off x="5395494" y="1053382"/>
            <a:ext cx="1162141" cy="1040523"/>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黑客准备</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的垃圾代码</a:t>
            </a:r>
            <a:endParaRPr lang="en-US" altLang="zh-CN" sz="1400" dirty="0" smtClean="0">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a:off x="4177146" y="2886949"/>
            <a:ext cx="2470543" cy="102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187537" y="1956739"/>
            <a:ext cx="0" cy="940601"/>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053041" y="2748318"/>
            <a:ext cx="322385" cy="307777"/>
          </a:xfrm>
          <a:prstGeom prst="rect">
            <a:avLst/>
          </a:prstGeom>
          <a:noFill/>
        </p:spPr>
        <p:txBody>
          <a:bodyPr wrap="square" rtlCol="0">
            <a:spAutoFit/>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X</a:t>
            </a:r>
            <a:endParaRPr lang="zh-CN" altLang="en-US" sz="1400" dirty="0">
              <a:solidFill>
                <a:srgbClr val="FF0000"/>
              </a:solidFill>
              <a:latin typeface="微软雅黑" panose="020B0503020204020204" pitchFamily="34" charset="-122"/>
              <a:ea typeface="微软雅黑" panose="020B0503020204020204" pitchFamily="34" charset="-122"/>
            </a:endParaRPr>
          </a:p>
        </p:txBody>
      </p:sp>
      <p:cxnSp>
        <p:nvCxnSpPr>
          <p:cNvPr id="16" name="直接箭头连接符 15"/>
          <p:cNvCxnSpPr/>
          <p:nvPr/>
        </p:nvCxnSpPr>
        <p:spPr>
          <a:xfrm flipH="1">
            <a:off x="4817007" y="1480664"/>
            <a:ext cx="56809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80939" y="1053382"/>
            <a:ext cx="1533746" cy="77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smtClean="0">
                <a:latin typeface="微软雅黑" panose="020B0503020204020204" pitchFamily="34" charset="-122"/>
                <a:ea typeface="微软雅黑" panose="020B0503020204020204" pitchFamily="34" charset="-122"/>
              </a:rPr>
              <a:t>黑客替换了公钥，并用自己的私钥对垃圾代码签名</a:t>
            </a:r>
            <a:endParaRPr lang="zh-CN" altLang="en-US" sz="1400" dirty="0">
              <a:latin typeface="微软雅黑" panose="020B0503020204020204" pitchFamily="34" charset="-122"/>
              <a:ea typeface="微软雅黑" panose="020B0503020204020204" pitchFamily="34" charset="-122"/>
            </a:endParaRPr>
          </a:p>
        </p:txBody>
      </p:sp>
      <p:cxnSp>
        <p:nvCxnSpPr>
          <p:cNvPr id="17" name="直接箭头连接符 16"/>
          <p:cNvCxnSpPr/>
          <p:nvPr/>
        </p:nvCxnSpPr>
        <p:spPr>
          <a:xfrm>
            <a:off x="3134204" y="1439107"/>
            <a:ext cx="62947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337550" y="3608719"/>
            <a:ext cx="1672936"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把黑客的公钥当作李成成的公钥来做验证，一切</a:t>
            </a:r>
            <a:r>
              <a:rPr lang="en-US" altLang="zh-CN" sz="1400" dirty="0" smtClean="0">
                <a:latin typeface="微软雅黑" panose="020B0503020204020204" pitchFamily="34" charset="-122"/>
                <a:ea typeface="微软雅黑" panose="020B0503020204020204" pitchFamily="34" charset="-122"/>
              </a:rPr>
              <a:t>OK</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20" name="圆柱形 19"/>
          <p:cNvSpPr/>
          <p:nvPr/>
        </p:nvSpPr>
        <p:spPr>
          <a:xfrm>
            <a:off x="2725915" y="3635597"/>
            <a:ext cx="1042587" cy="11393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sz="1600" dirty="0">
                <a:latin typeface="微软雅黑" panose="020B0503020204020204" pitchFamily="34" charset="-122"/>
                <a:ea typeface="微软雅黑" panose="020B0503020204020204" pitchFamily="34" charset="-122"/>
              </a:rPr>
              <a:t>公</a:t>
            </a:r>
            <a:r>
              <a:rPr lang="zh-CN" altLang="en-US" sz="1600" dirty="0" smtClean="0">
                <a:latin typeface="微软雅黑" panose="020B0503020204020204" pitchFamily="34" charset="-122"/>
                <a:ea typeface="微软雅黑" panose="020B0503020204020204" pitchFamily="34" charset="-122"/>
              </a:rPr>
              <a:t>钥</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目录</a:t>
            </a:r>
            <a:endParaRPr lang="en-US" altLang="zh-CN" sz="1600" dirty="0" smtClean="0">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584843">
            <a:off x="3072826" y="4361475"/>
            <a:ext cx="406349" cy="467713"/>
          </a:xfrm>
          <a:prstGeom prst="rect">
            <a:avLst/>
          </a:prstGeom>
        </p:spPr>
      </p:pic>
      <p:sp>
        <p:nvSpPr>
          <p:cNvPr id="24" name="矩形标注 23"/>
          <p:cNvSpPr/>
          <p:nvPr/>
        </p:nvSpPr>
        <p:spPr>
          <a:xfrm>
            <a:off x="4291445" y="4083627"/>
            <a:ext cx="1093657" cy="691328"/>
          </a:xfrm>
          <a:prstGeom prst="wedgeRectCallout">
            <a:avLst>
              <a:gd name="adj1" fmla="val -121943"/>
              <a:gd name="adj2" fmla="val 24924"/>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被替换成黑客的公钥</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8558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为荣誉而战 </a:t>
            </a:r>
            <a:r>
              <a:rPr lang="en-US" altLang="zh-CN" sz="3600" b="1" dirty="0" smtClean="0"/>
              <a:t>– </a:t>
            </a:r>
            <a:r>
              <a:rPr lang="zh-CN" altLang="en-US" sz="3600" b="1" dirty="0" smtClean="0"/>
              <a:t>数字证书出场</a:t>
            </a:r>
            <a:endParaRPr lang="zh-CN" altLang="en-US" sz="3600" b="1" dirty="0"/>
          </a:p>
        </p:txBody>
      </p:sp>
      <p:sp>
        <p:nvSpPr>
          <p:cNvPr id="4" name="文本框 3"/>
          <p:cNvSpPr txBox="1"/>
          <p:nvPr/>
        </p:nvSpPr>
        <p:spPr>
          <a:xfrm>
            <a:off x="633846" y="1018634"/>
            <a:ext cx="7419109" cy="4585871"/>
          </a:xfrm>
          <a:prstGeom prst="rect">
            <a:avLst/>
          </a:prstGeom>
          <a:noFill/>
        </p:spPr>
        <p:txBody>
          <a:bodyPr wrap="square" rtlCol="0">
            <a:spAutoFit/>
          </a:bodyPr>
          <a:lstStyle/>
          <a:p>
            <a:pPr>
              <a:lnSpc>
                <a:spcPct val="150000"/>
              </a:lnSpc>
              <a:spcBef>
                <a:spcPts val="600"/>
              </a:spcBef>
              <a:spcAft>
                <a:spcPts val="600"/>
              </a:spcAft>
            </a:pPr>
            <a:r>
              <a:rPr lang="zh-CN" altLang="en-US" sz="2400" dirty="0" smtClean="0">
                <a:latin typeface="微软雅黑" panose="020B0503020204020204" pitchFamily="34" charset="-122"/>
                <a:ea typeface="微软雅黑" panose="020B0503020204020204" pitchFamily="34" charset="-122"/>
              </a:rPr>
              <a:t>上述黑客替换公钥的攻击行为，其根本原因在于：</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400" dirty="0" smtClean="0">
                <a:solidFill>
                  <a:srgbClr val="FF0000"/>
                </a:solidFill>
                <a:latin typeface="微软雅黑" panose="020B0503020204020204" pitchFamily="34" charset="-122"/>
                <a:ea typeface="微软雅黑" panose="020B0503020204020204" pitchFamily="34" charset="-122"/>
              </a:rPr>
              <a:t>没有提供一种机制将特定的一个公钥和特定的一个人绑定在一起！</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400" dirty="0" smtClean="0">
                <a:solidFill>
                  <a:srgbClr val="FF0000"/>
                </a:solidFill>
                <a:latin typeface="微软雅黑" panose="020B0503020204020204" pitchFamily="34" charset="-122"/>
                <a:ea typeface="微软雅黑" panose="020B0503020204020204" pitchFamily="34" charset="-122"/>
              </a:rPr>
              <a:t>我们需要确保一个特定的公钥属于某个特定的人！</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400" dirty="0" smtClean="0">
                <a:latin typeface="微软雅黑" panose="020B0503020204020204" pitchFamily="34" charset="-122"/>
                <a:ea typeface="微软雅黑" panose="020B0503020204020204" pitchFamily="34" charset="-122"/>
              </a:rPr>
              <a:t>上述攻击的主要原因就在于何品没有办法确保取得的公钥确实就是李成成的公钥。</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400" dirty="0" smtClean="0">
                <a:latin typeface="微软雅黑" panose="020B0503020204020204" pitchFamily="34" charset="-122"/>
                <a:ea typeface="微软雅黑" panose="020B0503020204020204" pitchFamily="34" charset="-122"/>
              </a:rPr>
              <a:t>这正是数字证书需要解决的问题！</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659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数字证书的本质</a:t>
            </a:r>
            <a:endParaRPr lang="zh-CN" altLang="en-US" sz="3600" b="1" dirty="0"/>
          </a:p>
        </p:txBody>
      </p:sp>
      <p:sp>
        <p:nvSpPr>
          <p:cNvPr id="4" name="文本框 3"/>
          <p:cNvSpPr txBox="1"/>
          <p:nvPr/>
        </p:nvSpPr>
        <p:spPr>
          <a:xfrm>
            <a:off x="633846" y="734975"/>
            <a:ext cx="7419109" cy="1289905"/>
          </a:xfrm>
          <a:prstGeom prst="rect">
            <a:avLst/>
          </a:prstGeom>
          <a:noFill/>
        </p:spPr>
        <p:txBody>
          <a:bodyPr wrap="square" rtlCol="0">
            <a:spAutoFit/>
          </a:bodyPr>
          <a:lstStyle/>
          <a:p>
            <a:pPr>
              <a:lnSpc>
                <a:spcPct val="150000"/>
              </a:lnSpc>
              <a:spcBef>
                <a:spcPts val="0"/>
              </a:spcBef>
              <a:spcAft>
                <a:spcPts val="0"/>
              </a:spcAft>
            </a:pPr>
            <a:r>
              <a:rPr lang="zh-CN" altLang="en-US" dirty="0" smtClean="0">
                <a:latin typeface="微软雅黑" panose="020B0503020204020204" pitchFamily="34" charset="-122"/>
                <a:ea typeface="微软雅黑" panose="020B0503020204020204" pitchFamily="34" charset="-122"/>
              </a:rPr>
              <a:t>实际上，数字证书的本质非常非常的简单，一个数字证书只不过是一份这样的文件，在这份文件中写到：</a:t>
            </a:r>
            <a:r>
              <a:rPr lang="zh-CN" altLang="en-US" dirty="0" smtClean="0">
                <a:solidFill>
                  <a:srgbClr val="FF0000"/>
                </a:solidFill>
                <a:latin typeface="微软雅黑" panose="020B0503020204020204" pitchFamily="34" charset="-122"/>
                <a:ea typeface="微软雅黑" panose="020B0503020204020204" pitchFamily="34" charset="-122"/>
              </a:rPr>
              <a:t>“我担保这个特定的公钥是和这个特定的人相关联的，请相信我！”</a:t>
            </a:r>
            <a:endParaRPr lang="en-US" altLang="zh-CN" dirty="0" smtClean="0">
              <a:solidFill>
                <a:srgbClr val="FF0000"/>
              </a:solidFill>
              <a:latin typeface="微软雅黑" panose="020B0503020204020204" pitchFamily="34" charset="-122"/>
              <a:ea typeface="微软雅黑" panose="020B0503020204020204" pitchFamily="34" charset="-122"/>
            </a:endParaRPr>
          </a:p>
        </p:txBody>
      </p:sp>
      <p:pic>
        <p:nvPicPr>
          <p:cNvPr id="9218" name="Picture 2" descr="polic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938" y="1724891"/>
            <a:ext cx="4874924" cy="473089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39492" y="2876296"/>
            <a:ext cx="1184563" cy="1477328"/>
          </a:xfrm>
          <a:prstGeom prst="rect">
            <a:avLst/>
          </a:prstGeom>
          <a:noFill/>
        </p:spPr>
        <p:txBody>
          <a:bodyPr wrap="square" rtlCol="0">
            <a:spAutoFit/>
          </a:bodyPr>
          <a:lstStyle/>
          <a:p>
            <a:pPr>
              <a:lnSpc>
                <a:spcPct val="150000"/>
              </a:lnSpc>
            </a:pPr>
            <a:r>
              <a:rPr lang="zh-CN" altLang="en-US" sz="1200" b="1" dirty="0" smtClean="0">
                <a:solidFill>
                  <a:schemeClr val="bg1"/>
                </a:solidFill>
                <a:latin typeface="微软雅黑" panose="020B0503020204020204" pitchFamily="34" charset="-122"/>
                <a:ea typeface="微软雅黑" panose="020B0503020204020204" pitchFamily="34" charset="-122"/>
              </a:rPr>
              <a:t>我担保，此证书中的公钥是属于李成成的，上面有我的签名，请相信我！</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0243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3600" b="1" dirty="0" smtClean="0"/>
              <a:t>网络安全威胁的主要类型</a:t>
            </a:r>
            <a:endParaRPr lang="zh-CN" altLang="en-US" sz="3600" b="1" dirty="0"/>
          </a:p>
        </p:txBody>
      </p:sp>
      <p:sp>
        <p:nvSpPr>
          <p:cNvPr id="59" name="文本框 58"/>
          <p:cNvSpPr txBox="1"/>
          <p:nvPr/>
        </p:nvSpPr>
        <p:spPr>
          <a:xfrm>
            <a:off x="955963" y="1196851"/>
            <a:ext cx="4125191" cy="4524315"/>
          </a:xfrm>
          <a:prstGeom prst="rect">
            <a:avLst/>
          </a:prstGeom>
          <a:noFill/>
        </p:spPr>
        <p:txBody>
          <a:bodyPr wrap="square" rtlCol="0">
            <a:spAutoFit/>
          </a:bodyPr>
          <a:lstStyle/>
          <a:p>
            <a:pPr marL="720000" lvl="1" indent="-457200">
              <a:lnSpc>
                <a:spcPct val="150000"/>
              </a:lnSpc>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内部的</a:t>
            </a:r>
            <a:r>
              <a:rPr lang="zh-CN" altLang="en-US" sz="2400" dirty="0" smtClean="0">
                <a:latin typeface="微软雅黑" panose="020B0503020204020204" pitchFamily="34" charset="-122"/>
                <a:ea typeface="微软雅黑" panose="020B0503020204020204" pitchFamily="34" charset="-122"/>
              </a:rPr>
              <a:t>窃密</a:t>
            </a:r>
            <a:endParaRPr lang="en-US" altLang="zh-CN" sz="2400" dirty="0" smtClean="0">
              <a:latin typeface="微软雅黑" panose="020B0503020204020204" pitchFamily="34" charset="-122"/>
              <a:ea typeface="微软雅黑" panose="020B0503020204020204" pitchFamily="34" charset="-122"/>
            </a:endParaRPr>
          </a:p>
          <a:p>
            <a:pPr marL="720000" lvl="1" indent="-457200">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窃听和截取</a:t>
            </a:r>
            <a:endParaRPr lang="en-US" altLang="zh-CN" sz="2400" dirty="0" smtClean="0">
              <a:latin typeface="微软雅黑" panose="020B0503020204020204" pitchFamily="34" charset="-122"/>
              <a:ea typeface="微软雅黑" panose="020B0503020204020204" pitchFamily="34" charset="-122"/>
            </a:endParaRPr>
          </a:p>
          <a:p>
            <a:pPr marL="720000" lvl="1" indent="-457200">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重放攻击</a:t>
            </a:r>
            <a:endParaRPr lang="en-US" altLang="zh-CN" sz="2400" dirty="0" smtClean="0">
              <a:latin typeface="微软雅黑" panose="020B0503020204020204" pitchFamily="34" charset="-122"/>
              <a:ea typeface="微软雅黑" panose="020B0503020204020204" pitchFamily="34" charset="-122"/>
            </a:endParaRPr>
          </a:p>
          <a:p>
            <a:pPr marL="720000" lvl="1" indent="-457200">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未</a:t>
            </a:r>
            <a:r>
              <a:rPr lang="zh-CN" altLang="en-US" sz="2400" dirty="0">
                <a:latin typeface="微软雅黑" panose="020B0503020204020204" pitchFamily="34" charset="-122"/>
                <a:ea typeface="微软雅黑" panose="020B0503020204020204" pitchFamily="34" charset="-122"/>
              </a:rPr>
              <a:t>授权的</a:t>
            </a:r>
            <a:r>
              <a:rPr lang="zh-CN" altLang="en-US" sz="2400" dirty="0" smtClean="0">
                <a:latin typeface="微软雅黑" panose="020B0503020204020204" pitchFamily="34" charset="-122"/>
                <a:ea typeface="微软雅黑" panose="020B0503020204020204" pitchFamily="34" charset="-122"/>
              </a:rPr>
              <a:t>访问</a:t>
            </a:r>
            <a:endParaRPr lang="en-US" altLang="zh-CN" sz="2400" dirty="0" smtClean="0">
              <a:latin typeface="微软雅黑" panose="020B0503020204020204" pitchFamily="34" charset="-122"/>
              <a:ea typeface="微软雅黑" panose="020B0503020204020204" pitchFamily="34" charset="-122"/>
            </a:endParaRPr>
          </a:p>
          <a:p>
            <a:pPr marL="720000" lvl="1" indent="-457200">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破坏</a:t>
            </a:r>
            <a:r>
              <a:rPr lang="zh-CN" altLang="en-US" sz="2400" dirty="0">
                <a:latin typeface="微软雅黑" panose="020B0503020204020204" pitchFamily="34" charset="-122"/>
                <a:ea typeface="微软雅黑" panose="020B0503020204020204" pitchFamily="34" charset="-122"/>
              </a:rPr>
              <a:t>信息的</a:t>
            </a:r>
            <a:r>
              <a:rPr lang="zh-CN" altLang="en-US" sz="2400" dirty="0" smtClean="0">
                <a:latin typeface="微软雅黑" panose="020B0503020204020204" pitchFamily="34" charset="-122"/>
                <a:ea typeface="微软雅黑" panose="020B0503020204020204" pitchFamily="34" charset="-122"/>
              </a:rPr>
              <a:t>完整性</a:t>
            </a:r>
            <a:endParaRPr lang="en-US" altLang="zh-CN" sz="2400" dirty="0" smtClean="0">
              <a:latin typeface="微软雅黑" panose="020B0503020204020204" pitchFamily="34" charset="-122"/>
              <a:ea typeface="微软雅黑" panose="020B0503020204020204" pitchFamily="34" charset="-122"/>
            </a:endParaRPr>
          </a:p>
          <a:p>
            <a:pPr marL="720000" lvl="1" indent="-457200">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破坏</a:t>
            </a:r>
            <a:r>
              <a:rPr lang="zh-CN" altLang="en-US" sz="2400" dirty="0">
                <a:latin typeface="微软雅黑" panose="020B0503020204020204" pitchFamily="34" charset="-122"/>
                <a:ea typeface="微软雅黑" panose="020B0503020204020204" pitchFamily="34" charset="-122"/>
              </a:rPr>
              <a:t>系统的</a:t>
            </a:r>
            <a:r>
              <a:rPr lang="zh-CN" altLang="en-US" sz="2400" dirty="0" smtClean="0">
                <a:latin typeface="微软雅黑" panose="020B0503020204020204" pitchFamily="34" charset="-122"/>
                <a:ea typeface="微软雅黑" panose="020B0503020204020204" pitchFamily="34" charset="-122"/>
              </a:rPr>
              <a:t>可用性</a:t>
            </a:r>
            <a:endParaRPr lang="en-US" altLang="zh-CN" sz="2400" dirty="0" smtClean="0">
              <a:latin typeface="微软雅黑" panose="020B0503020204020204" pitchFamily="34" charset="-122"/>
              <a:ea typeface="微软雅黑" panose="020B0503020204020204" pitchFamily="34" charset="-122"/>
            </a:endParaRPr>
          </a:p>
          <a:p>
            <a:pPr marL="720000" lvl="1" indent="-457200">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身份冒充</a:t>
            </a:r>
            <a:endParaRPr lang="en-US" altLang="zh-CN" sz="2400" dirty="0" smtClean="0">
              <a:latin typeface="微软雅黑" panose="020B0503020204020204" pitchFamily="34" charset="-122"/>
              <a:ea typeface="微软雅黑" panose="020B0503020204020204" pitchFamily="34" charset="-122"/>
            </a:endParaRPr>
          </a:p>
          <a:p>
            <a:pPr marL="720000" lvl="1" indent="-457200">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抵赖</a:t>
            </a:r>
            <a:endParaRPr lang="en-US" altLang="zh-CN" sz="24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444837" y="1196851"/>
            <a:ext cx="2380384" cy="1928800"/>
          </a:xfrm>
          <a:prstGeom prst="rect">
            <a:avLst/>
          </a:prstGeom>
        </p:spPr>
      </p:pic>
      <p:pic>
        <p:nvPicPr>
          <p:cNvPr id="4" name="图片 3"/>
          <p:cNvPicPr>
            <a:picLocks noChangeAspect="1"/>
          </p:cNvPicPr>
          <p:nvPr/>
        </p:nvPicPr>
        <p:blipFill>
          <a:blip r:embed="rId3"/>
          <a:stretch>
            <a:fillRect/>
          </a:stretch>
        </p:blipFill>
        <p:spPr>
          <a:xfrm>
            <a:off x="5444837" y="3540325"/>
            <a:ext cx="2441865" cy="1995755"/>
          </a:xfrm>
          <a:prstGeom prst="rect">
            <a:avLst/>
          </a:prstGeom>
        </p:spPr>
      </p:pic>
    </p:spTree>
    <p:extLst>
      <p:ext uri="{BB962C8B-B14F-4D97-AF65-F5344CB8AC3E}">
        <p14:creationId xmlns:p14="http://schemas.microsoft.com/office/powerpoint/2010/main" val="3361720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谁来担保，如何担保？</a:t>
            </a:r>
            <a:endParaRPr lang="zh-CN" altLang="en-US" sz="3600" b="1" dirty="0"/>
          </a:p>
        </p:txBody>
      </p:sp>
      <p:sp>
        <p:nvSpPr>
          <p:cNvPr id="4" name="文本框 3"/>
          <p:cNvSpPr txBox="1"/>
          <p:nvPr/>
        </p:nvSpPr>
        <p:spPr>
          <a:xfrm>
            <a:off x="519546" y="984356"/>
            <a:ext cx="7803572" cy="4708981"/>
          </a:xfrm>
          <a:prstGeom prst="rect">
            <a:avLst/>
          </a:prstGeom>
          <a:noFill/>
        </p:spPr>
        <p:txBody>
          <a:bodyPr wrap="square" rtlCol="0">
            <a:spAutoFit/>
          </a:bodyPr>
          <a:lstStyle/>
          <a:p>
            <a:pPr>
              <a:lnSpc>
                <a:spcPct val="150000"/>
              </a:lnSpc>
              <a:spcBef>
                <a:spcPts val="600"/>
              </a:spcBef>
              <a:spcAft>
                <a:spcPts val="600"/>
              </a:spcAft>
            </a:pPr>
            <a:r>
              <a:rPr lang="zh-CN" altLang="en-US" sz="2000" dirty="0" smtClean="0">
                <a:latin typeface="微软雅黑" panose="020B0503020204020204" pitchFamily="34" charset="-122"/>
                <a:ea typeface="微软雅黑" panose="020B0503020204020204" pitchFamily="34" charset="-122"/>
              </a:rPr>
              <a:t>数字证书中出现了担保、信任这样的非技术词汇，那么谁来担保，如何担保？难道由黑客来担保？我们应该相信谁？究竟谁还值得信任？</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zh-CN" altLang="en-US" sz="2000" dirty="0" smtClean="0">
                <a:solidFill>
                  <a:srgbClr val="FF0000"/>
                </a:solidFill>
                <a:latin typeface="微软雅黑" panose="020B0503020204020204" pitchFamily="34" charset="-122"/>
                <a:ea typeface="微软雅黑" panose="020B0503020204020204" pitchFamily="34" charset="-122"/>
              </a:rPr>
              <a:t>必须选择一个可信度、公认的、权威的第三方机构来担保</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zh-CN" altLang="en-US" sz="2000" dirty="0" smtClean="0">
                <a:solidFill>
                  <a:srgbClr val="FF0000"/>
                </a:solidFill>
                <a:latin typeface="微软雅黑" panose="020B0503020204020204" pitchFamily="34" charset="-122"/>
                <a:ea typeface="微软雅黑" panose="020B0503020204020204" pitchFamily="34" charset="-122"/>
              </a:rPr>
              <a:t>通信的双方都信任这个机构的权威性</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zh-CN" altLang="en-US" sz="2000" dirty="0" smtClean="0">
                <a:solidFill>
                  <a:srgbClr val="FF0000"/>
                </a:solidFill>
                <a:latin typeface="微软雅黑" panose="020B0503020204020204" pitchFamily="34" charset="-122"/>
                <a:ea typeface="微软雅黑" panose="020B0503020204020204" pitchFamily="34" charset="-122"/>
              </a:rPr>
              <a:t>比如现实中的公安局、法院、检察院等机构</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zh-CN" altLang="en-US" sz="2000" dirty="0" smtClean="0">
                <a:solidFill>
                  <a:srgbClr val="FF0000"/>
                </a:solidFill>
                <a:latin typeface="微软雅黑" panose="020B0503020204020204" pitchFamily="34" charset="-122"/>
                <a:ea typeface="微软雅黑" panose="020B0503020204020204" pitchFamily="34" charset="-122"/>
              </a:rPr>
              <a:t>比如网络购物中的支付宝担保交易</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zh-CN" altLang="en-US" sz="2000" dirty="0" smtClean="0">
                <a:solidFill>
                  <a:srgbClr val="FF0000"/>
                </a:solidFill>
                <a:latin typeface="微软雅黑" panose="020B0503020204020204" pitchFamily="34" charset="-122"/>
                <a:ea typeface="微软雅黑" panose="020B0503020204020204" pitchFamily="34" charset="-122"/>
              </a:rPr>
              <a:t>这个第三方机构就称为</a:t>
            </a:r>
            <a:r>
              <a:rPr lang="en-US" altLang="zh-CN" sz="2000" dirty="0" smtClean="0">
                <a:solidFill>
                  <a:srgbClr val="FF0000"/>
                </a:solidFill>
                <a:latin typeface="微软雅黑" panose="020B0503020204020204" pitchFamily="34" charset="-122"/>
                <a:ea typeface="微软雅黑" panose="020B0503020204020204" pitchFamily="34" charset="-122"/>
              </a:rPr>
              <a:t>CA</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Certificate Authority</a:t>
            </a:r>
            <a:r>
              <a:rPr lang="zh-CN" altLang="en-US" sz="2000" dirty="0" smtClean="0">
                <a:solidFill>
                  <a:srgbClr val="FF0000"/>
                </a:solidFill>
                <a:latin typeface="微软雅黑" panose="020B0503020204020204" pitchFamily="34" charset="-122"/>
                <a:ea typeface="微软雅黑" panose="020B0503020204020204" pitchFamily="34" charset="-122"/>
              </a:rPr>
              <a:t>）</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zh-CN" altLang="en-US" sz="2000" dirty="0" smtClean="0">
                <a:solidFill>
                  <a:srgbClr val="FF0000"/>
                </a:solidFill>
                <a:latin typeface="微软雅黑" panose="020B0503020204020204" pitchFamily="34" charset="-122"/>
                <a:ea typeface="微软雅黑" panose="020B0503020204020204" pitchFamily="34" charset="-122"/>
              </a:rPr>
              <a:t>担保的方式是</a:t>
            </a:r>
            <a:r>
              <a:rPr lang="en-US" altLang="zh-CN" sz="2000" dirty="0" smtClean="0">
                <a:solidFill>
                  <a:srgbClr val="FF0000"/>
                </a:solidFill>
                <a:latin typeface="微软雅黑" panose="020B0503020204020204" pitchFamily="34" charset="-122"/>
                <a:ea typeface="微软雅黑" panose="020B0503020204020204" pitchFamily="34" charset="-122"/>
              </a:rPr>
              <a:t>CA</a:t>
            </a:r>
            <a:r>
              <a:rPr lang="zh-CN" altLang="en-US" sz="2000" dirty="0" smtClean="0">
                <a:solidFill>
                  <a:srgbClr val="FF0000"/>
                </a:solidFill>
                <a:latin typeface="微软雅黑" panose="020B0503020204020204" pitchFamily="34" charset="-122"/>
                <a:ea typeface="微软雅黑" panose="020B0503020204020204" pitchFamily="34" charset="-122"/>
              </a:rPr>
              <a:t>在证书上进行签名</a:t>
            </a:r>
            <a:endParaRPr lang="en-US" altLang="zh-CN" sz="2000"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72652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数字证书中的核心内容</a:t>
            </a:r>
            <a:endParaRPr lang="zh-CN" altLang="en-US" sz="3600" b="1" dirty="0"/>
          </a:p>
        </p:txBody>
      </p:sp>
      <p:sp>
        <p:nvSpPr>
          <p:cNvPr id="4" name="文本框 3"/>
          <p:cNvSpPr txBox="1"/>
          <p:nvPr/>
        </p:nvSpPr>
        <p:spPr>
          <a:xfrm>
            <a:off x="519546" y="984356"/>
            <a:ext cx="7803572" cy="2769989"/>
          </a:xfrm>
          <a:prstGeom prst="rect">
            <a:avLst/>
          </a:prstGeom>
          <a:noFill/>
        </p:spPr>
        <p:txBody>
          <a:bodyPr wrap="square" rtlCol="0">
            <a:spAutoFit/>
          </a:bodyPr>
          <a:lstStyle/>
          <a:p>
            <a:pPr>
              <a:lnSpc>
                <a:spcPct val="150000"/>
              </a:lnSpc>
              <a:spcBef>
                <a:spcPts val="600"/>
              </a:spcBef>
              <a:spcAft>
                <a:spcPts val="600"/>
              </a:spcAft>
            </a:pPr>
            <a:r>
              <a:rPr lang="zh-CN" altLang="en-US" sz="2400" dirty="0" smtClean="0">
                <a:latin typeface="微软雅黑" panose="020B0503020204020204" pitchFamily="34" charset="-122"/>
                <a:ea typeface="微软雅黑" panose="020B0503020204020204" pitchFamily="34" charset="-122"/>
              </a:rPr>
              <a:t>数字证书中的核心内容其实只有三项：</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zh-CN" altLang="en-US" sz="2400" dirty="0" smtClean="0">
                <a:solidFill>
                  <a:srgbClr val="FF0000"/>
                </a:solidFill>
                <a:latin typeface="微软雅黑" panose="020B0503020204020204" pitchFamily="34" charset="-122"/>
                <a:ea typeface="微软雅黑" panose="020B0503020204020204" pitchFamily="34" charset="-122"/>
              </a:rPr>
              <a:t>所有者身份信息标识</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zh-CN" altLang="en-US" sz="2400" dirty="0" smtClean="0">
                <a:solidFill>
                  <a:srgbClr val="FF0000"/>
                </a:solidFill>
                <a:latin typeface="微软雅黑" panose="020B0503020204020204" pitchFamily="34" charset="-122"/>
                <a:ea typeface="微软雅黑" panose="020B0503020204020204" pitchFamily="34" charset="-122"/>
              </a:rPr>
              <a:t>所有者的公钥</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en-US" altLang="zh-CN" sz="2400" dirty="0" smtClean="0">
                <a:solidFill>
                  <a:srgbClr val="FF0000"/>
                </a:solidFill>
                <a:latin typeface="微软雅黑" panose="020B0503020204020204" pitchFamily="34" charset="-122"/>
                <a:ea typeface="微软雅黑" panose="020B0503020204020204" pitchFamily="34" charset="-122"/>
              </a:rPr>
              <a:t>CA</a:t>
            </a:r>
            <a:r>
              <a:rPr lang="zh-CN" altLang="en-US" sz="2400" dirty="0" smtClean="0">
                <a:solidFill>
                  <a:srgbClr val="FF0000"/>
                </a:solidFill>
                <a:latin typeface="微软雅黑" panose="020B0503020204020204" pitchFamily="34" charset="-122"/>
                <a:ea typeface="微软雅黑" panose="020B0503020204020204" pitchFamily="34" charset="-122"/>
              </a:rPr>
              <a:t>认证机构的签名</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pic>
        <p:nvPicPr>
          <p:cNvPr id="5" name="Picture 2" descr="polic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338" y="1589809"/>
            <a:ext cx="4874924" cy="473089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808518" y="3958378"/>
            <a:ext cx="1184563" cy="377411"/>
          </a:xfrm>
          <a:prstGeom prst="rect">
            <a:avLst/>
          </a:prstGeom>
          <a:noFill/>
        </p:spPr>
        <p:txBody>
          <a:bodyPr wrap="square" rtlCol="0">
            <a:spAutoFit/>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李成成</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683827" y="4438771"/>
            <a:ext cx="1381991" cy="415498"/>
          </a:xfrm>
          <a:prstGeom prst="rect">
            <a:avLst/>
          </a:prstGeom>
          <a:noFill/>
        </p:spPr>
        <p:txBody>
          <a:bodyPr wrap="square" rtlCol="0">
            <a:spAutoFit/>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李成成的公钥</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8" name="文本框 5"/>
          <p:cNvSpPr txBox="1"/>
          <p:nvPr/>
        </p:nvSpPr>
        <p:spPr>
          <a:xfrm>
            <a:off x="5683828" y="4926183"/>
            <a:ext cx="1309254" cy="415498"/>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赫荣奎的签名</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1273" y="4335789"/>
            <a:ext cx="2763982"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CN" altLang="en-US" sz="1600" dirty="0" smtClean="0">
                <a:solidFill>
                  <a:schemeClr val="accent1"/>
                </a:solidFill>
                <a:latin typeface="微软雅黑" panose="020B0503020204020204" pitchFamily="34" charset="-122"/>
                <a:ea typeface="微软雅黑" panose="020B0503020204020204" pitchFamily="34" charset="-122"/>
              </a:rPr>
              <a:t>假设在公司组织内，我们都信任赫总，那么</a:t>
            </a:r>
            <a:r>
              <a:rPr lang="en-US" altLang="zh-CN" sz="1600" dirty="0" smtClean="0">
                <a:solidFill>
                  <a:schemeClr val="accent1"/>
                </a:solidFill>
                <a:latin typeface="微软雅黑" panose="020B0503020204020204" pitchFamily="34" charset="-122"/>
                <a:ea typeface="微软雅黑" panose="020B0503020204020204" pitchFamily="34" charset="-122"/>
              </a:rPr>
              <a:t>MDM</a:t>
            </a:r>
            <a:r>
              <a:rPr lang="zh-CN" altLang="en-US" sz="1600" dirty="0" smtClean="0">
                <a:solidFill>
                  <a:schemeClr val="accent1"/>
                </a:solidFill>
                <a:latin typeface="微软雅黑" panose="020B0503020204020204" pitchFamily="34" charset="-122"/>
                <a:ea typeface="微软雅黑" panose="020B0503020204020204" pitchFamily="34" charset="-122"/>
              </a:rPr>
              <a:t>核心代码的传递中，李成成的证书可以如右图所示</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9" name="右箭头 8"/>
          <p:cNvSpPr/>
          <p:nvPr/>
        </p:nvSpPr>
        <p:spPr>
          <a:xfrm>
            <a:off x="3595255" y="4926183"/>
            <a:ext cx="1288472" cy="2692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72364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数字证书签名和验证</a:t>
            </a:r>
            <a:endParaRPr lang="zh-CN" altLang="en-US" sz="3600" b="1" dirty="0"/>
          </a:p>
        </p:txBody>
      </p:sp>
      <p:sp>
        <p:nvSpPr>
          <p:cNvPr id="4" name="文本框 3"/>
          <p:cNvSpPr txBox="1"/>
          <p:nvPr/>
        </p:nvSpPr>
        <p:spPr>
          <a:xfrm>
            <a:off x="519546" y="828170"/>
            <a:ext cx="7803572" cy="4708981"/>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证书的签名过程是</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对证书信息做散列摘要后用</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的私钥对摘要进行加密而形成</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验证过程就需要用</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的公钥来解密摘要进行对比</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而</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的公钥也应该绑定到一个证书，而此证书上又有上级</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的签名，又需要上级</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的公钥来验证子</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自身的证书。</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这就形成了一个证书链（可以有多级子</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这个链的终结于顶级根</a:t>
            </a:r>
            <a:r>
              <a:rPr lang="en-US" altLang="zh-CN" sz="2000" dirty="0" smtClean="0">
                <a:latin typeface="微软雅黑" panose="020B0503020204020204" pitchFamily="34" charset="-122"/>
                <a:ea typeface="微软雅黑" panose="020B0503020204020204" pitchFamily="34" charset="-122"/>
              </a:rPr>
              <a:t>CA</a:t>
            </a:r>
          </a:p>
          <a:p>
            <a:pPr marL="285750" indent="-28575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根</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的证书是“自签名”的</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对根</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你只能选择“信任”或者“不信任”</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很多软件（如浏览器）内置了很多权威的受信任</a:t>
            </a:r>
            <a:r>
              <a:rPr lang="en-US" altLang="zh-CN" sz="2000" dirty="0" smtClean="0">
                <a:latin typeface="微软雅黑" panose="020B0503020204020204" pitchFamily="34" charset="-122"/>
                <a:ea typeface="微软雅黑" panose="020B0503020204020204" pitchFamily="34" charset="-122"/>
              </a:rPr>
              <a:t>CA</a:t>
            </a:r>
            <a:r>
              <a:rPr lang="zh-CN" altLang="en-US" sz="2000" dirty="0" smtClean="0">
                <a:latin typeface="微软雅黑" panose="020B0503020204020204" pitchFamily="34" charset="-122"/>
                <a:ea typeface="微软雅黑" panose="020B0503020204020204" pitchFamily="34" charset="-122"/>
              </a:rPr>
              <a:t>的根证书</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19342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MDM</a:t>
            </a:r>
            <a:r>
              <a:rPr lang="zh-CN" altLang="en-US" sz="3600" b="1" dirty="0" smtClean="0"/>
              <a:t>核心代码传递 </a:t>
            </a:r>
            <a:r>
              <a:rPr lang="en-US" altLang="zh-CN" sz="3600" b="1" dirty="0" smtClean="0"/>
              <a:t>- </a:t>
            </a:r>
            <a:r>
              <a:rPr lang="zh-CN" altLang="en-US" sz="3600" b="1" dirty="0" smtClean="0"/>
              <a:t>最终方案</a:t>
            </a:r>
            <a:endParaRPr lang="zh-CN" altLang="en-US" sz="3600" b="1" dirty="0"/>
          </a:p>
        </p:txBody>
      </p:sp>
      <p:grpSp>
        <p:nvGrpSpPr>
          <p:cNvPr id="42" name="组合 41"/>
          <p:cNvGrpSpPr/>
          <p:nvPr/>
        </p:nvGrpSpPr>
        <p:grpSpPr>
          <a:xfrm>
            <a:off x="268385" y="763049"/>
            <a:ext cx="8357535" cy="2260327"/>
            <a:chOff x="289167" y="804613"/>
            <a:chExt cx="8357535" cy="2260327"/>
          </a:xfrm>
        </p:grpSpPr>
        <p:pic>
          <p:nvPicPr>
            <p:cNvPr id="1026" name="Picture 2" descr="license manager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7160" y="1883783"/>
              <a:ext cx="855366" cy="85536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警卫人员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02" y="804613"/>
              <a:ext cx="1132075" cy="11320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学生图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123" y="871603"/>
              <a:ext cx="1061262" cy="106126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直接箭头连接符 27"/>
            <p:cNvCxnSpPr>
              <a:stCxn id="26" idx="3"/>
              <a:endCxn id="27" idx="1"/>
            </p:cNvCxnSpPr>
            <p:nvPr/>
          </p:nvCxnSpPr>
          <p:spPr>
            <a:xfrm>
              <a:off x="1861477" y="1370651"/>
              <a:ext cx="4957646" cy="3158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 descr="license manager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82" y="1932865"/>
              <a:ext cx="855366" cy="855366"/>
            </a:xfrm>
            <a:prstGeom prst="rect">
              <a:avLst/>
            </a:prstGeom>
            <a:noFill/>
            <a:extLst>
              <a:ext uri="{909E8E84-426E-40DD-AFC4-6F175D3DCCD1}">
                <a14:hiddenFill xmlns:a14="http://schemas.microsoft.com/office/drawing/2010/main">
                  <a:solidFill>
                    <a:srgbClr val="FFFFFF"/>
                  </a:solidFill>
                </a14:hiddenFill>
              </a:ext>
            </a:extLst>
          </p:spPr>
        </p:pic>
        <p:sp>
          <p:nvSpPr>
            <p:cNvPr id="31" name="文本框 30"/>
            <p:cNvSpPr txBox="1"/>
            <p:nvPr/>
          </p:nvSpPr>
          <p:spPr>
            <a:xfrm>
              <a:off x="2824054" y="1068759"/>
              <a:ext cx="2933807" cy="307777"/>
            </a:xfrm>
            <a:prstGeom prst="rect">
              <a:avLst/>
            </a:prstGeom>
            <a:noFill/>
          </p:spPr>
          <p:txBody>
            <a:bodyPr wrap="square" rtlCol="0">
              <a:spAutoFit/>
            </a:bodyPr>
            <a:lstStyle/>
            <a:p>
              <a:pPr algn="ctr"/>
              <a:r>
                <a:rPr lang="zh-CN" altLang="en-US" sz="1400" b="1" dirty="0" smtClean="0">
                  <a:latin typeface="微软雅黑" panose="020B0503020204020204" pitchFamily="34" charset="-122"/>
                  <a:ea typeface="微软雅黑" panose="020B0503020204020204" pitchFamily="34" charset="-122"/>
                </a:rPr>
                <a:t>先交换彼此的证书</a:t>
              </a:r>
              <a:endParaRPr lang="zh-CN" altLang="en-US" sz="1400" b="1" dirty="0">
                <a:latin typeface="微软雅黑" panose="020B0503020204020204" pitchFamily="34" charset="-122"/>
                <a:ea typeface="微软雅黑" panose="020B0503020204020204" pitchFamily="34" charset="-122"/>
              </a:endParaRPr>
            </a:p>
          </p:txBody>
        </p:sp>
        <p:pic>
          <p:nvPicPr>
            <p:cNvPr id="1028" name="Picture 4" descr="证书文件图标"/>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4811" y="1043061"/>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证书文件图标"/>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9920" y="1043061"/>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34" name="文本框 33"/>
            <p:cNvSpPr txBox="1"/>
            <p:nvPr/>
          </p:nvSpPr>
          <p:spPr>
            <a:xfrm>
              <a:off x="7647160" y="2739149"/>
              <a:ext cx="99954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赫总根证书</a:t>
              </a:r>
              <a:endParaRPr lang="zh-CN" altLang="en-US" sz="1200" b="1"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449494" y="2787941"/>
              <a:ext cx="99954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赫总根证书</a:t>
              </a:r>
              <a:endParaRPr lang="zh-CN" altLang="en-US" sz="1200" b="1"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6647618" y="2735040"/>
              <a:ext cx="99954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何品的证书</a:t>
              </a:r>
              <a:endParaRPr lang="zh-CN" altLang="en-US" sz="1200" b="1" dirty="0">
                <a:latin typeface="微软雅黑" panose="020B0503020204020204" pitchFamily="34" charset="-122"/>
                <a:ea typeface="微软雅黑" panose="020B0503020204020204" pitchFamily="34" charset="-122"/>
              </a:endParaRPr>
            </a:p>
          </p:txBody>
        </p:sp>
        <p:pic>
          <p:nvPicPr>
            <p:cNvPr id="39" name="Picture 4" descr="证书文件图标"/>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498" y="2112094"/>
              <a:ext cx="600816" cy="600818"/>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9"/>
            <p:cNvSpPr txBox="1"/>
            <p:nvPr/>
          </p:nvSpPr>
          <p:spPr>
            <a:xfrm>
              <a:off x="1327499" y="2785767"/>
              <a:ext cx="115225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李成成的证书</a:t>
              </a:r>
              <a:endParaRPr lang="zh-CN" altLang="en-US" sz="1200" b="1" dirty="0">
                <a:latin typeface="微软雅黑" panose="020B0503020204020204" pitchFamily="34" charset="-122"/>
                <a:ea typeface="微软雅黑" panose="020B0503020204020204" pitchFamily="34" charset="-122"/>
              </a:endParaRPr>
            </a:p>
          </p:txBody>
        </p:sp>
        <p:pic>
          <p:nvPicPr>
            <p:cNvPr id="41" name="Picture 4" descr="证书文件图标"/>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555" y="2152430"/>
              <a:ext cx="600816" cy="600818"/>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2386881" y="1558636"/>
              <a:ext cx="4169723" cy="1384995"/>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双方都信任赫总，均持有赫总的根证书；发送代码之前，双方交换彼此的证书。双方都用赫总的根证书验证对方的证书，彼此验证通过后，才进行下一步的动作。黑客可以在线路上看到此过程，但他对证书的任何更改都将导致验证失败，因为他没有赫总的私钥，无法在证书上产生正确的签名。</a:t>
              </a:r>
              <a:endParaRPr lang="zh-CN" altLang="en-US" sz="14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7665448" y="1203642"/>
              <a:ext cx="553761"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a:t>
              </a:r>
              <a:endParaRPr lang="zh-CN" altLang="en-US" sz="1200" b="1" dirty="0">
                <a:latin typeface="微软雅黑" panose="020B0503020204020204" pitchFamily="34" charset="-122"/>
                <a:ea typeface="微软雅黑" panose="020B0503020204020204" pitchFamily="34" charset="-122"/>
              </a:endParaRPr>
            </a:p>
          </p:txBody>
        </p:sp>
        <p:sp>
          <p:nvSpPr>
            <p:cNvPr id="44" name="文本框 37"/>
            <p:cNvSpPr txBox="1"/>
            <p:nvPr/>
          </p:nvSpPr>
          <p:spPr>
            <a:xfrm>
              <a:off x="289167" y="1141784"/>
              <a:ext cx="750662" cy="276999"/>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lgn="ctr"/>
              <a:r>
                <a:rPr lang="zh-CN" altLang="en-US" sz="1200" b="1" dirty="0" smtClean="0">
                  <a:latin typeface="微软雅黑" panose="020B0503020204020204" pitchFamily="34" charset="-122"/>
                  <a:ea typeface="微软雅黑" panose="020B0503020204020204" pitchFamily="34" charset="-122"/>
                </a:rPr>
                <a:t>李成成</a:t>
              </a:r>
              <a:endParaRPr lang="zh-CN" altLang="en-US" sz="1200" b="1" dirty="0">
                <a:latin typeface="微软雅黑" panose="020B0503020204020204" pitchFamily="34" charset="-122"/>
                <a:ea typeface="微软雅黑" panose="020B0503020204020204" pitchFamily="34" charset="-122"/>
              </a:endParaRPr>
            </a:p>
          </p:txBody>
        </p:sp>
      </p:grpSp>
      <p:cxnSp>
        <p:nvCxnSpPr>
          <p:cNvPr id="37" name="直接连接符 36"/>
          <p:cNvCxnSpPr/>
          <p:nvPr/>
        </p:nvCxnSpPr>
        <p:spPr>
          <a:xfrm>
            <a:off x="289167" y="3137677"/>
            <a:ext cx="8357535"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7742" y="3270476"/>
            <a:ext cx="8918841" cy="3119692"/>
            <a:chOff x="-38915" y="3291258"/>
            <a:chExt cx="8918841" cy="3119692"/>
          </a:xfrm>
        </p:grpSpPr>
        <p:sp>
          <p:nvSpPr>
            <p:cNvPr id="6" name="流程图: 文档 5"/>
            <p:cNvSpPr/>
            <p:nvPr/>
          </p:nvSpPr>
          <p:spPr>
            <a:xfrm>
              <a:off x="505785" y="3457949"/>
              <a:ext cx="1162141" cy="1040523"/>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MDM</a:t>
              </a:r>
              <a:r>
                <a:rPr lang="zh-CN" altLang="en-US" sz="1400" b="1" dirty="0" smtClean="0">
                  <a:latin typeface="微软雅黑" panose="020B0503020204020204" pitchFamily="34" charset="-122"/>
                  <a:ea typeface="微软雅黑" panose="020B0503020204020204" pitchFamily="34" charset="-122"/>
                </a:rPr>
                <a:t>核心</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代码明文</a:t>
              </a:r>
              <a:endParaRPr lang="en-US" altLang="zh-CN" sz="1400" b="1" dirty="0" smtClean="0">
                <a:latin typeface="微软雅黑" panose="020B0503020204020204" pitchFamily="34" charset="-122"/>
                <a:ea typeface="微软雅黑" panose="020B0503020204020204" pitchFamily="34" charset="-122"/>
              </a:endParaRPr>
            </a:p>
          </p:txBody>
        </p:sp>
        <p:sp>
          <p:nvSpPr>
            <p:cNvPr id="7" name="右箭头 6"/>
            <p:cNvSpPr/>
            <p:nvPr/>
          </p:nvSpPr>
          <p:spPr>
            <a:xfrm>
              <a:off x="1723736" y="3874418"/>
              <a:ext cx="936184" cy="21173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8" name="Picture 6" descr="钥匙图标"/>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033608">
              <a:off x="2379748" y="3552854"/>
              <a:ext cx="870561" cy="87056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2227942" y="3291258"/>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随机对称密钥</a:t>
              </a:r>
              <a:endParaRPr lang="zh-CN" altLang="en-US" sz="1200" b="1" dirty="0">
                <a:latin typeface="微软雅黑" panose="020B0503020204020204" pitchFamily="34" charset="-122"/>
                <a:ea typeface="微软雅黑" panose="020B0503020204020204" pitchFamily="34" charset="-122"/>
              </a:endParaRPr>
            </a:p>
          </p:txBody>
        </p:sp>
        <p:sp>
          <p:nvSpPr>
            <p:cNvPr id="10" name="右箭头 9"/>
            <p:cNvSpPr/>
            <p:nvPr/>
          </p:nvSpPr>
          <p:spPr>
            <a:xfrm>
              <a:off x="3135782" y="3874417"/>
              <a:ext cx="656533" cy="22743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流程图: 文档 10"/>
            <p:cNvSpPr/>
            <p:nvPr/>
          </p:nvSpPr>
          <p:spPr>
            <a:xfrm>
              <a:off x="3839249" y="3499514"/>
              <a:ext cx="1120782" cy="1000512"/>
            </a:xfrm>
            <a:prstGeom prst="flowChartDocumen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altLang="zh-CN" sz="1400" b="1" dirty="0" smtClean="0">
                  <a:latin typeface="微软雅黑" panose="020B0503020204020204" pitchFamily="34" charset="-122"/>
                  <a:ea typeface="微软雅黑" panose="020B0503020204020204" pitchFamily="34" charset="-122"/>
                </a:rPr>
                <a:t>MDM</a:t>
              </a:r>
              <a:r>
                <a:rPr lang="zh-CN" altLang="en-US" sz="1400" b="1" dirty="0" smtClean="0">
                  <a:latin typeface="微软雅黑" panose="020B0503020204020204" pitchFamily="34" charset="-122"/>
                  <a:ea typeface="微软雅黑" panose="020B0503020204020204" pitchFamily="34" charset="-122"/>
                </a:rPr>
                <a:t>核心</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代码密文</a:t>
              </a:r>
              <a:endParaRPr lang="en-US" altLang="zh-CN" sz="1400" b="1" dirty="0" smtClean="0">
                <a:latin typeface="微软雅黑" panose="020B0503020204020204" pitchFamily="34" charset="-122"/>
                <a:ea typeface="微软雅黑" panose="020B0503020204020204" pitchFamily="34" charset="-122"/>
              </a:endParaRPr>
            </a:p>
          </p:txBody>
        </p:sp>
        <p:sp>
          <p:nvSpPr>
            <p:cNvPr id="12" name="下箭头 11"/>
            <p:cNvSpPr/>
            <p:nvPr/>
          </p:nvSpPr>
          <p:spPr>
            <a:xfrm>
              <a:off x="2646185" y="4530095"/>
              <a:ext cx="228600" cy="64603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13" name="图片 12"/>
            <p:cNvPicPr>
              <a:picLocks noChangeAspect="1"/>
            </p:cNvPicPr>
            <p:nvPr/>
          </p:nvPicPr>
          <p:blipFill>
            <a:blip r:embed="rId7"/>
            <a:stretch>
              <a:fillRect/>
            </a:stretch>
          </p:blipFill>
          <p:spPr>
            <a:xfrm rot="8078908">
              <a:off x="2464398" y="5303893"/>
              <a:ext cx="591787" cy="581219"/>
            </a:xfrm>
            <a:prstGeom prst="rect">
              <a:avLst/>
            </a:prstGeom>
          </p:spPr>
        </p:pic>
        <p:sp>
          <p:nvSpPr>
            <p:cNvPr id="14" name="文本框 13"/>
            <p:cNvSpPr txBox="1"/>
            <p:nvPr/>
          </p:nvSpPr>
          <p:spPr>
            <a:xfrm>
              <a:off x="1851283" y="5949285"/>
              <a:ext cx="1765165" cy="461665"/>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从何品的证书中</a:t>
              </a:r>
              <a:endParaRPr lang="en-US" altLang="zh-CN" sz="1200" b="1" dirty="0" smtClean="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取得何品的公钥</a:t>
              </a:r>
              <a:endParaRPr lang="zh-CN" altLang="en-US" sz="1200" b="1" dirty="0">
                <a:latin typeface="微软雅黑" panose="020B0503020204020204" pitchFamily="34" charset="-122"/>
                <a:ea typeface="微软雅黑" panose="020B0503020204020204" pitchFamily="34" charset="-122"/>
              </a:endParaRPr>
            </a:p>
          </p:txBody>
        </p:sp>
        <p:sp>
          <p:nvSpPr>
            <p:cNvPr id="15" name="立方体 14"/>
            <p:cNvSpPr/>
            <p:nvPr/>
          </p:nvSpPr>
          <p:spPr>
            <a:xfrm>
              <a:off x="3786389" y="5254748"/>
              <a:ext cx="1288473" cy="754490"/>
            </a:xfrm>
            <a:prstGeom prst="cub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文本框 15"/>
            <p:cNvSpPr txBox="1"/>
            <p:nvPr/>
          </p:nvSpPr>
          <p:spPr>
            <a:xfrm>
              <a:off x="3754686" y="6063976"/>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密钥打包</a:t>
              </a:r>
              <a:endParaRPr lang="zh-CN" altLang="en-US" sz="1200" b="1" dirty="0">
                <a:latin typeface="微软雅黑" panose="020B0503020204020204" pitchFamily="34" charset="-122"/>
                <a:ea typeface="微软雅黑" panose="020B0503020204020204" pitchFamily="34" charset="-122"/>
              </a:endParaRPr>
            </a:p>
          </p:txBody>
        </p:sp>
        <p:pic>
          <p:nvPicPr>
            <p:cNvPr id="17" name="Picture 6" descr="钥匙图标"/>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616041">
              <a:off x="4044600" y="5409919"/>
              <a:ext cx="656690" cy="656690"/>
            </a:xfrm>
            <a:prstGeom prst="rect">
              <a:avLst/>
            </a:prstGeom>
            <a:noFill/>
            <a:extLst>
              <a:ext uri="{909E8E84-426E-40DD-AFC4-6F175D3DCCD1}">
                <a14:hiddenFill xmlns:a14="http://schemas.microsoft.com/office/drawing/2010/main">
                  <a:solidFill>
                    <a:srgbClr val="FFFFFF"/>
                  </a:solidFill>
                </a14:hiddenFill>
              </a:ext>
            </a:extLst>
          </p:spPr>
        </p:pic>
        <p:sp>
          <p:nvSpPr>
            <p:cNvPr id="18" name="右箭头 17"/>
            <p:cNvSpPr/>
            <p:nvPr/>
          </p:nvSpPr>
          <p:spPr>
            <a:xfrm>
              <a:off x="3054927" y="5563113"/>
              <a:ext cx="682845" cy="2364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19" name="Picture 10" descr="信封图标"/>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8743" y="3540970"/>
              <a:ext cx="2232608" cy="2232608"/>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p:cNvSpPr txBox="1"/>
            <p:nvPr/>
          </p:nvSpPr>
          <p:spPr>
            <a:xfrm>
              <a:off x="5874946" y="5327485"/>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数字信封</a:t>
              </a:r>
              <a:endParaRPr lang="zh-CN" altLang="en-US" sz="1200" b="1" dirty="0">
                <a:latin typeface="微软雅黑" panose="020B0503020204020204" pitchFamily="34" charset="-122"/>
                <a:ea typeface="微软雅黑" panose="020B0503020204020204" pitchFamily="34" charset="-122"/>
              </a:endParaRPr>
            </a:p>
          </p:txBody>
        </p:sp>
        <p:pic>
          <p:nvPicPr>
            <p:cNvPr id="23" name="Picture 12" descr="学生图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7160" y="3988134"/>
              <a:ext cx="1232766" cy="1232766"/>
            </a:xfrm>
            <a:prstGeom prst="rect">
              <a:avLst/>
            </a:prstGeom>
            <a:noFill/>
            <a:extLst>
              <a:ext uri="{909E8E84-426E-40DD-AFC4-6F175D3DCCD1}">
                <a14:hiddenFill xmlns:a14="http://schemas.microsoft.com/office/drawing/2010/main">
                  <a:solidFill>
                    <a:srgbClr val="FFFFFF"/>
                  </a:solidFill>
                </a14:hiddenFill>
              </a:ext>
            </a:extLst>
          </p:spPr>
        </p:pic>
        <p:sp>
          <p:nvSpPr>
            <p:cNvPr id="24" name="右箭头 23"/>
            <p:cNvSpPr/>
            <p:nvPr/>
          </p:nvSpPr>
          <p:spPr>
            <a:xfrm>
              <a:off x="7258839" y="4500309"/>
              <a:ext cx="621545" cy="1954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文本框 24"/>
            <p:cNvSpPr txBox="1"/>
            <p:nvPr/>
          </p:nvSpPr>
          <p:spPr>
            <a:xfrm>
              <a:off x="7647160" y="5286114"/>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何品</a:t>
              </a:r>
              <a:endParaRPr lang="zh-CN" altLang="en-US" sz="1200" b="1" dirty="0">
                <a:latin typeface="微软雅黑" panose="020B0503020204020204" pitchFamily="34" charset="-122"/>
                <a:ea typeface="微软雅黑" panose="020B0503020204020204" pitchFamily="34" charset="-122"/>
              </a:endParaRPr>
            </a:p>
          </p:txBody>
        </p:sp>
        <p:pic>
          <p:nvPicPr>
            <p:cNvPr id="48" name="Picture 2" descr="过滤器图标"/>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758" y="4746697"/>
              <a:ext cx="570589" cy="570589"/>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直接箭头连接符 48"/>
            <p:cNvCxnSpPr/>
            <p:nvPr/>
          </p:nvCxnSpPr>
          <p:spPr>
            <a:xfrm flipH="1">
              <a:off x="965966" y="4524266"/>
              <a:ext cx="5394" cy="2736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3908733" y="4728330"/>
              <a:ext cx="978603" cy="363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1400" b="1" dirty="0" smtClean="0">
                  <a:latin typeface="微软雅黑" panose="020B0503020204020204" pitchFamily="34" charset="-122"/>
                  <a:ea typeface="微软雅黑" panose="020B0503020204020204" pitchFamily="34" charset="-122"/>
                </a:rPr>
                <a:t>加密摘要</a:t>
              </a:r>
              <a:endParaRPr lang="zh-CN" altLang="en-US" sz="1400" b="1"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38915" y="4950091"/>
              <a:ext cx="926011" cy="276999"/>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散</a:t>
              </a:r>
              <a:r>
                <a:rPr lang="zh-CN" altLang="en-US" sz="1200" b="1" dirty="0" smtClean="0">
                  <a:latin typeface="微软雅黑" panose="020B0503020204020204" pitchFamily="34" charset="-122"/>
                  <a:ea typeface="微软雅黑" panose="020B0503020204020204" pitchFamily="34" charset="-122"/>
                </a:rPr>
                <a:t>列函数</a:t>
              </a:r>
              <a:endParaRPr lang="zh-CN" altLang="en-US" sz="1200" b="1" dirty="0">
                <a:latin typeface="微软雅黑" panose="020B0503020204020204" pitchFamily="34" charset="-122"/>
                <a:ea typeface="微软雅黑" panose="020B0503020204020204" pitchFamily="34" charset="-122"/>
              </a:endParaRPr>
            </a:p>
          </p:txBody>
        </p:sp>
        <p:sp>
          <p:nvSpPr>
            <p:cNvPr id="57" name="矩形 56"/>
            <p:cNvSpPr/>
            <p:nvPr/>
          </p:nvSpPr>
          <p:spPr>
            <a:xfrm>
              <a:off x="540170" y="5695839"/>
              <a:ext cx="978603" cy="3631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1400" b="1" dirty="0">
                  <a:latin typeface="微软雅黑" panose="020B0503020204020204" pitchFamily="34" charset="-122"/>
                  <a:ea typeface="微软雅黑" panose="020B0503020204020204" pitchFamily="34" charset="-122"/>
                </a:rPr>
                <a:t>代码</a:t>
              </a:r>
              <a:r>
                <a:rPr lang="zh-CN" altLang="en-US" sz="1400" b="1" dirty="0" smtClean="0">
                  <a:latin typeface="微软雅黑" panose="020B0503020204020204" pitchFamily="34" charset="-122"/>
                  <a:ea typeface="微软雅黑" panose="020B0503020204020204" pitchFamily="34" charset="-122"/>
                </a:rPr>
                <a:t>摘要</a:t>
              </a:r>
              <a:endParaRPr lang="zh-CN" altLang="en-US" sz="1400" b="1" dirty="0">
                <a:latin typeface="微软雅黑" panose="020B0503020204020204" pitchFamily="34" charset="-122"/>
                <a:ea typeface="微软雅黑" panose="020B0503020204020204" pitchFamily="34" charset="-122"/>
              </a:endParaRPr>
            </a:p>
          </p:txBody>
        </p:sp>
        <p:cxnSp>
          <p:nvCxnSpPr>
            <p:cNvPr id="59" name="直接箭头连接符 58"/>
            <p:cNvCxnSpPr/>
            <p:nvPr/>
          </p:nvCxnSpPr>
          <p:spPr>
            <a:xfrm flipH="1">
              <a:off x="974052" y="5352949"/>
              <a:ext cx="5394" cy="2736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344678" y="5146411"/>
              <a:ext cx="1174172" cy="276999"/>
            </a:xfrm>
            <a:prstGeom prst="rect">
              <a:avLst/>
            </a:prstGeom>
            <a:noFill/>
          </p:spPr>
          <p:txBody>
            <a:bodyPr wrap="square" rtlCol="0">
              <a:spAutoFit/>
            </a:bodyPr>
            <a:lstStyle/>
            <a:p>
              <a:pPr algn="ctr"/>
              <a:r>
                <a:rPr lang="zh-CN" altLang="en-US" sz="1200" b="1" dirty="0" smtClean="0">
                  <a:latin typeface="微软雅黑" panose="020B0503020204020204" pitchFamily="34" charset="-122"/>
                  <a:ea typeface="微软雅黑" panose="020B0503020204020204" pitchFamily="34" charset="-122"/>
                </a:rPr>
                <a:t>李成成私钥</a:t>
              </a:r>
              <a:endParaRPr lang="zh-CN" altLang="en-US" sz="1200" b="1" dirty="0">
                <a:latin typeface="微软雅黑" panose="020B0503020204020204" pitchFamily="34" charset="-122"/>
                <a:ea typeface="微软雅黑" panose="020B0503020204020204" pitchFamily="34" charset="-122"/>
              </a:endParaRPr>
            </a:p>
          </p:txBody>
        </p:sp>
        <p:pic>
          <p:nvPicPr>
            <p:cNvPr id="62" name="Picture 6" descr="钥匙图标"/>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999505">
              <a:off x="1694139" y="4663243"/>
              <a:ext cx="470370" cy="470370"/>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直接箭头连接符 62"/>
            <p:cNvCxnSpPr/>
            <p:nvPr/>
          </p:nvCxnSpPr>
          <p:spPr>
            <a:xfrm flipV="1">
              <a:off x="1907094" y="5423410"/>
              <a:ext cx="14279" cy="4431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flipV="1">
              <a:off x="1528722" y="5863293"/>
              <a:ext cx="400602" cy="3722"/>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50" idx="1"/>
            </p:cNvCxnSpPr>
            <p:nvPr/>
          </p:nvCxnSpPr>
          <p:spPr>
            <a:xfrm>
              <a:off x="2096629" y="4890652"/>
              <a:ext cx="1812104" cy="192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5071474" y="4973683"/>
              <a:ext cx="518730" cy="3303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4887336" y="4845930"/>
              <a:ext cx="67885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4960031" y="3888192"/>
              <a:ext cx="738074" cy="451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9518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信还是不信，这是个问题</a:t>
            </a:r>
            <a:endParaRPr lang="zh-CN" altLang="en-US" sz="3600" b="1" dirty="0"/>
          </a:p>
        </p:txBody>
      </p:sp>
      <p:sp>
        <p:nvSpPr>
          <p:cNvPr id="4" name="文本框 3"/>
          <p:cNvSpPr txBox="1"/>
          <p:nvPr/>
        </p:nvSpPr>
        <p:spPr>
          <a:xfrm>
            <a:off x="602673" y="799801"/>
            <a:ext cx="7803572" cy="5078313"/>
          </a:xfrm>
          <a:prstGeom prst="rect">
            <a:avLst/>
          </a:prstGeom>
          <a:noFill/>
        </p:spPr>
        <p:txBody>
          <a:bodyPr wrap="square" rtlCol="0">
            <a:spAutoFit/>
          </a:bodyPr>
          <a:lstStyle/>
          <a:p>
            <a:pPr>
              <a:lnSpc>
                <a:spcPct val="150000"/>
              </a:lnSpc>
              <a:spcBef>
                <a:spcPts val="0"/>
              </a:spcBef>
              <a:spcAft>
                <a:spcPts val="0"/>
              </a:spcAft>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回顾一下我们最初是因为网络通信双方的不信任而提出安全需求，可如今数字证书告诉我们你必须选择信任第三方</a:t>
            </a:r>
            <a:r>
              <a:rPr lang="en-US" altLang="zh-CN" dirty="0" smtClean="0">
                <a:latin typeface="微软雅黑" panose="020B0503020204020204" pitchFamily="34" charset="-122"/>
                <a:ea typeface="微软雅黑" panose="020B0503020204020204" pitchFamily="34" charset="-122"/>
              </a:rPr>
              <a:t>CA</a:t>
            </a:r>
            <a:r>
              <a:rPr lang="zh-CN" altLang="en-US" dirty="0" smtClean="0">
                <a:latin typeface="微软雅黑" panose="020B0503020204020204" pitchFamily="34" charset="-122"/>
                <a:ea typeface="微软雅黑" panose="020B0503020204020204" pitchFamily="34" charset="-122"/>
              </a:rPr>
              <a:t>机构。</a:t>
            </a:r>
            <a:endParaRPr lang="en-US" altLang="zh-CN" dirty="0" smtClean="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dirty="0" smtClean="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因为不信任而提出安全技术，最终安全又必须建立在信任的基础上，难道不觉得这很奇怪吗？我们从安全的技术领域延伸到了信任、政治、社会工程学、人性等非技术领域，而这些问题远远比技术复杂得多！</a:t>
            </a:r>
            <a:endParaRPr lang="en-US" altLang="zh-CN"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dirty="0" smtClean="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对</a:t>
            </a:r>
            <a:r>
              <a:rPr lang="en-US" altLang="zh-CN" dirty="0" smtClean="0">
                <a:solidFill>
                  <a:srgbClr val="FF0000"/>
                </a:solidFill>
                <a:latin typeface="微软雅黑" panose="020B0503020204020204" pitchFamily="34" charset="-122"/>
                <a:ea typeface="微软雅黑" panose="020B0503020204020204" pitchFamily="34" charset="-122"/>
              </a:rPr>
              <a:t>CA</a:t>
            </a:r>
            <a:r>
              <a:rPr lang="zh-CN" altLang="en-US" dirty="0" smtClean="0">
                <a:solidFill>
                  <a:srgbClr val="FF0000"/>
                </a:solidFill>
                <a:latin typeface="微软雅黑" panose="020B0503020204020204" pitchFamily="34" charset="-122"/>
                <a:ea typeface="微软雅黑" panose="020B0503020204020204" pitchFamily="34" charset="-122"/>
              </a:rPr>
              <a:t>的信任是一种第三方信誉担保，具有一定的权威性，因此一般情况下作为普通大众的我们可以认可这种担保。但纵观发生在我们身边的安全事件和社会事件，当安全问题上升到国家战略、政治高度的时候，实际上我们的隐私我们的安全将不复存在。</a:t>
            </a:r>
            <a:endParaRPr lang="en-US" altLang="zh-CN"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所以，安全是相对的，有意义的安全只能建立在某种信任之上。好在我们还有一点选择权，你可以选择信或者不信，选择信任</a:t>
            </a:r>
            <a:r>
              <a:rPr lang="en-US" altLang="zh-CN" dirty="0" smtClean="0">
                <a:solidFill>
                  <a:srgbClr val="FF0000"/>
                </a:solidFill>
                <a:latin typeface="微软雅黑" panose="020B0503020204020204" pitchFamily="34" charset="-122"/>
                <a:ea typeface="微软雅黑" panose="020B0503020204020204" pitchFamily="34" charset="-122"/>
              </a:rPr>
              <a:t>A</a:t>
            </a:r>
            <a:r>
              <a:rPr lang="zh-CN" altLang="en-US" dirty="0" smtClean="0">
                <a:solidFill>
                  <a:srgbClr val="FF0000"/>
                </a:solidFill>
                <a:latin typeface="微软雅黑" panose="020B0503020204020204" pitchFamily="34" charset="-122"/>
                <a:ea typeface="微软雅黑" panose="020B0503020204020204" pitchFamily="34" charset="-122"/>
              </a:rPr>
              <a:t>还是信任</a:t>
            </a:r>
            <a:r>
              <a:rPr lang="en-US" altLang="zh-CN" dirty="0" smtClean="0">
                <a:solidFill>
                  <a:srgbClr val="FF0000"/>
                </a:solidFill>
                <a:latin typeface="微软雅黑" panose="020B0503020204020204" pitchFamily="34" charset="-122"/>
                <a:ea typeface="微软雅黑" panose="020B0503020204020204" pitchFamily="34" charset="-122"/>
              </a:rPr>
              <a:t>B</a:t>
            </a:r>
            <a:r>
              <a:rPr lang="zh-CN" altLang="en-US" dirty="0" smtClean="0">
                <a:solidFill>
                  <a:srgbClr val="FF0000"/>
                </a:solidFill>
                <a:latin typeface="微软雅黑" panose="020B0503020204020204" pitchFamily="34" charset="-122"/>
                <a:ea typeface="微软雅黑" panose="020B0503020204020204" pitchFamily="34" charset="-122"/>
              </a:rPr>
              <a:t>。</a:t>
            </a:r>
            <a:endParaRPr lang="en-US" altLang="zh-CN"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在</a:t>
            </a:r>
            <a:r>
              <a:rPr lang="en-US" altLang="zh-CN" dirty="0" smtClean="0">
                <a:solidFill>
                  <a:srgbClr val="FF0000"/>
                </a:solidFill>
                <a:latin typeface="微软雅黑" panose="020B0503020204020204" pitchFamily="34" charset="-122"/>
                <a:ea typeface="微软雅黑" panose="020B0503020204020204" pitchFamily="34" charset="-122"/>
              </a:rPr>
              <a:t>PKI</a:t>
            </a:r>
            <a:r>
              <a:rPr lang="zh-CN" altLang="en-US" dirty="0">
                <a:solidFill>
                  <a:srgbClr val="FF0000"/>
                </a:solidFill>
                <a:latin typeface="微软雅黑" panose="020B0503020204020204" pitchFamily="34" charset="-122"/>
                <a:ea typeface="微软雅黑" panose="020B0503020204020204" pitchFamily="34" charset="-122"/>
              </a:rPr>
              <a:t>体系</a:t>
            </a:r>
            <a:r>
              <a:rPr lang="zh-CN" altLang="en-US" dirty="0" smtClean="0">
                <a:solidFill>
                  <a:srgbClr val="FF0000"/>
                </a:solidFill>
                <a:latin typeface="微软雅黑" panose="020B0503020204020204" pitchFamily="34" charset="-122"/>
                <a:ea typeface="微软雅黑" panose="020B0503020204020204" pitchFamily="34" charset="-122"/>
              </a:rPr>
              <a:t>中，就会涉及更多的非技术性的安全服务描述。</a:t>
            </a:r>
            <a:endParaRPr lang="en-US" altLang="zh-CN"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7599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密码学总结</a:t>
            </a:r>
            <a:endParaRPr lang="zh-CN" altLang="en-US" sz="3600" b="1" dirty="0"/>
          </a:p>
        </p:txBody>
      </p:sp>
      <p:sp>
        <p:nvSpPr>
          <p:cNvPr id="4" name="文本框 3"/>
          <p:cNvSpPr txBox="1"/>
          <p:nvPr/>
        </p:nvSpPr>
        <p:spPr>
          <a:xfrm>
            <a:off x="509155" y="799801"/>
            <a:ext cx="7439890" cy="5632311"/>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密码学最好的应用就是结合对称算法和非对称算法以</a:t>
            </a:r>
            <a:r>
              <a:rPr lang="zh-CN" altLang="en-US" sz="2000" dirty="0" smtClean="0">
                <a:solidFill>
                  <a:schemeClr val="tx2"/>
                </a:solidFill>
                <a:latin typeface="微软雅黑" panose="020B0503020204020204" pitchFamily="34" charset="-122"/>
                <a:ea typeface="微软雅黑" panose="020B0503020204020204" pitchFamily="34" charset="-122"/>
              </a:rPr>
              <a:t>各取所长。</a:t>
            </a:r>
            <a:endParaRPr lang="zh-CN" altLang="en-US" sz="2000" dirty="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在结合使用对称和非对称密码技术时，对称密码通常都是短命的，用过一次之后就被丢弃。对称密码被用来进行大批量数据的加密。</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非对称密钥通常被用来打包对称密钥以便在传输中保护它们，非对称密钥还被用来加密数据的摘要以生成</a:t>
            </a:r>
            <a:r>
              <a:rPr lang="zh-CN" altLang="en-US" sz="2000" dirty="0" smtClean="0">
                <a:solidFill>
                  <a:schemeClr val="tx2"/>
                </a:solidFill>
                <a:latin typeface="微软雅黑" panose="020B0503020204020204" pitchFamily="34" charset="-122"/>
                <a:ea typeface="微软雅黑" panose="020B0503020204020204" pitchFamily="34" charset="-122"/>
              </a:rPr>
              <a:t>数字签名。</a:t>
            </a:r>
            <a:endParaRPr lang="zh-CN" altLang="en-US" sz="2000" dirty="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为了保护公钥不被篡改，公钥连同其拥有者的身份都被编码到了数字证书当中。</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可信的权威机构对数字证书签名。大多数软件都包含了预先加载的可信权威机构的列表。</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如果要想抗否认，数字签名需要再包含一个准确而且可靠的</a:t>
            </a:r>
            <a:r>
              <a:rPr lang="zh-CN" altLang="en-US" sz="2000" dirty="0" smtClean="0">
                <a:solidFill>
                  <a:schemeClr val="tx2"/>
                </a:solidFill>
                <a:latin typeface="微软雅黑" panose="020B0503020204020204" pitchFamily="34" charset="-122"/>
                <a:ea typeface="微软雅黑" panose="020B0503020204020204" pitchFamily="34" charset="-122"/>
              </a:rPr>
              <a:t>时间戳。</a:t>
            </a:r>
            <a:endParaRPr lang="en-US" altLang="zh-CN" sz="2000" dirty="0" smtClean="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3320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57"/>
          <p:cNvGrpSpPr>
            <a:grpSpLocks/>
          </p:cNvGrpSpPr>
          <p:nvPr/>
        </p:nvGrpSpPr>
        <p:grpSpPr bwMode="auto">
          <a:xfrm>
            <a:off x="1671278" y="4877180"/>
            <a:ext cx="609600" cy="609600"/>
            <a:chOff x="1274" y="2437"/>
            <a:chExt cx="384" cy="384"/>
          </a:xfrm>
        </p:grpSpPr>
        <p:sp>
          <p:nvSpPr>
            <p:cNvPr id="94" name="Text Box 46"/>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95" name="Oval 47"/>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97"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98"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99" name="Oval 51"/>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 name="标题 1"/>
          <p:cNvSpPr>
            <a:spLocks noGrp="1"/>
          </p:cNvSpPr>
          <p:nvPr>
            <p:ph type="title"/>
          </p:nvPr>
        </p:nvSpPr>
        <p:spPr/>
        <p:txBody>
          <a:bodyPr>
            <a:noAutofit/>
          </a:bodyPr>
          <a:lstStyle/>
          <a:p>
            <a:pPr algn="ctr"/>
            <a:r>
              <a:rPr lang="zh-CN" altLang="en-US" sz="3600" dirty="0"/>
              <a:t>目录</a:t>
            </a:r>
          </a:p>
        </p:txBody>
      </p:sp>
      <p:grpSp>
        <p:nvGrpSpPr>
          <p:cNvPr id="5" name="Group 12"/>
          <p:cNvGrpSpPr>
            <a:grpSpLocks/>
          </p:cNvGrpSpPr>
          <p:nvPr/>
        </p:nvGrpSpPr>
        <p:grpSpPr bwMode="auto">
          <a:xfrm>
            <a:off x="1641910" y="2189183"/>
            <a:ext cx="609600" cy="609600"/>
            <a:chOff x="816" y="1872"/>
            <a:chExt cx="384" cy="384"/>
          </a:xfrm>
        </p:grpSpPr>
        <p:sp>
          <p:nvSpPr>
            <p:cNvPr id="6"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7"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8"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9"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10" name="Oval 1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Oval 1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Oval 2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Oval 2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 name="Line 25"/>
          <p:cNvSpPr>
            <a:spLocks noChangeShapeType="1"/>
          </p:cNvSpPr>
          <p:nvPr/>
        </p:nvSpPr>
        <p:spPr bwMode="auto">
          <a:xfrm>
            <a:off x="2151497" y="2751158"/>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6"/>
          <p:cNvSpPr txBox="1">
            <a:spLocks noChangeArrowheads="1"/>
          </p:cNvSpPr>
          <p:nvPr/>
        </p:nvSpPr>
        <p:spPr bwMode="auto">
          <a:xfrm>
            <a:off x="2380097" y="2207367"/>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密码学基础</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7" name="Text Box 42"/>
          <p:cNvSpPr txBox="1">
            <a:spLocks noChangeArrowheads="1"/>
          </p:cNvSpPr>
          <p:nvPr/>
        </p:nvSpPr>
        <p:spPr bwMode="gray">
          <a:xfrm>
            <a:off x="1770497" y="227332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2</a:t>
            </a:r>
          </a:p>
        </p:txBody>
      </p:sp>
      <p:grpSp>
        <p:nvGrpSpPr>
          <p:cNvPr id="18" name="Group 2"/>
          <p:cNvGrpSpPr>
            <a:grpSpLocks/>
          </p:cNvGrpSpPr>
          <p:nvPr/>
        </p:nvGrpSpPr>
        <p:grpSpPr bwMode="auto">
          <a:xfrm>
            <a:off x="1660960" y="3989408"/>
            <a:ext cx="609600" cy="609600"/>
            <a:chOff x="816" y="1872"/>
            <a:chExt cx="384" cy="384"/>
          </a:xfrm>
        </p:grpSpPr>
        <p:sp>
          <p:nvSpPr>
            <p:cNvPr id="19"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0"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1"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2"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23" name="Oval 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8" name="Line 29"/>
          <p:cNvSpPr>
            <a:spLocks noChangeShapeType="1"/>
          </p:cNvSpPr>
          <p:nvPr/>
        </p:nvSpPr>
        <p:spPr bwMode="auto">
          <a:xfrm>
            <a:off x="2151497" y="4557733"/>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30"/>
          <p:cNvSpPr txBox="1">
            <a:spLocks noChangeArrowheads="1"/>
          </p:cNvSpPr>
          <p:nvPr/>
        </p:nvSpPr>
        <p:spPr bwMode="auto">
          <a:xfrm>
            <a:off x="2380097" y="4013942"/>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与</a:t>
            </a: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SSL</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简介</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0" name="Text Box 43"/>
          <p:cNvSpPr txBox="1">
            <a:spLocks noChangeArrowheads="1"/>
          </p:cNvSpPr>
          <p:nvPr/>
        </p:nvSpPr>
        <p:spPr bwMode="gray">
          <a:xfrm>
            <a:off x="1799072" y="405767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4</a:t>
            </a:r>
          </a:p>
        </p:txBody>
      </p:sp>
      <p:sp>
        <p:nvSpPr>
          <p:cNvPr id="31" name="Line 27"/>
          <p:cNvSpPr>
            <a:spLocks noChangeShapeType="1"/>
          </p:cNvSpPr>
          <p:nvPr/>
        </p:nvSpPr>
        <p:spPr bwMode="auto">
          <a:xfrm>
            <a:off x="2151497" y="3643333"/>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28"/>
          <p:cNvSpPr txBox="1">
            <a:spLocks noChangeArrowheads="1"/>
          </p:cNvSpPr>
          <p:nvPr/>
        </p:nvSpPr>
        <p:spPr bwMode="auto">
          <a:xfrm>
            <a:off x="2380097" y="3099542"/>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smtClean="0">
                <a:solidFill>
                  <a:schemeClr val="tx2"/>
                </a:solidFill>
                <a:latin typeface="微软雅黑" panose="020B0503020204020204" pitchFamily="34" charset="-122"/>
                <a:ea typeface="微软雅黑" panose="020B0503020204020204" pitchFamily="34" charset="-122"/>
              </a:rPr>
              <a:t>PKI</a:t>
            </a:r>
            <a:r>
              <a:rPr lang="zh-CN" altLang="en-US" sz="2800" b="1" dirty="0" smtClean="0">
                <a:solidFill>
                  <a:schemeClr val="tx2"/>
                </a:solidFill>
                <a:latin typeface="微软雅黑" panose="020B0503020204020204" pitchFamily="34" charset="-122"/>
                <a:ea typeface="微软雅黑" panose="020B0503020204020204" pitchFamily="34" charset="-122"/>
              </a:rPr>
              <a:t>体系简介</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grpSp>
        <p:nvGrpSpPr>
          <p:cNvPr id="33" name="Group 57"/>
          <p:cNvGrpSpPr>
            <a:grpSpLocks/>
          </p:cNvGrpSpPr>
          <p:nvPr/>
        </p:nvGrpSpPr>
        <p:grpSpPr bwMode="auto">
          <a:xfrm>
            <a:off x="1659372" y="3071833"/>
            <a:ext cx="609600" cy="609600"/>
            <a:chOff x="1274" y="2437"/>
            <a:chExt cx="384" cy="384"/>
          </a:xfrm>
        </p:grpSpPr>
        <p:sp>
          <p:nvSpPr>
            <p:cNvPr id="34" name="Text Box 46"/>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35" name="Oval 47"/>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7"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8"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39" name="Oval 51"/>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 name="Text Box 56"/>
          <p:cNvSpPr txBox="1">
            <a:spLocks noChangeArrowheads="1"/>
          </p:cNvSpPr>
          <p:nvPr/>
        </p:nvSpPr>
        <p:spPr bwMode="gray">
          <a:xfrm>
            <a:off x="1784785" y="316549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45" name="Line 23"/>
          <p:cNvSpPr>
            <a:spLocks noChangeShapeType="1"/>
          </p:cNvSpPr>
          <p:nvPr/>
        </p:nvSpPr>
        <p:spPr bwMode="auto">
          <a:xfrm>
            <a:off x="2151497" y="1836758"/>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Text Box 24"/>
          <p:cNvSpPr txBox="1">
            <a:spLocks noChangeArrowheads="1"/>
          </p:cNvSpPr>
          <p:nvPr/>
        </p:nvSpPr>
        <p:spPr bwMode="auto">
          <a:xfrm>
            <a:off x="2380097" y="1292967"/>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solidFill>
                  <a:schemeClr val="bg1">
                    <a:lumMod val="65000"/>
                  </a:schemeClr>
                </a:solidFill>
                <a:latin typeface="微软雅黑" panose="020B0503020204020204" pitchFamily="34" charset="-122"/>
                <a:ea typeface="微软雅黑" panose="020B0503020204020204" pitchFamily="34" charset="-122"/>
              </a:rPr>
              <a:t>网络</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安全目标</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47" name="Group 58"/>
          <p:cNvGrpSpPr>
            <a:grpSpLocks/>
          </p:cNvGrpSpPr>
          <p:nvPr/>
        </p:nvGrpSpPr>
        <p:grpSpPr bwMode="auto">
          <a:xfrm>
            <a:off x="1640322" y="1336695"/>
            <a:ext cx="609600" cy="609600"/>
            <a:chOff x="1274" y="2437"/>
            <a:chExt cx="384" cy="384"/>
          </a:xfrm>
        </p:grpSpPr>
        <p:sp>
          <p:nvSpPr>
            <p:cNvPr id="48" name="Text Box 59"/>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49" name="Oval 60"/>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51"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52"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53" name="Oval 64"/>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8" name="Text Box 69"/>
          <p:cNvSpPr txBox="1">
            <a:spLocks noChangeArrowheads="1"/>
          </p:cNvSpPr>
          <p:nvPr/>
        </p:nvSpPr>
        <p:spPr bwMode="gray">
          <a:xfrm>
            <a:off x="1765735" y="143035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rgbClr val="000000"/>
                </a:solidFill>
              </a:rPr>
              <a:t>1</a:t>
            </a:r>
          </a:p>
        </p:txBody>
      </p:sp>
      <p:sp>
        <p:nvSpPr>
          <p:cNvPr id="69" name="Line 29"/>
          <p:cNvSpPr>
            <a:spLocks noChangeShapeType="1"/>
          </p:cNvSpPr>
          <p:nvPr/>
        </p:nvSpPr>
        <p:spPr bwMode="auto">
          <a:xfrm>
            <a:off x="2151497" y="5448254"/>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30"/>
          <p:cNvSpPr txBox="1">
            <a:spLocks noChangeArrowheads="1"/>
          </p:cNvSpPr>
          <p:nvPr/>
        </p:nvSpPr>
        <p:spPr bwMode="auto">
          <a:xfrm>
            <a:off x="2380097" y="4904463"/>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与身份认证</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1" name="Text Box 43"/>
          <p:cNvSpPr txBox="1">
            <a:spLocks noChangeArrowheads="1"/>
          </p:cNvSpPr>
          <p:nvPr/>
        </p:nvSpPr>
        <p:spPr bwMode="gray">
          <a:xfrm>
            <a:off x="1799072" y="494819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000000"/>
                </a:solidFill>
              </a:rPr>
              <a:t>5</a:t>
            </a:r>
            <a:endParaRPr lang="en-US" altLang="zh-CN" sz="2400" b="1" dirty="0">
              <a:solidFill>
                <a:srgbClr val="000000"/>
              </a:solidFill>
            </a:endParaRPr>
          </a:p>
        </p:txBody>
      </p:sp>
    </p:spTree>
    <p:extLst>
      <p:ext uri="{BB962C8B-B14F-4D97-AF65-F5344CB8AC3E}">
        <p14:creationId xmlns:p14="http://schemas.microsoft.com/office/powerpoint/2010/main" val="2430720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为什么还需要</a:t>
            </a:r>
            <a:r>
              <a:rPr lang="en-US" altLang="zh-CN" sz="3600" b="1" dirty="0" smtClean="0"/>
              <a:t>PKI</a:t>
            </a:r>
            <a:endParaRPr lang="zh-CN" altLang="en-US" sz="3600" b="1" dirty="0"/>
          </a:p>
        </p:txBody>
      </p:sp>
      <p:sp>
        <p:nvSpPr>
          <p:cNvPr id="4" name="文本框 3"/>
          <p:cNvSpPr txBox="1"/>
          <p:nvPr/>
        </p:nvSpPr>
        <p:spPr>
          <a:xfrm>
            <a:off x="592282" y="727064"/>
            <a:ext cx="7481454" cy="5632311"/>
          </a:xfrm>
          <a:prstGeom prst="rect">
            <a:avLst/>
          </a:prstGeom>
          <a:noFill/>
        </p:spPr>
        <p:txBody>
          <a:bodyPr wrap="square" rtlCol="0">
            <a:spAutoFit/>
          </a:bodyPr>
          <a:lstStyle/>
          <a:p>
            <a:pPr>
              <a:lnSpc>
                <a:spcPct val="150000"/>
              </a:lnSpc>
              <a:spcBef>
                <a:spcPts val="0"/>
              </a:spcBef>
              <a:spcAft>
                <a:spcPts val="0"/>
              </a:spcAft>
            </a:pPr>
            <a:r>
              <a:rPr lang="zh-CN" altLang="en-US" sz="2000" dirty="0" smtClean="0">
                <a:latin typeface="微软雅黑" panose="020B0503020204020204" pitchFamily="34" charset="-122"/>
                <a:ea typeface="微软雅黑" panose="020B0503020204020204" pitchFamily="34" charset="-122"/>
              </a:rPr>
              <a:t>回顾前面的对称加密，非对称加密，数字签名，数字证书，结合我们的案例，安全目标似乎已经达到了。为什么还需要</a:t>
            </a:r>
            <a:r>
              <a:rPr lang="en-US" altLang="zh-CN" sz="2000" dirty="0" smtClean="0">
                <a:latin typeface="微软雅黑" panose="020B0503020204020204" pitchFamily="34" charset="-122"/>
                <a:ea typeface="微软雅黑" panose="020B0503020204020204" pitchFamily="34" charset="-122"/>
              </a:rPr>
              <a:t>PKI</a:t>
            </a:r>
            <a:r>
              <a:rPr lang="zh-CN" altLang="en-US" sz="2000" dirty="0" smtClean="0">
                <a:latin typeface="微软雅黑" panose="020B0503020204020204" pitchFamily="34" charset="-122"/>
                <a:ea typeface="微软雅黑" panose="020B0503020204020204" pitchFamily="34" charset="-122"/>
              </a:rPr>
              <a:t>体系？实际上前面提到的密码学概念只是一个基础，</a:t>
            </a:r>
            <a:r>
              <a:rPr lang="en-US" altLang="zh-CN" sz="2000" dirty="0" smtClean="0">
                <a:latin typeface="微软雅黑" panose="020B0503020204020204" pitchFamily="34" charset="-122"/>
                <a:ea typeface="微软雅黑" panose="020B0503020204020204" pitchFamily="34" charset="-122"/>
              </a:rPr>
              <a:t>PKI</a:t>
            </a:r>
            <a:r>
              <a:rPr lang="zh-CN" altLang="en-US" sz="2000" dirty="0" smtClean="0">
                <a:latin typeface="微软雅黑" panose="020B0503020204020204" pitchFamily="34" charset="-122"/>
                <a:ea typeface="微软雅黑" panose="020B0503020204020204" pitchFamily="34" charset="-122"/>
              </a:rPr>
              <a:t>还需要处理下面这些问题：</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好密钥对安全生成</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初始身份的确认</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证书的颁发、更新和终止</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证书有效性的检查</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证书的相关信息的分发</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密钥对安全存档和恢复</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签名和时间戳的产生</a:t>
            </a: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信任关系的建立和管理</a:t>
            </a:r>
          </a:p>
        </p:txBody>
      </p:sp>
    </p:spTree>
    <p:extLst>
      <p:ext uri="{BB962C8B-B14F-4D97-AF65-F5344CB8AC3E}">
        <p14:creationId xmlns:p14="http://schemas.microsoft.com/office/powerpoint/2010/main" val="6775674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PKI</a:t>
            </a:r>
            <a:r>
              <a:rPr lang="zh-CN" altLang="en-US" sz="3600" b="1" dirty="0" smtClean="0"/>
              <a:t>的组件</a:t>
            </a:r>
            <a:endParaRPr lang="zh-CN" altLang="en-US" sz="3600" b="1" dirty="0"/>
          </a:p>
        </p:txBody>
      </p:sp>
      <p:sp>
        <p:nvSpPr>
          <p:cNvPr id="4" name="文本框 3"/>
          <p:cNvSpPr txBox="1"/>
          <p:nvPr/>
        </p:nvSpPr>
        <p:spPr>
          <a:xfrm>
            <a:off x="426027" y="903710"/>
            <a:ext cx="7886700" cy="5309146"/>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sz="1400" b="1" dirty="0" smtClean="0">
                <a:solidFill>
                  <a:schemeClr val="tx2"/>
                </a:solidFill>
                <a:latin typeface="微软雅黑" panose="020B0503020204020204" pitchFamily="34" charset="-122"/>
                <a:ea typeface="微软雅黑" panose="020B0503020204020204" pitchFamily="34" charset="-122"/>
              </a:rPr>
              <a:t>认证机构：</a:t>
            </a:r>
            <a:r>
              <a:rPr lang="en-US" altLang="zh-CN" sz="1400" dirty="0" smtClean="0">
                <a:solidFill>
                  <a:schemeClr val="tx2"/>
                </a:solidFill>
                <a:latin typeface="微软雅黑" panose="020B0503020204020204" pitchFamily="34" charset="-122"/>
                <a:ea typeface="微软雅黑" panose="020B0503020204020204" pitchFamily="34" charset="-122"/>
              </a:rPr>
              <a:t>CA</a:t>
            </a:r>
            <a:r>
              <a:rPr lang="zh-CN" altLang="en-US" sz="1400" dirty="0" smtClean="0">
                <a:solidFill>
                  <a:schemeClr val="tx2"/>
                </a:solidFill>
                <a:latin typeface="微软雅黑" panose="020B0503020204020204" pitchFamily="34" charset="-122"/>
                <a:ea typeface="微软雅黑" panose="020B0503020204020204" pitchFamily="34" charset="-122"/>
              </a:rPr>
              <a:t>负责确认身份和创建数字证书以建立一个身份和一对公</a:t>
            </a:r>
            <a:r>
              <a:rPr lang="en-US" altLang="zh-CN" sz="1400" dirty="0" smtClean="0">
                <a:solidFill>
                  <a:schemeClr val="tx2"/>
                </a:solidFill>
                <a:latin typeface="微软雅黑" panose="020B0503020204020204" pitchFamily="34" charset="-122"/>
                <a:ea typeface="微软雅黑" panose="020B0503020204020204" pitchFamily="34" charset="-122"/>
              </a:rPr>
              <a:t>/</a:t>
            </a:r>
            <a:r>
              <a:rPr lang="zh-CN" altLang="en-US" sz="1400" dirty="0" smtClean="0">
                <a:solidFill>
                  <a:schemeClr val="tx2"/>
                </a:solidFill>
                <a:latin typeface="微软雅黑" panose="020B0503020204020204" pitchFamily="34" charset="-122"/>
                <a:ea typeface="微软雅黑" panose="020B0503020204020204" pitchFamily="34" charset="-122"/>
              </a:rPr>
              <a:t>私钥之间的联系。</a:t>
            </a:r>
            <a:endParaRPr lang="en-US" altLang="zh-CN" sz="1400" dirty="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400" b="1" dirty="0" smtClean="0">
                <a:solidFill>
                  <a:schemeClr val="tx2"/>
                </a:solidFill>
                <a:latin typeface="微软雅黑" panose="020B0503020204020204" pitchFamily="34" charset="-122"/>
                <a:ea typeface="微软雅黑" panose="020B0503020204020204" pitchFamily="34" charset="-122"/>
              </a:rPr>
              <a:t>注册机构：</a:t>
            </a:r>
            <a:r>
              <a:rPr lang="en-US" altLang="zh-CN" sz="1400" dirty="0" smtClean="0">
                <a:solidFill>
                  <a:schemeClr val="tx2"/>
                </a:solidFill>
                <a:latin typeface="微软雅黑" panose="020B0503020204020204" pitchFamily="34" charset="-122"/>
                <a:ea typeface="微软雅黑" panose="020B0503020204020204" pitchFamily="34" charset="-122"/>
              </a:rPr>
              <a:t>RA</a:t>
            </a:r>
            <a:r>
              <a:rPr lang="zh-CN" altLang="en-US" sz="1400" dirty="0" smtClean="0">
                <a:solidFill>
                  <a:schemeClr val="tx2"/>
                </a:solidFill>
                <a:latin typeface="微软雅黑" panose="020B0503020204020204" pitchFamily="34" charset="-122"/>
                <a:ea typeface="微软雅黑" panose="020B0503020204020204" pitchFamily="34" charset="-122"/>
              </a:rPr>
              <a:t>负责申请者的登记和初始鉴别。申请者是那些提出登记请求并在请求批准后被授予证书的用户。</a:t>
            </a:r>
            <a:r>
              <a:rPr lang="en-US" altLang="zh-CN" sz="1400" dirty="0" smtClean="0">
                <a:solidFill>
                  <a:schemeClr val="tx2"/>
                </a:solidFill>
                <a:latin typeface="微软雅黑" panose="020B0503020204020204" pitchFamily="34" charset="-122"/>
                <a:ea typeface="微软雅黑" panose="020B0503020204020204" pitchFamily="34" charset="-122"/>
              </a:rPr>
              <a:t>RA</a:t>
            </a:r>
            <a:r>
              <a:rPr lang="zh-CN" altLang="en-US" sz="1400" dirty="0" smtClean="0">
                <a:solidFill>
                  <a:schemeClr val="tx2"/>
                </a:solidFill>
                <a:latin typeface="微软雅黑" panose="020B0503020204020204" pitchFamily="34" charset="-122"/>
                <a:ea typeface="微软雅黑" panose="020B0503020204020204" pitchFamily="34" charset="-122"/>
              </a:rPr>
              <a:t>及其接口既可以被实现为证书服务器的一部分，也可以形成一个独立的组件。</a:t>
            </a:r>
            <a:endParaRPr lang="en-US" altLang="zh-CN" sz="1400" dirty="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400" b="1" dirty="0" smtClean="0">
                <a:solidFill>
                  <a:schemeClr val="tx2"/>
                </a:solidFill>
                <a:latin typeface="微软雅黑" panose="020B0503020204020204" pitchFamily="34" charset="-122"/>
                <a:ea typeface="微软雅黑" panose="020B0503020204020204" pitchFamily="34" charset="-122"/>
              </a:rPr>
              <a:t>证书服务器：</a:t>
            </a:r>
            <a:r>
              <a:rPr lang="en-US" altLang="zh-CN" sz="1400" dirty="0" smtClean="0">
                <a:solidFill>
                  <a:schemeClr val="tx2"/>
                </a:solidFill>
                <a:latin typeface="微软雅黑" panose="020B0503020204020204" pitchFamily="34" charset="-122"/>
                <a:ea typeface="微软雅黑" panose="020B0503020204020204" pitchFamily="34" charset="-122"/>
              </a:rPr>
              <a:t>	</a:t>
            </a:r>
            <a:r>
              <a:rPr lang="zh-CN" altLang="en-US" sz="1400" dirty="0" smtClean="0">
                <a:solidFill>
                  <a:schemeClr val="tx2"/>
                </a:solidFill>
                <a:latin typeface="微软雅黑" panose="020B0503020204020204" pitchFamily="34" charset="-122"/>
                <a:ea typeface="微软雅黑" panose="020B0503020204020204" pitchFamily="34" charset="-122"/>
              </a:rPr>
              <a:t>证书服务器上负责根据注册过程中提供的信息生成证书的机器或者服务。用户的公钥，连同其他一些标识信息以及得到的证书结构一起用</a:t>
            </a:r>
            <a:r>
              <a:rPr lang="en-US" altLang="zh-CN" sz="1400" dirty="0" smtClean="0">
                <a:solidFill>
                  <a:schemeClr val="tx2"/>
                </a:solidFill>
                <a:latin typeface="微软雅黑" panose="020B0503020204020204" pitchFamily="34" charset="-122"/>
                <a:ea typeface="微软雅黑" panose="020B0503020204020204" pitchFamily="34" charset="-122"/>
              </a:rPr>
              <a:t>CA</a:t>
            </a:r>
            <a:r>
              <a:rPr lang="zh-CN" altLang="en-US" sz="1400" dirty="0" smtClean="0">
                <a:solidFill>
                  <a:schemeClr val="tx2"/>
                </a:solidFill>
                <a:latin typeface="微软雅黑" panose="020B0503020204020204" pitchFamily="34" charset="-122"/>
                <a:ea typeface="微软雅黑" panose="020B0503020204020204" pitchFamily="34" charset="-122"/>
              </a:rPr>
              <a:t>的私钥签名。</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证</a:t>
            </a:r>
            <a:r>
              <a:rPr lang="zh-CN" altLang="en-US" sz="1400" b="1" dirty="0" smtClean="0">
                <a:solidFill>
                  <a:schemeClr val="tx2"/>
                </a:solidFill>
                <a:latin typeface="微软雅黑" panose="020B0503020204020204" pitchFamily="34" charset="-122"/>
                <a:ea typeface="微软雅黑" panose="020B0503020204020204" pitchFamily="34" charset="-122"/>
              </a:rPr>
              <a:t>书库：</a:t>
            </a:r>
            <a:r>
              <a:rPr lang="zh-CN" altLang="en-US" sz="1400" dirty="0" smtClean="0">
                <a:solidFill>
                  <a:schemeClr val="tx2"/>
                </a:solidFill>
                <a:latin typeface="微软雅黑" panose="020B0503020204020204" pitchFamily="34" charset="-122"/>
                <a:ea typeface="微软雅黑" panose="020B0503020204020204" pitchFamily="34" charset="-122"/>
              </a:rPr>
              <a:t>证书库</a:t>
            </a:r>
            <a:r>
              <a:rPr lang="zh-CN" altLang="en-US" sz="1400" dirty="0">
                <a:solidFill>
                  <a:schemeClr val="tx2"/>
                </a:solidFill>
                <a:latin typeface="微软雅黑" panose="020B0503020204020204" pitchFamily="34" charset="-122"/>
                <a:ea typeface="微软雅黑" panose="020B0503020204020204" pitchFamily="34" charset="-122"/>
              </a:rPr>
              <a:t>通常是发布证书的地方，如</a:t>
            </a:r>
            <a:r>
              <a:rPr lang="en-US" altLang="zh-CN" sz="1400" dirty="0">
                <a:solidFill>
                  <a:schemeClr val="tx2"/>
                </a:solidFill>
                <a:latin typeface="微软雅黑" panose="020B0503020204020204" pitchFamily="34" charset="-122"/>
                <a:ea typeface="微软雅黑" panose="020B0503020204020204" pitchFamily="34" charset="-122"/>
              </a:rPr>
              <a:t>X.500</a:t>
            </a:r>
            <a:r>
              <a:rPr lang="zh-CN" altLang="en-US" sz="1400" dirty="0">
                <a:solidFill>
                  <a:schemeClr val="tx2"/>
                </a:solidFill>
                <a:latin typeface="微软雅黑" panose="020B0503020204020204" pitchFamily="34" charset="-122"/>
                <a:ea typeface="微软雅黑" panose="020B0503020204020204" pitchFamily="34" charset="-122"/>
              </a:rPr>
              <a:t>目录，</a:t>
            </a:r>
            <a:r>
              <a:rPr lang="en-US" altLang="zh-CN" sz="1400" dirty="0">
                <a:solidFill>
                  <a:schemeClr val="tx2"/>
                </a:solidFill>
                <a:latin typeface="微软雅黑" panose="020B0503020204020204" pitchFamily="34" charset="-122"/>
                <a:ea typeface="微软雅黑" panose="020B0503020204020204" pitchFamily="34" charset="-122"/>
              </a:rPr>
              <a:t>LDAP</a:t>
            </a:r>
            <a:r>
              <a:rPr lang="zh-CN" altLang="en-US" sz="1400" dirty="0" smtClean="0">
                <a:solidFill>
                  <a:schemeClr val="tx2"/>
                </a:solidFill>
                <a:latin typeface="微软雅黑" panose="020B0503020204020204" pitchFamily="34" charset="-122"/>
                <a:ea typeface="微软雅黑" panose="020B0503020204020204" pitchFamily="34" charset="-122"/>
              </a:rPr>
              <a:t>目录。</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400" b="1" dirty="0" smtClean="0">
                <a:solidFill>
                  <a:schemeClr val="tx2"/>
                </a:solidFill>
                <a:latin typeface="微软雅黑" panose="020B0503020204020204" pitchFamily="34" charset="-122"/>
                <a:ea typeface="微软雅黑" panose="020B0503020204020204" pitchFamily="34" charset="-122"/>
              </a:rPr>
              <a:t>证书验证</a:t>
            </a:r>
            <a:endParaRPr lang="en-US" altLang="zh-CN" sz="1400" b="1" dirty="0" smtClean="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ü"/>
            </a:pPr>
            <a:r>
              <a:rPr lang="zh-CN" altLang="en-US" sz="1400" dirty="0">
                <a:solidFill>
                  <a:schemeClr val="tx2"/>
                </a:solidFill>
                <a:latin typeface="微软雅黑" panose="020B0503020204020204" pitchFamily="34" charset="-122"/>
                <a:ea typeface="微软雅黑" panose="020B0503020204020204" pitchFamily="34" charset="-122"/>
              </a:rPr>
              <a:t>验证该证书的签名者的签名</a:t>
            </a:r>
          </a:p>
          <a:p>
            <a:pPr marL="742950" lvl="1" indent="-285750">
              <a:lnSpc>
                <a:spcPct val="150000"/>
              </a:lnSpc>
              <a:spcBef>
                <a:spcPts val="0"/>
              </a:spcBef>
              <a:spcAft>
                <a:spcPts val="0"/>
              </a:spcAft>
              <a:buFont typeface="Wingdings" panose="05000000000000000000" pitchFamily="2" charset="2"/>
              <a:buChar char="ü"/>
            </a:pPr>
            <a:r>
              <a:rPr lang="zh-CN" altLang="en-US" sz="1400" dirty="0" smtClean="0">
                <a:solidFill>
                  <a:schemeClr val="tx2"/>
                </a:solidFill>
                <a:latin typeface="微软雅黑" panose="020B0503020204020204" pitchFamily="34" charset="-122"/>
                <a:ea typeface="微软雅黑" panose="020B0503020204020204" pitchFamily="34" charset="-122"/>
              </a:rPr>
              <a:t>检查</a:t>
            </a:r>
            <a:r>
              <a:rPr lang="zh-CN" altLang="en-US" sz="1400" dirty="0">
                <a:solidFill>
                  <a:schemeClr val="tx2"/>
                </a:solidFill>
                <a:latin typeface="微软雅黑" panose="020B0503020204020204" pitchFamily="34" charset="-122"/>
                <a:ea typeface="微软雅黑" panose="020B0503020204020204" pitchFamily="34" charset="-122"/>
              </a:rPr>
              <a:t>证书的有效期，确保该证书仍然有效</a:t>
            </a:r>
          </a:p>
          <a:p>
            <a:pPr marL="742950" lvl="1" indent="-285750">
              <a:lnSpc>
                <a:spcPct val="150000"/>
              </a:lnSpc>
              <a:spcBef>
                <a:spcPts val="0"/>
              </a:spcBef>
              <a:spcAft>
                <a:spcPts val="0"/>
              </a:spcAft>
              <a:buFont typeface="Wingdings" panose="05000000000000000000" pitchFamily="2" charset="2"/>
              <a:buChar char="ü"/>
            </a:pPr>
            <a:r>
              <a:rPr lang="zh-CN" altLang="en-US" sz="1400" dirty="0" smtClean="0">
                <a:solidFill>
                  <a:schemeClr val="tx2"/>
                </a:solidFill>
                <a:latin typeface="微软雅黑" panose="020B0503020204020204" pitchFamily="34" charset="-122"/>
                <a:ea typeface="微软雅黑" panose="020B0503020204020204" pitchFamily="34" charset="-122"/>
              </a:rPr>
              <a:t>检查</a:t>
            </a:r>
            <a:r>
              <a:rPr lang="zh-CN" altLang="en-US" sz="1400" dirty="0">
                <a:solidFill>
                  <a:schemeClr val="tx2"/>
                </a:solidFill>
                <a:latin typeface="微软雅黑" panose="020B0503020204020204" pitchFamily="34" charset="-122"/>
                <a:ea typeface="微软雅黑" panose="020B0503020204020204" pitchFamily="34" charset="-122"/>
              </a:rPr>
              <a:t>该证书的预期用途是否符合</a:t>
            </a:r>
            <a:r>
              <a:rPr lang="en-US" altLang="zh-CN" sz="1400" dirty="0">
                <a:solidFill>
                  <a:schemeClr val="tx2"/>
                </a:solidFill>
                <a:latin typeface="微软雅黑" panose="020B0503020204020204" pitchFamily="34" charset="-122"/>
                <a:ea typeface="微软雅黑" panose="020B0503020204020204" pitchFamily="34" charset="-122"/>
              </a:rPr>
              <a:t>CA</a:t>
            </a:r>
            <a:r>
              <a:rPr lang="zh-CN" altLang="en-US" sz="1400" dirty="0">
                <a:solidFill>
                  <a:schemeClr val="tx2"/>
                </a:solidFill>
                <a:latin typeface="微软雅黑" panose="020B0503020204020204" pitchFamily="34" charset="-122"/>
                <a:ea typeface="微软雅黑" panose="020B0503020204020204" pitchFamily="34" charset="-122"/>
              </a:rPr>
              <a:t>在该证书中指定的所有策略限制</a:t>
            </a:r>
          </a:p>
          <a:p>
            <a:pPr marL="742950" lvl="1" indent="-285750">
              <a:lnSpc>
                <a:spcPct val="150000"/>
              </a:lnSpc>
              <a:spcBef>
                <a:spcPts val="0"/>
              </a:spcBef>
              <a:spcAft>
                <a:spcPts val="0"/>
              </a:spcAft>
              <a:buFont typeface="Wingdings" panose="05000000000000000000" pitchFamily="2" charset="2"/>
              <a:buChar char="ü"/>
            </a:pPr>
            <a:r>
              <a:rPr lang="zh-CN" altLang="en-US" sz="1400" dirty="0" smtClean="0">
                <a:solidFill>
                  <a:schemeClr val="tx2"/>
                </a:solidFill>
                <a:latin typeface="微软雅黑" panose="020B0503020204020204" pitchFamily="34" charset="-122"/>
                <a:ea typeface="微软雅黑" panose="020B0503020204020204" pitchFamily="34" charset="-122"/>
              </a:rPr>
              <a:t>确认</a:t>
            </a:r>
            <a:r>
              <a:rPr lang="zh-CN" altLang="en-US" sz="1400" dirty="0">
                <a:solidFill>
                  <a:schemeClr val="tx2"/>
                </a:solidFill>
                <a:latin typeface="微软雅黑" panose="020B0503020204020204" pitchFamily="34" charset="-122"/>
                <a:ea typeface="微软雅黑" panose="020B0503020204020204" pitchFamily="34" charset="-122"/>
              </a:rPr>
              <a:t>该证书没有被</a:t>
            </a:r>
            <a:r>
              <a:rPr lang="en-US" altLang="zh-CN" sz="1400" dirty="0">
                <a:solidFill>
                  <a:schemeClr val="tx2"/>
                </a:solidFill>
                <a:latin typeface="微软雅黑" panose="020B0503020204020204" pitchFamily="34" charset="-122"/>
                <a:ea typeface="微软雅黑" panose="020B0503020204020204" pitchFamily="34" charset="-122"/>
              </a:rPr>
              <a:t>CA</a:t>
            </a:r>
            <a:r>
              <a:rPr lang="zh-CN" altLang="en-US" sz="1400" dirty="0" smtClean="0">
                <a:solidFill>
                  <a:schemeClr val="tx2"/>
                </a:solidFill>
                <a:latin typeface="微软雅黑" panose="020B0503020204020204" pitchFamily="34" charset="-122"/>
                <a:ea typeface="微软雅黑" panose="020B0503020204020204" pitchFamily="34" charset="-122"/>
              </a:rPr>
              <a:t>撤销</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400" b="1" dirty="0" smtClean="0">
                <a:solidFill>
                  <a:schemeClr val="tx2"/>
                </a:solidFill>
                <a:latin typeface="微软雅黑" panose="020B0503020204020204" pitchFamily="34" charset="-122"/>
                <a:ea typeface="微软雅黑" panose="020B0503020204020204" pitchFamily="34" charset="-122"/>
              </a:rPr>
              <a:t>密钥恢复服务：</a:t>
            </a:r>
            <a:r>
              <a:rPr lang="zh-CN" altLang="en-US" sz="1400" dirty="0" smtClean="0">
                <a:solidFill>
                  <a:schemeClr val="tx2"/>
                </a:solidFill>
                <a:latin typeface="微软雅黑" panose="020B0503020204020204" pitchFamily="34" charset="-122"/>
                <a:ea typeface="微软雅黑" panose="020B0503020204020204" pitchFamily="34" charset="-122"/>
              </a:rPr>
              <a:t>如企业员工离职，密钥持有人遭遇不幸，执法机构索要密钥（有争议，需根据当地法律的不同而不同）这使得特殊情况下被加密的信息可以恢复。</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时间服务器：</a:t>
            </a:r>
            <a:r>
              <a:rPr lang="zh-CN" altLang="en-US" sz="1400" dirty="0">
                <a:solidFill>
                  <a:schemeClr val="tx2"/>
                </a:solidFill>
                <a:latin typeface="微软雅黑" panose="020B0503020204020204" pitchFamily="34" charset="-122"/>
                <a:ea typeface="微软雅黑" panose="020B0503020204020204" pitchFamily="34" charset="-122"/>
              </a:rPr>
              <a:t>可靠的时钟，就像数字签名一样，是发布可验证的时间戳所需要的前提条件之一</a:t>
            </a:r>
            <a:r>
              <a:rPr lang="zh-CN" altLang="en-US" sz="1400" dirty="0" smtClean="0">
                <a:solidFill>
                  <a:schemeClr val="tx2"/>
                </a:solidFill>
                <a:latin typeface="微软雅黑" panose="020B0503020204020204" pitchFamily="34" charset="-122"/>
                <a:ea typeface="微软雅黑" panose="020B0503020204020204" pitchFamily="34" charset="-122"/>
              </a:rPr>
              <a:t>。</a:t>
            </a:r>
            <a:endParaRPr lang="en-US" altLang="zh-CN" sz="14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签名服务器：</a:t>
            </a:r>
            <a:r>
              <a:rPr lang="zh-CN" altLang="en-US" sz="1400" dirty="0">
                <a:solidFill>
                  <a:schemeClr val="tx2"/>
                </a:solidFill>
                <a:latin typeface="微软雅黑" panose="020B0503020204020204" pitchFamily="34" charset="-122"/>
                <a:ea typeface="微软雅黑" panose="020B0503020204020204" pitchFamily="34" charset="-122"/>
              </a:rPr>
              <a:t>人们可能更希望使用一个集中的签名和验证服务，那么采用一个独立的服务器来专门为用户事务执行这一功能会是一个比较好的选择</a:t>
            </a:r>
          </a:p>
        </p:txBody>
      </p:sp>
    </p:spTree>
    <p:extLst>
      <p:ext uri="{BB962C8B-B14F-4D97-AF65-F5344CB8AC3E}">
        <p14:creationId xmlns:p14="http://schemas.microsoft.com/office/powerpoint/2010/main" val="33840917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X.509</a:t>
            </a:r>
            <a:r>
              <a:rPr lang="zh-CN" altLang="en-US" sz="3600" b="1" dirty="0" smtClean="0"/>
              <a:t>数字证书格式简介</a:t>
            </a:r>
            <a:endParaRPr lang="zh-CN" altLang="en-US" sz="3600" b="1" dirty="0"/>
          </a:p>
        </p:txBody>
      </p:sp>
      <p:pic>
        <p:nvPicPr>
          <p:cNvPr id="3" name="图片 2"/>
          <p:cNvPicPr>
            <a:picLocks noChangeAspect="1"/>
          </p:cNvPicPr>
          <p:nvPr/>
        </p:nvPicPr>
        <p:blipFill>
          <a:blip r:embed="rId2"/>
          <a:stretch>
            <a:fillRect/>
          </a:stretch>
        </p:blipFill>
        <p:spPr>
          <a:xfrm>
            <a:off x="264523" y="1433944"/>
            <a:ext cx="3092173" cy="3475759"/>
          </a:xfrm>
          <a:prstGeom prst="rect">
            <a:avLst/>
          </a:prstGeom>
        </p:spPr>
      </p:pic>
      <p:sp>
        <p:nvSpPr>
          <p:cNvPr id="5" name="文本框 4"/>
          <p:cNvSpPr txBox="1"/>
          <p:nvPr/>
        </p:nvSpPr>
        <p:spPr>
          <a:xfrm>
            <a:off x="3522519" y="903710"/>
            <a:ext cx="5101936" cy="4939814"/>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主体</a:t>
            </a:r>
            <a:r>
              <a:rPr lang="zh-CN" altLang="en-US" sz="1400" dirty="0">
                <a:solidFill>
                  <a:schemeClr val="tx2"/>
                </a:solidFill>
                <a:latin typeface="微软雅黑" panose="020B0503020204020204" pitchFamily="34" charset="-122"/>
                <a:ea typeface="微软雅黑" panose="020B0503020204020204" pitchFamily="34" charset="-122"/>
              </a:rPr>
              <a:t>：该证书所标识的个人或者实体就是主体。附加的标识信息可能被包含着该主体的名称或者证书体中其他的特定字段中。</a:t>
            </a:r>
          </a:p>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公钥</a:t>
            </a:r>
            <a:r>
              <a:rPr lang="zh-CN" altLang="en-US" sz="1400" dirty="0">
                <a:solidFill>
                  <a:schemeClr val="tx2"/>
                </a:solidFill>
                <a:latin typeface="微软雅黑" panose="020B0503020204020204" pitchFamily="34" charset="-122"/>
                <a:ea typeface="微软雅黑" panose="020B0503020204020204" pitchFamily="34" charset="-122"/>
              </a:rPr>
              <a:t>：和该主体的私钥对应的公钥。</a:t>
            </a:r>
          </a:p>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颁发者</a:t>
            </a:r>
            <a:r>
              <a:rPr lang="zh-CN" altLang="en-US" sz="1400" dirty="0">
                <a:solidFill>
                  <a:schemeClr val="tx2"/>
                </a:solidFill>
                <a:latin typeface="微软雅黑" panose="020B0503020204020204" pitchFamily="34" charset="-122"/>
                <a:ea typeface="微软雅黑" panose="020B0503020204020204" pitchFamily="34" charset="-122"/>
              </a:rPr>
              <a:t>：颁发者字段标识了生成并对该证书签名的可信的信任源</a:t>
            </a:r>
          </a:p>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序列号</a:t>
            </a:r>
            <a:r>
              <a:rPr lang="zh-CN" altLang="en-US" sz="1400" dirty="0">
                <a:solidFill>
                  <a:schemeClr val="tx2"/>
                </a:solidFill>
                <a:latin typeface="微软雅黑" panose="020B0503020204020204" pitchFamily="34" charset="-122"/>
                <a:ea typeface="微软雅黑" panose="020B0503020204020204" pitchFamily="34" charset="-122"/>
              </a:rPr>
              <a:t>：序列号使得即使颁发了另外一个内容完全相同（或信息十分相似）的证书也可以唯一的标识出这个证书</a:t>
            </a:r>
          </a:p>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有效起始日期</a:t>
            </a:r>
            <a:r>
              <a:rPr lang="zh-CN" altLang="en-US" sz="1400" dirty="0">
                <a:solidFill>
                  <a:schemeClr val="tx2"/>
                </a:solidFill>
                <a:latin typeface="微软雅黑" panose="020B0503020204020204" pitchFamily="34" charset="-122"/>
                <a:ea typeface="微软雅黑" panose="020B0503020204020204" pitchFamily="34" charset="-122"/>
              </a:rPr>
              <a:t>：起始日期指示了该证书可用的起始日期</a:t>
            </a:r>
          </a:p>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有效终止日期</a:t>
            </a:r>
            <a:r>
              <a:rPr lang="zh-CN" altLang="en-US" sz="1400" dirty="0">
                <a:solidFill>
                  <a:schemeClr val="tx2"/>
                </a:solidFill>
                <a:latin typeface="微软雅黑" panose="020B0503020204020204" pitchFamily="34" charset="-122"/>
                <a:ea typeface="微软雅黑" panose="020B0503020204020204" pitchFamily="34" charset="-122"/>
              </a:rPr>
              <a:t>：终止日期指示了该证书最晚能够用到什么时候。终止日期和起始日期一起规定了该证书的有效期。</a:t>
            </a:r>
          </a:p>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密钥</a:t>
            </a:r>
            <a:r>
              <a:rPr lang="en-US" altLang="zh-CN" sz="1400" b="1" dirty="0">
                <a:solidFill>
                  <a:schemeClr val="tx2"/>
                </a:solidFill>
                <a:latin typeface="微软雅黑" panose="020B0503020204020204" pitchFamily="34" charset="-122"/>
                <a:ea typeface="微软雅黑" panose="020B0503020204020204" pitchFamily="34" charset="-122"/>
              </a:rPr>
              <a:t>/</a:t>
            </a:r>
            <a:r>
              <a:rPr lang="zh-CN" altLang="en-US" sz="1400" b="1" dirty="0">
                <a:solidFill>
                  <a:schemeClr val="tx2"/>
                </a:solidFill>
                <a:latin typeface="微软雅黑" panose="020B0503020204020204" pitchFamily="34" charset="-122"/>
                <a:ea typeface="微软雅黑" panose="020B0503020204020204" pitchFamily="34" charset="-122"/>
              </a:rPr>
              <a:t>证书用途</a:t>
            </a:r>
            <a:r>
              <a:rPr lang="zh-CN" altLang="en-US" sz="1400" dirty="0">
                <a:solidFill>
                  <a:schemeClr val="tx2"/>
                </a:solidFill>
                <a:latin typeface="微软雅黑" panose="020B0503020204020204" pitchFamily="34" charset="-122"/>
                <a:ea typeface="微软雅黑" panose="020B0503020204020204" pitchFamily="34" charset="-122"/>
              </a:rPr>
              <a:t>：密钥</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证书用途信息描述了该主体的公</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私钥对的合法用途。</a:t>
            </a:r>
          </a:p>
          <a:p>
            <a:pPr marL="285750" indent="-285750">
              <a:lnSpc>
                <a:spcPct val="150000"/>
              </a:lnSpc>
              <a:spcBef>
                <a:spcPts val="0"/>
              </a:spcBef>
              <a:spcAft>
                <a:spcPts val="0"/>
              </a:spcAft>
              <a:buFont typeface="Wingdings" panose="05000000000000000000" pitchFamily="2" charset="2"/>
              <a:buChar char="u"/>
            </a:pPr>
            <a:r>
              <a:rPr lang="zh-CN" altLang="en-US" sz="1400" b="1" dirty="0">
                <a:solidFill>
                  <a:schemeClr val="tx2"/>
                </a:solidFill>
                <a:latin typeface="微软雅黑" panose="020B0503020204020204" pitchFamily="34" charset="-122"/>
                <a:ea typeface="微软雅黑" panose="020B0503020204020204" pitchFamily="34" charset="-122"/>
              </a:rPr>
              <a:t>数字签名</a:t>
            </a:r>
            <a:r>
              <a:rPr lang="zh-CN" altLang="en-US" sz="1400" dirty="0">
                <a:solidFill>
                  <a:schemeClr val="tx2"/>
                </a:solidFill>
                <a:latin typeface="微软雅黑" panose="020B0503020204020204" pitchFamily="34" charset="-122"/>
                <a:ea typeface="微软雅黑" panose="020B0503020204020204" pitchFamily="34" charset="-122"/>
              </a:rPr>
              <a:t>：用颁发者的私钥生成的颁发者的数字签名证实了该主体的身份。</a:t>
            </a:r>
          </a:p>
        </p:txBody>
      </p:sp>
    </p:spTree>
    <p:extLst>
      <p:ext uri="{BB962C8B-B14F-4D97-AF65-F5344CB8AC3E}">
        <p14:creationId xmlns:p14="http://schemas.microsoft.com/office/powerpoint/2010/main" val="59377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3600" b="1" dirty="0" smtClean="0"/>
              <a:t>网络安全目标</a:t>
            </a:r>
            <a:endParaRPr lang="zh-CN" altLang="en-US" sz="3600" b="1" dirty="0"/>
          </a:p>
        </p:txBody>
      </p:sp>
      <p:sp>
        <p:nvSpPr>
          <p:cNvPr id="59" name="文本框 58"/>
          <p:cNvSpPr txBox="1"/>
          <p:nvPr/>
        </p:nvSpPr>
        <p:spPr>
          <a:xfrm>
            <a:off x="571499" y="1636321"/>
            <a:ext cx="7678882" cy="4616648"/>
          </a:xfrm>
          <a:prstGeom prst="rect">
            <a:avLst/>
          </a:prstGeom>
          <a:noFill/>
        </p:spPr>
        <p:txBody>
          <a:bodyPr wrap="square" rtlCol="0">
            <a:spAutoFit/>
          </a:bodyPr>
          <a:lstStyle/>
          <a:p>
            <a:pPr marL="360000" lvl="1" indent="-457200">
              <a:lnSpc>
                <a:spcPct val="150000"/>
              </a:lnSpc>
              <a:buFont typeface="Wingdings" panose="05000000000000000000" pitchFamily="2" charset="2"/>
              <a:buChar char="u"/>
            </a:pPr>
            <a:r>
              <a:rPr lang="zh-CN" altLang="en-US" sz="2400" dirty="0" smtClean="0">
                <a:solidFill>
                  <a:schemeClr val="tx2"/>
                </a:solidFill>
                <a:latin typeface="微软雅黑" panose="020B0503020204020204" pitchFamily="34" charset="-122"/>
                <a:ea typeface="微软雅黑" panose="020B0503020204020204" pitchFamily="34" charset="-122"/>
              </a:rPr>
              <a:t>保密性</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60000" lvl="2">
              <a:lnSpc>
                <a:spcPct val="150000"/>
              </a:lnSpc>
            </a:pPr>
            <a:r>
              <a:rPr lang="zh-CN" altLang="en-US" sz="2000" dirty="0">
                <a:latin typeface="微软雅黑" panose="020B0503020204020204" pitchFamily="34" charset="-122"/>
                <a:ea typeface="微软雅黑" panose="020B0503020204020204" pitchFamily="34" charset="-122"/>
              </a:rPr>
              <a:t>对无关的听众</a:t>
            </a:r>
            <a:r>
              <a:rPr lang="zh-CN" altLang="en-US" sz="2000" dirty="0" smtClean="0">
                <a:latin typeface="微软雅黑" panose="020B0503020204020204" pitchFamily="34" charset="-122"/>
                <a:ea typeface="微软雅黑" panose="020B0503020204020204" pitchFamily="34" charset="-122"/>
              </a:rPr>
              <a:t>保密，窃听者无法知道真实的信息内容</a:t>
            </a:r>
            <a:endParaRPr lang="en-US" altLang="zh-CN" sz="2000" dirty="0" smtClean="0">
              <a:latin typeface="微软雅黑" panose="020B0503020204020204" pitchFamily="34" charset="-122"/>
              <a:ea typeface="微软雅黑" panose="020B0503020204020204" pitchFamily="34" charset="-122"/>
            </a:endParaRPr>
          </a:p>
          <a:p>
            <a:pPr marL="360000" lvl="1" indent="-457200">
              <a:lnSpc>
                <a:spcPct val="150000"/>
              </a:lnSpc>
              <a:buFont typeface="Wingdings" panose="05000000000000000000" pitchFamily="2" charset="2"/>
              <a:buChar char="u"/>
            </a:pPr>
            <a:r>
              <a:rPr lang="zh-CN" altLang="en-US" sz="2400" dirty="0" smtClean="0">
                <a:solidFill>
                  <a:schemeClr val="tx2"/>
                </a:solidFill>
                <a:latin typeface="微软雅黑" panose="020B0503020204020204" pitchFamily="34" charset="-122"/>
                <a:ea typeface="微软雅黑" panose="020B0503020204020204" pitchFamily="34" charset="-122"/>
              </a:rPr>
              <a:t>消息完整性</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60000" lvl="2">
              <a:lnSpc>
                <a:spcPct val="150000"/>
              </a:lnSpc>
            </a:pPr>
            <a:r>
              <a:rPr lang="zh-CN" altLang="en-US" sz="2000" dirty="0" smtClean="0">
                <a:latin typeface="微软雅黑" panose="020B0503020204020204" pitchFamily="34" charset="-122"/>
                <a:ea typeface="微软雅黑" panose="020B0503020204020204" pitchFamily="34" charset="-122"/>
              </a:rPr>
              <a:t>防篡改，我们</a:t>
            </a:r>
            <a:r>
              <a:rPr lang="zh-CN" altLang="en-US" sz="2000" dirty="0">
                <a:latin typeface="微软雅黑" panose="020B0503020204020204" pitchFamily="34" charset="-122"/>
                <a:ea typeface="微软雅黑" panose="020B0503020204020204" pitchFamily="34" charset="-122"/>
              </a:rPr>
              <a:t>想要确信自己所收到</a:t>
            </a:r>
            <a:r>
              <a:rPr lang="zh-CN" altLang="en-US" sz="2000" dirty="0" smtClean="0">
                <a:latin typeface="微软雅黑" panose="020B0503020204020204" pitchFamily="34" charset="-122"/>
                <a:ea typeface="微软雅黑" panose="020B0503020204020204" pitchFamily="34" charset="-122"/>
              </a:rPr>
              <a:t>的消息</a:t>
            </a:r>
            <a:r>
              <a:rPr lang="zh-CN" altLang="en-US" sz="2000" dirty="0">
                <a:latin typeface="微软雅黑" panose="020B0503020204020204" pitchFamily="34" charset="-122"/>
                <a:ea typeface="微软雅黑" panose="020B0503020204020204" pitchFamily="34" charset="-122"/>
              </a:rPr>
              <a:t>就是发送者发送的</a:t>
            </a:r>
            <a:r>
              <a:rPr lang="zh-CN" altLang="en-US" sz="2000" dirty="0" smtClean="0">
                <a:latin typeface="微软雅黑" panose="020B0503020204020204" pitchFamily="34" charset="-122"/>
                <a:ea typeface="微软雅黑" panose="020B0503020204020204" pitchFamily="34" charset="-122"/>
              </a:rPr>
              <a:t>消息</a:t>
            </a:r>
            <a:endParaRPr lang="en-US" altLang="zh-CN" sz="2000" dirty="0">
              <a:latin typeface="微软雅黑" panose="020B0503020204020204" pitchFamily="34" charset="-122"/>
              <a:ea typeface="微软雅黑" panose="020B0503020204020204" pitchFamily="34" charset="-122"/>
            </a:endParaRPr>
          </a:p>
          <a:p>
            <a:pPr marL="360000" lvl="1" indent="-457200">
              <a:lnSpc>
                <a:spcPct val="150000"/>
              </a:lnSpc>
              <a:buFont typeface="Wingdings" panose="05000000000000000000" pitchFamily="2" charset="2"/>
              <a:buChar char="u"/>
            </a:pPr>
            <a:r>
              <a:rPr lang="zh-CN" altLang="en-US" sz="2400" dirty="0" smtClean="0">
                <a:solidFill>
                  <a:schemeClr val="tx2"/>
                </a:solidFill>
                <a:latin typeface="微软雅黑" panose="020B0503020204020204" pitchFamily="34" charset="-122"/>
                <a:ea typeface="微软雅黑" panose="020B0503020204020204" pitchFamily="34" charset="-122"/>
              </a:rPr>
              <a:t>端点认证</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60000" lvl="2">
              <a:lnSpc>
                <a:spcPct val="150000"/>
              </a:lnSpc>
            </a:pPr>
            <a:r>
              <a:rPr lang="zh-CN" altLang="en-US" sz="2000" dirty="0" smtClean="0">
                <a:latin typeface="微软雅黑" panose="020B0503020204020204" pitchFamily="34" charset="-122"/>
                <a:ea typeface="微软雅黑" panose="020B0503020204020204" pitchFamily="34" charset="-122"/>
              </a:rPr>
              <a:t>确保我们在和正确的人谈话。没有端点认证，保密性和消息完整性将无从谈起</a:t>
            </a:r>
            <a:endParaRPr lang="en-US" altLang="zh-CN" sz="2000" dirty="0" smtClean="0">
              <a:latin typeface="微软雅黑" panose="020B0503020204020204" pitchFamily="34" charset="-122"/>
              <a:ea typeface="微软雅黑" panose="020B0503020204020204" pitchFamily="34" charset="-122"/>
            </a:endParaRPr>
          </a:p>
          <a:p>
            <a:pPr marL="360000" lvl="1" indent="-457200">
              <a:lnSpc>
                <a:spcPct val="150000"/>
              </a:lnSpc>
              <a:buFont typeface="Wingdings" panose="05000000000000000000" pitchFamily="2" charset="2"/>
              <a:buChar char="u"/>
            </a:pPr>
            <a:r>
              <a:rPr lang="zh-CN" altLang="en-US" sz="2400" dirty="0" smtClean="0">
                <a:solidFill>
                  <a:schemeClr val="tx2"/>
                </a:solidFill>
                <a:latin typeface="微软雅黑" panose="020B0503020204020204" pitchFamily="34" charset="-122"/>
                <a:ea typeface="微软雅黑" panose="020B0503020204020204" pitchFamily="34" charset="-122"/>
              </a:rPr>
              <a:t>不可否认性</a:t>
            </a:r>
            <a:endParaRPr lang="en-US" altLang="zh-CN" sz="2400" dirty="0">
              <a:solidFill>
                <a:schemeClr val="tx2"/>
              </a:solidFill>
              <a:latin typeface="微软雅黑" panose="020B0503020204020204" pitchFamily="34" charset="-122"/>
              <a:ea typeface="微软雅黑" panose="020B0503020204020204" pitchFamily="34" charset="-122"/>
            </a:endParaRPr>
          </a:p>
          <a:p>
            <a:pPr marL="457200" lvl="2">
              <a:lnSpc>
                <a:spcPct val="150000"/>
              </a:lnSpc>
            </a:pPr>
            <a:r>
              <a:rPr lang="zh-CN" altLang="en-US" sz="2000" dirty="0" smtClean="0">
                <a:latin typeface="微软雅黑" panose="020B0503020204020204" pitchFamily="34" charset="-122"/>
                <a:ea typeface="微软雅黑" panose="020B0503020204020204" pitchFamily="34" charset="-122"/>
              </a:rPr>
              <a:t>你不能否认曾经做过某事（去年你确实从我这里借了</a:t>
            </a:r>
            <a:r>
              <a:rPr lang="en-US" altLang="zh-CN" sz="2000" dirty="0" smtClean="0">
                <a:latin typeface="微软雅黑" panose="020B0503020204020204" pitchFamily="34" charset="-122"/>
                <a:ea typeface="微软雅黑" panose="020B0503020204020204" pitchFamily="34" charset="-122"/>
              </a:rPr>
              <a:t>100</a:t>
            </a:r>
            <a:r>
              <a:rPr lang="zh-CN" altLang="en-US" sz="2000" dirty="0" smtClean="0">
                <a:latin typeface="微软雅黑" panose="020B0503020204020204" pitchFamily="34" charset="-122"/>
                <a:ea typeface="微软雅黑" panose="020B0503020204020204" pitchFamily="34" charset="-122"/>
              </a:rPr>
              <a:t>元钱）</a:t>
            </a:r>
            <a:endParaRPr lang="en-US" altLang="zh-CN" sz="2000" dirty="0" smtClean="0">
              <a:latin typeface="微软雅黑" panose="020B0503020204020204" pitchFamily="34" charset="-122"/>
              <a:ea typeface="微软雅黑" panose="020B0503020204020204" pitchFamily="34" charset="-122"/>
            </a:endParaRPr>
          </a:p>
        </p:txBody>
      </p:sp>
      <p:sp>
        <p:nvSpPr>
          <p:cNvPr id="63" name="文本框 62"/>
          <p:cNvSpPr txBox="1"/>
          <p:nvPr/>
        </p:nvSpPr>
        <p:spPr>
          <a:xfrm>
            <a:off x="540327" y="807642"/>
            <a:ext cx="7678881"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lnSpc>
                <a:spcPct val="150000"/>
              </a:lnSpc>
            </a:pPr>
            <a:r>
              <a:rPr lang="zh-CN" altLang="en-US" sz="2800" b="1" dirty="0" smtClean="0">
                <a:solidFill>
                  <a:srgbClr val="FF0000"/>
                </a:solidFill>
                <a:latin typeface="微软雅黑" panose="020B0503020204020204" pitchFamily="34" charset="-122"/>
                <a:ea typeface="微软雅黑" panose="020B0503020204020204" pitchFamily="34" charset="-122"/>
              </a:rPr>
              <a:t>我们所做的一切努力都是围绕下面几个安全目标</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一般的</a:t>
            </a:r>
            <a:r>
              <a:rPr lang="en-US" altLang="zh-CN" sz="3600" b="1" dirty="0" smtClean="0"/>
              <a:t>X.509</a:t>
            </a:r>
            <a:r>
              <a:rPr lang="zh-CN" altLang="en-US" sz="3600" b="1" dirty="0" smtClean="0"/>
              <a:t>证书格式</a:t>
            </a:r>
            <a:endParaRPr lang="zh-CN" altLang="en-US" sz="3600" b="1" dirty="0"/>
          </a:p>
        </p:txBody>
      </p:sp>
      <p:grpSp>
        <p:nvGrpSpPr>
          <p:cNvPr id="30" name="组合 29"/>
          <p:cNvGrpSpPr/>
          <p:nvPr/>
        </p:nvGrpSpPr>
        <p:grpSpPr>
          <a:xfrm>
            <a:off x="1959321" y="1144990"/>
            <a:ext cx="5182468" cy="4738256"/>
            <a:chOff x="1959321" y="1144990"/>
            <a:chExt cx="5182468" cy="4738256"/>
          </a:xfrm>
        </p:grpSpPr>
        <p:sp>
          <p:nvSpPr>
            <p:cNvPr id="4" name="矩形 3"/>
            <p:cNvSpPr/>
            <p:nvPr/>
          </p:nvSpPr>
          <p:spPr>
            <a:xfrm>
              <a:off x="1959321" y="1144990"/>
              <a:ext cx="2317173" cy="47382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2063232" y="1217726"/>
              <a:ext cx="2119746" cy="509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序列号</a:t>
              </a: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2058034" y="1799617"/>
              <a:ext cx="2119746" cy="509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颁发</a:t>
              </a:r>
              <a:r>
                <a:rPr lang="zh-CN" altLang="en-US" sz="1600" dirty="0" smtClean="0">
                  <a:latin typeface="微软雅黑" panose="020B0503020204020204" pitchFamily="34" charset="-122"/>
                  <a:ea typeface="微软雅黑" panose="020B0503020204020204" pitchFamily="34" charset="-122"/>
                </a:rPr>
                <a:t>者唯一识别名</a:t>
              </a:r>
              <a:endParaRPr lang="zh-CN" altLang="en-US" sz="1600" dirty="0">
                <a:latin typeface="微软雅黑" panose="020B0503020204020204" pitchFamily="34" charset="-122"/>
                <a:ea typeface="微软雅黑" panose="020B0503020204020204" pitchFamily="34" charset="-122"/>
              </a:endParaRPr>
            </a:p>
          </p:txBody>
        </p:sp>
        <p:sp>
          <p:nvSpPr>
            <p:cNvPr id="8" name="矩形 7"/>
            <p:cNvSpPr/>
            <p:nvPr/>
          </p:nvSpPr>
          <p:spPr>
            <a:xfrm>
              <a:off x="2063232" y="2381508"/>
              <a:ext cx="2119746" cy="509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有效期</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2063232" y="2963399"/>
              <a:ext cx="2119746" cy="50915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zh-CN" altLang="en-US" sz="1600" dirty="0">
                  <a:latin typeface="微软雅黑" panose="020B0503020204020204" pitchFamily="34" charset="-122"/>
                  <a:ea typeface="微软雅黑" panose="020B0503020204020204" pitchFamily="34" charset="-122"/>
                </a:rPr>
                <a:t>主体</a:t>
              </a:r>
              <a:r>
                <a:rPr lang="zh-CN" altLang="en-US" sz="1600" dirty="0" smtClean="0">
                  <a:latin typeface="微软雅黑" panose="020B0503020204020204" pitchFamily="34" charset="-122"/>
                  <a:ea typeface="微软雅黑" panose="020B0503020204020204" pitchFamily="34" charset="-122"/>
                </a:rPr>
                <a:t>唯一识别名</a:t>
              </a: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2063232" y="3545290"/>
              <a:ext cx="2119746" cy="50915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zh-CN" altLang="en-US" sz="1600" dirty="0" smtClean="0">
                  <a:latin typeface="微软雅黑" panose="020B0503020204020204" pitchFamily="34" charset="-122"/>
                  <a:ea typeface="微软雅黑" panose="020B0503020204020204" pitchFamily="34" charset="-122"/>
                </a:rPr>
                <a:t>主体公钥信息</a:t>
              </a:r>
              <a:endParaRPr lang="zh-CN" altLang="en-US" sz="1600" dirty="0">
                <a:latin typeface="微软雅黑" panose="020B0503020204020204" pitchFamily="34" charset="-122"/>
                <a:ea typeface="微软雅黑" panose="020B0503020204020204" pitchFamily="34" charset="-122"/>
              </a:endParaRPr>
            </a:p>
          </p:txBody>
        </p:sp>
        <p:sp>
          <p:nvSpPr>
            <p:cNvPr id="11" name="矩形 10"/>
            <p:cNvSpPr/>
            <p:nvPr/>
          </p:nvSpPr>
          <p:spPr>
            <a:xfrm>
              <a:off x="2052839" y="4127181"/>
              <a:ext cx="2119746" cy="50915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zh-CN" altLang="en-US" sz="1600" dirty="0" smtClean="0">
                  <a:latin typeface="微软雅黑" panose="020B0503020204020204" pitchFamily="34" charset="-122"/>
                  <a:ea typeface="微软雅黑" panose="020B0503020204020204" pitchFamily="34" charset="-122"/>
                </a:rPr>
                <a:t>密钥</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证书用法</a:t>
              </a:r>
              <a:endParaRPr lang="zh-CN" altLang="en-US" sz="1600" dirty="0">
                <a:latin typeface="微软雅黑" panose="020B0503020204020204" pitchFamily="34" charset="-122"/>
                <a:ea typeface="微软雅黑" panose="020B0503020204020204" pitchFamily="34" charset="-122"/>
              </a:endParaRPr>
            </a:p>
          </p:txBody>
        </p:sp>
        <p:sp>
          <p:nvSpPr>
            <p:cNvPr id="12" name="矩形 11"/>
            <p:cNvSpPr/>
            <p:nvPr/>
          </p:nvSpPr>
          <p:spPr>
            <a:xfrm>
              <a:off x="2052839" y="4709072"/>
              <a:ext cx="2119746" cy="50915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zh-CN" altLang="en-US" sz="1600" dirty="0">
                  <a:latin typeface="微软雅黑" panose="020B0503020204020204" pitchFamily="34" charset="-122"/>
                  <a:ea typeface="微软雅黑" panose="020B0503020204020204" pitchFamily="34" charset="-122"/>
                </a:rPr>
                <a:t>扩展</a:t>
              </a:r>
            </a:p>
          </p:txBody>
        </p:sp>
        <p:sp>
          <p:nvSpPr>
            <p:cNvPr id="13" name="矩形 12"/>
            <p:cNvSpPr/>
            <p:nvPr/>
          </p:nvSpPr>
          <p:spPr>
            <a:xfrm>
              <a:off x="2052839" y="5290963"/>
              <a:ext cx="2119746" cy="50915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zh-CN" altLang="en-US" sz="1600" dirty="0" smtClean="0">
                  <a:latin typeface="微软雅黑" panose="020B0503020204020204" pitchFamily="34" charset="-122"/>
                  <a:ea typeface="微软雅黑" panose="020B0503020204020204" pitchFamily="34" charset="-122"/>
                </a:rPr>
                <a:t>认证机构数字签名</a:t>
              </a:r>
              <a:endParaRPr lang="zh-CN" altLang="en-US" sz="1600" dirty="0">
                <a:latin typeface="微软雅黑" panose="020B0503020204020204" pitchFamily="34" charset="-122"/>
                <a:ea typeface="微软雅黑" panose="020B0503020204020204" pitchFamily="34" charset="-122"/>
              </a:endParaRPr>
            </a:p>
          </p:txBody>
        </p:sp>
        <p:sp>
          <p:nvSpPr>
            <p:cNvPr id="14" name="右大括号 13"/>
            <p:cNvSpPr/>
            <p:nvPr/>
          </p:nvSpPr>
          <p:spPr>
            <a:xfrm>
              <a:off x="4380405" y="1144991"/>
              <a:ext cx="550719" cy="40576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6" name="矩形 15"/>
            <p:cNvSpPr/>
            <p:nvPr/>
          </p:nvSpPr>
          <p:spPr>
            <a:xfrm>
              <a:off x="5035035" y="2901054"/>
              <a:ext cx="1465118" cy="5818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签名生成</a:t>
              </a: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858516" y="1419104"/>
              <a:ext cx="1283273" cy="307777"/>
            </a:xfrm>
            <a:prstGeom prst="rect">
              <a:avLst/>
            </a:prstGeom>
            <a:no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认证机构私钥</a:t>
              </a:r>
              <a:endParaRPr lang="zh-CN" altLang="en-US" sz="1400" dirty="0">
                <a:latin typeface="微软雅黑" panose="020B0503020204020204" pitchFamily="34" charset="-122"/>
                <a:ea typeface="微软雅黑" panose="020B0503020204020204" pitchFamily="34" charset="-122"/>
              </a:endParaRPr>
            </a:p>
          </p:txBody>
        </p:sp>
        <p:pic>
          <p:nvPicPr>
            <p:cNvPr id="18" name="Picture 6" descr="钥匙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999505">
              <a:off x="5390426" y="1167872"/>
              <a:ext cx="754334" cy="75433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接箭头连接符 19"/>
            <p:cNvCxnSpPr>
              <a:endCxn id="16" idx="0"/>
            </p:cNvCxnSpPr>
            <p:nvPr/>
          </p:nvCxnSpPr>
          <p:spPr>
            <a:xfrm>
              <a:off x="5767593" y="2064585"/>
              <a:ext cx="1" cy="836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4197067" y="5533551"/>
              <a:ext cx="1580918" cy="41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5757202" y="3503728"/>
              <a:ext cx="1" cy="204021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249508" y="2880272"/>
              <a:ext cx="400110" cy="581891"/>
            </a:xfrm>
            <a:prstGeom prst="rect">
              <a:avLst/>
            </a:prstGeom>
            <a:noFill/>
          </p:spPr>
          <p:txBody>
            <a:bodyPr vert="eaVert"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散列</a:t>
              </a:r>
              <a:endParaRPr lang="zh-CN" altLang="en-US" sz="1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179213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密钥和证书生命周期</a:t>
            </a:r>
            <a:endParaRPr lang="zh-CN" altLang="en-US" sz="3600" b="1" dirty="0"/>
          </a:p>
        </p:txBody>
      </p:sp>
      <p:sp>
        <p:nvSpPr>
          <p:cNvPr id="5" name="文本框 4"/>
          <p:cNvSpPr txBox="1"/>
          <p:nvPr/>
        </p:nvSpPr>
        <p:spPr>
          <a:xfrm>
            <a:off x="831273" y="1069964"/>
            <a:ext cx="7107382" cy="4662815"/>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dirty="0">
                <a:solidFill>
                  <a:schemeClr val="tx2"/>
                </a:solidFill>
                <a:latin typeface="微软雅黑" panose="020B0503020204020204" pitchFamily="34" charset="-122"/>
                <a:ea typeface="微软雅黑" panose="020B0503020204020204" pitchFamily="34" charset="-122"/>
              </a:rPr>
              <a:t>密钥管理</a:t>
            </a:r>
          </a:p>
          <a:p>
            <a:pPr marL="742950" lvl="1" indent="-285750">
              <a:lnSpc>
                <a:spcPct val="150000"/>
              </a:lnSpc>
              <a:spcBef>
                <a:spcPts val="0"/>
              </a:spcBef>
              <a:spcAft>
                <a:spcPts val="0"/>
              </a:spcAft>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  密钥生成</a:t>
            </a:r>
          </a:p>
          <a:p>
            <a:pPr marL="742950" lvl="1" indent="-285750">
              <a:lnSpc>
                <a:spcPct val="150000"/>
              </a:lnSpc>
              <a:spcBef>
                <a:spcPts val="0"/>
              </a:spcBef>
              <a:spcAft>
                <a:spcPts val="0"/>
              </a:spcAft>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  密钥存储</a:t>
            </a:r>
          </a:p>
          <a:p>
            <a:pPr marL="742950" lvl="1" indent="-285750">
              <a:lnSpc>
                <a:spcPct val="150000"/>
              </a:lnSpc>
              <a:spcBef>
                <a:spcPts val="0"/>
              </a:spcBef>
              <a:spcAft>
                <a:spcPts val="0"/>
              </a:spcAft>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  密钥传输</a:t>
            </a:r>
          </a:p>
          <a:p>
            <a:pPr marL="742950" lvl="1" indent="-285750">
              <a:lnSpc>
                <a:spcPct val="150000"/>
              </a:lnSpc>
              <a:spcBef>
                <a:spcPts val="0"/>
              </a:spcBef>
              <a:spcAft>
                <a:spcPts val="0"/>
              </a:spcAft>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  密钥归档</a:t>
            </a:r>
          </a:p>
          <a:p>
            <a:pPr marL="742950" lvl="1" indent="-285750">
              <a:lnSpc>
                <a:spcPct val="150000"/>
              </a:lnSpc>
              <a:spcBef>
                <a:spcPts val="0"/>
              </a:spcBef>
              <a:spcAft>
                <a:spcPts val="0"/>
              </a:spcAft>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  密钥恢复</a:t>
            </a:r>
          </a:p>
          <a:p>
            <a:pPr marL="285750" indent="-285750">
              <a:lnSpc>
                <a:spcPct val="150000"/>
              </a:lnSpc>
              <a:spcBef>
                <a:spcPts val="0"/>
              </a:spcBef>
              <a:spcAft>
                <a:spcPts val="0"/>
              </a:spcAft>
              <a:buFont typeface="Wingdings" panose="05000000000000000000" pitchFamily="2" charset="2"/>
              <a:buChar char="u"/>
            </a:pPr>
            <a:r>
              <a:rPr lang="zh-CN" altLang="en-US" dirty="0">
                <a:solidFill>
                  <a:schemeClr val="tx2"/>
                </a:solidFill>
                <a:latin typeface="微软雅黑" panose="020B0503020204020204" pitchFamily="34" charset="-122"/>
                <a:ea typeface="微软雅黑" panose="020B0503020204020204" pitchFamily="34" charset="-122"/>
              </a:rPr>
              <a:t>证书管理</a:t>
            </a:r>
          </a:p>
          <a:p>
            <a:pPr marL="742950" lvl="1" indent="-285750">
              <a:lnSpc>
                <a:spcPct val="150000"/>
              </a:lnSpc>
              <a:spcBef>
                <a:spcPts val="0"/>
              </a:spcBef>
              <a:spcAft>
                <a:spcPts val="0"/>
              </a:spcAft>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  证书注册</a:t>
            </a:r>
          </a:p>
          <a:p>
            <a:pPr marL="742950" lvl="1" indent="-285750">
              <a:lnSpc>
                <a:spcPct val="150000"/>
              </a:lnSpc>
              <a:spcBef>
                <a:spcPts val="0"/>
              </a:spcBef>
              <a:spcAft>
                <a:spcPts val="0"/>
              </a:spcAft>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  最终实体证书更新</a:t>
            </a:r>
          </a:p>
          <a:p>
            <a:pPr marL="742950" lvl="1" indent="-285750">
              <a:lnSpc>
                <a:spcPct val="150000"/>
              </a:lnSpc>
              <a:spcBef>
                <a:spcPts val="0"/>
              </a:spcBef>
              <a:spcAft>
                <a:spcPts val="0"/>
              </a:spcAft>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  </a:t>
            </a:r>
            <a:r>
              <a:rPr lang="en-US" altLang="zh-CN" dirty="0">
                <a:solidFill>
                  <a:schemeClr val="tx2"/>
                </a:solidFill>
                <a:latin typeface="微软雅黑" panose="020B0503020204020204" pitchFamily="34" charset="-122"/>
                <a:ea typeface="微软雅黑" panose="020B0503020204020204" pitchFamily="34" charset="-122"/>
              </a:rPr>
              <a:t>CA</a:t>
            </a:r>
            <a:r>
              <a:rPr lang="zh-CN" altLang="en-US" dirty="0">
                <a:solidFill>
                  <a:schemeClr val="tx2"/>
                </a:solidFill>
                <a:latin typeface="微软雅黑" panose="020B0503020204020204" pitchFamily="34" charset="-122"/>
                <a:ea typeface="微软雅黑" panose="020B0503020204020204" pitchFamily="34" charset="-122"/>
              </a:rPr>
              <a:t>证书更新</a:t>
            </a:r>
          </a:p>
          <a:p>
            <a:pPr marL="742950" lvl="1" indent="-285750">
              <a:lnSpc>
                <a:spcPct val="150000"/>
              </a:lnSpc>
              <a:spcBef>
                <a:spcPts val="0"/>
              </a:spcBef>
              <a:spcAft>
                <a:spcPts val="0"/>
              </a:spcAft>
              <a:buFont typeface="Wingdings" panose="05000000000000000000" pitchFamily="2" charset="2"/>
              <a:buChar char="ü"/>
            </a:pPr>
            <a:r>
              <a:rPr lang="zh-CN" altLang="en-US" dirty="0">
                <a:solidFill>
                  <a:schemeClr val="tx2"/>
                </a:solidFill>
                <a:latin typeface="微软雅黑" panose="020B0503020204020204" pitchFamily="34" charset="-122"/>
                <a:ea typeface="微软雅黑" panose="020B0503020204020204" pitchFamily="34" charset="-122"/>
              </a:rPr>
              <a:t>  证书撤销</a:t>
            </a:r>
          </a:p>
        </p:txBody>
      </p:sp>
    </p:spTree>
    <p:extLst>
      <p:ext uri="{BB962C8B-B14F-4D97-AF65-F5344CB8AC3E}">
        <p14:creationId xmlns:p14="http://schemas.microsoft.com/office/powerpoint/2010/main" val="21095580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私钥保护</a:t>
            </a:r>
            <a:endParaRPr lang="zh-CN" altLang="en-US" sz="3600" b="1" dirty="0"/>
          </a:p>
        </p:txBody>
      </p:sp>
      <p:sp>
        <p:nvSpPr>
          <p:cNvPr id="5" name="文本框 4"/>
          <p:cNvSpPr txBox="1"/>
          <p:nvPr/>
        </p:nvSpPr>
        <p:spPr>
          <a:xfrm>
            <a:off x="519545" y="1535668"/>
            <a:ext cx="7564582" cy="4893647"/>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sz="1600" b="1" dirty="0">
                <a:solidFill>
                  <a:schemeClr val="tx2"/>
                </a:solidFill>
                <a:latin typeface="微软雅黑" panose="020B0503020204020204" pitchFamily="34" charset="-122"/>
                <a:ea typeface="微软雅黑" panose="020B0503020204020204" pitchFamily="34" charset="-122"/>
              </a:rPr>
              <a:t>应用密钥</a:t>
            </a:r>
            <a:r>
              <a:rPr lang="zh-CN" altLang="en-US" sz="1600" b="1" dirty="0" smtClean="0">
                <a:solidFill>
                  <a:schemeClr val="tx2"/>
                </a:solidFill>
                <a:latin typeface="微软雅黑" panose="020B0503020204020204" pitchFamily="34" charset="-122"/>
                <a:ea typeface="微软雅黑" panose="020B0503020204020204" pitchFamily="34" charset="-122"/>
              </a:rPr>
              <a:t>存储</a:t>
            </a:r>
            <a:r>
              <a:rPr lang="zh-CN" altLang="en-US" sz="1600" dirty="0" smtClean="0">
                <a:solidFill>
                  <a:schemeClr val="tx2"/>
                </a:solidFill>
                <a:latin typeface="微软雅黑" panose="020B0503020204020204" pitchFamily="34" charset="-122"/>
                <a:ea typeface="微软雅黑" panose="020B0503020204020204" pitchFamily="34" charset="-122"/>
              </a:rPr>
              <a:t>：不同</a:t>
            </a:r>
            <a:r>
              <a:rPr lang="zh-CN" altLang="en-US" sz="1600" dirty="0">
                <a:solidFill>
                  <a:schemeClr val="tx2"/>
                </a:solidFill>
                <a:latin typeface="微软雅黑" panose="020B0503020204020204" pitchFamily="34" charset="-122"/>
                <a:ea typeface="微软雅黑" panose="020B0503020204020204" pitchFamily="34" charset="-122"/>
              </a:rPr>
              <a:t>的应用可能有不同的密钥存储区，密钥存储区有时候可以在应用之间共享</a:t>
            </a:r>
            <a:r>
              <a:rPr lang="zh-CN" altLang="en-US" sz="1600" dirty="0" smtClean="0">
                <a:solidFill>
                  <a:schemeClr val="tx2"/>
                </a:solidFill>
                <a:latin typeface="微软雅黑" panose="020B0503020204020204" pitchFamily="34" charset="-122"/>
                <a:ea typeface="微软雅黑" panose="020B0503020204020204" pitchFamily="34" charset="-122"/>
              </a:rPr>
              <a:t>。但</a:t>
            </a:r>
            <a:r>
              <a:rPr lang="zh-CN" altLang="en-US" sz="1600" dirty="0">
                <a:solidFill>
                  <a:schemeClr val="tx2"/>
                </a:solidFill>
                <a:latin typeface="微软雅黑" panose="020B0503020204020204" pitchFamily="34" charset="-122"/>
                <a:ea typeface="微软雅黑" panose="020B0503020204020204" pitchFamily="34" charset="-122"/>
              </a:rPr>
              <a:t>如果应用的提供商不同，则可能出现无法共享的问题。如果某些应用有不同</a:t>
            </a:r>
            <a:r>
              <a:rPr lang="zh-CN" altLang="en-US" sz="1600" dirty="0" smtClean="0">
                <a:solidFill>
                  <a:schemeClr val="tx2"/>
                </a:solidFill>
                <a:latin typeface="微软雅黑" panose="020B0503020204020204" pitchFamily="34" charset="-122"/>
                <a:ea typeface="微软雅黑" panose="020B0503020204020204" pitchFamily="34" charset="-122"/>
              </a:rPr>
              <a:t>的密钥</a:t>
            </a:r>
            <a:r>
              <a:rPr lang="zh-CN" altLang="en-US" sz="1600" dirty="0">
                <a:solidFill>
                  <a:schemeClr val="tx2"/>
                </a:solidFill>
                <a:latin typeface="微软雅黑" panose="020B0503020204020204" pitchFamily="34" charset="-122"/>
                <a:ea typeface="微软雅黑" panose="020B0503020204020204" pitchFamily="34" charset="-122"/>
              </a:rPr>
              <a:t>存储区，但是</a:t>
            </a:r>
            <a:r>
              <a:rPr lang="zh-CN" altLang="en-US" sz="1600" dirty="0" smtClean="0">
                <a:solidFill>
                  <a:schemeClr val="tx2"/>
                </a:solidFill>
                <a:latin typeface="微软雅黑" panose="020B0503020204020204" pitchFamily="34" charset="-122"/>
                <a:ea typeface="微软雅黑" panose="020B0503020204020204" pitchFamily="34" charset="-122"/>
              </a:rPr>
              <a:t>想在每</a:t>
            </a:r>
            <a:r>
              <a:rPr lang="zh-CN" altLang="en-US" sz="1600" dirty="0">
                <a:solidFill>
                  <a:schemeClr val="tx2"/>
                </a:solidFill>
                <a:latin typeface="微软雅黑" panose="020B0503020204020204" pitchFamily="34" charset="-122"/>
                <a:ea typeface="微软雅黑" panose="020B0503020204020204" pitchFamily="34" charset="-122"/>
              </a:rPr>
              <a:t>一个应用中都使用数字签名，这意味着每个应用需要使用相同的</a:t>
            </a:r>
            <a:r>
              <a:rPr lang="zh-CN" altLang="en-US" sz="1600" dirty="0" smtClean="0">
                <a:solidFill>
                  <a:schemeClr val="tx2"/>
                </a:solidFill>
                <a:latin typeface="微软雅黑" panose="020B0503020204020204" pitchFamily="34" charset="-122"/>
                <a:ea typeface="微软雅黑" panose="020B0503020204020204" pitchFamily="34" charset="-122"/>
              </a:rPr>
              <a:t>身份。</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600" b="1" dirty="0">
                <a:solidFill>
                  <a:schemeClr val="tx2"/>
                </a:solidFill>
                <a:latin typeface="微软雅黑" panose="020B0503020204020204" pitchFamily="34" charset="-122"/>
                <a:ea typeface="微软雅黑" panose="020B0503020204020204" pitchFamily="34" charset="-122"/>
              </a:rPr>
              <a:t>密钥和证书交换</a:t>
            </a:r>
            <a:r>
              <a:rPr lang="zh-CN" altLang="en-US" sz="1600" dirty="0">
                <a:solidFill>
                  <a:schemeClr val="tx2"/>
                </a:solidFill>
                <a:latin typeface="微软雅黑" panose="020B0503020204020204" pitchFamily="34" charset="-122"/>
                <a:ea typeface="微软雅黑" panose="020B0503020204020204" pitchFamily="34" charset="-122"/>
              </a:rPr>
              <a:t>：通常实现的解决方案是，允许用户私钥及相应证书的导入和导出。</a:t>
            </a:r>
            <a:r>
              <a:rPr lang="en-US" altLang="zh-CN" sz="1600" dirty="0">
                <a:solidFill>
                  <a:schemeClr val="tx2"/>
                </a:solidFill>
                <a:latin typeface="微软雅黑" panose="020B0503020204020204" pitchFamily="34" charset="-122"/>
                <a:ea typeface="微软雅黑" panose="020B0503020204020204" pitchFamily="34" charset="-122"/>
              </a:rPr>
              <a:t>PKCS#12</a:t>
            </a:r>
            <a:r>
              <a:rPr lang="zh-CN" altLang="en-US" sz="1600" dirty="0">
                <a:solidFill>
                  <a:schemeClr val="tx2"/>
                </a:solidFill>
                <a:latin typeface="微软雅黑" panose="020B0503020204020204" pitchFamily="34" charset="-122"/>
                <a:ea typeface="微软雅黑" panose="020B0503020204020204" pitchFamily="34" charset="-122"/>
              </a:rPr>
              <a:t>标准定义了通常使用的安全交换</a:t>
            </a:r>
            <a:r>
              <a:rPr lang="zh-CN" altLang="en-US" sz="1600" dirty="0" smtClean="0">
                <a:solidFill>
                  <a:schemeClr val="tx2"/>
                </a:solidFill>
                <a:latin typeface="微软雅黑" panose="020B0503020204020204" pitchFamily="34" charset="-122"/>
                <a:ea typeface="微软雅黑" panose="020B0503020204020204" pitchFamily="34" charset="-122"/>
              </a:rPr>
              <a:t>格式。私钥和单一性的安全所冒的风险意味着基于</a:t>
            </a:r>
            <a:r>
              <a:rPr lang="en-US" altLang="zh-CN" sz="1600" dirty="0" smtClean="0">
                <a:solidFill>
                  <a:schemeClr val="tx2"/>
                </a:solidFill>
                <a:latin typeface="微软雅黑" panose="020B0503020204020204" pitchFamily="34" charset="-122"/>
                <a:ea typeface="微软雅黑" panose="020B0503020204020204" pitchFamily="34" charset="-122"/>
              </a:rPr>
              <a:t>PKI</a:t>
            </a:r>
            <a:r>
              <a:rPr lang="zh-CN" altLang="en-US" sz="1600" dirty="0" smtClean="0">
                <a:solidFill>
                  <a:schemeClr val="tx2"/>
                </a:solidFill>
                <a:latin typeface="微软雅黑" panose="020B0503020204020204" pitchFamily="34" charset="-122"/>
                <a:ea typeface="微软雅黑" panose="020B0503020204020204" pitchFamily="34" charset="-122"/>
              </a:rPr>
              <a:t>的不可否认性实施方面可能完全被废止。</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600" b="1" dirty="0">
                <a:solidFill>
                  <a:schemeClr val="tx2"/>
                </a:solidFill>
                <a:latin typeface="微软雅黑" panose="020B0503020204020204" pitchFamily="34" charset="-122"/>
                <a:ea typeface="微软雅黑" panose="020B0503020204020204" pitchFamily="34" charset="-122"/>
              </a:rPr>
              <a:t>智能卡密码存储</a:t>
            </a:r>
            <a:r>
              <a:rPr lang="zh-CN" altLang="en-US" sz="1600" dirty="0">
                <a:solidFill>
                  <a:schemeClr val="tx2"/>
                </a:solidFill>
                <a:latin typeface="微软雅黑" panose="020B0503020204020204" pitchFamily="34" charset="-122"/>
                <a:ea typeface="微软雅黑" panose="020B0503020204020204" pitchFamily="34" charset="-122"/>
              </a:rPr>
              <a:t>：密码智能卡有一个独立的密码处理器，它有自己的卡上安全存储器。生成密钥或者数字签名之类的密码操作中智能卡上直接执行。私钥不能从卡中复制出来，因此它不会暴露在用户计算机内存中。</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600" b="1" dirty="0">
                <a:solidFill>
                  <a:schemeClr val="tx2"/>
                </a:solidFill>
                <a:latin typeface="微软雅黑" panose="020B0503020204020204" pitchFamily="34" charset="-122"/>
                <a:ea typeface="微软雅黑" panose="020B0503020204020204" pitchFamily="34" charset="-122"/>
              </a:rPr>
              <a:t>虚拟智能卡</a:t>
            </a:r>
            <a:r>
              <a:rPr lang="zh-CN" altLang="en-US" sz="1600" dirty="0">
                <a:solidFill>
                  <a:schemeClr val="tx2"/>
                </a:solidFill>
                <a:latin typeface="微软雅黑" panose="020B0503020204020204" pitchFamily="34" charset="-122"/>
                <a:ea typeface="微软雅黑" panose="020B0503020204020204" pitchFamily="34" charset="-122"/>
              </a:rPr>
              <a:t>：虚拟智能卡仿效物理智能卡的操作，支持各种应用所使用的标准凭证存储接口。在虚拟智能卡内部使用的密钥和证实一般存储在加密的软件容器中。此方案比物理智能卡更便宜更简单。</a:t>
            </a:r>
          </a:p>
        </p:txBody>
      </p:sp>
      <p:sp>
        <p:nvSpPr>
          <p:cNvPr id="3" name="文本框 2"/>
          <p:cNvSpPr txBox="1"/>
          <p:nvPr/>
        </p:nvSpPr>
        <p:spPr>
          <a:xfrm>
            <a:off x="519545" y="758536"/>
            <a:ext cx="7564582" cy="830997"/>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私钥的安全存储和访问控制是</a:t>
            </a:r>
            <a:r>
              <a:rPr lang="en-US" altLang="zh-CN" sz="1600" dirty="0" smtClean="0">
                <a:latin typeface="微软雅黑" panose="020B0503020204020204" pitchFamily="34" charset="-122"/>
                <a:ea typeface="微软雅黑" panose="020B0503020204020204" pitchFamily="34" charset="-122"/>
              </a:rPr>
              <a:t>PKI</a:t>
            </a:r>
            <a:r>
              <a:rPr lang="zh-CN" altLang="en-US" sz="1600" dirty="0" smtClean="0">
                <a:latin typeface="微软雅黑" panose="020B0503020204020204" pitchFamily="34" charset="-122"/>
                <a:ea typeface="微软雅黑" panose="020B0503020204020204" pitchFamily="34" charset="-122"/>
              </a:rPr>
              <a:t>安全的基石，而实际应用中的场景又各有不同，在安全性和易用性之间如何平衡？这给密钥的保护提出了很多的问题和挑战</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29232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部署</a:t>
            </a:r>
            <a:r>
              <a:rPr lang="en-US" altLang="zh-CN" sz="3600" b="1" dirty="0" smtClean="0"/>
              <a:t>PKI</a:t>
            </a:r>
            <a:r>
              <a:rPr lang="zh-CN" altLang="en-US" sz="3600" b="1" dirty="0" smtClean="0"/>
              <a:t>服务</a:t>
            </a:r>
            <a:endParaRPr lang="zh-CN" altLang="en-US" sz="3600" b="1" dirty="0"/>
          </a:p>
        </p:txBody>
      </p:sp>
      <p:sp>
        <p:nvSpPr>
          <p:cNvPr id="5" name="文本框 4"/>
          <p:cNvSpPr txBox="1"/>
          <p:nvPr/>
        </p:nvSpPr>
        <p:spPr>
          <a:xfrm>
            <a:off x="654627" y="920418"/>
            <a:ext cx="7564582" cy="4847481"/>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b="1" dirty="0" smtClean="0">
                <a:solidFill>
                  <a:schemeClr val="tx2"/>
                </a:solidFill>
                <a:latin typeface="微软雅黑" panose="020B0503020204020204" pitchFamily="34" charset="-122"/>
                <a:ea typeface="微软雅黑" panose="020B0503020204020204" pitchFamily="34" charset="-122"/>
              </a:rPr>
              <a:t>公共认证机构服务</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公共颁发服务是使用认证机构向企业外或组织</a:t>
            </a:r>
            <a:r>
              <a:rPr lang="zh-CN" altLang="en-US" dirty="0" smtClean="0">
                <a:solidFill>
                  <a:schemeClr val="tx2"/>
                </a:solidFill>
                <a:latin typeface="微软雅黑" panose="020B0503020204020204" pitchFamily="34" charset="-122"/>
                <a:ea typeface="微软雅黑" panose="020B0503020204020204" pitchFamily="34" charset="-122"/>
              </a:rPr>
              <a:t>外的普通人</a:t>
            </a:r>
            <a:r>
              <a:rPr lang="zh-CN" altLang="en-US" dirty="0">
                <a:solidFill>
                  <a:schemeClr val="tx2"/>
                </a:solidFill>
                <a:latin typeface="微软雅黑" panose="020B0503020204020204" pitchFamily="34" charset="-122"/>
                <a:ea typeface="微软雅黑" panose="020B0503020204020204" pitchFamily="34" charset="-122"/>
              </a:rPr>
              <a:t>颁发证书，证书的目的是为了在公共环境下提供</a:t>
            </a:r>
            <a:r>
              <a:rPr lang="zh-CN" altLang="en-US" dirty="0" smtClean="0">
                <a:solidFill>
                  <a:schemeClr val="tx2"/>
                </a:solidFill>
                <a:latin typeface="微软雅黑" panose="020B0503020204020204" pitchFamily="34" charset="-122"/>
                <a:ea typeface="微软雅黑" panose="020B0503020204020204" pitchFamily="34" charset="-122"/>
              </a:rPr>
              <a:t>身份。</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ü"/>
            </a:pPr>
            <a:r>
              <a:rPr lang="zh-CN" altLang="en-US" sz="1600" dirty="0" smtClean="0">
                <a:solidFill>
                  <a:schemeClr val="tx2"/>
                </a:solidFill>
                <a:latin typeface="微软雅黑" panose="020B0503020204020204" pitchFamily="34" charset="-122"/>
                <a:ea typeface="微软雅黑" panose="020B0503020204020204" pitchFamily="34" charset="-122"/>
              </a:rPr>
              <a:t>电子邮件证书</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ü"/>
            </a:pPr>
            <a:r>
              <a:rPr lang="zh-CN" altLang="en-US" sz="1600" dirty="0" smtClean="0">
                <a:solidFill>
                  <a:schemeClr val="tx2"/>
                </a:solidFill>
                <a:latin typeface="微软雅黑" panose="020B0503020204020204" pitchFamily="34" charset="-122"/>
                <a:ea typeface="微软雅黑" panose="020B0503020204020204" pitchFamily="34" charset="-122"/>
              </a:rPr>
              <a:t>服务器</a:t>
            </a:r>
            <a:r>
              <a:rPr lang="en-US" altLang="zh-CN" sz="1600" dirty="0" smtClean="0">
                <a:solidFill>
                  <a:schemeClr val="tx2"/>
                </a:solidFill>
                <a:latin typeface="微软雅黑" panose="020B0503020204020204" pitchFamily="34" charset="-122"/>
                <a:ea typeface="微软雅黑" panose="020B0503020204020204" pitchFamily="34" charset="-122"/>
              </a:rPr>
              <a:t>SSL</a:t>
            </a:r>
            <a:r>
              <a:rPr lang="zh-CN" altLang="en-US" sz="1600" dirty="0">
                <a:solidFill>
                  <a:schemeClr val="tx2"/>
                </a:solidFill>
                <a:latin typeface="微软雅黑" panose="020B0503020204020204" pitchFamily="34" charset="-122"/>
                <a:ea typeface="微软雅黑" panose="020B0503020204020204" pitchFamily="34" charset="-122"/>
              </a:rPr>
              <a:t>证书</a:t>
            </a:r>
          </a:p>
          <a:p>
            <a:pPr marL="742950" lvl="1" indent="-285750">
              <a:lnSpc>
                <a:spcPct val="150000"/>
              </a:lnSpc>
              <a:spcBef>
                <a:spcPts val="0"/>
              </a:spcBef>
              <a:spcAft>
                <a:spcPts val="0"/>
              </a:spcAft>
              <a:buFont typeface="Wingdings" panose="05000000000000000000" pitchFamily="2" charset="2"/>
              <a:buChar char="ü"/>
            </a:pPr>
            <a:r>
              <a:rPr lang="zh-CN" altLang="en-US" sz="1600" dirty="0">
                <a:solidFill>
                  <a:schemeClr val="tx2"/>
                </a:solidFill>
                <a:latin typeface="微软雅黑" panose="020B0503020204020204" pitchFamily="34" charset="-122"/>
                <a:ea typeface="微软雅黑" panose="020B0503020204020204" pitchFamily="34" charset="-122"/>
              </a:rPr>
              <a:t>客户端</a:t>
            </a:r>
            <a:r>
              <a:rPr lang="en-US" altLang="zh-CN" sz="1600" dirty="0">
                <a:solidFill>
                  <a:schemeClr val="tx2"/>
                </a:solidFill>
                <a:latin typeface="微软雅黑" panose="020B0503020204020204" pitchFamily="34" charset="-122"/>
                <a:ea typeface="微软雅黑" panose="020B0503020204020204" pitchFamily="34" charset="-122"/>
              </a:rPr>
              <a:t>SSL</a:t>
            </a:r>
            <a:r>
              <a:rPr lang="zh-CN" altLang="en-US" sz="1600" dirty="0">
                <a:solidFill>
                  <a:schemeClr val="tx2"/>
                </a:solidFill>
                <a:latin typeface="微软雅黑" panose="020B0503020204020204" pitchFamily="34" charset="-122"/>
                <a:ea typeface="微软雅黑" panose="020B0503020204020204" pitchFamily="34" charset="-122"/>
              </a:rPr>
              <a:t>证书</a:t>
            </a:r>
          </a:p>
          <a:p>
            <a:pPr marL="742950" lvl="1" indent="-285750">
              <a:lnSpc>
                <a:spcPct val="150000"/>
              </a:lnSpc>
              <a:spcBef>
                <a:spcPts val="0"/>
              </a:spcBef>
              <a:spcAft>
                <a:spcPts val="0"/>
              </a:spcAft>
              <a:buFont typeface="Wingdings" panose="05000000000000000000" pitchFamily="2" charset="2"/>
              <a:buChar char="ü"/>
            </a:pPr>
            <a:r>
              <a:rPr lang="zh-CN" altLang="en-US" sz="1600" dirty="0">
                <a:solidFill>
                  <a:schemeClr val="tx2"/>
                </a:solidFill>
                <a:latin typeface="微软雅黑" panose="020B0503020204020204" pitchFamily="34" charset="-122"/>
                <a:ea typeface="微软雅黑" panose="020B0503020204020204" pitchFamily="34" charset="-122"/>
              </a:rPr>
              <a:t>代码签名</a:t>
            </a:r>
            <a:r>
              <a:rPr lang="zh-CN" altLang="en-US" sz="1600" dirty="0" smtClean="0">
                <a:solidFill>
                  <a:schemeClr val="tx2"/>
                </a:solidFill>
                <a:latin typeface="微软雅黑" panose="020B0503020204020204" pitchFamily="34" charset="-122"/>
                <a:ea typeface="微软雅黑" panose="020B0503020204020204" pitchFamily="34" charset="-122"/>
              </a:rPr>
              <a:t>证书（确保</a:t>
            </a:r>
            <a:r>
              <a:rPr lang="zh-CN" altLang="en-US" sz="1600" dirty="0">
                <a:solidFill>
                  <a:schemeClr val="tx2"/>
                </a:solidFill>
                <a:latin typeface="微软雅黑" panose="020B0503020204020204" pitchFamily="34" charset="-122"/>
                <a:ea typeface="微软雅黑" panose="020B0503020204020204" pitchFamily="34" charset="-122"/>
              </a:rPr>
              <a:t>正在运行的应用程序代码的</a:t>
            </a:r>
            <a:r>
              <a:rPr lang="zh-CN" altLang="en-US" sz="1600" dirty="0" smtClean="0">
                <a:solidFill>
                  <a:schemeClr val="tx2"/>
                </a:solidFill>
                <a:latin typeface="微软雅黑" panose="020B0503020204020204" pitchFamily="34" charset="-122"/>
                <a:ea typeface="微软雅黑" panose="020B0503020204020204" pitchFamily="34" charset="-122"/>
              </a:rPr>
              <a:t>可信性）</a:t>
            </a:r>
            <a:endParaRPr lang="zh-CN" altLang="en-US" sz="1600"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ü"/>
            </a:pPr>
            <a:r>
              <a:rPr lang="en-US" altLang="zh-CN" sz="1600" dirty="0">
                <a:solidFill>
                  <a:schemeClr val="tx2"/>
                </a:solidFill>
                <a:latin typeface="微软雅黑" panose="020B0503020204020204" pitchFamily="34" charset="-122"/>
                <a:ea typeface="微软雅黑" panose="020B0503020204020204" pitchFamily="34" charset="-122"/>
              </a:rPr>
              <a:t>CA</a:t>
            </a:r>
            <a:r>
              <a:rPr lang="zh-CN" altLang="en-US" sz="1600" dirty="0" smtClean="0">
                <a:solidFill>
                  <a:schemeClr val="tx2"/>
                </a:solidFill>
                <a:latin typeface="微软雅黑" panose="020B0503020204020204" pitchFamily="34" charset="-122"/>
                <a:ea typeface="微软雅黑" panose="020B0503020204020204" pitchFamily="34" charset="-122"/>
              </a:rPr>
              <a:t>证书 （成为子</a:t>
            </a:r>
            <a:r>
              <a:rPr lang="en-US" altLang="zh-CN" sz="1600" dirty="0" smtClean="0">
                <a:solidFill>
                  <a:schemeClr val="tx2"/>
                </a:solidFill>
                <a:latin typeface="微软雅黑" panose="020B0503020204020204" pitchFamily="34" charset="-122"/>
                <a:ea typeface="微软雅黑" panose="020B0503020204020204" pitchFamily="34" charset="-122"/>
              </a:rPr>
              <a:t>CA</a:t>
            </a:r>
            <a:r>
              <a:rPr lang="zh-CN" altLang="en-US" sz="1600" dirty="0" smtClean="0">
                <a:solidFill>
                  <a:schemeClr val="tx2"/>
                </a:solidFill>
                <a:latin typeface="微软雅黑" panose="020B0503020204020204" pitchFamily="34" charset="-122"/>
                <a:ea typeface="微软雅黑" panose="020B0503020204020204" pitchFamily="34" charset="-122"/>
              </a:rPr>
              <a:t>）</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b="1" dirty="0" smtClean="0">
                <a:solidFill>
                  <a:schemeClr val="tx2"/>
                </a:solidFill>
                <a:latin typeface="微软雅黑" panose="020B0503020204020204" pitchFamily="34" charset="-122"/>
                <a:ea typeface="微软雅黑" panose="020B0503020204020204" pitchFamily="34" charset="-122"/>
              </a:rPr>
              <a:t>企业内</a:t>
            </a:r>
            <a:r>
              <a:rPr lang="zh-CN" altLang="en-US" b="1" dirty="0">
                <a:solidFill>
                  <a:schemeClr val="tx2"/>
                </a:solidFill>
                <a:latin typeface="微软雅黑" panose="020B0503020204020204" pitchFamily="34" charset="-122"/>
                <a:ea typeface="微软雅黑" panose="020B0503020204020204" pitchFamily="34" charset="-122"/>
              </a:rPr>
              <a:t>认证机构：</a:t>
            </a:r>
            <a:r>
              <a:rPr lang="zh-CN" altLang="en-US" dirty="0">
                <a:solidFill>
                  <a:schemeClr val="tx2"/>
                </a:solidFill>
                <a:latin typeface="微软雅黑" panose="020B0503020204020204" pitchFamily="34" charset="-122"/>
                <a:ea typeface="微软雅黑" panose="020B0503020204020204" pitchFamily="34" charset="-122"/>
              </a:rPr>
              <a:t>创建一个内部认证机构，以便提高组织使用的证书。组织用户可以包括成员或者雇员，也可以扩展到合作伙伴、供应商和消费者。</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b="1" dirty="0" smtClean="0">
                <a:solidFill>
                  <a:schemeClr val="tx2"/>
                </a:solidFill>
                <a:latin typeface="微软雅黑" panose="020B0503020204020204" pitchFamily="34" charset="-122"/>
                <a:ea typeface="微软雅黑" panose="020B0503020204020204" pitchFamily="34" charset="-122"/>
              </a:rPr>
              <a:t>外购企业</a:t>
            </a:r>
            <a:r>
              <a:rPr lang="en-US" altLang="zh-CN" b="1" dirty="0" smtClean="0">
                <a:solidFill>
                  <a:schemeClr val="tx2"/>
                </a:solidFill>
                <a:latin typeface="微软雅黑" panose="020B0503020204020204" pitchFamily="34" charset="-122"/>
                <a:ea typeface="微软雅黑" panose="020B0503020204020204" pitchFamily="34" charset="-122"/>
              </a:rPr>
              <a:t>CA</a:t>
            </a:r>
            <a:r>
              <a:rPr lang="zh-CN" altLang="en-US" dirty="0" smtClean="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PKI</a:t>
            </a:r>
            <a:r>
              <a:rPr lang="zh-CN" altLang="en-US" dirty="0">
                <a:solidFill>
                  <a:schemeClr val="tx2"/>
                </a:solidFill>
                <a:latin typeface="微软雅黑" panose="020B0503020204020204" pitchFamily="34" charset="-122"/>
                <a:ea typeface="微软雅黑" panose="020B0503020204020204" pitchFamily="34" charset="-122"/>
              </a:rPr>
              <a:t>的某些部分可以外购，利润</a:t>
            </a:r>
            <a:r>
              <a:rPr lang="en-US" altLang="zh-CN" dirty="0">
                <a:solidFill>
                  <a:schemeClr val="tx2"/>
                </a:solidFill>
                <a:latin typeface="微软雅黑" panose="020B0503020204020204" pitchFamily="34" charset="-122"/>
                <a:ea typeface="微软雅黑" panose="020B0503020204020204" pitchFamily="34" charset="-122"/>
              </a:rPr>
              <a:t>RA</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CS</a:t>
            </a:r>
            <a:r>
              <a:rPr lang="zh-CN" altLang="en-US" dirty="0">
                <a:solidFill>
                  <a:schemeClr val="tx2"/>
                </a:solidFill>
                <a:latin typeface="微软雅黑" panose="020B0503020204020204" pitchFamily="34" charset="-122"/>
                <a:ea typeface="微软雅黑" panose="020B0503020204020204" pitchFamily="34" charset="-122"/>
              </a:rPr>
              <a:t>或者密钥回复服务器（</a:t>
            </a:r>
            <a:r>
              <a:rPr lang="en-US" altLang="zh-CN" dirty="0">
                <a:solidFill>
                  <a:schemeClr val="tx2"/>
                </a:solidFill>
                <a:latin typeface="微软雅黑" panose="020B0503020204020204" pitchFamily="34" charset="-122"/>
                <a:ea typeface="微软雅黑" panose="020B0503020204020204" pitchFamily="34" charset="-122"/>
              </a:rPr>
              <a:t>KRS</a:t>
            </a:r>
            <a:r>
              <a:rPr lang="zh-CN" altLang="en-US" dirty="0">
                <a:solidFill>
                  <a:schemeClr val="tx2"/>
                </a:solidFill>
                <a:latin typeface="微软雅黑" panose="020B0503020204020204" pitchFamily="34" charset="-122"/>
                <a:ea typeface="微软雅黑" panose="020B0503020204020204" pitchFamily="34" charset="-122"/>
              </a:rPr>
              <a:t>）。不像公开</a:t>
            </a:r>
            <a:r>
              <a:rPr lang="en-US" altLang="zh-CN" dirty="0">
                <a:solidFill>
                  <a:schemeClr val="tx2"/>
                </a:solidFill>
                <a:latin typeface="微软雅黑" panose="020B0503020204020204" pitchFamily="34" charset="-122"/>
                <a:ea typeface="微软雅黑" panose="020B0503020204020204" pitchFamily="34" charset="-122"/>
              </a:rPr>
              <a:t>CA</a:t>
            </a:r>
            <a:r>
              <a:rPr lang="zh-CN" altLang="en-US" dirty="0">
                <a:solidFill>
                  <a:schemeClr val="tx2"/>
                </a:solidFill>
                <a:latin typeface="微软雅黑" panose="020B0503020204020204" pitchFamily="34" charset="-122"/>
                <a:ea typeface="微软雅黑" panose="020B0503020204020204" pitchFamily="34" charset="-122"/>
              </a:rPr>
              <a:t>，外购企业</a:t>
            </a:r>
            <a:r>
              <a:rPr lang="en-US" altLang="zh-CN" dirty="0">
                <a:solidFill>
                  <a:schemeClr val="tx2"/>
                </a:solidFill>
                <a:latin typeface="微软雅黑" panose="020B0503020204020204" pitchFamily="34" charset="-122"/>
                <a:ea typeface="微软雅黑" panose="020B0503020204020204" pitchFamily="34" charset="-122"/>
              </a:rPr>
              <a:t>CA</a:t>
            </a:r>
            <a:r>
              <a:rPr lang="zh-CN" altLang="en-US" dirty="0">
                <a:solidFill>
                  <a:schemeClr val="tx2"/>
                </a:solidFill>
                <a:latin typeface="微软雅黑" panose="020B0503020204020204" pitchFamily="34" charset="-122"/>
                <a:ea typeface="微软雅黑" panose="020B0503020204020204" pitchFamily="34" charset="-122"/>
              </a:rPr>
              <a:t>致力于对该企业的证书传输。</a:t>
            </a:r>
            <a:endParaRPr lang="en-US" altLang="zh-CN" dirty="0" smtClean="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2810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国内</a:t>
            </a:r>
            <a:r>
              <a:rPr lang="en-US" altLang="zh-CN" sz="3600" b="1" dirty="0" smtClean="0"/>
              <a:t>CA</a:t>
            </a:r>
            <a:r>
              <a:rPr lang="zh-CN" altLang="en-US" sz="3600" b="1" dirty="0"/>
              <a:t>概况</a:t>
            </a:r>
          </a:p>
        </p:txBody>
      </p:sp>
      <p:sp>
        <p:nvSpPr>
          <p:cNvPr id="5" name="文本框 4"/>
          <p:cNvSpPr txBox="1"/>
          <p:nvPr/>
        </p:nvSpPr>
        <p:spPr>
          <a:xfrm>
            <a:off x="654627" y="920418"/>
            <a:ext cx="7564582" cy="1477328"/>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sz="2000" dirty="0" smtClean="0">
                <a:solidFill>
                  <a:schemeClr val="tx2"/>
                </a:solidFill>
                <a:latin typeface="微软雅黑" panose="020B0503020204020204" pitchFamily="34" charset="-122"/>
                <a:ea typeface="微软雅黑" panose="020B0503020204020204" pitchFamily="34" charset="-122"/>
              </a:rPr>
              <a:t>中国金融认证中心（</a:t>
            </a:r>
            <a:r>
              <a:rPr lang="en-US" altLang="zh-CN" sz="2000" dirty="0" smtClean="0">
                <a:solidFill>
                  <a:schemeClr val="tx2"/>
                </a:solidFill>
                <a:latin typeface="微软雅黑" panose="020B0503020204020204" pitchFamily="34" charset="-122"/>
                <a:ea typeface="微软雅黑" panose="020B0503020204020204" pitchFamily="34" charset="-122"/>
              </a:rPr>
              <a:t>CFCA</a:t>
            </a:r>
            <a:r>
              <a:rPr lang="zh-CN" altLang="en-US" sz="2000" dirty="0" smtClean="0">
                <a:solidFill>
                  <a:schemeClr val="tx2"/>
                </a:solidFill>
                <a:latin typeface="微软雅黑" panose="020B0503020204020204" pitchFamily="34" charset="-122"/>
                <a:ea typeface="微软雅黑" panose="020B0503020204020204" pitchFamily="34" charset="-122"/>
              </a:rPr>
              <a:t>）</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smtClean="0">
                <a:solidFill>
                  <a:schemeClr val="tx2"/>
                </a:solidFill>
                <a:latin typeface="微软雅黑" panose="020B0503020204020204" pitchFamily="34" charset="-122"/>
                <a:ea typeface="微软雅黑" panose="020B0503020204020204" pitchFamily="34" charset="-122"/>
              </a:rPr>
              <a:t>中国电信</a:t>
            </a:r>
            <a:r>
              <a:rPr lang="en-US" altLang="zh-CN" sz="2000" dirty="0" smtClean="0">
                <a:solidFill>
                  <a:schemeClr val="tx2"/>
                </a:solidFill>
                <a:latin typeface="微软雅黑" panose="020B0503020204020204" pitchFamily="34" charset="-122"/>
                <a:ea typeface="微软雅黑" panose="020B0503020204020204" pitchFamily="34" charset="-122"/>
              </a:rPr>
              <a:t>CA</a:t>
            </a:r>
            <a:r>
              <a:rPr lang="zh-CN" altLang="en-US" sz="2000" dirty="0" smtClean="0">
                <a:solidFill>
                  <a:schemeClr val="tx2"/>
                </a:solidFill>
                <a:latin typeface="微软雅黑" panose="020B0503020204020204" pitchFamily="34" charset="-122"/>
                <a:ea typeface="微软雅黑" panose="020B0503020204020204" pitchFamily="34" charset="-122"/>
              </a:rPr>
              <a:t>安全认证系统（</a:t>
            </a:r>
            <a:r>
              <a:rPr lang="en-US" altLang="zh-CN" sz="2000" dirty="0" smtClean="0">
                <a:solidFill>
                  <a:schemeClr val="tx2"/>
                </a:solidFill>
                <a:latin typeface="微软雅黑" panose="020B0503020204020204" pitchFamily="34" charset="-122"/>
                <a:ea typeface="微软雅黑" panose="020B0503020204020204" pitchFamily="34" charset="-122"/>
              </a:rPr>
              <a:t>CTCA</a:t>
            </a:r>
            <a:r>
              <a:rPr lang="zh-CN" altLang="en-US" sz="2000" dirty="0" smtClean="0">
                <a:solidFill>
                  <a:schemeClr val="tx2"/>
                </a:solidFill>
                <a:latin typeface="微软雅黑" panose="020B0503020204020204" pitchFamily="34" charset="-122"/>
                <a:ea typeface="微软雅黑" panose="020B0503020204020204" pitchFamily="34" charset="-122"/>
              </a:rPr>
              <a:t>）</a:t>
            </a:r>
            <a:endParaRPr lang="en-US" altLang="zh-CN" sz="20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2000" dirty="0">
                <a:solidFill>
                  <a:schemeClr val="tx2"/>
                </a:solidFill>
                <a:latin typeface="微软雅黑" panose="020B0503020204020204" pitchFamily="34" charset="-122"/>
                <a:ea typeface="微软雅黑" panose="020B0503020204020204" pitchFamily="34" charset="-122"/>
              </a:rPr>
              <a:t>上海</a:t>
            </a:r>
            <a:r>
              <a:rPr lang="zh-CN" altLang="en-US" sz="2000" dirty="0" smtClean="0">
                <a:solidFill>
                  <a:schemeClr val="tx2"/>
                </a:solidFill>
                <a:latin typeface="微软雅黑" panose="020B0503020204020204" pitchFamily="34" charset="-122"/>
                <a:ea typeface="微软雅黑" panose="020B0503020204020204" pitchFamily="34" charset="-122"/>
              </a:rPr>
              <a:t>市电子商务安全证书管理中心（</a:t>
            </a:r>
            <a:r>
              <a:rPr lang="en-US" altLang="zh-CN" sz="2000" dirty="0" smtClean="0">
                <a:solidFill>
                  <a:schemeClr val="tx2"/>
                </a:solidFill>
                <a:latin typeface="微软雅黑" panose="020B0503020204020204" pitchFamily="34" charset="-122"/>
                <a:ea typeface="微软雅黑" panose="020B0503020204020204" pitchFamily="34" charset="-122"/>
              </a:rPr>
              <a:t>SHECA</a:t>
            </a:r>
            <a:r>
              <a:rPr lang="zh-CN" altLang="en-US" sz="2000" dirty="0" smtClean="0">
                <a:solidFill>
                  <a:schemeClr val="tx2"/>
                </a:solidFill>
                <a:latin typeface="微软雅黑" panose="020B0503020204020204" pitchFamily="34" charset="-122"/>
                <a:ea typeface="微软雅黑" panose="020B0503020204020204" pitchFamily="34" charset="-122"/>
              </a:rPr>
              <a:t>）</a:t>
            </a:r>
            <a:endParaRPr lang="en-US" altLang="zh-CN" sz="2000" dirty="0" smtClean="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48140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PKI</a:t>
            </a:r>
            <a:r>
              <a:rPr lang="zh-CN" altLang="en-US" sz="3600" b="1" dirty="0" smtClean="0"/>
              <a:t>应用总结</a:t>
            </a:r>
            <a:endParaRPr lang="zh-CN" altLang="en-US" sz="3600" b="1" dirty="0"/>
          </a:p>
        </p:txBody>
      </p:sp>
      <p:sp>
        <p:nvSpPr>
          <p:cNvPr id="5" name="文本框 4"/>
          <p:cNvSpPr txBox="1"/>
          <p:nvPr/>
        </p:nvSpPr>
        <p:spPr>
          <a:xfrm>
            <a:off x="1049482" y="708228"/>
            <a:ext cx="6577446" cy="5724644"/>
          </a:xfrm>
          <a:prstGeom prst="rect">
            <a:avLst/>
          </a:prstGeom>
          <a:noFill/>
        </p:spPr>
        <p:txBody>
          <a:bodyPr wrap="square" rtlCol="0">
            <a:spAutoFit/>
          </a:bodyPr>
          <a:lstStyle/>
          <a:p>
            <a:pPr marL="285750" indent="-285750">
              <a:lnSpc>
                <a:spcPct val="150000"/>
              </a:lnSpc>
              <a:spcBef>
                <a:spcPts val="0"/>
              </a:spcBef>
              <a:spcAft>
                <a:spcPts val="0"/>
              </a:spcAft>
              <a:buFont typeface="Wingdings" panose="05000000000000000000" pitchFamily="2" charset="2"/>
              <a:buChar char="u"/>
            </a:pPr>
            <a:r>
              <a:rPr lang="zh-CN" altLang="en-US" sz="1600" b="1" dirty="0">
                <a:solidFill>
                  <a:schemeClr val="tx2"/>
                </a:solidFill>
                <a:latin typeface="微软雅黑" panose="020B0503020204020204" pitchFamily="34" charset="-122"/>
                <a:ea typeface="微软雅黑" panose="020B0503020204020204" pitchFamily="34" charset="-122"/>
              </a:rPr>
              <a:t>基于</a:t>
            </a:r>
            <a:r>
              <a:rPr lang="en-US" altLang="zh-CN" sz="1600" b="1" dirty="0">
                <a:solidFill>
                  <a:schemeClr val="tx2"/>
                </a:solidFill>
                <a:latin typeface="微软雅黑" panose="020B0503020204020204" pitchFamily="34" charset="-122"/>
                <a:ea typeface="微软雅黑" panose="020B0503020204020204" pitchFamily="34" charset="-122"/>
              </a:rPr>
              <a:t>PKI</a:t>
            </a:r>
            <a:r>
              <a:rPr lang="zh-CN" altLang="en-US" sz="1600" b="1" dirty="0">
                <a:solidFill>
                  <a:schemeClr val="tx2"/>
                </a:solidFill>
                <a:latin typeface="微软雅黑" panose="020B0503020204020204" pitchFamily="34" charset="-122"/>
                <a:ea typeface="微软雅黑" panose="020B0503020204020204" pitchFamily="34" charset="-122"/>
              </a:rPr>
              <a:t>的服务</a:t>
            </a:r>
          </a:p>
          <a:p>
            <a:pPr marL="742950" lvl="1" indent="-285750">
              <a:lnSpc>
                <a:spcPct val="150000"/>
              </a:lnSpc>
              <a:spcBef>
                <a:spcPts val="0"/>
              </a:spcBef>
              <a:spcAft>
                <a:spcPts val="0"/>
              </a:spcAft>
              <a:buFont typeface="Wingdings" panose="05000000000000000000" pitchFamily="2" charset="2"/>
              <a:buChar char="ü"/>
            </a:pPr>
            <a:r>
              <a:rPr lang="zh-CN" altLang="en-US" sz="1400" dirty="0">
                <a:solidFill>
                  <a:schemeClr val="tx2"/>
                </a:solidFill>
                <a:latin typeface="微软雅黑" panose="020B0503020204020204" pitchFamily="34" charset="-122"/>
                <a:ea typeface="微软雅黑" panose="020B0503020204020204" pitchFamily="34" charset="-122"/>
              </a:rPr>
              <a:t>数字签名</a:t>
            </a:r>
          </a:p>
          <a:p>
            <a:pPr marL="742950" lvl="1" indent="-285750">
              <a:lnSpc>
                <a:spcPct val="150000"/>
              </a:lnSpc>
              <a:spcBef>
                <a:spcPts val="0"/>
              </a:spcBef>
              <a:spcAft>
                <a:spcPts val="0"/>
              </a:spcAft>
              <a:buFont typeface="Wingdings" panose="05000000000000000000" pitchFamily="2" charset="2"/>
              <a:buChar char="ü"/>
            </a:pPr>
            <a:r>
              <a:rPr lang="zh-CN" altLang="en-US" sz="1400" dirty="0">
                <a:solidFill>
                  <a:schemeClr val="tx2"/>
                </a:solidFill>
                <a:latin typeface="微软雅黑" panose="020B0503020204020204" pitchFamily="34" charset="-122"/>
                <a:ea typeface="微软雅黑" panose="020B0503020204020204" pitchFamily="34" charset="-122"/>
              </a:rPr>
              <a:t>认证</a:t>
            </a:r>
          </a:p>
          <a:p>
            <a:pPr marL="742950" lvl="1" indent="-285750">
              <a:lnSpc>
                <a:spcPct val="150000"/>
              </a:lnSpc>
              <a:spcBef>
                <a:spcPts val="0"/>
              </a:spcBef>
              <a:spcAft>
                <a:spcPts val="0"/>
              </a:spcAft>
              <a:buFont typeface="Wingdings" panose="05000000000000000000" pitchFamily="2" charset="2"/>
              <a:buChar char="ü"/>
            </a:pPr>
            <a:r>
              <a:rPr lang="zh-CN" altLang="en-US" sz="1400" dirty="0">
                <a:solidFill>
                  <a:schemeClr val="tx2"/>
                </a:solidFill>
                <a:latin typeface="微软雅黑" panose="020B0503020204020204" pitchFamily="34" charset="-122"/>
                <a:ea typeface="微软雅黑" panose="020B0503020204020204" pitchFamily="34" charset="-122"/>
              </a:rPr>
              <a:t>时间戳</a:t>
            </a:r>
          </a:p>
          <a:p>
            <a:pPr marL="742950" lvl="1" indent="-285750">
              <a:lnSpc>
                <a:spcPct val="150000"/>
              </a:lnSpc>
              <a:spcBef>
                <a:spcPts val="0"/>
              </a:spcBef>
              <a:spcAft>
                <a:spcPts val="0"/>
              </a:spcAft>
              <a:buFont typeface="Wingdings" panose="05000000000000000000" pitchFamily="2" charset="2"/>
              <a:buChar char="ü"/>
            </a:pPr>
            <a:r>
              <a:rPr lang="zh-CN" altLang="en-US" sz="1400" dirty="0">
                <a:solidFill>
                  <a:schemeClr val="tx2"/>
                </a:solidFill>
                <a:latin typeface="微软雅黑" panose="020B0503020204020204" pitchFamily="34" charset="-122"/>
                <a:ea typeface="微软雅黑" panose="020B0503020204020204" pitchFamily="34" charset="-122"/>
              </a:rPr>
              <a:t>安全公正服务</a:t>
            </a:r>
          </a:p>
          <a:p>
            <a:pPr marL="742950" lvl="1" indent="-285750">
              <a:lnSpc>
                <a:spcPct val="150000"/>
              </a:lnSpc>
              <a:spcBef>
                <a:spcPts val="0"/>
              </a:spcBef>
              <a:spcAft>
                <a:spcPts val="0"/>
              </a:spcAft>
              <a:buFont typeface="Wingdings" panose="05000000000000000000" pitchFamily="2" charset="2"/>
              <a:buChar char="ü"/>
            </a:pPr>
            <a:r>
              <a:rPr lang="zh-CN" altLang="en-US" sz="1400" dirty="0" smtClean="0">
                <a:solidFill>
                  <a:schemeClr val="tx2"/>
                </a:solidFill>
                <a:latin typeface="微软雅黑" panose="020B0503020204020204" pitchFamily="34" charset="-122"/>
                <a:ea typeface="微软雅黑" panose="020B0503020204020204" pitchFamily="34" charset="-122"/>
              </a:rPr>
              <a:t>不可否认</a:t>
            </a:r>
            <a:endParaRPr lang="zh-CN" altLang="en-US" sz="1400" dirty="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sz="1600" b="1" dirty="0">
                <a:solidFill>
                  <a:schemeClr val="tx2"/>
                </a:solidFill>
                <a:latin typeface="微软雅黑" panose="020B0503020204020204" pitchFamily="34" charset="-122"/>
                <a:ea typeface="微软雅黑" panose="020B0503020204020204" pitchFamily="34" charset="-122"/>
              </a:rPr>
              <a:t>基于</a:t>
            </a:r>
            <a:r>
              <a:rPr lang="en-US" altLang="zh-CN" sz="1600" b="1" dirty="0">
                <a:solidFill>
                  <a:schemeClr val="tx2"/>
                </a:solidFill>
                <a:latin typeface="微软雅黑" panose="020B0503020204020204" pitchFamily="34" charset="-122"/>
                <a:ea typeface="微软雅黑" panose="020B0503020204020204" pitchFamily="34" charset="-122"/>
              </a:rPr>
              <a:t>PKI</a:t>
            </a:r>
            <a:r>
              <a:rPr lang="zh-CN" altLang="en-US" sz="1600" b="1" dirty="0">
                <a:solidFill>
                  <a:schemeClr val="tx2"/>
                </a:solidFill>
                <a:latin typeface="微软雅黑" panose="020B0503020204020204" pitchFamily="34" charset="-122"/>
                <a:ea typeface="微软雅黑" panose="020B0503020204020204" pitchFamily="34" charset="-122"/>
              </a:rPr>
              <a:t>的协议</a:t>
            </a:r>
          </a:p>
          <a:p>
            <a:pPr marL="742950" lvl="1" indent="-285750">
              <a:lnSpc>
                <a:spcPct val="150000"/>
              </a:lnSpc>
              <a:spcBef>
                <a:spcPts val="0"/>
              </a:spcBef>
              <a:spcAft>
                <a:spcPts val="0"/>
              </a:spcAft>
              <a:buFont typeface="Wingdings" panose="05000000000000000000" pitchFamily="2" charset="2"/>
              <a:buChar char="ü"/>
            </a:pPr>
            <a:r>
              <a:rPr lang="en-US" altLang="zh-CN" sz="1400" dirty="0" err="1">
                <a:solidFill>
                  <a:schemeClr val="tx2"/>
                </a:solidFill>
                <a:latin typeface="微软雅黑" panose="020B0503020204020204" pitchFamily="34" charset="-122"/>
                <a:ea typeface="微软雅黑" panose="020B0503020204020204" pitchFamily="34" charset="-122"/>
              </a:rPr>
              <a:t>Diffie</a:t>
            </a:r>
            <a:r>
              <a:rPr lang="en-US" altLang="zh-CN" sz="1400" dirty="0">
                <a:solidFill>
                  <a:schemeClr val="tx2"/>
                </a:solidFill>
                <a:latin typeface="微软雅黑" panose="020B0503020204020204" pitchFamily="34" charset="-122"/>
                <a:ea typeface="微软雅黑" panose="020B0503020204020204" pitchFamily="34" charset="-122"/>
              </a:rPr>
              <a:t>-Hellman</a:t>
            </a:r>
            <a:r>
              <a:rPr lang="zh-CN" altLang="en-US" sz="1400" dirty="0">
                <a:solidFill>
                  <a:schemeClr val="tx2"/>
                </a:solidFill>
                <a:latin typeface="微软雅黑" panose="020B0503020204020204" pitchFamily="34" charset="-122"/>
                <a:ea typeface="微软雅黑" panose="020B0503020204020204" pitchFamily="34" charset="-122"/>
              </a:rPr>
              <a:t>密钥交换</a:t>
            </a:r>
          </a:p>
          <a:p>
            <a:pPr marL="742950" lvl="1" indent="-285750">
              <a:lnSpc>
                <a:spcPct val="150000"/>
              </a:lnSpc>
              <a:spcBef>
                <a:spcPts val="0"/>
              </a:spcBef>
              <a:spcAft>
                <a:spcPts val="0"/>
              </a:spcAft>
              <a:buFont typeface="Wingdings" panose="05000000000000000000" pitchFamily="2" charset="2"/>
              <a:buChar char="ü"/>
            </a:pPr>
            <a:r>
              <a:rPr lang="zh-CN" altLang="en-US" sz="1400" dirty="0">
                <a:solidFill>
                  <a:schemeClr val="tx2"/>
                </a:solidFill>
                <a:latin typeface="微软雅黑" panose="020B0503020204020204" pitchFamily="34" charset="-122"/>
                <a:ea typeface="微软雅黑" panose="020B0503020204020204" pitchFamily="34" charset="-122"/>
              </a:rPr>
              <a:t>安全套接字层（</a:t>
            </a:r>
            <a:r>
              <a:rPr lang="en-US" altLang="zh-CN" sz="1400" dirty="0">
                <a:solidFill>
                  <a:schemeClr val="tx2"/>
                </a:solidFill>
                <a:latin typeface="微软雅黑" panose="020B0503020204020204" pitchFamily="34" charset="-122"/>
                <a:ea typeface="微软雅黑" panose="020B0503020204020204" pitchFamily="34" charset="-122"/>
              </a:rPr>
              <a:t>SSL/TLS</a:t>
            </a:r>
            <a:r>
              <a:rPr lang="zh-CN" altLang="en-US" sz="1400" dirty="0">
                <a:solidFill>
                  <a:schemeClr val="tx2"/>
                </a:solidFill>
                <a:latin typeface="微软雅黑" panose="020B0503020204020204" pitchFamily="34" charset="-122"/>
                <a:ea typeface="微软雅黑" panose="020B0503020204020204" pitchFamily="34" charset="-122"/>
              </a:rPr>
              <a:t>）</a:t>
            </a:r>
          </a:p>
          <a:p>
            <a:pPr marL="742950" lvl="1" indent="-285750">
              <a:lnSpc>
                <a:spcPct val="150000"/>
              </a:lnSpc>
              <a:spcBef>
                <a:spcPts val="0"/>
              </a:spcBef>
              <a:spcAft>
                <a:spcPts val="0"/>
              </a:spcAft>
              <a:buFont typeface="Wingdings" panose="05000000000000000000" pitchFamily="2" charset="2"/>
              <a:buChar char="ü"/>
            </a:pPr>
            <a:r>
              <a:rPr lang="en-US" altLang="zh-CN" sz="1400" dirty="0" err="1">
                <a:solidFill>
                  <a:schemeClr val="tx2"/>
                </a:solidFill>
                <a:latin typeface="微软雅黑" panose="020B0503020204020204" pitchFamily="34" charset="-122"/>
                <a:ea typeface="微软雅黑" panose="020B0503020204020204" pitchFamily="34" charset="-122"/>
              </a:rPr>
              <a:t>IPSec</a:t>
            </a:r>
            <a:endParaRPr lang="en-US" altLang="zh-CN" sz="1400" dirty="0">
              <a:solidFill>
                <a:schemeClr val="tx2"/>
              </a:solidFill>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ü"/>
            </a:pPr>
            <a:r>
              <a:rPr lang="en-US" altLang="zh-CN" sz="1400" dirty="0">
                <a:solidFill>
                  <a:schemeClr val="tx2"/>
                </a:solidFill>
                <a:latin typeface="微软雅黑" panose="020B0503020204020204" pitchFamily="34" charset="-122"/>
                <a:ea typeface="微软雅黑" panose="020B0503020204020204" pitchFamily="34" charset="-122"/>
              </a:rPr>
              <a:t>S/MIME</a:t>
            </a:r>
          </a:p>
          <a:p>
            <a:pPr marL="742950" lvl="1" indent="-285750">
              <a:lnSpc>
                <a:spcPct val="150000"/>
              </a:lnSpc>
              <a:spcBef>
                <a:spcPts val="0"/>
              </a:spcBef>
              <a:spcAft>
                <a:spcPts val="0"/>
              </a:spcAft>
              <a:buFont typeface="Wingdings" panose="05000000000000000000" pitchFamily="2" charset="2"/>
              <a:buChar char="ü"/>
            </a:pPr>
            <a:r>
              <a:rPr lang="zh-CN" altLang="en-US" sz="1400" dirty="0">
                <a:solidFill>
                  <a:schemeClr val="tx2"/>
                </a:solidFill>
                <a:latin typeface="微软雅黑" panose="020B0503020204020204" pitchFamily="34" charset="-122"/>
                <a:ea typeface="微软雅黑" panose="020B0503020204020204" pitchFamily="34" charset="-122"/>
              </a:rPr>
              <a:t>时间戳协议</a:t>
            </a:r>
          </a:p>
          <a:p>
            <a:pPr marL="742950" lvl="1" indent="-285750">
              <a:lnSpc>
                <a:spcPct val="150000"/>
              </a:lnSpc>
              <a:spcBef>
                <a:spcPts val="0"/>
              </a:spcBef>
              <a:spcAft>
                <a:spcPts val="0"/>
              </a:spcAft>
              <a:buFont typeface="Wingdings" panose="05000000000000000000" pitchFamily="2" charset="2"/>
              <a:buChar char="ü"/>
            </a:pPr>
            <a:r>
              <a:rPr lang="en-US" altLang="zh-CN" sz="1400" dirty="0" smtClean="0">
                <a:solidFill>
                  <a:schemeClr val="tx2"/>
                </a:solidFill>
                <a:latin typeface="微软雅黑" panose="020B0503020204020204" pitchFamily="34" charset="-122"/>
                <a:ea typeface="微软雅黑" panose="020B0503020204020204" pitchFamily="34" charset="-122"/>
              </a:rPr>
              <a:t>WTLS</a:t>
            </a:r>
          </a:p>
          <a:p>
            <a:pPr marL="285750" indent="-285750">
              <a:lnSpc>
                <a:spcPct val="150000"/>
              </a:lnSpc>
              <a:spcBef>
                <a:spcPts val="0"/>
              </a:spcBef>
              <a:spcAft>
                <a:spcPts val="0"/>
              </a:spcAft>
              <a:buFont typeface="Wingdings" panose="05000000000000000000" pitchFamily="2" charset="2"/>
              <a:buChar char="u"/>
            </a:pPr>
            <a:r>
              <a:rPr lang="zh-CN" altLang="en-US" sz="1600" b="1" dirty="0" smtClean="0">
                <a:solidFill>
                  <a:schemeClr val="tx2"/>
                </a:solidFill>
                <a:latin typeface="微软雅黑" panose="020B0503020204020204" pitchFamily="34" charset="-122"/>
                <a:ea typeface="微软雅黑" panose="020B0503020204020204" pitchFamily="34" charset="-122"/>
              </a:rPr>
              <a:t>应用程序</a:t>
            </a:r>
            <a:r>
              <a:rPr lang="en-US" altLang="zh-CN" sz="1600" b="1" dirty="0" smtClean="0">
                <a:solidFill>
                  <a:schemeClr val="tx2"/>
                </a:solidFill>
                <a:latin typeface="微软雅黑" panose="020B0503020204020204" pitchFamily="34" charset="-122"/>
                <a:ea typeface="微软雅黑" panose="020B0503020204020204" pitchFamily="34" charset="-122"/>
              </a:rPr>
              <a:t>API</a:t>
            </a:r>
          </a:p>
          <a:p>
            <a:pPr marL="742950" lvl="1" indent="-285750">
              <a:lnSpc>
                <a:spcPct val="150000"/>
              </a:lnSpc>
              <a:spcBef>
                <a:spcPts val="0"/>
              </a:spcBef>
              <a:spcAft>
                <a:spcPts val="0"/>
              </a:spcAft>
              <a:buFont typeface="Wingdings" panose="05000000000000000000" pitchFamily="2" charset="2"/>
              <a:buChar char="ü"/>
            </a:pPr>
            <a:r>
              <a:rPr lang="zh-CN" altLang="en-US" sz="1400" dirty="0">
                <a:solidFill>
                  <a:schemeClr val="tx2"/>
                </a:solidFill>
                <a:latin typeface="微软雅黑" panose="020B0503020204020204" pitchFamily="34" charset="-122"/>
                <a:ea typeface="微软雅黑" panose="020B0503020204020204" pitchFamily="34" charset="-122"/>
              </a:rPr>
              <a:t>微软</a:t>
            </a:r>
            <a:r>
              <a:rPr lang="en-US" altLang="zh-CN" sz="1400" dirty="0" smtClean="0">
                <a:solidFill>
                  <a:schemeClr val="tx2"/>
                </a:solidFill>
                <a:latin typeface="微软雅黑" panose="020B0503020204020204" pitchFamily="34" charset="-122"/>
                <a:ea typeface="微软雅黑" panose="020B0503020204020204" pitchFamily="34" charset="-122"/>
              </a:rPr>
              <a:t>CryptoAPI</a:t>
            </a:r>
          </a:p>
          <a:p>
            <a:pPr marL="742950" lvl="1" indent="-285750">
              <a:lnSpc>
                <a:spcPct val="150000"/>
              </a:lnSpc>
              <a:spcBef>
                <a:spcPts val="0"/>
              </a:spcBef>
              <a:spcAft>
                <a:spcPts val="0"/>
              </a:spcAft>
              <a:buFont typeface="Wingdings" panose="05000000000000000000" pitchFamily="2" charset="2"/>
              <a:buChar char="ü"/>
            </a:pPr>
            <a:r>
              <a:rPr lang="en-US" altLang="zh-CN" sz="1400" dirty="0" smtClean="0">
                <a:solidFill>
                  <a:schemeClr val="tx2"/>
                </a:solidFill>
                <a:latin typeface="微软雅黑" panose="020B0503020204020204" pitchFamily="34" charset="-122"/>
                <a:ea typeface="微软雅黑" panose="020B0503020204020204" pitchFamily="34" charset="-122"/>
              </a:rPr>
              <a:t>JAVA API</a:t>
            </a:r>
          </a:p>
          <a:p>
            <a:pPr marL="742950" lvl="1" indent="-285750">
              <a:lnSpc>
                <a:spcPct val="150000"/>
              </a:lnSpc>
              <a:spcBef>
                <a:spcPts val="0"/>
              </a:spcBef>
              <a:spcAft>
                <a:spcPts val="0"/>
              </a:spcAft>
              <a:buFont typeface="Wingdings" panose="05000000000000000000" pitchFamily="2" charset="2"/>
              <a:buChar char="ü"/>
            </a:pPr>
            <a:r>
              <a:rPr lang="en-US" altLang="zh-CN" sz="1400" dirty="0" err="1" smtClean="0">
                <a:solidFill>
                  <a:schemeClr val="tx2"/>
                </a:solidFill>
                <a:latin typeface="微软雅黑" panose="020B0503020204020204" pitchFamily="34" charset="-122"/>
                <a:ea typeface="微软雅黑" panose="020B0503020204020204" pitchFamily="34" charset="-122"/>
              </a:rPr>
              <a:t>openSSL</a:t>
            </a:r>
            <a:r>
              <a:rPr lang="en-US" altLang="zh-CN" sz="1400" dirty="0" smtClean="0">
                <a:solidFill>
                  <a:schemeClr val="tx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0498091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57"/>
          <p:cNvGrpSpPr>
            <a:grpSpLocks/>
          </p:cNvGrpSpPr>
          <p:nvPr/>
        </p:nvGrpSpPr>
        <p:grpSpPr bwMode="auto">
          <a:xfrm>
            <a:off x="1671278" y="4877180"/>
            <a:ext cx="609600" cy="609600"/>
            <a:chOff x="1274" y="2437"/>
            <a:chExt cx="384" cy="384"/>
          </a:xfrm>
        </p:grpSpPr>
        <p:sp>
          <p:nvSpPr>
            <p:cNvPr id="94" name="Text Box 46"/>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95" name="Oval 47"/>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97"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98"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99" name="Oval 51"/>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 name="标题 1"/>
          <p:cNvSpPr>
            <a:spLocks noGrp="1"/>
          </p:cNvSpPr>
          <p:nvPr>
            <p:ph type="title"/>
          </p:nvPr>
        </p:nvSpPr>
        <p:spPr/>
        <p:txBody>
          <a:bodyPr>
            <a:noAutofit/>
          </a:bodyPr>
          <a:lstStyle/>
          <a:p>
            <a:pPr algn="ctr"/>
            <a:r>
              <a:rPr lang="zh-CN" altLang="en-US" sz="3600" dirty="0"/>
              <a:t>目录</a:t>
            </a:r>
          </a:p>
        </p:txBody>
      </p:sp>
      <p:grpSp>
        <p:nvGrpSpPr>
          <p:cNvPr id="5" name="Group 12"/>
          <p:cNvGrpSpPr>
            <a:grpSpLocks/>
          </p:cNvGrpSpPr>
          <p:nvPr/>
        </p:nvGrpSpPr>
        <p:grpSpPr bwMode="auto">
          <a:xfrm>
            <a:off x="1641910" y="2189183"/>
            <a:ext cx="609600" cy="609600"/>
            <a:chOff x="816" y="1872"/>
            <a:chExt cx="384" cy="384"/>
          </a:xfrm>
        </p:grpSpPr>
        <p:sp>
          <p:nvSpPr>
            <p:cNvPr id="6"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7"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8"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9"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10" name="Oval 1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Oval 1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Oval 2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Oval 2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 name="Line 25"/>
          <p:cNvSpPr>
            <a:spLocks noChangeShapeType="1"/>
          </p:cNvSpPr>
          <p:nvPr/>
        </p:nvSpPr>
        <p:spPr bwMode="auto">
          <a:xfrm>
            <a:off x="2151497" y="2751158"/>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6"/>
          <p:cNvSpPr txBox="1">
            <a:spLocks noChangeArrowheads="1"/>
          </p:cNvSpPr>
          <p:nvPr/>
        </p:nvSpPr>
        <p:spPr bwMode="auto">
          <a:xfrm>
            <a:off x="2380097" y="2207367"/>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密码学基础</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7" name="Text Box 42"/>
          <p:cNvSpPr txBox="1">
            <a:spLocks noChangeArrowheads="1"/>
          </p:cNvSpPr>
          <p:nvPr/>
        </p:nvSpPr>
        <p:spPr bwMode="gray">
          <a:xfrm>
            <a:off x="1770497" y="227332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2</a:t>
            </a:r>
          </a:p>
        </p:txBody>
      </p:sp>
      <p:grpSp>
        <p:nvGrpSpPr>
          <p:cNvPr id="18" name="Group 2"/>
          <p:cNvGrpSpPr>
            <a:grpSpLocks/>
          </p:cNvGrpSpPr>
          <p:nvPr/>
        </p:nvGrpSpPr>
        <p:grpSpPr bwMode="auto">
          <a:xfrm>
            <a:off x="1660960" y="3989408"/>
            <a:ext cx="609600" cy="609600"/>
            <a:chOff x="816" y="1872"/>
            <a:chExt cx="384" cy="384"/>
          </a:xfrm>
        </p:grpSpPr>
        <p:sp>
          <p:nvSpPr>
            <p:cNvPr id="19"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0"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1"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2"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23" name="Oval 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8" name="Line 29"/>
          <p:cNvSpPr>
            <a:spLocks noChangeShapeType="1"/>
          </p:cNvSpPr>
          <p:nvPr/>
        </p:nvSpPr>
        <p:spPr bwMode="auto">
          <a:xfrm>
            <a:off x="2151497" y="4557733"/>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30"/>
          <p:cNvSpPr txBox="1">
            <a:spLocks noChangeArrowheads="1"/>
          </p:cNvSpPr>
          <p:nvPr/>
        </p:nvSpPr>
        <p:spPr bwMode="auto">
          <a:xfrm>
            <a:off x="2380097" y="4013942"/>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smtClean="0">
                <a:solidFill>
                  <a:schemeClr val="tx2"/>
                </a:solidFill>
                <a:latin typeface="微软雅黑" panose="020B0503020204020204" pitchFamily="34" charset="-122"/>
                <a:ea typeface="微软雅黑" panose="020B0503020204020204" pitchFamily="34" charset="-122"/>
              </a:rPr>
              <a:t>PKI</a:t>
            </a:r>
            <a:r>
              <a:rPr lang="zh-CN" altLang="en-US" sz="2800" b="1" dirty="0" smtClean="0">
                <a:solidFill>
                  <a:schemeClr val="tx2"/>
                </a:solidFill>
                <a:latin typeface="微软雅黑" panose="020B0503020204020204" pitchFamily="34" charset="-122"/>
                <a:ea typeface="微软雅黑" panose="020B0503020204020204" pitchFamily="34" charset="-122"/>
              </a:rPr>
              <a:t>与</a:t>
            </a:r>
            <a:r>
              <a:rPr lang="en-US" altLang="zh-CN" sz="2800" b="1" dirty="0" smtClean="0">
                <a:solidFill>
                  <a:schemeClr val="tx2"/>
                </a:solidFill>
                <a:latin typeface="微软雅黑" panose="020B0503020204020204" pitchFamily="34" charset="-122"/>
                <a:ea typeface="微软雅黑" panose="020B0503020204020204" pitchFamily="34" charset="-122"/>
              </a:rPr>
              <a:t>SSL</a:t>
            </a:r>
            <a:r>
              <a:rPr lang="zh-CN" altLang="en-US" sz="2800" b="1" dirty="0" smtClean="0">
                <a:solidFill>
                  <a:schemeClr val="tx2"/>
                </a:solidFill>
                <a:latin typeface="微软雅黑" panose="020B0503020204020204" pitchFamily="34" charset="-122"/>
                <a:ea typeface="微软雅黑" panose="020B0503020204020204" pitchFamily="34" charset="-122"/>
              </a:rPr>
              <a:t>简介</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sp>
        <p:nvSpPr>
          <p:cNvPr id="30" name="Text Box 43"/>
          <p:cNvSpPr txBox="1">
            <a:spLocks noChangeArrowheads="1"/>
          </p:cNvSpPr>
          <p:nvPr/>
        </p:nvSpPr>
        <p:spPr bwMode="gray">
          <a:xfrm>
            <a:off x="1799072" y="405767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4</a:t>
            </a:r>
          </a:p>
        </p:txBody>
      </p:sp>
      <p:sp>
        <p:nvSpPr>
          <p:cNvPr id="31" name="Line 27"/>
          <p:cNvSpPr>
            <a:spLocks noChangeShapeType="1"/>
          </p:cNvSpPr>
          <p:nvPr/>
        </p:nvSpPr>
        <p:spPr bwMode="auto">
          <a:xfrm>
            <a:off x="2151497" y="3643333"/>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28"/>
          <p:cNvSpPr txBox="1">
            <a:spLocks noChangeArrowheads="1"/>
          </p:cNvSpPr>
          <p:nvPr/>
        </p:nvSpPr>
        <p:spPr bwMode="auto">
          <a:xfrm>
            <a:off x="2380097" y="3099542"/>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体系简介</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33" name="Group 57"/>
          <p:cNvGrpSpPr>
            <a:grpSpLocks/>
          </p:cNvGrpSpPr>
          <p:nvPr/>
        </p:nvGrpSpPr>
        <p:grpSpPr bwMode="auto">
          <a:xfrm>
            <a:off x="1659372" y="3071833"/>
            <a:ext cx="609600" cy="609600"/>
            <a:chOff x="1274" y="2437"/>
            <a:chExt cx="384" cy="384"/>
          </a:xfrm>
        </p:grpSpPr>
        <p:sp>
          <p:nvSpPr>
            <p:cNvPr id="34" name="Text Box 46"/>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35" name="Oval 47"/>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7"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8"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39" name="Oval 51"/>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 name="Text Box 56"/>
          <p:cNvSpPr txBox="1">
            <a:spLocks noChangeArrowheads="1"/>
          </p:cNvSpPr>
          <p:nvPr/>
        </p:nvSpPr>
        <p:spPr bwMode="gray">
          <a:xfrm>
            <a:off x="1784785" y="316549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45" name="Line 23"/>
          <p:cNvSpPr>
            <a:spLocks noChangeShapeType="1"/>
          </p:cNvSpPr>
          <p:nvPr/>
        </p:nvSpPr>
        <p:spPr bwMode="auto">
          <a:xfrm>
            <a:off x="2151497" y="1836758"/>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Text Box 24"/>
          <p:cNvSpPr txBox="1">
            <a:spLocks noChangeArrowheads="1"/>
          </p:cNvSpPr>
          <p:nvPr/>
        </p:nvSpPr>
        <p:spPr bwMode="auto">
          <a:xfrm>
            <a:off x="2380097" y="1292967"/>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solidFill>
                  <a:schemeClr val="bg1">
                    <a:lumMod val="65000"/>
                  </a:schemeClr>
                </a:solidFill>
                <a:latin typeface="微软雅黑" panose="020B0503020204020204" pitchFamily="34" charset="-122"/>
                <a:ea typeface="微软雅黑" panose="020B0503020204020204" pitchFamily="34" charset="-122"/>
              </a:rPr>
              <a:t>网络</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安全目标</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47" name="Group 58"/>
          <p:cNvGrpSpPr>
            <a:grpSpLocks/>
          </p:cNvGrpSpPr>
          <p:nvPr/>
        </p:nvGrpSpPr>
        <p:grpSpPr bwMode="auto">
          <a:xfrm>
            <a:off x="1640322" y="1336695"/>
            <a:ext cx="609600" cy="609600"/>
            <a:chOff x="1274" y="2437"/>
            <a:chExt cx="384" cy="384"/>
          </a:xfrm>
        </p:grpSpPr>
        <p:sp>
          <p:nvSpPr>
            <p:cNvPr id="48" name="Text Box 59"/>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49" name="Oval 60"/>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51"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52"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53" name="Oval 64"/>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8" name="Text Box 69"/>
          <p:cNvSpPr txBox="1">
            <a:spLocks noChangeArrowheads="1"/>
          </p:cNvSpPr>
          <p:nvPr/>
        </p:nvSpPr>
        <p:spPr bwMode="gray">
          <a:xfrm>
            <a:off x="1765735" y="143035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rgbClr val="000000"/>
                </a:solidFill>
              </a:rPr>
              <a:t>1</a:t>
            </a:r>
          </a:p>
        </p:txBody>
      </p:sp>
      <p:sp>
        <p:nvSpPr>
          <p:cNvPr id="69" name="Line 29"/>
          <p:cNvSpPr>
            <a:spLocks noChangeShapeType="1"/>
          </p:cNvSpPr>
          <p:nvPr/>
        </p:nvSpPr>
        <p:spPr bwMode="auto">
          <a:xfrm>
            <a:off x="2151497" y="5448254"/>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30"/>
          <p:cNvSpPr txBox="1">
            <a:spLocks noChangeArrowheads="1"/>
          </p:cNvSpPr>
          <p:nvPr/>
        </p:nvSpPr>
        <p:spPr bwMode="auto">
          <a:xfrm>
            <a:off x="2380097" y="4904463"/>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与身份认证</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1" name="Text Box 43"/>
          <p:cNvSpPr txBox="1">
            <a:spLocks noChangeArrowheads="1"/>
          </p:cNvSpPr>
          <p:nvPr/>
        </p:nvSpPr>
        <p:spPr bwMode="gray">
          <a:xfrm>
            <a:off x="1799072" y="494819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000000"/>
                </a:solidFill>
              </a:rPr>
              <a:t>5</a:t>
            </a:r>
            <a:endParaRPr lang="en-US" altLang="zh-CN" sz="2400" b="1" dirty="0">
              <a:solidFill>
                <a:srgbClr val="000000"/>
              </a:solidFill>
            </a:endParaRPr>
          </a:p>
        </p:txBody>
      </p:sp>
    </p:spTree>
    <p:extLst>
      <p:ext uri="{BB962C8B-B14F-4D97-AF65-F5344CB8AC3E}">
        <p14:creationId xmlns:p14="http://schemas.microsoft.com/office/powerpoint/2010/main" val="30894630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SSL</a:t>
            </a:r>
            <a:r>
              <a:rPr lang="zh-CN" altLang="en-US" sz="3600" b="1" dirty="0" smtClean="0"/>
              <a:t>定义</a:t>
            </a:r>
            <a:endParaRPr lang="zh-CN" altLang="en-US" sz="3600" b="1" dirty="0"/>
          </a:p>
        </p:txBody>
      </p:sp>
      <p:sp>
        <p:nvSpPr>
          <p:cNvPr id="5" name="文本框 4"/>
          <p:cNvSpPr txBox="1"/>
          <p:nvPr/>
        </p:nvSpPr>
        <p:spPr>
          <a:xfrm>
            <a:off x="509155" y="968000"/>
            <a:ext cx="7626927" cy="4955203"/>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u"/>
            </a:pPr>
            <a:r>
              <a:rPr lang="en-US" altLang="zh-CN" sz="1600" dirty="0">
                <a:solidFill>
                  <a:schemeClr val="tx2"/>
                </a:solidFill>
                <a:latin typeface="微软雅黑" panose="020B0503020204020204" pitchFamily="34" charset="-122"/>
                <a:ea typeface="微软雅黑" panose="020B0503020204020204" pitchFamily="34" charset="-122"/>
              </a:rPr>
              <a:t>SSL(Secure Sockets Layer </a:t>
            </a:r>
            <a:r>
              <a:rPr lang="zh-CN" altLang="en-US" sz="1600" dirty="0">
                <a:solidFill>
                  <a:schemeClr val="tx2"/>
                </a:solidFill>
                <a:latin typeface="微软雅黑" panose="020B0503020204020204" pitchFamily="34" charset="-122"/>
                <a:ea typeface="微软雅黑" panose="020B0503020204020204" pitchFamily="34" charset="-122"/>
              </a:rPr>
              <a:t>安全套接层</a:t>
            </a:r>
            <a:r>
              <a:rPr lang="en-US" altLang="zh-CN"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及其继任者传输层安全（</a:t>
            </a:r>
            <a:r>
              <a:rPr lang="en-US" altLang="zh-CN" sz="1600" dirty="0">
                <a:solidFill>
                  <a:schemeClr val="tx2"/>
                </a:solidFill>
                <a:latin typeface="微软雅黑" panose="020B0503020204020204" pitchFamily="34" charset="-122"/>
                <a:ea typeface="微软雅黑" panose="020B0503020204020204" pitchFamily="34" charset="-122"/>
              </a:rPr>
              <a:t>Transport Layer Security</a:t>
            </a:r>
            <a:r>
              <a:rPr lang="zh-CN" altLang="en-US" sz="1600" dirty="0">
                <a:solidFill>
                  <a:schemeClr val="tx2"/>
                </a:solidFill>
                <a:latin typeface="微软雅黑" panose="020B0503020204020204" pitchFamily="34" charset="-122"/>
                <a:ea typeface="微软雅黑" panose="020B0503020204020204" pitchFamily="34" charset="-122"/>
              </a:rPr>
              <a:t>，</a:t>
            </a:r>
            <a:r>
              <a:rPr lang="en-US" altLang="zh-CN" sz="1600" dirty="0">
                <a:solidFill>
                  <a:schemeClr val="tx2"/>
                </a:solidFill>
                <a:latin typeface="微软雅黑" panose="020B0503020204020204" pitchFamily="34" charset="-122"/>
                <a:ea typeface="微软雅黑" panose="020B0503020204020204" pitchFamily="34" charset="-122"/>
              </a:rPr>
              <a:t>TLS</a:t>
            </a:r>
            <a:r>
              <a:rPr lang="zh-CN" altLang="en-US" sz="1600" dirty="0">
                <a:solidFill>
                  <a:schemeClr val="tx2"/>
                </a:solidFill>
                <a:latin typeface="微软雅黑" panose="020B0503020204020204" pitchFamily="34" charset="-122"/>
                <a:ea typeface="微软雅黑" panose="020B0503020204020204" pitchFamily="34" charset="-122"/>
              </a:rPr>
              <a:t>）是为网络通信提供安全及数据完整性的一种安全协议。</a:t>
            </a:r>
            <a:r>
              <a:rPr lang="en-US" altLang="zh-CN" sz="1600" dirty="0">
                <a:solidFill>
                  <a:schemeClr val="tx2"/>
                </a:solidFill>
                <a:latin typeface="微软雅黑" panose="020B0503020204020204" pitchFamily="34" charset="-122"/>
                <a:ea typeface="微软雅黑" panose="020B0503020204020204" pitchFamily="34" charset="-122"/>
              </a:rPr>
              <a:t>TLS</a:t>
            </a:r>
            <a:r>
              <a:rPr lang="zh-CN" altLang="en-US" sz="1600" dirty="0">
                <a:solidFill>
                  <a:schemeClr val="tx2"/>
                </a:solidFill>
                <a:latin typeface="微软雅黑" panose="020B0503020204020204" pitchFamily="34" charset="-122"/>
                <a:ea typeface="微软雅黑" panose="020B0503020204020204" pitchFamily="34" charset="-122"/>
              </a:rPr>
              <a:t>与</a:t>
            </a:r>
            <a:r>
              <a:rPr lang="en-US" altLang="zh-CN" sz="1600" dirty="0">
                <a:solidFill>
                  <a:schemeClr val="tx2"/>
                </a:solidFill>
                <a:latin typeface="微软雅黑" panose="020B0503020204020204" pitchFamily="34" charset="-122"/>
                <a:ea typeface="微软雅黑" panose="020B0503020204020204" pitchFamily="34" charset="-122"/>
              </a:rPr>
              <a:t>SSL</a:t>
            </a:r>
            <a:r>
              <a:rPr lang="zh-CN" altLang="en-US" sz="1600" dirty="0">
                <a:solidFill>
                  <a:schemeClr val="tx2"/>
                </a:solidFill>
                <a:latin typeface="微软雅黑" panose="020B0503020204020204" pitchFamily="34" charset="-122"/>
                <a:ea typeface="微软雅黑" panose="020B0503020204020204" pitchFamily="34" charset="-122"/>
              </a:rPr>
              <a:t>在传输层对网络连接进行</a:t>
            </a:r>
            <a:r>
              <a:rPr lang="zh-CN" altLang="en-US" sz="1600" dirty="0" smtClean="0">
                <a:solidFill>
                  <a:schemeClr val="tx2"/>
                </a:solidFill>
                <a:latin typeface="微软雅黑" panose="020B0503020204020204" pitchFamily="34" charset="-122"/>
                <a:ea typeface="微软雅黑" panose="020B0503020204020204" pitchFamily="34" charset="-122"/>
              </a:rPr>
              <a:t>加密</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en-US" altLang="zh-CN" sz="1600" dirty="0" smtClean="0">
                <a:solidFill>
                  <a:schemeClr val="tx2"/>
                </a:solidFill>
                <a:latin typeface="微软雅黑" panose="020B0503020204020204" pitchFamily="34" charset="-122"/>
                <a:ea typeface="微软雅黑" panose="020B0503020204020204" pitchFamily="34" charset="-122"/>
              </a:rPr>
              <a:t>SSL</a:t>
            </a:r>
            <a:r>
              <a:rPr lang="zh-CN" altLang="en-US" sz="1600" dirty="0" smtClean="0">
                <a:solidFill>
                  <a:schemeClr val="tx2"/>
                </a:solidFill>
                <a:latin typeface="微软雅黑" panose="020B0503020204020204" pitchFamily="34" charset="-122"/>
                <a:ea typeface="微软雅黑" panose="020B0503020204020204" pitchFamily="34" charset="-122"/>
              </a:rPr>
              <a:t>是</a:t>
            </a:r>
            <a:r>
              <a:rPr lang="zh-CN" altLang="en-US" sz="1600" dirty="0">
                <a:solidFill>
                  <a:schemeClr val="tx2"/>
                </a:solidFill>
                <a:latin typeface="微软雅黑" panose="020B0503020204020204" pitchFamily="34" charset="-122"/>
                <a:ea typeface="微软雅黑" panose="020B0503020204020204" pitchFamily="34" charset="-122"/>
              </a:rPr>
              <a:t>一种在两台机器之间提供安全通道的协议</a:t>
            </a:r>
            <a:r>
              <a:rPr lang="zh-CN" altLang="en-US" sz="1600" dirty="0" smtClean="0">
                <a:solidFill>
                  <a:schemeClr val="tx2"/>
                </a:solidFill>
                <a:latin typeface="微软雅黑" panose="020B0503020204020204" pitchFamily="34" charset="-122"/>
                <a:ea typeface="微软雅黑" panose="020B0503020204020204" pitchFamily="34" charset="-122"/>
              </a:rPr>
              <a:t>。它</a:t>
            </a:r>
            <a:r>
              <a:rPr lang="zh-CN" altLang="en-US" sz="1600" dirty="0">
                <a:solidFill>
                  <a:schemeClr val="tx2"/>
                </a:solidFill>
                <a:latin typeface="微软雅黑" panose="020B0503020204020204" pitchFamily="34" charset="-122"/>
                <a:ea typeface="微软雅黑" panose="020B0503020204020204" pitchFamily="34" charset="-122"/>
              </a:rPr>
              <a:t>具有保护传输数据以及识别通信机器的</a:t>
            </a:r>
            <a:r>
              <a:rPr lang="zh-CN" altLang="en-US" sz="1600" dirty="0" smtClean="0">
                <a:solidFill>
                  <a:schemeClr val="tx2"/>
                </a:solidFill>
                <a:latin typeface="微软雅黑" panose="020B0503020204020204" pitchFamily="34" charset="-122"/>
                <a:ea typeface="微软雅黑" panose="020B0503020204020204" pitchFamily="34" charset="-122"/>
              </a:rPr>
              <a:t>功能</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u"/>
            </a:pPr>
            <a:r>
              <a:rPr lang="en-US" altLang="zh-CN" sz="1600" dirty="0" smtClean="0">
                <a:solidFill>
                  <a:schemeClr val="tx2"/>
                </a:solidFill>
                <a:latin typeface="微软雅黑" panose="020B0503020204020204" pitchFamily="34" charset="-122"/>
                <a:ea typeface="微软雅黑" panose="020B0503020204020204" pitchFamily="34" charset="-122"/>
              </a:rPr>
              <a:t>SSL</a:t>
            </a:r>
            <a:r>
              <a:rPr lang="zh-CN" altLang="en-US" sz="1600" dirty="0" smtClean="0">
                <a:solidFill>
                  <a:schemeClr val="tx2"/>
                </a:solidFill>
                <a:latin typeface="微软雅黑" panose="020B0503020204020204" pitchFamily="34" charset="-122"/>
                <a:ea typeface="微软雅黑" panose="020B0503020204020204" pitchFamily="34" charset="-122"/>
              </a:rPr>
              <a:t>连接</a:t>
            </a:r>
            <a:r>
              <a:rPr lang="zh-CN" altLang="en-US" sz="1600" dirty="0">
                <a:solidFill>
                  <a:schemeClr val="tx2"/>
                </a:solidFill>
                <a:latin typeface="微软雅黑" panose="020B0503020204020204" pitchFamily="34" charset="-122"/>
                <a:ea typeface="微软雅黑" panose="020B0503020204020204" pitchFamily="34" charset="-122"/>
              </a:rPr>
              <a:t>分为两个</a:t>
            </a:r>
            <a:r>
              <a:rPr lang="zh-CN" altLang="en-US" sz="1600" dirty="0" smtClean="0">
                <a:solidFill>
                  <a:schemeClr val="tx2"/>
                </a:solidFill>
                <a:latin typeface="微软雅黑" panose="020B0503020204020204" pitchFamily="34" charset="-122"/>
                <a:ea typeface="微软雅黑" panose="020B0503020204020204" pitchFamily="34" charset="-122"/>
              </a:rPr>
              <a:t>阶段</a:t>
            </a:r>
            <a:r>
              <a:rPr lang="zh-CN" altLang="en-US" sz="1600" dirty="0">
                <a:solidFill>
                  <a:schemeClr val="tx2"/>
                </a:solidFill>
                <a:latin typeface="微软雅黑" panose="020B0503020204020204" pitchFamily="34" charset="-122"/>
                <a:ea typeface="微软雅黑" panose="020B0503020204020204" pitchFamily="34" charset="-122"/>
              </a:rPr>
              <a:t>，即握手和数据传输阶段。握手阶段对服务器进行认证并确立用于保护数据传输的加密</a:t>
            </a:r>
            <a:r>
              <a:rPr lang="zh-CN" altLang="en-US" sz="1600" dirty="0" smtClean="0">
                <a:solidFill>
                  <a:schemeClr val="tx2"/>
                </a:solidFill>
                <a:latin typeface="微软雅黑" panose="020B0503020204020204" pitchFamily="34" charset="-122"/>
                <a:ea typeface="微软雅黑" panose="020B0503020204020204" pitchFamily="34" charset="-122"/>
              </a:rPr>
              <a:t>密钥</a:t>
            </a:r>
            <a:r>
              <a:rPr lang="zh-CN" altLang="en-US" sz="1600" dirty="0">
                <a:solidFill>
                  <a:schemeClr val="tx2"/>
                </a:solidFill>
                <a:latin typeface="微软雅黑" panose="020B0503020204020204" pitchFamily="34" charset="-122"/>
                <a:ea typeface="微软雅黑" panose="020B0503020204020204" pitchFamily="34" charset="-122"/>
              </a:rPr>
              <a:t>。必须在传输任何应用数据之前完成握手。一旦握手完成，数据就被分成一系列经过</a:t>
            </a:r>
            <a:r>
              <a:rPr lang="zh-CN" altLang="en-US" sz="1600" dirty="0" smtClean="0">
                <a:solidFill>
                  <a:schemeClr val="tx2"/>
                </a:solidFill>
                <a:latin typeface="微软雅黑" panose="020B0503020204020204" pitchFamily="34" charset="-122"/>
                <a:ea typeface="微软雅黑" panose="020B0503020204020204" pitchFamily="34" charset="-122"/>
              </a:rPr>
              <a:t>保护的</a:t>
            </a:r>
            <a:r>
              <a:rPr lang="zh-CN" altLang="en-US" sz="1600" dirty="0">
                <a:solidFill>
                  <a:schemeClr val="tx2"/>
                </a:solidFill>
                <a:latin typeface="微软雅黑" panose="020B0503020204020204" pitchFamily="34" charset="-122"/>
                <a:ea typeface="微软雅黑" panose="020B0503020204020204" pitchFamily="34" charset="-122"/>
              </a:rPr>
              <a:t>记录进行传输。</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en-US" altLang="zh-CN" sz="1600" dirty="0">
                <a:solidFill>
                  <a:schemeClr val="tx2"/>
                </a:solidFill>
                <a:latin typeface="微软雅黑" panose="020B0503020204020204" pitchFamily="34" charset="-122"/>
                <a:ea typeface="微软雅黑" panose="020B0503020204020204" pitchFamily="34" charset="-122"/>
              </a:rPr>
              <a:t>SSL</a:t>
            </a:r>
            <a:r>
              <a:rPr lang="zh-CN" altLang="en-US" sz="1600" dirty="0">
                <a:solidFill>
                  <a:schemeClr val="tx2"/>
                </a:solidFill>
                <a:latin typeface="微软雅黑" panose="020B0503020204020204" pitchFamily="34" charset="-122"/>
                <a:ea typeface="微软雅黑" panose="020B0503020204020204" pitchFamily="34" charset="-122"/>
              </a:rPr>
              <a:t>协议提供的服务主要有：</a:t>
            </a:r>
          </a:p>
          <a:p>
            <a:pPr marL="742950" lvl="1" indent="-285750">
              <a:lnSpc>
                <a:spcPct val="150000"/>
              </a:lnSpc>
              <a:spcBef>
                <a:spcPts val="0"/>
              </a:spcBef>
              <a:spcAft>
                <a:spcPts val="0"/>
              </a:spcAft>
              <a:buFont typeface="Wingdings" panose="05000000000000000000" pitchFamily="2" charset="2"/>
              <a:buChar char="Ø"/>
            </a:pPr>
            <a:r>
              <a:rPr lang="zh-CN" altLang="en-US" sz="1400" dirty="0" smtClean="0">
                <a:solidFill>
                  <a:schemeClr val="tx2"/>
                </a:solidFill>
                <a:latin typeface="微软雅黑" panose="020B0503020204020204" pitchFamily="34" charset="-122"/>
                <a:ea typeface="微软雅黑" panose="020B0503020204020204" pitchFamily="34" charset="-122"/>
              </a:rPr>
              <a:t>认证</a:t>
            </a:r>
            <a:r>
              <a:rPr lang="zh-CN" altLang="en-US" sz="1400" dirty="0">
                <a:solidFill>
                  <a:schemeClr val="tx2"/>
                </a:solidFill>
                <a:latin typeface="微软雅黑" panose="020B0503020204020204" pitchFamily="34" charset="-122"/>
                <a:ea typeface="微软雅黑" panose="020B0503020204020204" pitchFamily="34" charset="-122"/>
              </a:rPr>
              <a:t>用户和服务器，确保数据发送到正确的客户机和服务器；</a:t>
            </a:r>
          </a:p>
          <a:p>
            <a:pPr marL="742950" lvl="1" indent="-285750">
              <a:lnSpc>
                <a:spcPct val="150000"/>
              </a:lnSpc>
              <a:spcBef>
                <a:spcPts val="0"/>
              </a:spcBef>
              <a:spcAft>
                <a:spcPts val="0"/>
              </a:spcAft>
              <a:buFont typeface="Wingdings" panose="05000000000000000000" pitchFamily="2" charset="2"/>
              <a:buChar char="Ø"/>
            </a:pPr>
            <a:r>
              <a:rPr lang="zh-CN" altLang="en-US" sz="1400" dirty="0" smtClean="0">
                <a:solidFill>
                  <a:schemeClr val="tx2"/>
                </a:solidFill>
                <a:latin typeface="微软雅黑" panose="020B0503020204020204" pitchFamily="34" charset="-122"/>
                <a:ea typeface="微软雅黑" panose="020B0503020204020204" pitchFamily="34" charset="-122"/>
              </a:rPr>
              <a:t>加密</a:t>
            </a:r>
            <a:r>
              <a:rPr lang="zh-CN" altLang="en-US" sz="1400" dirty="0">
                <a:solidFill>
                  <a:schemeClr val="tx2"/>
                </a:solidFill>
                <a:latin typeface="微软雅黑" panose="020B0503020204020204" pitchFamily="34" charset="-122"/>
                <a:ea typeface="微软雅黑" panose="020B0503020204020204" pitchFamily="34" charset="-122"/>
              </a:rPr>
              <a:t>数据以防止数据中途被窃取；</a:t>
            </a:r>
          </a:p>
          <a:p>
            <a:pPr marL="742950" lvl="1" indent="-285750">
              <a:lnSpc>
                <a:spcPct val="150000"/>
              </a:lnSpc>
              <a:spcBef>
                <a:spcPts val="0"/>
              </a:spcBef>
              <a:spcAft>
                <a:spcPts val="0"/>
              </a:spcAft>
              <a:buFont typeface="Wingdings" panose="05000000000000000000" pitchFamily="2" charset="2"/>
              <a:buChar char="Ø"/>
            </a:pPr>
            <a:r>
              <a:rPr lang="zh-CN" altLang="en-US" sz="1400" dirty="0" smtClean="0">
                <a:solidFill>
                  <a:schemeClr val="tx2"/>
                </a:solidFill>
                <a:latin typeface="微软雅黑" panose="020B0503020204020204" pitchFamily="34" charset="-122"/>
                <a:ea typeface="微软雅黑" panose="020B0503020204020204" pitchFamily="34" charset="-122"/>
              </a:rPr>
              <a:t>维护</a:t>
            </a:r>
            <a:r>
              <a:rPr lang="zh-CN" altLang="en-US" sz="1400" dirty="0">
                <a:solidFill>
                  <a:schemeClr val="tx2"/>
                </a:solidFill>
                <a:latin typeface="微软雅黑" panose="020B0503020204020204" pitchFamily="34" charset="-122"/>
                <a:ea typeface="微软雅黑" panose="020B0503020204020204" pitchFamily="34" charset="-122"/>
              </a:rPr>
              <a:t>数据的完整性，确保数据在传输过程中不被改变。</a:t>
            </a:r>
          </a:p>
        </p:txBody>
      </p:sp>
    </p:spTree>
    <p:extLst>
      <p:ext uri="{BB962C8B-B14F-4D97-AF65-F5344CB8AC3E}">
        <p14:creationId xmlns:p14="http://schemas.microsoft.com/office/powerpoint/2010/main" val="17806280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SSL</a:t>
            </a:r>
            <a:r>
              <a:rPr lang="zh-CN" altLang="en-US" sz="3600" b="1" dirty="0"/>
              <a:t>协议</a:t>
            </a:r>
            <a:r>
              <a:rPr lang="zh-CN" altLang="en-US" sz="3600" b="1" dirty="0" smtClean="0"/>
              <a:t>栈层次</a:t>
            </a:r>
            <a:endParaRPr lang="zh-CN" altLang="en-US" sz="3600" b="1" dirty="0"/>
          </a:p>
        </p:txBody>
      </p:sp>
      <p:sp>
        <p:nvSpPr>
          <p:cNvPr id="5" name="文本框 4"/>
          <p:cNvSpPr txBox="1"/>
          <p:nvPr/>
        </p:nvSpPr>
        <p:spPr>
          <a:xfrm>
            <a:off x="509155" y="968000"/>
            <a:ext cx="7626927" cy="418191"/>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u"/>
            </a:pPr>
            <a:r>
              <a:rPr lang="en-US" altLang="zh-CN" sz="1600" dirty="0" smtClean="0">
                <a:solidFill>
                  <a:schemeClr val="tx2"/>
                </a:solidFill>
                <a:latin typeface="微软雅黑" panose="020B0503020204020204" pitchFamily="34" charset="-122"/>
                <a:ea typeface="微软雅黑" panose="020B0503020204020204" pitchFamily="34" charset="-122"/>
              </a:rPr>
              <a:t>SSL</a:t>
            </a:r>
            <a:r>
              <a:rPr lang="zh-CN" altLang="en-US" sz="1600" dirty="0" smtClean="0">
                <a:solidFill>
                  <a:schemeClr val="tx2"/>
                </a:solidFill>
                <a:latin typeface="微软雅黑" panose="020B0503020204020204" pitchFamily="34" charset="-122"/>
                <a:ea typeface="微软雅黑" panose="020B0503020204020204" pitchFamily="34" charset="-122"/>
              </a:rPr>
              <a:t>协议栈位于应用之下、</a:t>
            </a:r>
            <a:r>
              <a:rPr lang="en-US" altLang="zh-CN" sz="1600" dirty="0" smtClean="0">
                <a:solidFill>
                  <a:schemeClr val="tx2"/>
                </a:solidFill>
                <a:latin typeface="微软雅黑" panose="020B0503020204020204" pitchFamily="34" charset="-122"/>
                <a:ea typeface="微软雅黑" panose="020B0503020204020204" pitchFamily="34" charset="-122"/>
              </a:rPr>
              <a:t>TCP</a:t>
            </a:r>
            <a:r>
              <a:rPr lang="zh-CN" altLang="en-US" sz="1600" dirty="0" smtClean="0">
                <a:solidFill>
                  <a:schemeClr val="tx2"/>
                </a:solidFill>
                <a:latin typeface="微软雅黑" panose="020B0503020204020204" pitchFamily="34" charset="-122"/>
                <a:ea typeface="微软雅黑" panose="020B0503020204020204" pitchFamily="34" charset="-122"/>
              </a:rPr>
              <a:t>之上。这使其应用范围非常广泛。</a:t>
            </a:r>
            <a:endParaRPr lang="en-US" altLang="zh-CN" sz="1600" dirty="0" smtClean="0">
              <a:solidFill>
                <a:schemeClr val="tx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698480" y="3044535"/>
            <a:ext cx="5248275" cy="1800225"/>
          </a:xfrm>
          <a:prstGeom prst="rect">
            <a:avLst/>
          </a:prstGeom>
        </p:spPr>
      </p:pic>
    </p:spTree>
    <p:extLst>
      <p:ext uri="{BB962C8B-B14F-4D97-AF65-F5344CB8AC3E}">
        <p14:creationId xmlns:p14="http://schemas.microsoft.com/office/powerpoint/2010/main" val="28874024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SSL</a:t>
            </a:r>
            <a:r>
              <a:rPr lang="zh-CN" altLang="en-US" sz="3600" b="1" dirty="0" smtClean="0"/>
              <a:t>历史谱系树</a:t>
            </a:r>
            <a:endParaRPr lang="zh-CN" altLang="en-US" sz="3600" b="1" dirty="0"/>
          </a:p>
        </p:txBody>
      </p:sp>
      <p:pic>
        <p:nvPicPr>
          <p:cNvPr id="4" name="图片 3"/>
          <p:cNvPicPr>
            <a:picLocks noChangeAspect="1"/>
          </p:cNvPicPr>
          <p:nvPr/>
        </p:nvPicPr>
        <p:blipFill>
          <a:blip r:embed="rId2"/>
          <a:stretch>
            <a:fillRect/>
          </a:stretch>
        </p:blipFill>
        <p:spPr>
          <a:xfrm>
            <a:off x="1802822" y="1147762"/>
            <a:ext cx="4686300" cy="4791075"/>
          </a:xfrm>
          <a:prstGeom prst="rect">
            <a:avLst/>
          </a:prstGeom>
        </p:spPr>
      </p:pic>
    </p:spTree>
    <p:extLst>
      <p:ext uri="{BB962C8B-B14F-4D97-AF65-F5344CB8AC3E}">
        <p14:creationId xmlns:p14="http://schemas.microsoft.com/office/powerpoint/2010/main" val="1106492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57"/>
          <p:cNvGrpSpPr>
            <a:grpSpLocks/>
          </p:cNvGrpSpPr>
          <p:nvPr/>
        </p:nvGrpSpPr>
        <p:grpSpPr bwMode="auto">
          <a:xfrm>
            <a:off x="1671278" y="4877180"/>
            <a:ext cx="609600" cy="609600"/>
            <a:chOff x="1274" y="2437"/>
            <a:chExt cx="384" cy="384"/>
          </a:xfrm>
        </p:grpSpPr>
        <p:sp>
          <p:nvSpPr>
            <p:cNvPr id="94" name="Text Box 46"/>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95" name="Oval 47"/>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97"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98"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99" name="Oval 51"/>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 name="标题 1"/>
          <p:cNvSpPr>
            <a:spLocks noGrp="1"/>
          </p:cNvSpPr>
          <p:nvPr>
            <p:ph type="title"/>
          </p:nvPr>
        </p:nvSpPr>
        <p:spPr/>
        <p:txBody>
          <a:bodyPr>
            <a:noAutofit/>
          </a:bodyPr>
          <a:lstStyle/>
          <a:p>
            <a:pPr algn="ctr"/>
            <a:r>
              <a:rPr lang="zh-CN" altLang="en-US" sz="3600" dirty="0"/>
              <a:t>目录</a:t>
            </a:r>
          </a:p>
        </p:txBody>
      </p:sp>
      <p:grpSp>
        <p:nvGrpSpPr>
          <p:cNvPr id="5" name="Group 12"/>
          <p:cNvGrpSpPr>
            <a:grpSpLocks/>
          </p:cNvGrpSpPr>
          <p:nvPr/>
        </p:nvGrpSpPr>
        <p:grpSpPr bwMode="auto">
          <a:xfrm>
            <a:off x="1641910" y="2189183"/>
            <a:ext cx="609600" cy="609600"/>
            <a:chOff x="816" y="1872"/>
            <a:chExt cx="384" cy="384"/>
          </a:xfrm>
        </p:grpSpPr>
        <p:sp>
          <p:nvSpPr>
            <p:cNvPr id="6"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7"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8"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9"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10" name="Oval 1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Oval 1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Oval 2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Oval 2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 name="Line 25"/>
          <p:cNvSpPr>
            <a:spLocks noChangeShapeType="1"/>
          </p:cNvSpPr>
          <p:nvPr/>
        </p:nvSpPr>
        <p:spPr bwMode="auto">
          <a:xfrm>
            <a:off x="2151497" y="2751158"/>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6"/>
          <p:cNvSpPr txBox="1">
            <a:spLocks noChangeArrowheads="1"/>
          </p:cNvSpPr>
          <p:nvPr/>
        </p:nvSpPr>
        <p:spPr bwMode="auto">
          <a:xfrm>
            <a:off x="2380097" y="2207367"/>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dirty="0" smtClean="0">
                <a:solidFill>
                  <a:schemeClr val="tx2"/>
                </a:solidFill>
                <a:latin typeface="微软雅黑" panose="020B0503020204020204" pitchFamily="34" charset="-122"/>
                <a:ea typeface="微软雅黑" panose="020B0503020204020204" pitchFamily="34" charset="-122"/>
              </a:rPr>
              <a:t>密码学基础</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sp>
        <p:nvSpPr>
          <p:cNvPr id="17" name="Text Box 42"/>
          <p:cNvSpPr txBox="1">
            <a:spLocks noChangeArrowheads="1"/>
          </p:cNvSpPr>
          <p:nvPr/>
        </p:nvSpPr>
        <p:spPr bwMode="gray">
          <a:xfrm>
            <a:off x="1770497" y="227332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2</a:t>
            </a:r>
          </a:p>
        </p:txBody>
      </p:sp>
      <p:grpSp>
        <p:nvGrpSpPr>
          <p:cNvPr id="18" name="Group 2"/>
          <p:cNvGrpSpPr>
            <a:grpSpLocks/>
          </p:cNvGrpSpPr>
          <p:nvPr/>
        </p:nvGrpSpPr>
        <p:grpSpPr bwMode="auto">
          <a:xfrm>
            <a:off x="1660960" y="3989408"/>
            <a:ext cx="609600" cy="609600"/>
            <a:chOff x="816" y="1872"/>
            <a:chExt cx="384" cy="384"/>
          </a:xfrm>
        </p:grpSpPr>
        <p:sp>
          <p:nvSpPr>
            <p:cNvPr id="19"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0"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1"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2"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23" name="Oval 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8" name="Line 29"/>
          <p:cNvSpPr>
            <a:spLocks noChangeShapeType="1"/>
          </p:cNvSpPr>
          <p:nvPr/>
        </p:nvSpPr>
        <p:spPr bwMode="auto">
          <a:xfrm>
            <a:off x="2151497" y="4557733"/>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30"/>
          <p:cNvSpPr txBox="1">
            <a:spLocks noChangeArrowheads="1"/>
          </p:cNvSpPr>
          <p:nvPr/>
        </p:nvSpPr>
        <p:spPr bwMode="auto">
          <a:xfrm>
            <a:off x="2380097" y="4013942"/>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与</a:t>
            </a: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SSL</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简介</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0" name="Text Box 43"/>
          <p:cNvSpPr txBox="1">
            <a:spLocks noChangeArrowheads="1"/>
          </p:cNvSpPr>
          <p:nvPr/>
        </p:nvSpPr>
        <p:spPr bwMode="gray">
          <a:xfrm>
            <a:off x="1799072" y="405767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4</a:t>
            </a:r>
          </a:p>
        </p:txBody>
      </p:sp>
      <p:sp>
        <p:nvSpPr>
          <p:cNvPr id="31" name="Line 27"/>
          <p:cNvSpPr>
            <a:spLocks noChangeShapeType="1"/>
          </p:cNvSpPr>
          <p:nvPr/>
        </p:nvSpPr>
        <p:spPr bwMode="auto">
          <a:xfrm>
            <a:off x="2151497" y="3643333"/>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28"/>
          <p:cNvSpPr txBox="1">
            <a:spLocks noChangeArrowheads="1"/>
          </p:cNvSpPr>
          <p:nvPr/>
        </p:nvSpPr>
        <p:spPr bwMode="auto">
          <a:xfrm>
            <a:off x="2380097" y="3099542"/>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体系简介</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33" name="Group 57"/>
          <p:cNvGrpSpPr>
            <a:grpSpLocks/>
          </p:cNvGrpSpPr>
          <p:nvPr/>
        </p:nvGrpSpPr>
        <p:grpSpPr bwMode="auto">
          <a:xfrm>
            <a:off x="1659372" y="3071833"/>
            <a:ext cx="609600" cy="609600"/>
            <a:chOff x="1274" y="2437"/>
            <a:chExt cx="384" cy="384"/>
          </a:xfrm>
        </p:grpSpPr>
        <p:sp>
          <p:nvSpPr>
            <p:cNvPr id="34" name="Text Box 46"/>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35" name="Oval 47"/>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7"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8"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39" name="Oval 51"/>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 name="Text Box 56"/>
          <p:cNvSpPr txBox="1">
            <a:spLocks noChangeArrowheads="1"/>
          </p:cNvSpPr>
          <p:nvPr/>
        </p:nvSpPr>
        <p:spPr bwMode="gray">
          <a:xfrm>
            <a:off x="1784785" y="316549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45" name="Line 23"/>
          <p:cNvSpPr>
            <a:spLocks noChangeShapeType="1"/>
          </p:cNvSpPr>
          <p:nvPr/>
        </p:nvSpPr>
        <p:spPr bwMode="auto">
          <a:xfrm>
            <a:off x="2151497" y="1836758"/>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Text Box 24"/>
          <p:cNvSpPr txBox="1">
            <a:spLocks noChangeArrowheads="1"/>
          </p:cNvSpPr>
          <p:nvPr/>
        </p:nvSpPr>
        <p:spPr bwMode="auto">
          <a:xfrm>
            <a:off x="2380097" y="1292967"/>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solidFill>
                  <a:schemeClr val="bg1">
                    <a:lumMod val="65000"/>
                  </a:schemeClr>
                </a:solidFill>
                <a:latin typeface="微软雅黑" panose="020B0503020204020204" pitchFamily="34" charset="-122"/>
                <a:ea typeface="微软雅黑" panose="020B0503020204020204" pitchFamily="34" charset="-122"/>
              </a:rPr>
              <a:t>网络</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安全目标</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47" name="Group 58"/>
          <p:cNvGrpSpPr>
            <a:grpSpLocks/>
          </p:cNvGrpSpPr>
          <p:nvPr/>
        </p:nvGrpSpPr>
        <p:grpSpPr bwMode="auto">
          <a:xfrm>
            <a:off x="1640322" y="1336695"/>
            <a:ext cx="609600" cy="609600"/>
            <a:chOff x="1274" y="2437"/>
            <a:chExt cx="384" cy="384"/>
          </a:xfrm>
        </p:grpSpPr>
        <p:sp>
          <p:nvSpPr>
            <p:cNvPr id="48" name="Text Box 59"/>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49" name="Oval 60"/>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51"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52"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53" name="Oval 64"/>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8" name="Text Box 69"/>
          <p:cNvSpPr txBox="1">
            <a:spLocks noChangeArrowheads="1"/>
          </p:cNvSpPr>
          <p:nvPr/>
        </p:nvSpPr>
        <p:spPr bwMode="gray">
          <a:xfrm>
            <a:off x="1765735" y="143035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rgbClr val="000000"/>
                </a:solidFill>
              </a:rPr>
              <a:t>1</a:t>
            </a:r>
          </a:p>
        </p:txBody>
      </p:sp>
      <p:sp>
        <p:nvSpPr>
          <p:cNvPr id="69" name="Line 29"/>
          <p:cNvSpPr>
            <a:spLocks noChangeShapeType="1"/>
          </p:cNvSpPr>
          <p:nvPr/>
        </p:nvSpPr>
        <p:spPr bwMode="auto">
          <a:xfrm>
            <a:off x="2151497" y="5448254"/>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30"/>
          <p:cNvSpPr txBox="1">
            <a:spLocks noChangeArrowheads="1"/>
          </p:cNvSpPr>
          <p:nvPr/>
        </p:nvSpPr>
        <p:spPr bwMode="auto">
          <a:xfrm>
            <a:off x="2380097" y="4904463"/>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与身份认证</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1" name="Text Box 43"/>
          <p:cNvSpPr txBox="1">
            <a:spLocks noChangeArrowheads="1"/>
          </p:cNvSpPr>
          <p:nvPr/>
        </p:nvSpPr>
        <p:spPr bwMode="gray">
          <a:xfrm>
            <a:off x="1799072" y="494819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000000"/>
                </a:solidFill>
              </a:rPr>
              <a:t>5</a:t>
            </a:r>
            <a:endParaRPr lang="en-US" altLang="zh-CN" sz="2400" b="1" dirty="0">
              <a:solidFill>
                <a:srgbClr val="000000"/>
              </a:solidFill>
            </a:endParaRPr>
          </a:p>
        </p:txBody>
      </p:sp>
    </p:spTree>
    <p:extLst>
      <p:ext uri="{BB962C8B-B14F-4D97-AF65-F5344CB8AC3E}">
        <p14:creationId xmlns:p14="http://schemas.microsoft.com/office/powerpoint/2010/main" val="2215087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SSL</a:t>
            </a:r>
            <a:r>
              <a:rPr lang="zh-CN" altLang="en-US" sz="3600" b="1" dirty="0" smtClean="0"/>
              <a:t>握手（</a:t>
            </a:r>
            <a:r>
              <a:rPr lang="en-US" altLang="zh-CN" sz="3600" b="1" dirty="0" smtClean="0"/>
              <a:t>1</a:t>
            </a:r>
            <a:r>
              <a:rPr lang="zh-CN" altLang="en-US" sz="3600" b="1" dirty="0" smtClean="0"/>
              <a:t>）</a:t>
            </a:r>
            <a:endParaRPr lang="zh-CN" altLang="en-US" sz="3600" b="1" dirty="0"/>
          </a:p>
        </p:txBody>
      </p:sp>
      <p:sp>
        <p:nvSpPr>
          <p:cNvPr id="3" name="矩形 2"/>
          <p:cNvSpPr/>
          <p:nvPr/>
        </p:nvSpPr>
        <p:spPr>
          <a:xfrm>
            <a:off x="5447737" y="1208865"/>
            <a:ext cx="2899064" cy="4293483"/>
          </a:xfrm>
          <a:prstGeom prst="rect">
            <a:avLst/>
          </a:prstGeom>
        </p:spPr>
        <p:txBody>
          <a:bodyPr wrap="square">
            <a:spAutoFit/>
          </a:bodyPr>
          <a:lstStyle/>
          <a:p>
            <a:pPr>
              <a:lnSpc>
                <a:spcPct val="150000"/>
              </a:lnSpc>
              <a:spcBef>
                <a:spcPts val="600"/>
              </a:spcBef>
              <a:spcAft>
                <a:spcPts val="600"/>
              </a:spcAft>
            </a:pPr>
            <a:r>
              <a:rPr lang="zh-CN" altLang="en-US" dirty="0">
                <a:latin typeface="微软雅黑" panose="020B0503020204020204" pitchFamily="34" charset="-122"/>
                <a:ea typeface="微软雅黑" panose="020B0503020204020204" pitchFamily="34" charset="-122"/>
              </a:rPr>
              <a:t>SSL 握手有三个</a:t>
            </a:r>
            <a:r>
              <a:rPr lang="zh-CN" altLang="en-US" dirty="0" smtClean="0">
                <a:latin typeface="微软雅黑" panose="020B0503020204020204" pitchFamily="34" charset="-122"/>
                <a:ea typeface="微软雅黑" panose="020B0503020204020204" pitchFamily="34" charset="-122"/>
              </a:rPr>
              <a:t>目的</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Ø"/>
            </a:pPr>
            <a:r>
              <a:rPr lang="zh-CN" altLang="en-US" dirty="0" smtClean="0">
                <a:solidFill>
                  <a:schemeClr val="tx2"/>
                </a:solidFill>
                <a:latin typeface="微软雅黑" panose="020B0503020204020204" pitchFamily="34" charset="-122"/>
                <a:ea typeface="微软雅黑" panose="020B0503020204020204" pitchFamily="34" charset="-122"/>
              </a:rPr>
              <a:t>客户端</a:t>
            </a:r>
            <a:r>
              <a:rPr lang="zh-CN" altLang="en-US" dirty="0">
                <a:solidFill>
                  <a:schemeClr val="tx2"/>
                </a:solidFill>
                <a:latin typeface="微软雅黑" panose="020B0503020204020204" pitchFamily="34" charset="-122"/>
                <a:ea typeface="微软雅黑" panose="020B0503020204020204" pitchFamily="34" charset="-122"/>
              </a:rPr>
              <a:t>与服务器需要就一组用于保护数据的算法达成一致。</a:t>
            </a:r>
          </a:p>
          <a:p>
            <a:pPr marL="342900" indent="-342900">
              <a:lnSpc>
                <a:spcPct val="150000"/>
              </a:lnSpc>
              <a:spcBef>
                <a:spcPts val="600"/>
              </a:spcBef>
              <a:spcAft>
                <a:spcPts val="600"/>
              </a:spcAft>
              <a:buFont typeface="Wingdings" panose="05000000000000000000" pitchFamily="2" charset="2"/>
              <a:buChar char="Ø"/>
            </a:pPr>
            <a:r>
              <a:rPr lang="zh-CN" altLang="en-US" dirty="0" smtClean="0">
                <a:solidFill>
                  <a:schemeClr val="tx2"/>
                </a:solidFill>
                <a:latin typeface="微软雅黑" panose="020B0503020204020204" pitchFamily="34" charset="-122"/>
                <a:ea typeface="微软雅黑" panose="020B0503020204020204" pitchFamily="34" charset="-122"/>
              </a:rPr>
              <a:t>它们</a:t>
            </a:r>
            <a:r>
              <a:rPr lang="zh-CN" altLang="en-US" dirty="0">
                <a:solidFill>
                  <a:schemeClr val="tx2"/>
                </a:solidFill>
                <a:latin typeface="微软雅黑" panose="020B0503020204020204" pitchFamily="34" charset="-122"/>
                <a:ea typeface="微软雅黑" panose="020B0503020204020204" pitchFamily="34" charset="-122"/>
              </a:rPr>
              <a:t>需要确立一组由那些算法所使用的加密密钥</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Ø"/>
            </a:pPr>
            <a:r>
              <a:rPr lang="zh-CN" altLang="en-US" dirty="0" smtClean="0">
                <a:solidFill>
                  <a:schemeClr val="tx2"/>
                </a:solidFill>
                <a:latin typeface="微软雅黑" panose="020B0503020204020204" pitchFamily="34" charset="-122"/>
                <a:ea typeface="微软雅黑" panose="020B0503020204020204" pitchFamily="34" charset="-122"/>
              </a:rPr>
              <a:t>握手</a:t>
            </a:r>
            <a:r>
              <a:rPr lang="zh-CN" altLang="en-US" dirty="0">
                <a:solidFill>
                  <a:schemeClr val="tx2"/>
                </a:solidFill>
                <a:latin typeface="微软雅黑" panose="020B0503020204020204" pitchFamily="34" charset="-122"/>
                <a:ea typeface="微软雅黑" panose="020B0503020204020204" pitchFamily="34" charset="-122"/>
              </a:rPr>
              <a:t>还可以选择对客户端</a:t>
            </a:r>
            <a:r>
              <a:rPr lang="zh-CN" altLang="en-US" dirty="0" smtClean="0">
                <a:solidFill>
                  <a:schemeClr val="tx2"/>
                </a:solidFill>
                <a:latin typeface="微软雅黑" panose="020B0503020204020204" pitchFamily="34" charset="-122"/>
                <a:ea typeface="微软雅黑" panose="020B0503020204020204" pitchFamily="34" charset="-122"/>
              </a:rPr>
              <a:t>进行</a:t>
            </a:r>
            <a:r>
              <a:rPr lang="zh-CN" altLang="en-US" dirty="0">
                <a:solidFill>
                  <a:schemeClr val="tx2"/>
                </a:solidFill>
                <a:latin typeface="微软雅黑" panose="020B0503020204020204" pitchFamily="34" charset="-122"/>
                <a:ea typeface="微软雅黑" panose="020B0503020204020204" pitchFamily="34" charset="-122"/>
              </a:rPr>
              <a:t>认证</a:t>
            </a:r>
          </a:p>
        </p:txBody>
      </p:sp>
      <p:pic>
        <p:nvPicPr>
          <p:cNvPr id="5" name="图片 4"/>
          <p:cNvPicPr>
            <a:picLocks noChangeAspect="1"/>
          </p:cNvPicPr>
          <p:nvPr/>
        </p:nvPicPr>
        <p:blipFill>
          <a:blip r:embed="rId2"/>
          <a:stretch>
            <a:fillRect/>
          </a:stretch>
        </p:blipFill>
        <p:spPr>
          <a:xfrm>
            <a:off x="387494" y="1279080"/>
            <a:ext cx="4752975" cy="4219575"/>
          </a:xfrm>
          <a:prstGeom prst="rect">
            <a:avLst/>
          </a:prstGeom>
        </p:spPr>
      </p:pic>
    </p:spTree>
    <p:extLst>
      <p:ext uri="{BB962C8B-B14F-4D97-AF65-F5344CB8AC3E}">
        <p14:creationId xmlns:p14="http://schemas.microsoft.com/office/powerpoint/2010/main" val="17228110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SSL</a:t>
            </a:r>
            <a:r>
              <a:rPr lang="zh-CN" altLang="en-US" sz="3600" b="1" dirty="0" smtClean="0"/>
              <a:t>握手（</a:t>
            </a:r>
            <a:r>
              <a:rPr lang="en-US" altLang="zh-CN" sz="3600" b="1" dirty="0" smtClean="0"/>
              <a:t>2</a:t>
            </a:r>
            <a:r>
              <a:rPr lang="zh-CN" altLang="en-US" sz="3600" b="1" dirty="0" smtClean="0"/>
              <a:t>）</a:t>
            </a:r>
            <a:endParaRPr lang="zh-CN" altLang="en-US" sz="3600" b="1" dirty="0"/>
          </a:p>
        </p:txBody>
      </p:sp>
      <p:sp>
        <p:nvSpPr>
          <p:cNvPr id="3" name="矩形 2"/>
          <p:cNvSpPr/>
          <p:nvPr/>
        </p:nvSpPr>
        <p:spPr>
          <a:xfrm>
            <a:off x="509154" y="779242"/>
            <a:ext cx="7429501" cy="5293757"/>
          </a:xfrm>
          <a:prstGeom prst="rect">
            <a:avLst/>
          </a:prstGeom>
        </p:spPr>
        <p:txBody>
          <a:bodyPr wrap="square">
            <a:spAutoFit/>
          </a:bodyPr>
          <a:lstStyle/>
          <a:p>
            <a:pPr>
              <a:lnSpc>
                <a:spcPct val="150000"/>
              </a:lnSpc>
              <a:spcBef>
                <a:spcPts val="600"/>
              </a:spcBef>
              <a:spcAft>
                <a:spcPts val="600"/>
              </a:spcAft>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）客户端将它所支持的算法列表连同一个密钥产生过程用作输入的随机数发送给</a:t>
            </a:r>
            <a:r>
              <a:rPr lang="zh-CN" altLang="en-US" sz="1600" dirty="0" smtClean="0">
                <a:latin typeface="微软雅黑" panose="020B0503020204020204" pitchFamily="34" charset="-122"/>
                <a:ea typeface="微软雅黑" panose="020B0503020204020204" pitchFamily="34" charset="-122"/>
              </a:rPr>
              <a:t>服务器</a:t>
            </a:r>
            <a:r>
              <a:rPr lang="zh-CN" altLang="en-US" sz="1600" dirty="0">
                <a:latin typeface="微软雅黑" panose="020B0503020204020204" pitchFamily="34" charset="-122"/>
                <a:ea typeface="微软雅黑" panose="020B0503020204020204" pitchFamily="34" charset="-122"/>
              </a:rPr>
              <a:t>。</a:t>
            </a:r>
          </a:p>
          <a:p>
            <a:pPr>
              <a:lnSpc>
                <a:spcPct val="150000"/>
              </a:lnSpc>
              <a:spcBef>
                <a:spcPts val="600"/>
              </a:spcBef>
              <a:spcAft>
                <a:spcPts val="600"/>
              </a:spcAft>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）服务器根据从列表的内容中选择一种加密算法，并将其连同一份包含服务器公用</a:t>
            </a:r>
            <a:r>
              <a:rPr lang="zh-CN" altLang="en-US" sz="1600" dirty="0" smtClean="0">
                <a:latin typeface="微软雅黑" panose="020B0503020204020204" pitchFamily="34" charset="-122"/>
                <a:ea typeface="微软雅黑" panose="020B0503020204020204" pitchFamily="34" charset="-122"/>
              </a:rPr>
              <a:t>密钥</a:t>
            </a:r>
            <a:r>
              <a:rPr lang="zh-CN" altLang="en-US" sz="1600" dirty="0">
                <a:latin typeface="微软雅黑" panose="020B0503020204020204" pitchFamily="34" charset="-122"/>
                <a:ea typeface="微软雅黑" panose="020B0503020204020204" pitchFamily="34" charset="-122"/>
              </a:rPr>
              <a:t>的证书发回给客户端。该证书还包含了用于认证目的的服务器标识，服务器同时还提供</a:t>
            </a:r>
            <a:r>
              <a:rPr lang="zh-CN" altLang="en-US" sz="1600" dirty="0" smtClean="0">
                <a:latin typeface="微软雅黑" panose="020B0503020204020204" pitchFamily="34" charset="-122"/>
                <a:ea typeface="微软雅黑" panose="020B0503020204020204" pitchFamily="34" charset="-122"/>
              </a:rPr>
              <a:t>了一</a:t>
            </a:r>
            <a:r>
              <a:rPr lang="zh-CN" altLang="en-US" sz="1600" dirty="0">
                <a:latin typeface="微软雅黑" panose="020B0503020204020204" pitchFamily="34" charset="-122"/>
                <a:ea typeface="微软雅黑" panose="020B0503020204020204" pitchFamily="34" charset="-122"/>
              </a:rPr>
              <a:t>个作为密钥产生过程部分输入的随机数。</a:t>
            </a:r>
          </a:p>
          <a:p>
            <a:pPr>
              <a:lnSpc>
                <a:spcPct val="150000"/>
              </a:lnSpc>
              <a:spcBef>
                <a:spcPts val="600"/>
              </a:spcBef>
              <a:spcAft>
                <a:spcPts val="600"/>
              </a:spcAft>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）客户端对服务器的证书进行验证，并抽取服务器的公用密钥。然后，再产生一个</a:t>
            </a:r>
            <a:r>
              <a:rPr lang="zh-CN" altLang="en-US" sz="1600" dirty="0" smtClean="0">
                <a:latin typeface="微软雅黑" panose="020B0503020204020204" pitchFamily="34" charset="-122"/>
                <a:ea typeface="微软雅黑" panose="020B0503020204020204" pitchFamily="34" charset="-122"/>
              </a:rPr>
              <a:t>称做</a:t>
            </a:r>
            <a:r>
              <a:rPr lang="en-US" altLang="zh-CN" sz="1600" dirty="0" err="1">
                <a:latin typeface="微软雅黑" panose="020B0503020204020204" pitchFamily="34" charset="-122"/>
                <a:ea typeface="微软雅黑" panose="020B0503020204020204" pitchFamily="34" charset="-122"/>
              </a:rPr>
              <a:t>pre_master_secret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的随机密码串，并使用服务器的公用密钥对其进行加密。最后，</a:t>
            </a:r>
            <a:r>
              <a:rPr lang="zh-CN" altLang="en-US" sz="1600" dirty="0" smtClean="0">
                <a:latin typeface="微软雅黑" panose="020B0503020204020204" pitchFamily="34" charset="-122"/>
                <a:ea typeface="微软雅黑" panose="020B0503020204020204" pitchFamily="34" charset="-122"/>
              </a:rPr>
              <a:t>客户端将</a:t>
            </a:r>
            <a:r>
              <a:rPr lang="zh-CN" altLang="en-US" sz="1600" dirty="0">
                <a:latin typeface="微软雅黑" panose="020B0503020204020204" pitchFamily="34" charset="-122"/>
                <a:ea typeface="微软雅黑" panose="020B0503020204020204" pitchFamily="34" charset="-122"/>
              </a:rPr>
              <a:t>加密后的信息发送给服务器。</a:t>
            </a:r>
          </a:p>
          <a:p>
            <a:pPr>
              <a:lnSpc>
                <a:spcPct val="150000"/>
              </a:lnSpc>
              <a:spcBef>
                <a:spcPts val="600"/>
              </a:spcBef>
              <a:spcAft>
                <a:spcPts val="600"/>
              </a:spcAft>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）客户端与服务器端根据</a:t>
            </a:r>
            <a:r>
              <a:rPr lang="en-US" altLang="zh-CN" sz="1600" dirty="0" err="1">
                <a:latin typeface="微软雅黑" panose="020B0503020204020204" pitchFamily="34" charset="-122"/>
                <a:ea typeface="微软雅黑" panose="020B0503020204020204" pitchFamily="34" charset="-122"/>
              </a:rPr>
              <a:t>pre_master_secret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以及客户端与服务器的随机数值独立</a:t>
            </a:r>
            <a:r>
              <a:rPr lang="zh-CN" altLang="en-US" sz="1600" dirty="0" smtClean="0">
                <a:latin typeface="微软雅黑" panose="020B0503020204020204" pitchFamily="34" charset="-122"/>
                <a:ea typeface="微软雅黑" panose="020B0503020204020204" pitchFamily="34" charset="-122"/>
              </a:rPr>
              <a:t>计算出</a:t>
            </a:r>
            <a:r>
              <a:rPr lang="zh-CN" altLang="en-US" sz="1600" dirty="0">
                <a:latin typeface="微软雅黑" panose="020B0503020204020204" pitchFamily="34" charset="-122"/>
                <a:ea typeface="微软雅黑" panose="020B0503020204020204" pitchFamily="34" charset="-122"/>
              </a:rPr>
              <a:t>加密和</a:t>
            </a:r>
            <a:r>
              <a:rPr lang="en-US" altLang="zh-CN" sz="1600" dirty="0">
                <a:latin typeface="微软雅黑" panose="020B0503020204020204" pitchFamily="34" charset="-122"/>
                <a:ea typeface="微软雅黑" panose="020B0503020204020204" pitchFamily="34" charset="-122"/>
              </a:rPr>
              <a:t>MAC </a:t>
            </a:r>
            <a:r>
              <a:rPr lang="zh-CN" altLang="en-US" sz="1600" dirty="0">
                <a:latin typeface="微软雅黑" panose="020B0503020204020204" pitchFamily="34" charset="-122"/>
                <a:ea typeface="微软雅黑" panose="020B0503020204020204" pitchFamily="34" charset="-122"/>
              </a:rPr>
              <a:t>密钥。</a:t>
            </a:r>
          </a:p>
          <a:p>
            <a:pPr>
              <a:lnSpc>
                <a:spcPct val="150000"/>
              </a:lnSpc>
              <a:spcBef>
                <a:spcPts val="600"/>
              </a:spcBef>
              <a:spcAft>
                <a:spcPts val="600"/>
              </a:spcAft>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）客户端将所有握手消息的</a:t>
            </a:r>
            <a:r>
              <a:rPr lang="en-US" altLang="zh-CN" sz="1600" dirty="0">
                <a:latin typeface="微软雅黑" panose="020B0503020204020204" pitchFamily="34" charset="-122"/>
                <a:ea typeface="微软雅黑" panose="020B0503020204020204" pitchFamily="34" charset="-122"/>
              </a:rPr>
              <a:t>MAC </a:t>
            </a:r>
            <a:r>
              <a:rPr lang="zh-CN" altLang="en-US" sz="1600" dirty="0">
                <a:latin typeface="微软雅黑" panose="020B0503020204020204" pitchFamily="34" charset="-122"/>
                <a:ea typeface="微软雅黑" panose="020B0503020204020204" pitchFamily="34" charset="-122"/>
              </a:rPr>
              <a:t>值发送给服务器。（防止握手本身遭受</a:t>
            </a:r>
            <a:r>
              <a:rPr lang="zh-CN" altLang="en-US" sz="1600" dirty="0" smtClean="0">
                <a:latin typeface="微软雅黑" panose="020B0503020204020204" pitchFamily="34" charset="-122"/>
                <a:ea typeface="微软雅黑" panose="020B0503020204020204" pitchFamily="34" charset="-122"/>
              </a:rPr>
              <a:t>篡改）</a:t>
            </a:r>
            <a:endParaRPr lang="zh-CN" altLang="en-US" sz="1600"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）服务器将所有握手消息的</a:t>
            </a:r>
            <a:r>
              <a:rPr lang="en-US" altLang="zh-CN" sz="1600" dirty="0">
                <a:latin typeface="微软雅黑" panose="020B0503020204020204" pitchFamily="34" charset="-122"/>
                <a:ea typeface="微软雅黑" panose="020B0503020204020204" pitchFamily="34" charset="-122"/>
              </a:rPr>
              <a:t>MAC </a:t>
            </a:r>
            <a:r>
              <a:rPr lang="zh-CN" altLang="en-US" sz="1600" dirty="0">
                <a:latin typeface="微软雅黑" panose="020B0503020204020204" pitchFamily="34" charset="-122"/>
                <a:ea typeface="微软雅黑" panose="020B0503020204020204" pitchFamily="34" charset="-122"/>
              </a:rPr>
              <a:t>值发送给客户端。（防止握手本身遭受</a:t>
            </a:r>
            <a:r>
              <a:rPr lang="zh-CN" altLang="en-US" sz="1600" dirty="0" smtClean="0">
                <a:latin typeface="微软雅黑" panose="020B0503020204020204" pitchFamily="34" charset="-122"/>
                <a:ea typeface="微软雅黑" panose="020B0503020204020204" pitchFamily="34" charset="-122"/>
              </a:rPr>
              <a:t>篡改</a:t>
            </a:r>
            <a:r>
              <a:rPr lang="zh-CN" altLang="en-US" sz="1600" dirty="0">
                <a:latin typeface="微软雅黑" panose="020B0503020204020204" pitchFamily="34" charset="-122"/>
                <a:ea typeface="微软雅黑" panose="020B0503020204020204" pitchFamily="34" charset="-122"/>
              </a:rPr>
              <a:t>）</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44369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SSL</a:t>
            </a:r>
            <a:r>
              <a:rPr lang="zh-CN" altLang="en-US" sz="3600" b="1" dirty="0" smtClean="0"/>
              <a:t>握手（右图为带客户端认证）</a:t>
            </a:r>
            <a:endParaRPr lang="zh-CN" altLang="en-US" sz="3600" b="1" dirty="0"/>
          </a:p>
        </p:txBody>
      </p:sp>
      <p:pic>
        <p:nvPicPr>
          <p:cNvPr id="4" name="图片 3"/>
          <p:cNvPicPr>
            <a:picLocks noChangeAspect="1"/>
          </p:cNvPicPr>
          <p:nvPr/>
        </p:nvPicPr>
        <p:blipFill>
          <a:blip r:embed="rId2"/>
          <a:stretch>
            <a:fillRect/>
          </a:stretch>
        </p:blipFill>
        <p:spPr>
          <a:xfrm>
            <a:off x="0" y="850570"/>
            <a:ext cx="4226935" cy="5434631"/>
          </a:xfrm>
          <a:prstGeom prst="rect">
            <a:avLst/>
          </a:prstGeom>
        </p:spPr>
      </p:pic>
      <p:pic>
        <p:nvPicPr>
          <p:cNvPr id="5" name="图片 4"/>
          <p:cNvPicPr>
            <a:picLocks noChangeAspect="1"/>
          </p:cNvPicPr>
          <p:nvPr/>
        </p:nvPicPr>
        <p:blipFill>
          <a:blip r:embed="rId3"/>
          <a:stretch>
            <a:fillRect/>
          </a:stretch>
        </p:blipFill>
        <p:spPr>
          <a:xfrm>
            <a:off x="4430640" y="850570"/>
            <a:ext cx="4591050" cy="5410200"/>
          </a:xfrm>
          <a:prstGeom prst="rect">
            <a:avLst/>
          </a:prstGeom>
        </p:spPr>
      </p:pic>
    </p:spTree>
    <p:extLst>
      <p:ext uri="{BB962C8B-B14F-4D97-AF65-F5344CB8AC3E}">
        <p14:creationId xmlns:p14="http://schemas.microsoft.com/office/powerpoint/2010/main" val="24557407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SSL</a:t>
            </a:r>
            <a:r>
              <a:rPr lang="zh-CN" altLang="en-US" sz="3600" b="1" dirty="0" smtClean="0"/>
              <a:t>记录协议</a:t>
            </a:r>
            <a:endParaRPr lang="zh-CN" altLang="en-US" sz="3600" b="1" dirty="0"/>
          </a:p>
        </p:txBody>
      </p:sp>
      <p:sp>
        <p:nvSpPr>
          <p:cNvPr id="3" name="矩形 2"/>
          <p:cNvSpPr/>
          <p:nvPr/>
        </p:nvSpPr>
        <p:spPr>
          <a:xfrm>
            <a:off x="446809" y="906474"/>
            <a:ext cx="7429500" cy="1289905"/>
          </a:xfrm>
          <a:prstGeom prst="rect">
            <a:avLst/>
          </a:prstGeom>
        </p:spPr>
        <p:txBody>
          <a:bodyPr wrap="square">
            <a:spAutoFit/>
          </a:bodyPr>
          <a:lstStyle/>
          <a:p>
            <a:pPr>
              <a:lnSpc>
                <a:spcPct val="150000"/>
              </a:lnSpc>
              <a:spcBef>
                <a:spcPts val="600"/>
              </a:spcBef>
              <a:spcAft>
                <a:spcPts val="600"/>
              </a:spcAft>
            </a:pPr>
            <a:r>
              <a:rPr lang="zh-CN" altLang="en-US" dirty="0">
                <a:latin typeface="微软雅黑" panose="020B0503020204020204" pitchFamily="34" charset="-122"/>
                <a:ea typeface="微软雅黑" panose="020B0503020204020204" pitchFamily="34" charset="-122"/>
              </a:rPr>
              <a:t>在SSL 中，实际的数据传输是使用SSL 记录</a:t>
            </a:r>
            <a:r>
              <a:rPr lang="zh-CN" altLang="en-US" dirty="0" smtClean="0">
                <a:latin typeface="微软雅黑" panose="020B0503020204020204" pitchFamily="34" charset="-122"/>
                <a:ea typeface="微软雅黑" panose="020B0503020204020204" pitchFamily="34" charset="-122"/>
              </a:rPr>
              <a:t>协议来</a:t>
            </a:r>
            <a:r>
              <a:rPr lang="zh-CN" altLang="en-US" dirty="0">
                <a:latin typeface="微软雅黑" panose="020B0503020204020204" pitchFamily="34" charset="-122"/>
                <a:ea typeface="微软雅黑" panose="020B0503020204020204" pitchFamily="34" charset="-122"/>
              </a:rPr>
              <a:t>实现的</a:t>
            </a:r>
            <a:r>
              <a:rPr lang="zh-CN" altLang="en-US" dirty="0" smtClean="0">
                <a:latin typeface="微软雅黑" panose="020B0503020204020204" pitchFamily="34" charset="-122"/>
                <a:ea typeface="微软雅黑" panose="020B0503020204020204" pitchFamily="34" charset="-122"/>
              </a:rPr>
              <a:t>。SSL </a:t>
            </a:r>
            <a:r>
              <a:rPr lang="zh-CN" altLang="en-US" dirty="0">
                <a:latin typeface="微软雅黑" panose="020B0503020204020204" pitchFamily="34" charset="-122"/>
                <a:ea typeface="微软雅黑" panose="020B0503020204020204" pitchFamily="34" charset="-122"/>
              </a:rPr>
              <a:t>记录协议是通过将数据流分割成一系列的片段并加以传输来工作</a:t>
            </a:r>
            <a:r>
              <a:rPr lang="zh-CN" altLang="en-US" dirty="0" smtClean="0">
                <a:latin typeface="微软雅黑" panose="020B0503020204020204" pitchFamily="34" charset="-122"/>
                <a:ea typeface="微软雅黑" panose="020B0503020204020204" pitchFamily="34" charset="-122"/>
              </a:rPr>
              <a:t>的，其中</a:t>
            </a:r>
            <a:r>
              <a:rPr lang="zh-CN" altLang="en-US" dirty="0">
                <a:latin typeface="微软雅黑" panose="020B0503020204020204" pitchFamily="34" charset="-122"/>
                <a:ea typeface="微软雅黑" panose="020B0503020204020204" pitchFamily="34" charset="-122"/>
              </a:rPr>
              <a:t>对每个</a:t>
            </a:r>
            <a:r>
              <a:rPr lang="zh-CN" altLang="en-US" dirty="0" smtClean="0">
                <a:latin typeface="微软雅黑" panose="020B0503020204020204" pitchFamily="34" charset="-122"/>
                <a:ea typeface="微软雅黑" panose="020B0503020204020204" pitchFamily="34" charset="-122"/>
              </a:rPr>
              <a:t>片段</a:t>
            </a:r>
            <a:r>
              <a:rPr lang="zh-CN" altLang="en-US" dirty="0">
                <a:latin typeface="微软雅黑" panose="020B0503020204020204" pitchFamily="34" charset="-122"/>
                <a:ea typeface="微软雅黑" panose="020B0503020204020204" pitchFamily="34" charset="-122"/>
              </a:rPr>
              <a:t>单独进行保护和</a:t>
            </a:r>
            <a:r>
              <a:rPr lang="zh-CN" altLang="en-US" dirty="0" smtClean="0">
                <a:latin typeface="微软雅黑" panose="020B0503020204020204" pitchFamily="34" charset="-122"/>
                <a:ea typeface="微软雅黑" panose="020B0503020204020204" pitchFamily="34" charset="-122"/>
              </a:rPr>
              <a:t>传输。</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570759" y="2857066"/>
            <a:ext cx="5181600" cy="2847975"/>
          </a:xfrm>
          <a:prstGeom prst="rect">
            <a:avLst/>
          </a:prstGeom>
        </p:spPr>
      </p:pic>
    </p:spTree>
    <p:extLst>
      <p:ext uri="{BB962C8B-B14F-4D97-AF65-F5344CB8AC3E}">
        <p14:creationId xmlns:p14="http://schemas.microsoft.com/office/powerpoint/2010/main" val="15808148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en-US" altLang="zh-CN" sz="3600" b="1" dirty="0" smtClean="0"/>
              <a:t>SSL</a:t>
            </a:r>
            <a:r>
              <a:rPr lang="zh-CN" altLang="en-US" sz="3600" b="1" dirty="0" smtClean="0"/>
              <a:t>内容类型</a:t>
            </a:r>
            <a:endParaRPr lang="zh-CN" altLang="en-US" sz="3600" b="1" dirty="0"/>
          </a:p>
        </p:txBody>
      </p:sp>
      <p:sp>
        <p:nvSpPr>
          <p:cNvPr id="3" name="矩形 2"/>
          <p:cNvSpPr/>
          <p:nvPr/>
        </p:nvSpPr>
        <p:spPr>
          <a:xfrm>
            <a:off x="446809" y="802565"/>
            <a:ext cx="7564582" cy="2346283"/>
          </a:xfrm>
          <a:prstGeom prst="rect">
            <a:avLst/>
          </a:prstGeom>
        </p:spPr>
        <p:txBody>
          <a:bodyPr wrap="square">
            <a:spAutoFit/>
          </a:bodyPr>
          <a:lstStyle/>
          <a:p>
            <a:pPr>
              <a:lnSpc>
                <a:spcPct val="150000"/>
              </a:lnSpc>
              <a:spcBef>
                <a:spcPts val="0"/>
              </a:spcBef>
              <a:spcAft>
                <a:spcPts val="0"/>
              </a:spcAft>
            </a:pPr>
            <a:r>
              <a:rPr lang="en-US" altLang="zh-CN" sz="2000" dirty="0">
                <a:latin typeface="微软雅黑" panose="020B0503020204020204" pitchFamily="34" charset="-122"/>
                <a:ea typeface="微软雅黑" panose="020B0503020204020204" pitchFamily="34" charset="-122"/>
              </a:rPr>
              <a:t>SSL </a:t>
            </a:r>
            <a:r>
              <a:rPr lang="zh-CN" altLang="en-US" sz="2000" dirty="0" smtClean="0">
                <a:latin typeface="微软雅黑" panose="020B0503020204020204" pitchFamily="34" charset="-122"/>
                <a:ea typeface="微软雅黑" panose="020B0503020204020204" pitchFamily="34" charset="-122"/>
              </a:rPr>
              <a:t>支持</a:t>
            </a:r>
            <a:r>
              <a:rPr lang="zh-CN" altLang="en-US" sz="2000" dirty="0">
                <a:latin typeface="微软雅黑" panose="020B0503020204020204" pitchFamily="34" charset="-122"/>
                <a:ea typeface="微软雅黑" panose="020B0503020204020204" pitchFamily="34" charset="-122"/>
              </a:rPr>
              <a:t>四种内容类型</a:t>
            </a:r>
            <a:r>
              <a:rPr lang="en-US" altLang="zh-CN" sz="2000" dirty="0" smtClean="0">
                <a:latin typeface="微软雅黑" panose="020B0503020204020204" pitchFamily="34" charset="-122"/>
                <a:ea typeface="微软雅黑" panose="020B0503020204020204" pitchFamily="34" charset="-122"/>
              </a:rPr>
              <a:t>:</a:t>
            </a:r>
          </a:p>
          <a:p>
            <a:pPr>
              <a:lnSpc>
                <a:spcPct val="150000"/>
              </a:lnSpc>
              <a:spcBef>
                <a:spcPts val="0"/>
              </a:spcBef>
              <a:spcAft>
                <a:spcPts val="0"/>
              </a:spcAft>
            </a:pPr>
            <a:r>
              <a:rPr lang="en-US" altLang="zh-CN" sz="2000" b="1" dirty="0" err="1" smtClean="0">
                <a:latin typeface="微软雅黑" panose="020B0503020204020204" pitchFamily="34" charset="-122"/>
                <a:ea typeface="微软雅黑" panose="020B0503020204020204" pitchFamily="34" charset="-122"/>
              </a:rPr>
              <a:t>applcation_data</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用于应用数据传输</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2000" b="1" dirty="0" smtClean="0">
                <a:latin typeface="微软雅黑" panose="020B0503020204020204" pitchFamily="34" charset="-122"/>
                <a:ea typeface="微软雅黑" panose="020B0503020204020204" pitchFamily="34" charset="-122"/>
              </a:rPr>
              <a:t>alert</a:t>
            </a:r>
            <a:r>
              <a:rPr lang="zh-CN" altLang="en-US"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主要</a:t>
            </a:r>
            <a:r>
              <a:rPr lang="zh-CN" altLang="en-US" sz="2000" dirty="0">
                <a:latin typeface="微软雅黑" panose="020B0503020204020204" pitchFamily="34" charset="-122"/>
                <a:ea typeface="微软雅黑" panose="020B0503020204020204" pitchFamily="34" charset="-122"/>
              </a:rPr>
              <a:t>用于报告各种类型的错误</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2000" b="1" dirty="0" smtClean="0">
                <a:latin typeface="微软雅黑" panose="020B0503020204020204" pitchFamily="34" charset="-122"/>
                <a:ea typeface="微软雅黑" panose="020B0503020204020204" pitchFamily="34" charset="-122"/>
              </a:rPr>
              <a:t>handshake</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用于承载握手消息</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en-US" altLang="zh-CN" sz="2000" b="1" dirty="0" err="1" smtClean="0">
                <a:latin typeface="微软雅黑" panose="020B0503020204020204" pitchFamily="34" charset="-122"/>
                <a:ea typeface="微软雅黑" panose="020B0503020204020204" pitchFamily="34" charset="-122"/>
              </a:rPr>
              <a:t>change_cipher_spec</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特殊用途</a:t>
            </a:r>
            <a:r>
              <a:rPr lang="zh-CN" altLang="en-US" sz="2000" dirty="0">
                <a:latin typeface="微软雅黑" panose="020B0503020204020204" pitchFamily="34" charset="-122"/>
                <a:ea typeface="微软雅黑" panose="020B0503020204020204" pitchFamily="34" charset="-122"/>
              </a:rPr>
              <a:t>，它表示记录加密及认证的改变</a:t>
            </a:r>
          </a:p>
        </p:txBody>
      </p:sp>
      <p:pic>
        <p:nvPicPr>
          <p:cNvPr id="4" name="图片 3"/>
          <p:cNvPicPr>
            <a:picLocks noChangeAspect="1"/>
          </p:cNvPicPr>
          <p:nvPr/>
        </p:nvPicPr>
        <p:blipFill>
          <a:blip r:embed="rId2"/>
          <a:stretch>
            <a:fillRect/>
          </a:stretch>
        </p:blipFill>
        <p:spPr>
          <a:xfrm>
            <a:off x="1869497" y="3180021"/>
            <a:ext cx="4552950" cy="3000375"/>
          </a:xfrm>
          <a:prstGeom prst="rect">
            <a:avLst/>
          </a:prstGeom>
        </p:spPr>
      </p:pic>
    </p:spTree>
    <p:extLst>
      <p:ext uri="{BB962C8B-B14F-4D97-AF65-F5344CB8AC3E}">
        <p14:creationId xmlns:p14="http://schemas.microsoft.com/office/powerpoint/2010/main" val="34026470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57"/>
          <p:cNvGrpSpPr>
            <a:grpSpLocks/>
          </p:cNvGrpSpPr>
          <p:nvPr/>
        </p:nvGrpSpPr>
        <p:grpSpPr bwMode="auto">
          <a:xfrm>
            <a:off x="1671278" y="4877180"/>
            <a:ext cx="609600" cy="609600"/>
            <a:chOff x="1274" y="2437"/>
            <a:chExt cx="384" cy="384"/>
          </a:xfrm>
        </p:grpSpPr>
        <p:sp>
          <p:nvSpPr>
            <p:cNvPr id="94" name="Text Box 46"/>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95" name="Oval 47"/>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97"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98"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99" name="Oval 51"/>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 name="标题 1"/>
          <p:cNvSpPr>
            <a:spLocks noGrp="1"/>
          </p:cNvSpPr>
          <p:nvPr>
            <p:ph type="title"/>
          </p:nvPr>
        </p:nvSpPr>
        <p:spPr/>
        <p:txBody>
          <a:bodyPr>
            <a:noAutofit/>
          </a:bodyPr>
          <a:lstStyle/>
          <a:p>
            <a:pPr algn="ctr"/>
            <a:r>
              <a:rPr lang="zh-CN" altLang="en-US" sz="3600" dirty="0"/>
              <a:t>目录</a:t>
            </a:r>
          </a:p>
        </p:txBody>
      </p:sp>
      <p:grpSp>
        <p:nvGrpSpPr>
          <p:cNvPr id="5" name="Group 12"/>
          <p:cNvGrpSpPr>
            <a:grpSpLocks/>
          </p:cNvGrpSpPr>
          <p:nvPr/>
        </p:nvGrpSpPr>
        <p:grpSpPr bwMode="auto">
          <a:xfrm>
            <a:off x="1641910" y="2189183"/>
            <a:ext cx="609600" cy="609600"/>
            <a:chOff x="816" y="1872"/>
            <a:chExt cx="384" cy="384"/>
          </a:xfrm>
        </p:grpSpPr>
        <p:sp>
          <p:nvSpPr>
            <p:cNvPr id="6"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7"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8"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9"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10" name="Oval 1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Oval 1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Oval 2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Oval 2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 name="Line 25"/>
          <p:cNvSpPr>
            <a:spLocks noChangeShapeType="1"/>
          </p:cNvSpPr>
          <p:nvPr/>
        </p:nvSpPr>
        <p:spPr bwMode="auto">
          <a:xfrm>
            <a:off x="2151497" y="2751158"/>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6"/>
          <p:cNvSpPr txBox="1">
            <a:spLocks noChangeArrowheads="1"/>
          </p:cNvSpPr>
          <p:nvPr/>
        </p:nvSpPr>
        <p:spPr bwMode="auto">
          <a:xfrm>
            <a:off x="2380097" y="2207367"/>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密码学基础</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7" name="Text Box 42"/>
          <p:cNvSpPr txBox="1">
            <a:spLocks noChangeArrowheads="1"/>
          </p:cNvSpPr>
          <p:nvPr/>
        </p:nvSpPr>
        <p:spPr bwMode="gray">
          <a:xfrm>
            <a:off x="1770497" y="227332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2</a:t>
            </a:r>
          </a:p>
        </p:txBody>
      </p:sp>
      <p:grpSp>
        <p:nvGrpSpPr>
          <p:cNvPr id="18" name="Group 2"/>
          <p:cNvGrpSpPr>
            <a:grpSpLocks/>
          </p:cNvGrpSpPr>
          <p:nvPr/>
        </p:nvGrpSpPr>
        <p:grpSpPr bwMode="auto">
          <a:xfrm>
            <a:off x="1660960" y="3989408"/>
            <a:ext cx="609600" cy="609600"/>
            <a:chOff x="816" y="1872"/>
            <a:chExt cx="384" cy="384"/>
          </a:xfrm>
        </p:grpSpPr>
        <p:sp>
          <p:nvSpPr>
            <p:cNvPr id="19"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0"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21"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22"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23" name="Oval 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8" name="Line 29"/>
          <p:cNvSpPr>
            <a:spLocks noChangeShapeType="1"/>
          </p:cNvSpPr>
          <p:nvPr/>
        </p:nvSpPr>
        <p:spPr bwMode="auto">
          <a:xfrm>
            <a:off x="2151497" y="4557733"/>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30"/>
          <p:cNvSpPr txBox="1">
            <a:spLocks noChangeArrowheads="1"/>
          </p:cNvSpPr>
          <p:nvPr/>
        </p:nvSpPr>
        <p:spPr bwMode="auto">
          <a:xfrm>
            <a:off x="2380097" y="4013942"/>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与</a:t>
            </a: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SSL</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简介</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0" name="Text Box 43"/>
          <p:cNvSpPr txBox="1">
            <a:spLocks noChangeArrowheads="1"/>
          </p:cNvSpPr>
          <p:nvPr/>
        </p:nvSpPr>
        <p:spPr bwMode="gray">
          <a:xfrm>
            <a:off x="1799072" y="405767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4</a:t>
            </a:r>
          </a:p>
        </p:txBody>
      </p:sp>
      <p:sp>
        <p:nvSpPr>
          <p:cNvPr id="31" name="Line 27"/>
          <p:cNvSpPr>
            <a:spLocks noChangeShapeType="1"/>
          </p:cNvSpPr>
          <p:nvPr/>
        </p:nvSpPr>
        <p:spPr bwMode="auto">
          <a:xfrm>
            <a:off x="2151497" y="3643333"/>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28"/>
          <p:cNvSpPr txBox="1">
            <a:spLocks noChangeArrowheads="1"/>
          </p:cNvSpPr>
          <p:nvPr/>
        </p:nvSpPr>
        <p:spPr bwMode="auto">
          <a:xfrm>
            <a:off x="2380097" y="3099542"/>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smtClean="0">
                <a:solidFill>
                  <a:schemeClr val="bg1">
                    <a:lumMod val="65000"/>
                  </a:schemeClr>
                </a:solidFill>
                <a:latin typeface="微软雅黑" panose="020B0503020204020204" pitchFamily="34" charset="-122"/>
                <a:ea typeface="微软雅黑" panose="020B0503020204020204" pitchFamily="34" charset="-122"/>
              </a:rPr>
              <a:t>PKI</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体系简介</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33" name="Group 57"/>
          <p:cNvGrpSpPr>
            <a:grpSpLocks/>
          </p:cNvGrpSpPr>
          <p:nvPr/>
        </p:nvGrpSpPr>
        <p:grpSpPr bwMode="auto">
          <a:xfrm>
            <a:off x="1659372" y="3071833"/>
            <a:ext cx="609600" cy="609600"/>
            <a:chOff x="1274" y="2437"/>
            <a:chExt cx="384" cy="384"/>
          </a:xfrm>
        </p:grpSpPr>
        <p:sp>
          <p:nvSpPr>
            <p:cNvPr id="34" name="Text Box 46"/>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35" name="Oval 47"/>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7"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8"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39" name="Oval 51"/>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52"/>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Oval 54"/>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55"/>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 name="Text Box 56"/>
          <p:cNvSpPr txBox="1">
            <a:spLocks noChangeArrowheads="1"/>
          </p:cNvSpPr>
          <p:nvPr/>
        </p:nvSpPr>
        <p:spPr bwMode="gray">
          <a:xfrm>
            <a:off x="1784785" y="316549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45" name="Line 23"/>
          <p:cNvSpPr>
            <a:spLocks noChangeShapeType="1"/>
          </p:cNvSpPr>
          <p:nvPr/>
        </p:nvSpPr>
        <p:spPr bwMode="auto">
          <a:xfrm>
            <a:off x="2151497" y="1836758"/>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Text Box 24"/>
          <p:cNvSpPr txBox="1">
            <a:spLocks noChangeArrowheads="1"/>
          </p:cNvSpPr>
          <p:nvPr/>
        </p:nvSpPr>
        <p:spPr bwMode="auto">
          <a:xfrm>
            <a:off x="2380097" y="1292967"/>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dirty="0">
                <a:solidFill>
                  <a:schemeClr val="bg1">
                    <a:lumMod val="65000"/>
                  </a:schemeClr>
                </a:solidFill>
                <a:latin typeface="微软雅黑" panose="020B0503020204020204" pitchFamily="34" charset="-122"/>
                <a:ea typeface="微软雅黑" panose="020B0503020204020204" pitchFamily="34" charset="-122"/>
              </a:rPr>
              <a:t>网络</a:t>
            </a:r>
            <a:r>
              <a:rPr lang="zh-CN" altLang="en-US" sz="2800" dirty="0" smtClean="0">
                <a:solidFill>
                  <a:schemeClr val="bg1">
                    <a:lumMod val="65000"/>
                  </a:schemeClr>
                </a:solidFill>
                <a:latin typeface="微软雅黑" panose="020B0503020204020204" pitchFamily="34" charset="-122"/>
                <a:ea typeface="微软雅黑" panose="020B0503020204020204" pitchFamily="34" charset="-122"/>
              </a:rPr>
              <a:t>安全目标</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47" name="Group 58"/>
          <p:cNvGrpSpPr>
            <a:grpSpLocks/>
          </p:cNvGrpSpPr>
          <p:nvPr/>
        </p:nvGrpSpPr>
        <p:grpSpPr bwMode="auto">
          <a:xfrm>
            <a:off x="1640322" y="1336695"/>
            <a:ext cx="609600" cy="609600"/>
            <a:chOff x="1274" y="2437"/>
            <a:chExt cx="384" cy="384"/>
          </a:xfrm>
        </p:grpSpPr>
        <p:sp>
          <p:nvSpPr>
            <p:cNvPr id="48" name="Text Box 59"/>
            <p:cNvSpPr txBox="1">
              <a:spLocks noChangeArrowheads="1"/>
            </p:cNvSpPr>
            <p:nvPr/>
          </p:nvSpPr>
          <p:spPr bwMode="gray">
            <a:xfrm>
              <a:off x="1352" y="24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rPr>
                <a:t>3</a:t>
              </a:r>
            </a:p>
          </p:txBody>
        </p:sp>
        <p:sp>
          <p:nvSpPr>
            <p:cNvPr id="49" name="Oval 60"/>
            <p:cNvSpPr>
              <a:spLocks noChangeArrowheads="1"/>
            </p:cNvSpPr>
            <p:nvPr/>
          </p:nvSpPr>
          <p:spPr bwMode="gray">
            <a:xfrm>
              <a:off x="1274" y="2437"/>
              <a:ext cx="384" cy="384"/>
            </a:xfrm>
            <a:prstGeom prst="ellipse">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51"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52"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53" name="Oval 64"/>
            <p:cNvSpPr>
              <a:spLocks noChangeArrowheads="1"/>
            </p:cNvSpPr>
            <p:nvPr/>
          </p:nvSpPr>
          <p:spPr bwMode="gray">
            <a:xfrm>
              <a:off x="1317" y="2479"/>
              <a:ext cx="300"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Oval 65"/>
            <p:cNvSpPr>
              <a:spLocks noChangeArrowheads="1"/>
            </p:cNvSpPr>
            <p:nvPr/>
          </p:nvSpPr>
          <p:spPr bwMode="gray">
            <a:xfrm>
              <a:off x="1322" y="2484"/>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Oval 67"/>
            <p:cNvSpPr>
              <a:spLocks noChangeArrowheads="1"/>
            </p:cNvSpPr>
            <p:nvPr/>
          </p:nvSpPr>
          <p:spPr bwMode="gray">
            <a:xfrm>
              <a:off x="1329" y="2488"/>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68"/>
            <p:cNvSpPr>
              <a:spLocks noChangeArrowheads="1"/>
            </p:cNvSpPr>
            <p:nvPr/>
          </p:nvSpPr>
          <p:spPr bwMode="gray">
            <a:xfrm>
              <a:off x="1344" y="2496"/>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8" name="Text Box 69"/>
          <p:cNvSpPr txBox="1">
            <a:spLocks noChangeArrowheads="1"/>
          </p:cNvSpPr>
          <p:nvPr/>
        </p:nvSpPr>
        <p:spPr bwMode="gray">
          <a:xfrm>
            <a:off x="1765735" y="143035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rgbClr val="000000"/>
                </a:solidFill>
              </a:rPr>
              <a:t>1</a:t>
            </a:r>
          </a:p>
        </p:txBody>
      </p:sp>
      <p:sp>
        <p:nvSpPr>
          <p:cNvPr id="69" name="Line 29"/>
          <p:cNvSpPr>
            <a:spLocks noChangeShapeType="1"/>
          </p:cNvSpPr>
          <p:nvPr/>
        </p:nvSpPr>
        <p:spPr bwMode="auto">
          <a:xfrm>
            <a:off x="2151497" y="5448254"/>
            <a:ext cx="4800600" cy="1587"/>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30"/>
          <p:cNvSpPr txBox="1">
            <a:spLocks noChangeArrowheads="1"/>
          </p:cNvSpPr>
          <p:nvPr/>
        </p:nvSpPr>
        <p:spPr bwMode="auto">
          <a:xfrm>
            <a:off x="2380097" y="4904463"/>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smtClean="0">
                <a:solidFill>
                  <a:schemeClr val="tx2"/>
                </a:solidFill>
                <a:latin typeface="微软雅黑" panose="020B0503020204020204" pitchFamily="34" charset="-122"/>
                <a:ea typeface="微软雅黑" panose="020B0503020204020204" pitchFamily="34" charset="-122"/>
              </a:rPr>
              <a:t>PKI</a:t>
            </a:r>
            <a:r>
              <a:rPr lang="zh-CN" altLang="en-US" sz="2800" b="1" dirty="0" smtClean="0">
                <a:solidFill>
                  <a:schemeClr val="tx2"/>
                </a:solidFill>
                <a:latin typeface="微软雅黑" panose="020B0503020204020204" pitchFamily="34" charset="-122"/>
                <a:ea typeface="微软雅黑" panose="020B0503020204020204" pitchFamily="34" charset="-122"/>
              </a:rPr>
              <a:t>与身份认证</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sp>
        <p:nvSpPr>
          <p:cNvPr id="71" name="Text Box 43"/>
          <p:cNvSpPr txBox="1">
            <a:spLocks noChangeArrowheads="1"/>
          </p:cNvSpPr>
          <p:nvPr/>
        </p:nvSpPr>
        <p:spPr bwMode="gray">
          <a:xfrm>
            <a:off x="1799072" y="494819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000000"/>
                </a:solidFill>
              </a:rPr>
              <a:t>5</a:t>
            </a:r>
            <a:endParaRPr lang="en-US" altLang="zh-CN" sz="2400" b="1" dirty="0">
              <a:solidFill>
                <a:srgbClr val="000000"/>
              </a:solidFill>
            </a:endParaRPr>
          </a:p>
        </p:txBody>
      </p:sp>
    </p:spTree>
    <p:extLst>
      <p:ext uri="{BB962C8B-B14F-4D97-AF65-F5344CB8AC3E}">
        <p14:creationId xmlns:p14="http://schemas.microsoft.com/office/powerpoint/2010/main" val="16970573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认证的重要性</a:t>
            </a:r>
            <a:endParaRPr lang="zh-CN" altLang="en-US" sz="3600" b="1" dirty="0"/>
          </a:p>
        </p:txBody>
      </p:sp>
      <p:sp>
        <p:nvSpPr>
          <p:cNvPr id="3" name="矩形 2"/>
          <p:cNvSpPr/>
          <p:nvPr/>
        </p:nvSpPr>
        <p:spPr>
          <a:xfrm>
            <a:off x="446808" y="802565"/>
            <a:ext cx="7969827" cy="3323987"/>
          </a:xfrm>
          <a:prstGeom prst="rect">
            <a:avLst/>
          </a:prstGeom>
        </p:spPr>
        <p:txBody>
          <a:bodyPr wrap="square">
            <a:spAutoFit/>
          </a:bodyPr>
          <a:lstStyle/>
          <a:p>
            <a:pPr marL="342900" indent="-342900">
              <a:lnSpc>
                <a:spcPct val="150000"/>
              </a:lnSpc>
              <a:spcBef>
                <a:spcPts val="0"/>
              </a:spcBef>
              <a:spcAft>
                <a:spcPts val="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认证是大部分安全问题的基础</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认证是在必要的担保级别上确定一个身份的过程</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除非能鉴别数据接收者的身份，否则进行强数据加密是没有意义</a:t>
            </a:r>
            <a:r>
              <a:rPr lang="zh-CN" altLang="en-US" sz="2000" dirty="0" smtClean="0">
                <a:latin typeface="微软雅黑" panose="020B0503020204020204" pitchFamily="34" charset="-122"/>
                <a:ea typeface="微软雅黑" panose="020B0503020204020204" pitchFamily="34" charset="-122"/>
              </a:rPr>
              <a:t>的</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任何解决方案的安全性取决于安全链中最脆弱的部分。</a:t>
            </a:r>
            <a:r>
              <a:rPr lang="en-US" altLang="zh-CN" sz="2000" dirty="0">
                <a:latin typeface="微软雅黑" panose="020B0503020204020204" pitchFamily="34" charset="-122"/>
                <a:ea typeface="微软雅黑" panose="020B0503020204020204" pitchFamily="34" charset="-122"/>
              </a:rPr>
              <a:t>PKI</a:t>
            </a:r>
            <a:r>
              <a:rPr lang="zh-CN" altLang="en-US" sz="2000" dirty="0">
                <a:latin typeface="微软雅黑" panose="020B0503020204020204" pitchFamily="34" charset="-122"/>
                <a:ea typeface="微软雅黑" panose="020B0503020204020204" pitchFamily="34" charset="-122"/>
              </a:rPr>
              <a:t>系统是强有力的，但是，如果私钥可以很容易地被复制或者被访问，那么一切都是不安全的。</a:t>
            </a:r>
            <a:r>
              <a:rPr lang="zh-CN" altLang="en-US" sz="2000" dirty="0">
                <a:solidFill>
                  <a:srgbClr val="FF0000"/>
                </a:solidFill>
                <a:latin typeface="微软雅黑" panose="020B0503020204020204" pitchFamily="34" charset="-122"/>
                <a:ea typeface="微软雅黑" panose="020B0503020204020204" pitchFamily="34" charset="-122"/>
              </a:rPr>
              <a:t>因此，一个强有力的</a:t>
            </a:r>
            <a:r>
              <a:rPr lang="en-US" altLang="zh-CN" sz="2000" dirty="0">
                <a:solidFill>
                  <a:srgbClr val="FF0000"/>
                </a:solidFill>
                <a:latin typeface="微软雅黑" panose="020B0503020204020204" pitchFamily="34" charset="-122"/>
                <a:ea typeface="微软雅黑" panose="020B0503020204020204" pitchFamily="34" charset="-122"/>
              </a:rPr>
              <a:t>PKI</a:t>
            </a:r>
            <a:r>
              <a:rPr lang="zh-CN" altLang="en-US" sz="2000" dirty="0">
                <a:solidFill>
                  <a:srgbClr val="FF0000"/>
                </a:solidFill>
                <a:latin typeface="微软雅黑" panose="020B0503020204020204" pitchFamily="34" charset="-122"/>
                <a:ea typeface="微软雅黑" panose="020B0503020204020204" pitchFamily="34" charset="-122"/>
              </a:rPr>
              <a:t>系统，必须建立在对私钥拥有者进行强认证的基础之上。</a:t>
            </a:r>
            <a:endParaRPr lang="en-US" altLang="zh-CN" sz="2000"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2248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认证技术分类</a:t>
            </a:r>
            <a:endParaRPr lang="zh-CN" altLang="en-US" sz="3600" b="1" dirty="0"/>
          </a:p>
        </p:txBody>
      </p:sp>
      <p:sp>
        <p:nvSpPr>
          <p:cNvPr id="3" name="矩形 2"/>
          <p:cNvSpPr/>
          <p:nvPr/>
        </p:nvSpPr>
        <p:spPr>
          <a:xfrm>
            <a:off x="446808" y="802565"/>
            <a:ext cx="7969827" cy="2308324"/>
          </a:xfrm>
          <a:prstGeom prst="rect">
            <a:avLst/>
          </a:prstGeom>
        </p:spPr>
        <p:txBody>
          <a:bodyPr wrap="square">
            <a:spAutoFit/>
          </a:bodyPr>
          <a:lstStyle/>
          <a:p>
            <a:pPr marL="342900" indent="-342900">
              <a:lnSpc>
                <a:spcPct val="150000"/>
              </a:lnSpc>
              <a:spcBef>
                <a:spcPts val="0"/>
              </a:spcBef>
              <a:spcAft>
                <a:spcPts val="0"/>
              </a:spcAft>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口令</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认证令牌</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智能</a:t>
            </a:r>
            <a:r>
              <a:rPr lang="zh-CN" altLang="en-US" sz="2400" dirty="0" smtClean="0">
                <a:latin typeface="微软雅黑" panose="020B0503020204020204" pitchFamily="34" charset="-122"/>
                <a:ea typeface="微软雅黑" panose="020B0503020204020204" pitchFamily="34" charset="-122"/>
              </a:rPr>
              <a:t>卡</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生物特征认证</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02881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认证因素</a:t>
            </a:r>
            <a:endParaRPr lang="zh-CN" altLang="en-US" sz="3600" b="1" dirty="0"/>
          </a:p>
        </p:txBody>
      </p:sp>
      <p:sp>
        <p:nvSpPr>
          <p:cNvPr id="3" name="矩形 2"/>
          <p:cNvSpPr/>
          <p:nvPr/>
        </p:nvSpPr>
        <p:spPr>
          <a:xfrm>
            <a:off x="446808" y="1020774"/>
            <a:ext cx="7969827" cy="4801314"/>
          </a:xfrm>
          <a:prstGeom prst="rect">
            <a:avLst/>
          </a:prstGeom>
        </p:spPr>
        <p:txBody>
          <a:bodyPr wrap="square">
            <a:spAutoFit/>
          </a:bodyPr>
          <a:lstStyle/>
          <a:p>
            <a:pPr>
              <a:lnSpc>
                <a:spcPct val="150000"/>
              </a:lnSpc>
              <a:spcBef>
                <a:spcPts val="0"/>
              </a:spcBef>
              <a:spcAft>
                <a:spcPts val="0"/>
              </a:spcAft>
            </a:pPr>
            <a:r>
              <a:rPr lang="zh-CN" altLang="en-US" sz="2000" dirty="0">
                <a:latin typeface="微软雅黑" panose="020B0503020204020204" pitchFamily="34" charset="-122"/>
                <a:ea typeface="微软雅黑" panose="020B0503020204020204" pitchFamily="34" charset="-122"/>
              </a:rPr>
              <a:t>讨论认证时，常常会听到“因素”这个词。一个认证过程包含一个或者几个因素。最常见的因素有以下三种</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800" dirty="0" smtClean="0">
                <a:solidFill>
                  <a:srgbClr val="FF0000"/>
                </a:solidFill>
                <a:latin typeface="微软雅黑" panose="020B0503020204020204" pitchFamily="34" charset="-122"/>
                <a:ea typeface="微软雅黑" panose="020B0503020204020204" pitchFamily="34" charset="-122"/>
              </a:rPr>
              <a:t>你知道某事物 </a:t>
            </a:r>
            <a:r>
              <a:rPr lang="en-US" altLang="zh-CN"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如口令、</a:t>
            </a:r>
            <a:r>
              <a:rPr lang="en-US" altLang="zh-CN" sz="2000" dirty="0" smtClean="0">
                <a:latin typeface="微软雅黑" panose="020B0503020204020204" pitchFamily="34" charset="-122"/>
                <a:ea typeface="微软雅黑" panose="020B0503020204020204" pitchFamily="34" charset="-122"/>
              </a:rPr>
              <a:t>PIN</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800" dirty="0" smtClean="0">
                <a:solidFill>
                  <a:srgbClr val="FF0000"/>
                </a:solidFill>
                <a:latin typeface="微软雅黑" panose="020B0503020204020204" pitchFamily="34" charset="-122"/>
                <a:ea typeface="微软雅黑" panose="020B0503020204020204" pitchFamily="34" charset="-122"/>
              </a:rPr>
              <a:t>你拥有某事物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如证书、信用卡</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800" dirty="0" smtClean="0">
                <a:solidFill>
                  <a:srgbClr val="FF0000"/>
                </a:solidFill>
                <a:latin typeface="微软雅黑" panose="020B0503020204020204" pitchFamily="34" charset="-122"/>
                <a:ea typeface="微软雅黑" panose="020B0503020204020204" pitchFamily="34" charset="-122"/>
              </a:rPr>
              <a:t>你是某事物 </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如你的指纹</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zh-CN" altLang="en-US" sz="2000" dirty="0" smtClean="0">
                <a:latin typeface="微软雅黑" panose="020B0503020204020204" pitchFamily="34" charset="-122"/>
                <a:ea typeface="微软雅黑" panose="020B0503020204020204" pitchFamily="34" charset="-122"/>
              </a:rPr>
              <a:t>口令认证称为</a:t>
            </a:r>
            <a:r>
              <a:rPr lang="zh-CN" altLang="en-US" sz="2000" dirty="0">
                <a:latin typeface="微软雅黑" panose="020B0503020204020204" pitchFamily="34" charset="-122"/>
                <a:ea typeface="微软雅黑" panose="020B0503020204020204" pitchFamily="34" charset="-122"/>
              </a:rPr>
              <a:t>单因素（</a:t>
            </a:r>
            <a:r>
              <a:rPr lang="en-US" altLang="zh-CN" sz="2000" dirty="0" smtClean="0">
                <a:latin typeface="微软雅黑" panose="020B0503020204020204" pitchFamily="34" charset="-122"/>
                <a:ea typeface="微软雅黑" panose="020B0503020204020204" pitchFamily="34" charset="-122"/>
              </a:rPr>
              <a:t>single-factor</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或者</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因素（</a:t>
            </a:r>
            <a:r>
              <a:rPr lang="en-US" altLang="zh-CN" sz="2000" dirty="0">
                <a:latin typeface="微软雅黑" panose="020B0503020204020204" pitchFamily="34" charset="-122"/>
                <a:ea typeface="微软雅黑" panose="020B0503020204020204" pitchFamily="34" charset="-122"/>
              </a:rPr>
              <a:t>1-factor)</a:t>
            </a:r>
            <a:r>
              <a:rPr lang="zh-CN" altLang="en-US" sz="2000" dirty="0">
                <a:latin typeface="微软雅黑" panose="020B0503020204020204" pitchFamily="34" charset="-122"/>
                <a:ea typeface="微软雅黑" panose="020B0503020204020204" pitchFamily="34" charset="-122"/>
              </a:rPr>
              <a:t>认证。因为口令仅仅包含“你知道某事物”</a:t>
            </a:r>
            <a:r>
              <a:rPr lang="zh-CN" altLang="en-US" sz="2000" dirty="0" smtClean="0">
                <a:latin typeface="微软雅黑" panose="020B0503020204020204" pitchFamily="34" charset="-122"/>
                <a:ea typeface="微软雅黑" panose="020B0503020204020204" pitchFamily="34" charset="-122"/>
              </a:rPr>
              <a:t>。令牌</a:t>
            </a:r>
            <a:r>
              <a:rPr lang="zh-CN" altLang="en-US" sz="2000" dirty="0">
                <a:latin typeface="微软雅黑" panose="020B0503020204020204" pitchFamily="34" charset="-122"/>
                <a:ea typeface="微软雅黑" panose="020B0503020204020204" pitchFamily="34" charset="-122"/>
              </a:rPr>
              <a:t>认证是双因素（</a:t>
            </a:r>
            <a:r>
              <a:rPr lang="en-US" altLang="zh-CN" sz="2000" dirty="0">
                <a:latin typeface="微软雅黑" panose="020B0503020204020204" pitchFamily="34" charset="-122"/>
                <a:ea typeface="微软雅黑" panose="020B0503020204020204" pitchFamily="34" charset="-122"/>
              </a:rPr>
              <a:t>dual-factor</a:t>
            </a:r>
            <a:r>
              <a:rPr lang="zh-CN" altLang="en-US" sz="2000" dirty="0">
                <a:latin typeface="微软雅黑" panose="020B0503020204020204" pitchFamily="34" charset="-122"/>
                <a:ea typeface="微软雅黑" panose="020B0503020204020204" pitchFamily="34" charset="-122"/>
              </a:rPr>
              <a:t>）或者</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因素（</a:t>
            </a:r>
            <a:r>
              <a:rPr lang="en-US" altLang="zh-CN" sz="2000" dirty="0">
                <a:latin typeface="微软雅黑" panose="020B0503020204020204" pitchFamily="34" charset="-122"/>
                <a:ea typeface="微软雅黑" panose="020B0503020204020204" pitchFamily="34" charset="-122"/>
              </a:rPr>
              <a:t>2-factor</a:t>
            </a:r>
            <a:r>
              <a:rPr lang="zh-CN" altLang="en-US" sz="2000" dirty="0">
                <a:latin typeface="微软雅黑" panose="020B0503020204020204" pitchFamily="34" charset="-122"/>
                <a:ea typeface="微软雅黑" panose="020B0503020204020204" pitchFamily="34" charset="-122"/>
              </a:rPr>
              <a:t>）认证。要使用令牌认证，需要有令牌（你有某事物）和正确的</a:t>
            </a:r>
            <a:r>
              <a:rPr lang="en-US" altLang="zh-CN" sz="2000" dirty="0">
                <a:latin typeface="微软雅黑" panose="020B0503020204020204" pitchFamily="34" charset="-122"/>
                <a:ea typeface="微软雅黑" panose="020B0503020204020204" pitchFamily="34" charset="-122"/>
              </a:rPr>
              <a:t>PIN</a:t>
            </a:r>
            <a:r>
              <a:rPr lang="zh-CN" altLang="en-US" sz="2000" dirty="0">
                <a:latin typeface="微软雅黑" panose="020B0503020204020204" pitchFamily="34" charset="-122"/>
                <a:ea typeface="微软雅黑" panose="020B0503020204020204" pitchFamily="34" charset="-122"/>
              </a:rPr>
              <a:t>（你知道某事物）。</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7664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口令认证 </a:t>
            </a:r>
            <a:r>
              <a:rPr lang="en-US" altLang="zh-CN" sz="3600" b="1" dirty="0" smtClean="0"/>
              <a:t>– </a:t>
            </a:r>
            <a:r>
              <a:rPr lang="zh-CN" altLang="en-US" sz="3600" b="1" dirty="0" smtClean="0"/>
              <a:t>明文口令</a:t>
            </a:r>
            <a:endParaRPr lang="zh-CN" altLang="en-US" sz="3600" b="1" dirty="0"/>
          </a:p>
        </p:txBody>
      </p:sp>
      <p:sp>
        <p:nvSpPr>
          <p:cNvPr id="3" name="矩形 2"/>
          <p:cNvSpPr/>
          <p:nvPr/>
        </p:nvSpPr>
        <p:spPr>
          <a:xfrm>
            <a:off x="446808" y="1020774"/>
            <a:ext cx="7969827" cy="3785652"/>
          </a:xfrm>
          <a:prstGeom prst="rect">
            <a:avLst/>
          </a:prstGeom>
        </p:spPr>
        <p:txBody>
          <a:bodyPr wrap="square">
            <a:spAutoFit/>
          </a:bodyPr>
          <a:lstStyle/>
          <a:p>
            <a:pPr marL="342900" indent="-34290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认证系统保存明文口令</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明文口令需要从输入终端传输到认证端</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口令在传输过程中可能被复制</a:t>
            </a:r>
            <a:endParaRPr lang="en-US" altLang="zh-CN" sz="2000" dirty="0" smtClean="0">
              <a:latin typeface="微软雅黑" panose="020B0503020204020204" pitchFamily="34" charset="-122"/>
              <a:ea typeface="微软雅黑" panose="020B0503020204020204" pitchFamily="34" charset="-122"/>
            </a:endParaRPr>
          </a:p>
          <a:p>
            <a:pPr>
              <a:lnSpc>
                <a:spcPct val="150000"/>
              </a:lnSpc>
              <a:spcBef>
                <a:spcPts val="0"/>
              </a:spcBef>
              <a:spcAft>
                <a:spcPts val="0"/>
              </a:spcAft>
            </a:pPr>
            <a:r>
              <a:rPr lang="zh-CN" altLang="en-US" sz="2000" dirty="0" smtClean="0">
                <a:latin typeface="微软雅黑" panose="020B0503020204020204" pitchFamily="34" charset="-122"/>
                <a:ea typeface="微软雅黑" panose="020B0503020204020204" pitchFamily="34" charset="-122"/>
              </a:rPr>
              <a:t>尽管这种类型的口令系统已经得到广泛应用，但是它只适合于符合下列条件的环境：</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认证数据库能阻止非授权的篡改</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输入终端必须直接连到认证系统（不经过网络连接）</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0"/>
              </a:spcBef>
              <a:spcAft>
                <a:spcPts val="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输入终端和认证系统之间必须加密</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6440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3600" b="1" dirty="0" smtClean="0"/>
              <a:t>密码学定义</a:t>
            </a:r>
            <a:endParaRPr lang="zh-CN" altLang="en-US" sz="3600" b="1" dirty="0"/>
          </a:p>
        </p:txBody>
      </p:sp>
      <p:sp>
        <p:nvSpPr>
          <p:cNvPr id="59" name="文本框 58"/>
          <p:cNvSpPr txBox="1"/>
          <p:nvPr/>
        </p:nvSpPr>
        <p:spPr>
          <a:xfrm>
            <a:off x="529936" y="721967"/>
            <a:ext cx="7585364" cy="3812710"/>
          </a:xfrm>
          <a:prstGeom prst="rect">
            <a:avLst/>
          </a:prstGeom>
          <a:noFill/>
        </p:spPr>
        <p:txBody>
          <a:bodyPr wrap="square" rtlCol="0">
            <a:spAutoFit/>
          </a:bodyPr>
          <a:lstStyle/>
          <a:p>
            <a:pPr marL="360000" lvl="1" indent="-457200">
              <a:lnSpc>
                <a:spcPct val="150000"/>
              </a:lnSpc>
              <a:spcBef>
                <a:spcPts val="600"/>
              </a:spcBef>
              <a:spcAft>
                <a:spcPts val="600"/>
              </a:spcAft>
              <a:buFont typeface="Wingdings" panose="05000000000000000000" pitchFamily="2" charset="2"/>
              <a:buChar char="u"/>
            </a:pPr>
            <a:r>
              <a:rPr lang="zh-CN" altLang="en-US" sz="2400" dirty="0">
                <a:solidFill>
                  <a:schemeClr val="accent1"/>
                </a:solidFill>
                <a:latin typeface="微软雅黑" panose="020B0503020204020204" pitchFamily="34" charset="-122"/>
                <a:ea typeface="微软雅黑" panose="020B0503020204020204" pitchFamily="34" charset="-122"/>
              </a:rPr>
              <a:t>密码学是研究编制密码和破译密码的</a:t>
            </a:r>
            <a:r>
              <a:rPr lang="zh-CN" altLang="en-US" sz="2400" dirty="0" smtClean="0">
                <a:solidFill>
                  <a:schemeClr val="accent1"/>
                </a:solidFill>
                <a:latin typeface="微软雅黑" panose="020B0503020204020204" pitchFamily="34" charset="-122"/>
                <a:ea typeface="微软雅黑" panose="020B0503020204020204" pitchFamily="34" charset="-122"/>
              </a:rPr>
              <a:t>技术科学</a:t>
            </a:r>
            <a:endParaRPr lang="en-US" altLang="zh-CN" sz="2400" dirty="0" smtClean="0">
              <a:solidFill>
                <a:schemeClr val="accent1"/>
              </a:solidFill>
              <a:latin typeface="微软雅黑" panose="020B0503020204020204" pitchFamily="34" charset="-122"/>
              <a:ea typeface="微软雅黑" panose="020B0503020204020204" pitchFamily="34" charset="-122"/>
            </a:endParaRPr>
          </a:p>
          <a:p>
            <a:pPr marL="360000" lvl="1" indent="-457200">
              <a:lnSpc>
                <a:spcPct val="150000"/>
              </a:lnSpc>
              <a:spcBef>
                <a:spcPts val="600"/>
              </a:spcBef>
              <a:spcAft>
                <a:spcPts val="600"/>
              </a:spcAft>
              <a:buFont typeface="Wingdings" panose="05000000000000000000" pitchFamily="2" charset="2"/>
              <a:buChar char="u"/>
            </a:pPr>
            <a:r>
              <a:rPr lang="zh-CN" altLang="en-US" sz="2400" dirty="0">
                <a:solidFill>
                  <a:schemeClr val="accent1"/>
                </a:solidFill>
                <a:latin typeface="微软雅黑" panose="020B0503020204020204" pitchFamily="34" charset="-122"/>
                <a:ea typeface="微软雅黑" panose="020B0503020204020204" pitchFamily="34" charset="-122"/>
              </a:rPr>
              <a:t>研究密码变化的客观规律，应用于编制密码以保守通信秘密的，</a:t>
            </a:r>
            <a:r>
              <a:rPr lang="zh-CN" altLang="en-US" sz="2400" dirty="0" smtClean="0">
                <a:solidFill>
                  <a:schemeClr val="accent1"/>
                </a:solidFill>
                <a:latin typeface="微软雅黑" panose="020B0503020204020204" pitchFamily="34" charset="-122"/>
                <a:ea typeface="微软雅黑" panose="020B0503020204020204" pitchFamily="34" charset="-122"/>
              </a:rPr>
              <a:t>称为密码编码</a:t>
            </a:r>
            <a:r>
              <a:rPr lang="zh-CN" altLang="en-US" sz="2400" dirty="0">
                <a:solidFill>
                  <a:schemeClr val="accent1"/>
                </a:solidFill>
                <a:latin typeface="微软雅黑" panose="020B0503020204020204" pitchFamily="34" charset="-122"/>
                <a:ea typeface="微软雅黑" panose="020B0503020204020204" pitchFamily="34" charset="-122"/>
              </a:rPr>
              <a:t>学</a:t>
            </a:r>
            <a:r>
              <a:rPr lang="zh-CN" altLang="en-US" sz="2400" dirty="0" smtClean="0">
                <a:solidFill>
                  <a:schemeClr val="accent1"/>
                </a:solidFill>
                <a:latin typeface="微软雅黑" panose="020B0503020204020204" pitchFamily="34" charset="-122"/>
                <a:ea typeface="微软雅黑" panose="020B0503020204020204" pitchFamily="34" charset="-122"/>
              </a:rPr>
              <a:t>；</a:t>
            </a:r>
            <a:endParaRPr lang="en-US" altLang="zh-CN" sz="2400" dirty="0" smtClean="0">
              <a:solidFill>
                <a:schemeClr val="accent1"/>
              </a:solidFill>
              <a:latin typeface="微软雅黑" panose="020B0503020204020204" pitchFamily="34" charset="-122"/>
              <a:ea typeface="微软雅黑" panose="020B0503020204020204" pitchFamily="34" charset="-122"/>
            </a:endParaRPr>
          </a:p>
          <a:p>
            <a:pPr marL="360000" lvl="1" indent="-457200">
              <a:lnSpc>
                <a:spcPct val="150000"/>
              </a:lnSpc>
              <a:spcBef>
                <a:spcPts val="600"/>
              </a:spcBef>
              <a:spcAft>
                <a:spcPts val="600"/>
              </a:spcAft>
              <a:buFont typeface="Wingdings" panose="05000000000000000000" pitchFamily="2" charset="2"/>
              <a:buChar char="u"/>
            </a:pPr>
            <a:r>
              <a:rPr lang="zh-CN" altLang="en-US" sz="2400" dirty="0">
                <a:solidFill>
                  <a:schemeClr val="accent1"/>
                </a:solidFill>
                <a:latin typeface="微软雅黑" panose="020B0503020204020204" pitchFamily="34" charset="-122"/>
                <a:ea typeface="微软雅黑" panose="020B0503020204020204" pitchFamily="34" charset="-122"/>
              </a:rPr>
              <a:t>应用于破译密码以获取通信情报的，</a:t>
            </a:r>
            <a:r>
              <a:rPr lang="zh-CN" altLang="en-US" sz="2400" dirty="0" smtClean="0">
                <a:solidFill>
                  <a:schemeClr val="accent1"/>
                </a:solidFill>
                <a:latin typeface="微软雅黑" panose="020B0503020204020204" pitchFamily="34" charset="-122"/>
                <a:ea typeface="微软雅黑" panose="020B0503020204020204" pitchFamily="34" charset="-122"/>
              </a:rPr>
              <a:t>称为密码分析学（破译学）</a:t>
            </a:r>
            <a:endParaRPr lang="en-US" altLang="zh-CN" sz="2400" dirty="0" smtClean="0">
              <a:solidFill>
                <a:schemeClr val="accent1"/>
              </a:solidFill>
              <a:latin typeface="微软雅黑" panose="020B0503020204020204" pitchFamily="34" charset="-122"/>
              <a:ea typeface="微软雅黑" panose="020B0503020204020204" pitchFamily="34" charset="-122"/>
            </a:endParaRPr>
          </a:p>
          <a:p>
            <a:pPr marL="360000" lvl="1" indent="-457200">
              <a:lnSpc>
                <a:spcPct val="150000"/>
              </a:lnSpc>
              <a:spcBef>
                <a:spcPts val="600"/>
              </a:spcBef>
              <a:spcAft>
                <a:spcPts val="600"/>
              </a:spcAft>
              <a:buFont typeface="Wingdings" panose="05000000000000000000" pitchFamily="2" charset="2"/>
              <a:buChar char="u"/>
            </a:pPr>
            <a:r>
              <a:rPr lang="zh-CN" altLang="en-US" sz="2400" dirty="0" smtClean="0">
                <a:solidFill>
                  <a:schemeClr val="accent1"/>
                </a:solidFill>
                <a:latin typeface="微软雅黑" panose="020B0503020204020204" pitchFamily="34" charset="-122"/>
                <a:ea typeface="微软雅黑" panose="020B0503020204020204" pitchFamily="34" charset="-122"/>
              </a:rPr>
              <a:t>密码学的基础是一些非常难的数学问题</a:t>
            </a:r>
            <a:endParaRPr lang="en-US" altLang="zh-CN" sz="2400" dirty="0" smtClean="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869815" y="4657567"/>
            <a:ext cx="1892194" cy="1598099"/>
          </a:xfrm>
          <a:prstGeom prst="rect">
            <a:avLst/>
          </a:prstGeom>
        </p:spPr>
      </p:pic>
    </p:spTree>
    <p:extLst>
      <p:ext uri="{BB962C8B-B14F-4D97-AF65-F5344CB8AC3E}">
        <p14:creationId xmlns:p14="http://schemas.microsoft.com/office/powerpoint/2010/main" val="744979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口令认证 </a:t>
            </a:r>
            <a:r>
              <a:rPr lang="en-US" altLang="zh-CN" sz="3600" b="1" dirty="0" smtClean="0"/>
              <a:t>– </a:t>
            </a:r>
            <a:r>
              <a:rPr lang="zh-CN" altLang="en-US" sz="3600" b="1" dirty="0" smtClean="0"/>
              <a:t>使用散列摘要</a:t>
            </a:r>
            <a:endParaRPr lang="zh-CN" altLang="en-US" sz="3600" b="1" dirty="0"/>
          </a:p>
        </p:txBody>
      </p:sp>
      <p:sp>
        <p:nvSpPr>
          <p:cNvPr id="3" name="矩形 2"/>
          <p:cNvSpPr/>
          <p:nvPr/>
        </p:nvSpPr>
        <p:spPr>
          <a:xfrm>
            <a:off x="696189" y="4304301"/>
            <a:ext cx="7969827" cy="1884618"/>
          </a:xfrm>
          <a:prstGeom prst="rect">
            <a:avLst/>
          </a:prstGeom>
        </p:spPr>
        <p:txBody>
          <a:bodyPr wrap="square">
            <a:spAutoFit/>
          </a:bodyPr>
          <a:lstStyle/>
          <a:p>
            <a:pPr marL="342900" indent="-342900">
              <a:lnSpc>
                <a:spcPct val="150000"/>
              </a:lnSpc>
              <a:spcBef>
                <a:spcPts val="0"/>
              </a:spcBef>
              <a:spcAft>
                <a:spcPts val="0"/>
              </a:spcAft>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系统不存储明文口令，解决了明文口令库被复制的危险。</a:t>
            </a:r>
          </a:p>
          <a:p>
            <a:pPr marL="342900" indent="-342900">
              <a:lnSpc>
                <a:spcPct val="150000"/>
              </a:lnSpc>
              <a:spcBef>
                <a:spcPts val="0"/>
              </a:spcBef>
              <a:spcAft>
                <a:spcPts val="0"/>
              </a:spcAft>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明文口令不在输入终端和认证系统之间传输</a:t>
            </a:r>
          </a:p>
          <a:p>
            <a:pPr marL="342900" indent="-342900">
              <a:lnSpc>
                <a:spcPct val="150000"/>
              </a:lnSpc>
              <a:spcBef>
                <a:spcPts val="0"/>
              </a:spcBef>
              <a:spcAft>
                <a:spcPts val="0"/>
              </a:spcAft>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根据摘要不能得出任何有关产生摘要的口令的信息</a:t>
            </a:r>
          </a:p>
          <a:p>
            <a:pPr marL="342900" indent="-342900">
              <a:lnSpc>
                <a:spcPct val="150000"/>
              </a:lnSpc>
              <a:spcBef>
                <a:spcPts val="0"/>
              </a:spcBef>
              <a:spcAft>
                <a:spcPts val="0"/>
              </a:spcAft>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攻击者不可能找到一个口令使得它产生的摘要恰是他们所看到的。</a:t>
            </a:r>
            <a:endParaRPr lang="en-US" altLang="zh-CN" sz="2000" dirty="0" smtClean="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779320" y="1018309"/>
            <a:ext cx="7020789" cy="2637711"/>
            <a:chOff x="779320" y="1018309"/>
            <a:chExt cx="7020789" cy="2637711"/>
          </a:xfrm>
        </p:grpSpPr>
        <p:sp>
          <p:nvSpPr>
            <p:cNvPr id="4" name="矩形 3"/>
            <p:cNvSpPr/>
            <p:nvPr/>
          </p:nvSpPr>
          <p:spPr>
            <a:xfrm>
              <a:off x="1153389" y="1018309"/>
              <a:ext cx="1652155" cy="7065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输入终端</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6147954" y="1018309"/>
              <a:ext cx="1652155" cy="1267691"/>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zh-CN" altLang="en-US" sz="2000" dirty="0" smtClean="0">
                  <a:latin typeface="微软雅黑" panose="020B0503020204020204" pitchFamily="34" charset="-122"/>
                  <a:ea typeface="微软雅黑" panose="020B0503020204020204" pitchFamily="34" charset="-122"/>
                </a:rPr>
                <a:t>认证系统</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6303817" y="1589809"/>
              <a:ext cx="1340428" cy="4883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口令摘要</a:t>
              </a:r>
              <a:endParaRPr lang="zh-CN" altLang="en-US" sz="1600" dirty="0">
                <a:latin typeface="微软雅黑" panose="020B0503020204020204" pitchFamily="34" charset="-122"/>
                <a:ea typeface="微软雅黑" panose="020B0503020204020204" pitchFamily="34" charset="-122"/>
              </a:endParaRPr>
            </a:p>
          </p:txBody>
        </p:sp>
        <p:pic>
          <p:nvPicPr>
            <p:cNvPr id="7" name="Picture 2" descr="过滤器图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172" y="2024169"/>
              <a:ext cx="570589" cy="5705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学生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471" y="2594758"/>
              <a:ext cx="1061262" cy="1061262"/>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309251" y="3165865"/>
              <a:ext cx="1340428" cy="4883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口令摘要</a:t>
              </a:r>
              <a:endParaRPr lang="zh-CN" altLang="en-US" sz="1600" dirty="0">
                <a:latin typeface="微软雅黑" panose="020B0503020204020204" pitchFamily="34" charset="-122"/>
                <a:ea typeface="微软雅黑" panose="020B0503020204020204" pitchFamily="34" charset="-122"/>
              </a:endParaRPr>
            </a:p>
          </p:txBody>
        </p:sp>
        <p:cxnSp>
          <p:nvCxnSpPr>
            <p:cNvPr id="11" name="直接箭头连接符 10"/>
            <p:cNvCxnSpPr>
              <a:stCxn id="7" idx="2"/>
              <a:endCxn id="9" idx="0"/>
            </p:cNvCxnSpPr>
            <p:nvPr/>
          </p:nvCxnSpPr>
          <p:spPr>
            <a:xfrm flipH="1">
              <a:off x="1979465" y="2594758"/>
              <a:ext cx="2" cy="571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2"/>
              <a:endCxn id="7" idx="0"/>
            </p:cNvCxnSpPr>
            <p:nvPr/>
          </p:nvCxnSpPr>
          <p:spPr>
            <a:xfrm>
              <a:off x="1979467" y="1724891"/>
              <a:ext cx="0" cy="299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p:cNvCxnSpPr>
            <p:nvPr/>
          </p:nvCxnSpPr>
          <p:spPr>
            <a:xfrm flipV="1">
              <a:off x="2649679" y="3410051"/>
              <a:ext cx="1496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303817" y="3113310"/>
              <a:ext cx="1340428" cy="4883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口令摘要</a:t>
              </a:r>
              <a:endParaRPr lang="zh-CN" altLang="en-US" sz="1600" dirty="0">
                <a:latin typeface="微软雅黑" panose="020B0503020204020204" pitchFamily="34" charset="-122"/>
                <a:ea typeface="微软雅黑" panose="020B0503020204020204" pitchFamily="34" charset="-122"/>
              </a:endParaRPr>
            </a:p>
          </p:txBody>
        </p:sp>
        <p:cxnSp>
          <p:nvCxnSpPr>
            <p:cNvPr id="23" name="直接箭头连接符 22"/>
            <p:cNvCxnSpPr/>
            <p:nvPr/>
          </p:nvCxnSpPr>
          <p:spPr>
            <a:xfrm>
              <a:off x="5211733" y="3322818"/>
              <a:ext cx="1092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546264" y="2524333"/>
              <a:ext cx="872837" cy="338554"/>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匹配吗</a:t>
              </a:r>
              <a:endParaRPr lang="zh-CN" altLang="en-US" sz="1600" dirty="0">
                <a:latin typeface="微软雅黑" panose="020B0503020204020204" pitchFamily="34" charset="-122"/>
                <a:ea typeface="微软雅黑" panose="020B0503020204020204" pitchFamily="34" charset="-122"/>
              </a:endParaRPr>
            </a:p>
          </p:txBody>
        </p:sp>
        <p:cxnSp>
          <p:nvCxnSpPr>
            <p:cNvPr id="27" name="直接箭头连接符 26"/>
            <p:cNvCxnSpPr>
              <a:stCxn id="5" idx="2"/>
              <a:endCxn id="21" idx="0"/>
            </p:cNvCxnSpPr>
            <p:nvPr/>
          </p:nvCxnSpPr>
          <p:spPr>
            <a:xfrm flipH="1">
              <a:off x="6974031" y="2286000"/>
              <a:ext cx="1" cy="8273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79320" y="2327507"/>
              <a:ext cx="1146052" cy="276999"/>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MD5/SHA-1</a:t>
              </a:r>
              <a:endParaRPr lang="zh-CN" altLang="en-US"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087122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口令认证 </a:t>
            </a:r>
            <a:r>
              <a:rPr lang="en-US" altLang="zh-CN" sz="3600" b="1" dirty="0" smtClean="0"/>
              <a:t>– </a:t>
            </a:r>
            <a:r>
              <a:rPr lang="zh-CN" altLang="en-US" sz="3600" b="1" dirty="0" smtClean="0"/>
              <a:t>挑战</a:t>
            </a:r>
            <a:r>
              <a:rPr lang="en-US" altLang="zh-CN" sz="3600" b="1" dirty="0" smtClean="0"/>
              <a:t>/</a:t>
            </a:r>
            <a:r>
              <a:rPr lang="zh-CN" altLang="en-US" sz="3600" b="1" dirty="0" smtClean="0"/>
              <a:t>响应（加密解密模型）</a:t>
            </a:r>
            <a:endParaRPr lang="zh-CN" altLang="en-US" sz="3600" b="1" dirty="0"/>
          </a:p>
        </p:txBody>
      </p:sp>
      <p:sp>
        <p:nvSpPr>
          <p:cNvPr id="3" name="矩形 2"/>
          <p:cNvSpPr/>
          <p:nvPr/>
        </p:nvSpPr>
        <p:spPr>
          <a:xfrm>
            <a:off x="498762" y="688265"/>
            <a:ext cx="7626929" cy="700576"/>
          </a:xfrm>
          <a:prstGeom prst="rect">
            <a:avLst/>
          </a:prstGeom>
        </p:spPr>
        <p:txBody>
          <a:bodyPr wrap="square">
            <a:spAutoFit/>
          </a:bodyPr>
          <a:lstStyle/>
          <a:p>
            <a:pPr>
              <a:lnSpc>
                <a:spcPct val="150000"/>
              </a:lnSpc>
              <a:spcBef>
                <a:spcPts val="0"/>
              </a:spcBef>
              <a:spcAft>
                <a:spcPts val="0"/>
              </a:spcAft>
            </a:pPr>
            <a:r>
              <a:rPr lang="zh-CN" altLang="en-US" sz="1400" dirty="0" smtClean="0">
                <a:latin typeface="微软雅黑" panose="020B0503020204020204" pitchFamily="34" charset="-122"/>
                <a:ea typeface="微软雅黑" panose="020B0503020204020204" pitchFamily="34" charset="-122"/>
              </a:rPr>
              <a:t>基于散列摘要的口令认证，比明文口令安全了许多，但显然存在一个缺陷：无法抵御</a:t>
            </a:r>
            <a:r>
              <a:rPr lang="zh-CN" altLang="en-US" sz="1400" dirty="0">
                <a:latin typeface="微软雅黑" panose="020B0503020204020204" pitchFamily="34" charset="-122"/>
                <a:ea typeface="微软雅黑" panose="020B0503020204020204" pitchFamily="34" charset="-122"/>
              </a:rPr>
              <a:t>“重放攻击”。为了改进此问题，必须引入某一变量，使每次认证的会话都</a:t>
            </a:r>
            <a:r>
              <a:rPr lang="zh-CN" altLang="en-US" sz="1400" dirty="0" smtClean="0">
                <a:latin typeface="微软雅黑" panose="020B0503020204020204" pitchFamily="34" charset="-122"/>
                <a:ea typeface="微软雅黑" panose="020B0503020204020204" pitchFamily="34" charset="-122"/>
              </a:rPr>
              <a:t>不一样。</a:t>
            </a:r>
            <a:endParaRPr lang="en-US" altLang="zh-CN" sz="1400" dirty="0" smtClean="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761349" y="1478029"/>
            <a:ext cx="5875625" cy="4866122"/>
          </a:xfrm>
          <a:prstGeom prst="rect">
            <a:avLst/>
          </a:prstGeom>
        </p:spPr>
      </p:pic>
      <p:sp>
        <p:nvSpPr>
          <p:cNvPr id="22" name="矩形 21"/>
          <p:cNvSpPr/>
          <p:nvPr/>
        </p:nvSpPr>
        <p:spPr>
          <a:xfrm>
            <a:off x="6909955" y="2016681"/>
            <a:ext cx="1814943" cy="3372846"/>
          </a:xfrm>
          <a:prstGeom prst="rect">
            <a:avLst/>
          </a:prstGeom>
        </p:spPr>
        <p:txBody>
          <a:bodyPr wrap="square">
            <a:spAutoFit/>
          </a:bodyPr>
          <a:lstStyle/>
          <a:p>
            <a:pPr>
              <a:lnSpc>
                <a:spcPct val="150000"/>
              </a:lnSpc>
              <a:spcBef>
                <a:spcPts val="0"/>
              </a:spcBef>
              <a:spcAft>
                <a:spcPts val="0"/>
              </a:spcAft>
            </a:pPr>
            <a:r>
              <a:rPr lang="zh-CN" altLang="en-US" sz="1600" dirty="0" smtClean="0">
                <a:latin typeface="微软雅黑" panose="020B0503020204020204" pitchFamily="34" charset="-122"/>
                <a:ea typeface="微软雅黑" panose="020B0503020204020204" pitchFamily="34" charset="-122"/>
              </a:rPr>
              <a:t>认证服务器每次认证会产生一个随机数发给终端，终端使用摘要作为密钥对随机数进行加密作为响应。服务器使用摘要进行解密以比较随机数是否匹配。</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87299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口令认证 </a:t>
            </a:r>
            <a:r>
              <a:rPr lang="en-US" altLang="zh-CN" sz="3600" b="1" dirty="0" smtClean="0"/>
              <a:t>– </a:t>
            </a:r>
            <a:r>
              <a:rPr lang="zh-CN" altLang="en-US" sz="3600" b="1" dirty="0" smtClean="0"/>
              <a:t>挑战</a:t>
            </a:r>
            <a:r>
              <a:rPr lang="en-US" altLang="zh-CN" sz="3600" b="1" dirty="0" smtClean="0"/>
              <a:t>/</a:t>
            </a:r>
            <a:r>
              <a:rPr lang="zh-CN" altLang="en-US" sz="3600" b="1" dirty="0" smtClean="0"/>
              <a:t>响应（并行计算方式）</a:t>
            </a:r>
            <a:endParaRPr lang="zh-CN" altLang="en-US" sz="3600" b="1" dirty="0"/>
          </a:p>
        </p:txBody>
      </p:sp>
      <p:pic>
        <p:nvPicPr>
          <p:cNvPr id="4" name="图片 3"/>
          <p:cNvPicPr>
            <a:picLocks noChangeAspect="1"/>
          </p:cNvPicPr>
          <p:nvPr/>
        </p:nvPicPr>
        <p:blipFill>
          <a:blip r:embed="rId2"/>
          <a:stretch>
            <a:fillRect/>
          </a:stretch>
        </p:blipFill>
        <p:spPr>
          <a:xfrm>
            <a:off x="187034" y="826756"/>
            <a:ext cx="6451023" cy="5408523"/>
          </a:xfrm>
          <a:prstGeom prst="rect">
            <a:avLst/>
          </a:prstGeom>
        </p:spPr>
      </p:pic>
      <p:sp>
        <p:nvSpPr>
          <p:cNvPr id="6" name="矩形 5"/>
          <p:cNvSpPr/>
          <p:nvPr/>
        </p:nvSpPr>
        <p:spPr>
          <a:xfrm>
            <a:off x="6823365" y="1840790"/>
            <a:ext cx="1814943" cy="2951898"/>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lnSpc>
                <a:spcPct val="150000"/>
              </a:lnSpc>
              <a:spcBef>
                <a:spcPts val="0"/>
              </a:spcBef>
              <a:spcAft>
                <a:spcPts val="0"/>
              </a:spcAft>
            </a:pPr>
            <a:r>
              <a:rPr lang="zh-CN" altLang="en-US" dirty="0" smtClean="0">
                <a:latin typeface="微软雅黑" panose="020B0503020204020204" pitchFamily="34" charset="-122"/>
                <a:ea typeface="微软雅黑" panose="020B0503020204020204" pitchFamily="34" charset="-122"/>
              </a:rPr>
              <a:t>并行方式下，服务器和终端同时将摘要和质询随机数组合后再进行散列产生新的摘要作为响应进行对比。</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96897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口令认证 </a:t>
            </a:r>
            <a:r>
              <a:rPr lang="en-US" altLang="zh-CN" sz="3600" b="1" dirty="0" smtClean="0"/>
              <a:t>– </a:t>
            </a:r>
            <a:r>
              <a:rPr lang="zh-CN" altLang="en-US" sz="3600" b="1" dirty="0" smtClean="0"/>
              <a:t>挑战</a:t>
            </a:r>
            <a:r>
              <a:rPr lang="en-US" altLang="zh-CN" sz="3600" b="1" dirty="0" smtClean="0"/>
              <a:t>/</a:t>
            </a:r>
            <a:r>
              <a:rPr lang="zh-CN" altLang="en-US" sz="3600" b="1" dirty="0" smtClean="0"/>
              <a:t>响应模式优点</a:t>
            </a:r>
            <a:endParaRPr lang="zh-CN" altLang="en-US" sz="3600" b="1" dirty="0"/>
          </a:p>
        </p:txBody>
      </p:sp>
      <p:sp>
        <p:nvSpPr>
          <p:cNvPr id="6" name="矩形 5"/>
          <p:cNvSpPr/>
          <p:nvPr/>
        </p:nvSpPr>
        <p:spPr>
          <a:xfrm>
            <a:off x="623455" y="1103037"/>
            <a:ext cx="7595754" cy="3323987"/>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nSpc>
                <a:spcPct val="150000"/>
              </a:lnSpc>
              <a:spcBef>
                <a:spcPts val="0"/>
              </a:spcBef>
              <a:spcAft>
                <a:spcPts val="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系统不保存口令明文，线路中也不出现明文</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连口令摘要也不出现在线路中</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防重放攻击，系统为每次会话产生不同的随机数</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认证数据库的备份对攻击者取得用户口令并无太大帮助（仅通过散列摘要无法获得明文）</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挑战</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响应模式的口令认证是当今口令认证机制的基础</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Windows NT</a:t>
            </a:r>
            <a:r>
              <a:rPr lang="zh-CN" altLang="en-US" sz="2000" dirty="0" smtClean="0">
                <a:latin typeface="微软雅黑" panose="020B0503020204020204" pitchFamily="34" charset="-122"/>
                <a:ea typeface="微软雅黑" panose="020B0503020204020204" pitchFamily="34" charset="-122"/>
              </a:rPr>
              <a:t>认证就采用了此模式</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82019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口令认证 </a:t>
            </a:r>
            <a:r>
              <a:rPr lang="en-US" altLang="zh-CN" sz="3600" b="1" dirty="0" smtClean="0"/>
              <a:t>– </a:t>
            </a:r>
            <a:r>
              <a:rPr lang="zh-CN" altLang="en-US" sz="3600" b="1" dirty="0" smtClean="0"/>
              <a:t>挑战</a:t>
            </a:r>
            <a:r>
              <a:rPr lang="en-US" altLang="zh-CN" sz="3600" b="1" dirty="0" smtClean="0"/>
              <a:t>/</a:t>
            </a:r>
            <a:r>
              <a:rPr lang="zh-CN" altLang="en-US" sz="3600" b="1" dirty="0" smtClean="0"/>
              <a:t>响应模式口令更新</a:t>
            </a:r>
            <a:endParaRPr lang="zh-CN" altLang="en-US" sz="3600" b="1" dirty="0"/>
          </a:p>
        </p:txBody>
      </p:sp>
      <p:pic>
        <p:nvPicPr>
          <p:cNvPr id="3" name="图片 2"/>
          <p:cNvPicPr>
            <a:picLocks noChangeAspect="1"/>
          </p:cNvPicPr>
          <p:nvPr/>
        </p:nvPicPr>
        <p:blipFill>
          <a:blip r:embed="rId2"/>
          <a:stretch>
            <a:fillRect/>
          </a:stretch>
        </p:blipFill>
        <p:spPr>
          <a:xfrm>
            <a:off x="1056410" y="830777"/>
            <a:ext cx="6653645" cy="5616349"/>
          </a:xfrm>
          <a:prstGeom prst="rect">
            <a:avLst/>
          </a:prstGeom>
        </p:spPr>
      </p:pic>
    </p:spTree>
    <p:extLst>
      <p:ext uri="{BB962C8B-B14F-4D97-AF65-F5344CB8AC3E}">
        <p14:creationId xmlns:p14="http://schemas.microsoft.com/office/powerpoint/2010/main" val="36852577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口令认证 </a:t>
            </a:r>
            <a:r>
              <a:rPr lang="en-US" altLang="zh-CN" sz="3600" b="1" dirty="0" smtClean="0"/>
              <a:t>– </a:t>
            </a:r>
            <a:r>
              <a:rPr lang="zh-CN" altLang="en-US" sz="3600" b="1" dirty="0" smtClean="0"/>
              <a:t>挑战</a:t>
            </a:r>
            <a:r>
              <a:rPr lang="en-US" altLang="zh-CN" sz="3600" b="1" dirty="0" smtClean="0"/>
              <a:t>/</a:t>
            </a:r>
            <a:r>
              <a:rPr lang="zh-CN" altLang="en-US" sz="3600" b="1" dirty="0" smtClean="0"/>
              <a:t>响应模式口令更新</a:t>
            </a:r>
            <a:endParaRPr lang="zh-CN" altLang="en-US" sz="3600" b="1" dirty="0"/>
          </a:p>
        </p:txBody>
      </p:sp>
      <p:sp>
        <p:nvSpPr>
          <p:cNvPr id="6" name="矩形 5"/>
          <p:cNvSpPr/>
          <p:nvPr/>
        </p:nvSpPr>
        <p:spPr>
          <a:xfrm>
            <a:off x="581891" y="970777"/>
            <a:ext cx="7637319" cy="5078313"/>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nSpc>
                <a:spcPct val="150000"/>
              </a:lnSpc>
              <a:spcBef>
                <a:spcPts val="0"/>
              </a:spcBef>
              <a:spcAft>
                <a:spcPts val="0"/>
              </a:spcAft>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系统管理员给每个用户指定一个通过散列计算出来的临时口令，认证数据库中保存临时口令的摘要</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管理员</a:t>
            </a:r>
            <a:r>
              <a:rPr lang="zh-CN" altLang="en-US" dirty="0">
                <a:latin typeface="微软雅黑" panose="020B0503020204020204" pitchFamily="34" charset="-122"/>
                <a:ea typeface="微软雅黑" panose="020B0503020204020204" pitchFamily="34" charset="-122"/>
              </a:rPr>
              <a:t>通过邮件或电话告诉用户他们的口令</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每个</a:t>
            </a:r>
            <a:r>
              <a:rPr lang="zh-CN" altLang="en-US" dirty="0">
                <a:latin typeface="微软雅黑" panose="020B0503020204020204" pitchFamily="34" charset="-122"/>
                <a:ea typeface="微软雅黑" panose="020B0503020204020204" pitchFamily="34" charset="-122"/>
              </a:rPr>
              <a:t>用户的账户上都有一个标记，以此来限制用户只能用系统管理员为他们产生的口令登录系统一次</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当</a:t>
            </a:r>
            <a:r>
              <a:rPr lang="zh-CN" altLang="en-US" dirty="0">
                <a:latin typeface="微软雅黑" panose="020B0503020204020204" pitchFamily="34" charset="-122"/>
                <a:ea typeface="微软雅黑" panose="020B0503020204020204" pitchFamily="34" charset="-122"/>
              </a:rPr>
              <a:t>用户第一次登录时，强迫更新</a:t>
            </a:r>
            <a:r>
              <a:rPr lang="zh-CN" altLang="en-US" dirty="0" smtClean="0">
                <a:latin typeface="微软雅黑" panose="020B0503020204020204" pitchFamily="34" charset="-122"/>
                <a:ea typeface="微软雅黑" panose="020B0503020204020204" pitchFamily="34" charset="-122"/>
              </a:rPr>
              <a:t>口令。</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新口令在客户端</a:t>
            </a:r>
            <a:r>
              <a:rPr lang="zh-CN" altLang="en-US" dirty="0">
                <a:latin typeface="微软雅黑" panose="020B0503020204020204" pitchFamily="34" charset="-122"/>
                <a:ea typeface="微软雅黑" panose="020B0503020204020204" pitchFamily="34" charset="-122"/>
              </a:rPr>
              <a:t>产生摘要，然后用用户旧口令的摘要作为对称密钥对新口令的摘要加密并将密文发送给认证系统</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系统</a:t>
            </a:r>
            <a:r>
              <a:rPr lang="zh-CN" altLang="en-US" dirty="0">
                <a:latin typeface="微软雅黑" panose="020B0503020204020204" pitchFamily="34" charset="-122"/>
                <a:ea typeface="微软雅黑" panose="020B0503020204020204" pitchFamily="34" charset="-122"/>
              </a:rPr>
              <a:t>用旧口令摘要解密收到的密文，得到用户的心口令摘要，并用它替换认证数据库中的就口令摘要</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以后</a:t>
            </a:r>
            <a:r>
              <a:rPr lang="zh-CN" altLang="en-US" dirty="0">
                <a:latin typeface="微软雅黑" panose="020B0503020204020204" pitchFamily="34" charset="-122"/>
                <a:ea typeface="微软雅黑" panose="020B0503020204020204" pitchFamily="34" charset="-122"/>
              </a:rPr>
              <a:t>用户只能通过新口令来登录系统，管理员也不再知道登录帐户的正确口令。</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35634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口令认证 </a:t>
            </a:r>
            <a:r>
              <a:rPr lang="en-US" altLang="zh-CN" sz="3600" b="1" dirty="0" smtClean="0"/>
              <a:t>– </a:t>
            </a:r>
            <a:r>
              <a:rPr lang="zh-CN" altLang="en-US" sz="3600" b="1" dirty="0" smtClean="0"/>
              <a:t>挑战</a:t>
            </a:r>
            <a:r>
              <a:rPr lang="en-US" altLang="zh-CN" sz="3600" b="1" dirty="0" smtClean="0"/>
              <a:t>/</a:t>
            </a:r>
            <a:r>
              <a:rPr lang="zh-CN" altLang="en-US" sz="3600" b="1" dirty="0" smtClean="0"/>
              <a:t>响应模式存在的问题</a:t>
            </a:r>
            <a:endParaRPr lang="zh-CN" altLang="en-US" sz="3600" b="1" dirty="0"/>
          </a:p>
        </p:txBody>
      </p:sp>
      <p:sp>
        <p:nvSpPr>
          <p:cNvPr id="6" name="矩形 5"/>
          <p:cNvSpPr/>
          <p:nvPr/>
        </p:nvSpPr>
        <p:spPr>
          <a:xfrm>
            <a:off x="581892" y="970777"/>
            <a:ext cx="7180118" cy="3831818"/>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人们实际使用的口令不是均匀随机的分布在所有可能的字符空间</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人们习惯使用有意义的方便记忆的词汇作为口令</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大部分口令的长度不超过</a:t>
            </a:r>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位，字母、数字、单词组合使得明文空间被大大缩小。</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这就使得基于字典的攻击变得容易</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因忘记口令从而给管理员增加了大量的额外负担</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用户因为忘记口令而重新输入多次导致被锁住，也给管理员和使用者增加了烦恼</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口令事实上是最昂贵的认证</a:t>
            </a:r>
            <a:r>
              <a:rPr lang="zh-CN" altLang="en-US" dirty="0" smtClean="0">
                <a:latin typeface="微软雅黑" panose="020B0503020204020204" pitchFamily="34" charset="-122"/>
                <a:ea typeface="微软雅黑" panose="020B0503020204020204" pitchFamily="34" charset="-122"/>
              </a:rPr>
              <a:t>方式</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05988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认证令牌</a:t>
            </a:r>
            <a:endParaRPr lang="zh-CN" altLang="en-US" sz="3600" b="1" dirty="0"/>
          </a:p>
        </p:txBody>
      </p:sp>
      <p:sp>
        <p:nvSpPr>
          <p:cNvPr id="6" name="矩形 5"/>
          <p:cNvSpPr/>
          <p:nvPr/>
        </p:nvSpPr>
        <p:spPr>
          <a:xfrm>
            <a:off x="581891" y="970777"/>
            <a:ext cx="7408717" cy="2585323"/>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nSpc>
                <a:spcPct val="150000"/>
              </a:lnSpc>
              <a:spcBef>
                <a:spcPts val="0"/>
              </a:spcBef>
              <a:spcAft>
                <a:spcPts val="0"/>
              </a:spcAf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认证令牌就是为每一次认证产生一个用于认证的新值的设备</a:t>
            </a:r>
          </a:p>
          <a:p>
            <a:pPr marL="285750" indent="-285750">
              <a:lnSpc>
                <a:spcPct val="150000"/>
              </a:lnSpc>
              <a:spcBef>
                <a:spcPts val="0"/>
              </a:spcBef>
              <a:spcAft>
                <a:spcPts val="0"/>
              </a:spcAf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所有的认证令牌差不多都有一个处理器，一个也就显示屏和一个电池</a:t>
            </a:r>
          </a:p>
          <a:p>
            <a:pPr marL="285750" indent="-285750">
              <a:lnSpc>
                <a:spcPct val="150000"/>
              </a:lnSpc>
              <a:spcBef>
                <a:spcPts val="0"/>
              </a:spcBef>
              <a:spcAft>
                <a:spcPts val="0"/>
              </a:spcAf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每个令牌都用称为种子的唯一值编程，种子可确保每个令牌产生唯一的输出代码集</a:t>
            </a:r>
          </a:p>
          <a:p>
            <a:pPr marL="285750" indent="-285750">
              <a:lnSpc>
                <a:spcPct val="150000"/>
              </a:lnSpc>
              <a:spcBef>
                <a:spcPts val="0"/>
              </a:spcBef>
              <a:spcAft>
                <a:spcPts val="0"/>
              </a:spcAf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令牌产生的伪随机数称为一次性口令或者一次性通行码</a:t>
            </a:r>
          </a:p>
          <a:p>
            <a:pPr marL="285750" indent="-285750">
              <a:lnSpc>
                <a:spcPct val="150000"/>
              </a:lnSpc>
              <a:spcBef>
                <a:spcPts val="0"/>
              </a:spcBef>
              <a:spcAft>
                <a:spcPts val="0"/>
              </a:spcAft>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有两类认证令牌：质询（挑战）</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响应令牌和时间令牌</a:t>
            </a:r>
            <a:endParaRPr lang="en-US" altLang="zh-CN" dirty="0" smtClean="0">
              <a:solidFill>
                <a:schemeClr val="tx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590183" y="4152466"/>
            <a:ext cx="3400425" cy="2085975"/>
          </a:xfrm>
          <a:prstGeom prst="rect">
            <a:avLst/>
          </a:prstGeom>
        </p:spPr>
      </p:pic>
    </p:spTree>
    <p:extLst>
      <p:ext uri="{BB962C8B-B14F-4D97-AF65-F5344CB8AC3E}">
        <p14:creationId xmlns:p14="http://schemas.microsoft.com/office/powerpoint/2010/main" val="30046383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质询</a:t>
            </a:r>
            <a:r>
              <a:rPr lang="en-US" altLang="zh-CN" sz="3600" b="1" dirty="0" smtClean="0"/>
              <a:t>/</a:t>
            </a:r>
            <a:r>
              <a:rPr lang="zh-CN" altLang="en-US" sz="3600" b="1" dirty="0" smtClean="0"/>
              <a:t>响应令牌 </a:t>
            </a:r>
            <a:r>
              <a:rPr lang="en-US" altLang="zh-CN" sz="3600" b="1" dirty="0" smtClean="0"/>
              <a:t>– </a:t>
            </a:r>
            <a:r>
              <a:rPr lang="zh-CN" altLang="en-US" sz="3600" b="1" dirty="0" smtClean="0"/>
              <a:t>加密解密令牌</a:t>
            </a:r>
            <a:endParaRPr lang="zh-CN" altLang="en-US" sz="3600" b="1" dirty="0"/>
          </a:p>
        </p:txBody>
      </p:sp>
      <p:pic>
        <p:nvPicPr>
          <p:cNvPr id="4" name="图片 3"/>
          <p:cNvPicPr>
            <a:picLocks noChangeAspect="1"/>
          </p:cNvPicPr>
          <p:nvPr/>
        </p:nvPicPr>
        <p:blipFill>
          <a:blip r:embed="rId2"/>
          <a:stretch>
            <a:fillRect/>
          </a:stretch>
        </p:blipFill>
        <p:spPr>
          <a:xfrm>
            <a:off x="72735" y="1424420"/>
            <a:ext cx="5314950" cy="3905250"/>
          </a:xfrm>
          <a:prstGeom prst="rect">
            <a:avLst/>
          </a:prstGeom>
        </p:spPr>
      </p:pic>
      <p:sp>
        <p:nvSpPr>
          <p:cNvPr id="5" name="矩形 4"/>
          <p:cNvSpPr/>
          <p:nvPr/>
        </p:nvSpPr>
        <p:spPr>
          <a:xfrm>
            <a:off x="5579918" y="1136624"/>
            <a:ext cx="3221182" cy="4480842"/>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令牌的种子数不向社会公开，认证服务器产生一个质询并把它送给客户，用户读取认证服务器送来的质询并输入到令牌中。令牌用种子数作为密钥加密质询，然后产生响应，该响应将显示在令牌的LCD上，用户读取相应并把它输入到输入终端。认证服务器接收用户输入的响应，然后用相应的种子数作为解密密钥解密响应，得到质询，如果质询与原来的相符，则说明用户认证通过。</a:t>
            </a:r>
          </a:p>
        </p:txBody>
      </p:sp>
    </p:spTree>
    <p:extLst>
      <p:ext uri="{BB962C8B-B14F-4D97-AF65-F5344CB8AC3E}">
        <p14:creationId xmlns:p14="http://schemas.microsoft.com/office/powerpoint/2010/main" val="4882920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质询</a:t>
            </a:r>
            <a:r>
              <a:rPr lang="en-US" altLang="zh-CN" sz="3600" b="1" dirty="0" smtClean="0"/>
              <a:t>/</a:t>
            </a:r>
            <a:r>
              <a:rPr lang="zh-CN" altLang="en-US" sz="3600" b="1" dirty="0" smtClean="0"/>
              <a:t>响应令牌 </a:t>
            </a:r>
            <a:r>
              <a:rPr lang="en-US" altLang="zh-CN" sz="3600" b="1" dirty="0" smtClean="0"/>
              <a:t>– </a:t>
            </a:r>
            <a:r>
              <a:rPr lang="zh-CN" altLang="en-US" sz="3600" b="1" dirty="0" smtClean="0"/>
              <a:t>并行计算模式</a:t>
            </a:r>
            <a:endParaRPr lang="zh-CN" altLang="en-US" sz="3600" b="1" dirty="0"/>
          </a:p>
        </p:txBody>
      </p:sp>
      <p:sp>
        <p:nvSpPr>
          <p:cNvPr id="5" name="矩形 4"/>
          <p:cNvSpPr/>
          <p:nvPr/>
        </p:nvSpPr>
        <p:spPr>
          <a:xfrm>
            <a:off x="561108" y="783333"/>
            <a:ext cx="7169727" cy="1200329"/>
          </a:xfrm>
          <a:prstGeom prst="rect">
            <a:avLst/>
          </a:prstGeom>
        </p:spPr>
        <p:txBody>
          <a:bodyPr wrap="square">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基于加密解密模式的质询响应令牌的最大问题是用户输入非常困难，比如如果种子数为</a:t>
            </a:r>
            <a:r>
              <a:rPr lang="en-US" altLang="zh-CN" sz="1600" dirty="0" smtClean="0">
                <a:latin typeface="微软雅黑" panose="020B0503020204020204" pitchFamily="34" charset="-122"/>
                <a:ea typeface="微软雅黑" panose="020B0503020204020204" pitchFamily="34" charset="-122"/>
              </a:rPr>
              <a:t>128</a:t>
            </a:r>
            <a:r>
              <a:rPr lang="zh-CN" altLang="en-US" sz="1600" dirty="0" smtClean="0">
                <a:latin typeface="微软雅黑" panose="020B0503020204020204" pitchFamily="34" charset="-122"/>
                <a:ea typeface="微软雅黑" panose="020B0503020204020204" pitchFamily="34" charset="-122"/>
              </a:rPr>
              <a:t>位，则加密输出的结果需要</a:t>
            </a:r>
            <a:r>
              <a:rPr lang="en-US" altLang="zh-CN" sz="1600" dirty="0" smtClean="0">
                <a:latin typeface="微软雅黑" panose="020B0503020204020204" pitchFamily="34" charset="-122"/>
                <a:ea typeface="微软雅黑" panose="020B0503020204020204" pitchFamily="34" charset="-122"/>
              </a:rPr>
              <a:t>32</a:t>
            </a:r>
            <a:r>
              <a:rPr lang="zh-CN" altLang="en-US" sz="1600" dirty="0" smtClean="0">
                <a:latin typeface="微软雅黑" panose="020B0503020204020204" pitchFamily="34" charset="-122"/>
                <a:ea typeface="微软雅黑" panose="020B0503020204020204" pitchFamily="34" charset="-122"/>
              </a:rPr>
              <a:t>个十六进制数来表示。用户要准确输入这么长的字符是不可接受的。解决办法是采用并行模式截取前</a:t>
            </a:r>
            <a:r>
              <a:rPr lang="en-US" altLang="zh-CN" sz="1600" dirty="0" smtClean="0">
                <a:latin typeface="微软雅黑" panose="020B0503020204020204" pitchFamily="34" charset="-122"/>
                <a:ea typeface="微软雅黑" panose="020B0503020204020204" pitchFamily="34" charset="-122"/>
              </a:rPr>
              <a:t>6</a:t>
            </a:r>
            <a:r>
              <a:rPr lang="zh-CN" altLang="en-US" sz="1600" dirty="0" smtClean="0">
                <a:latin typeface="微软雅黑" panose="020B0503020204020204" pitchFamily="34" charset="-122"/>
                <a:ea typeface="微软雅黑" panose="020B0503020204020204" pitchFamily="34" charset="-122"/>
              </a:rPr>
              <a:t>位或者</a:t>
            </a:r>
            <a:r>
              <a:rPr lang="en-US" altLang="zh-CN" sz="1600" dirty="0" smtClean="0">
                <a:latin typeface="微软雅黑" panose="020B0503020204020204" pitchFamily="34" charset="-122"/>
                <a:ea typeface="微软雅黑" panose="020B0503020204020204" pitchFamily="34" charset="-122"/>
              </a:rPr>
              <a:t>8</a:t>
            </a:r>
            <a:r>
              <a:rPr lang="zh-CN" altLang="en-US" sz="1600" dirty="0" smtClean="0">
                <a:latin typeface="微软雅黑" panose="020B0503020204020204" pitchFamily="34" charset="-122"/>
                <a:ea typeface="微软雅黑" panose="020B0503020204020204" pitchFamily="34" charset="-122"/>
              </a:rPr>
              <a:t>位</a:t>
            </a:r>
            <a:endParaRPr lang="zh-CN" altLang="en-US"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464683" y="1983662"/>
            <a:ext cx="5362575" cy="4457700"/>
          </a:xfrm>
          <a:prstGeom prst="rect">
            <a:avLst/>
          </a:prstGeom>
        </p:spPr>
      </p:pic>
    </p:spTree>
    <p:extLst>
      <p:ext uri="{BB962C8B-B14F-4D97-AF65-F5344CB8AC3E}">
        <p14:creationId xmlns:p14="http://schemas.microsoft.com/office/powerpoint/2010/main" val="3867963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3600" b="1" dirty="0" smtClean="0"/>
              <a:t>密码学专业术语</a:t>
            </a:r>
            <a:endParaRPr lang="zh-CN" altLang="en-US" sz="3600" b="1" dirty="0"/>
          </a:p>
        </p:txBody>
      </p:sp>
      <p:sp>
        <p:nvSpPr>
          <p:cNvPr id="59" name="文本框 58"/>
          <p:cNvSpPr txBox="1"/>
          <p:nvPr/>
        </p:nvSpPr>
        <p:spPr>
          <a:xfrm>
            <a:off x="529936" y="893192"/>
            <a:ext cx="7720446" cy="5293757"/>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u"/>
            </a:pPr>
            <a:r>
              <a:rPr lang="zh-CN" altLang="en-US" sz="2400" dirty="0">
                <a:solidFill>
                  <a:schemeClr val="accent1"/>
                </a:solidFill>
                <a:latin typeface="微软雅黑" panose="020B0503020204020204" pitchFamily="34" charset="-122"/>
                <a:ea typeface="微软雅黑" panose="020B0503020204020204" pitchFamily="34" charset="-122"/>
              </a:rPr>
              <a:t>密钥：分为加密密钥和解密密钥。</a:t>
            </a:r>
          </a:p>
          <a:p>
            <a:pPr marL="285750" indent="-285750">
              <a:lnSpc>
                <a:spcPct val="150000"/>
              </a:lnSpc>
              <a:spcBef>
                <a:spcPts val="600"/>
              </a:spcBef>
              <a:spcAft>
                <a:spcPts val="600"/>
              </a:spcAft>
              <a:buFont typeface="Wingdings" panose="05000000000000000000" pitchFamily="2" charset="2"/>
              <a:buChar char="u"/>
            </a:pPr>
            <a:r>
              <a:rPr lang="zh-CN" altLang="en-US" sz="2400" dirty="0">
                <a:solidFill>
                  <a:schemeClr val="accent1"/>
                </a:solidFill>
                <a:latin typeface="微软雅黑" panose="020B0503020204020204" pitchFamily="34" charset="-122"/>
                <a:ea typeface="微软雅黑" panose="020B0503020204020204" pitchFamily="34" charset="-122"/>
              </a:rPr>
              <a:t>明文：没有进行加密，能够直接代表原文含义的信息。</a:t>
            </a:r>
          </a:p>
          <a:p>
            <a:pPr marL="285750" indent="-285750">
              <a:lnSpc>
                <a:spcPct val="150000"/>
              </a:lnSpc>
              <a:spcBef>
                <a:spcPts val="600"/>
              </a:spcBef>
              <a:spcAft>
                <a:spcPts val="600"/>
              </a:spcAft>
              <a:buFont typeface="Wingdings" panose="05000000000000000000" pitchFamily="2" charset="2"/>
              <a:buChar char="u"/>
            </a:pPr>
            <a:r>
              <a:rPr lang="zh-CN" altLang="en-US" sz="2400" dirty="0">
                <a:solidFill>
                  <a:schemeClr val="accent1"/>
                </a:solidFill>
                <a:latin typeface="微软雅黑" panose="020B0503020204020204" pitchFamily="34" charset="-122"/>
                <a:ea typeface="微软雅黑" panose="020B0503020204020204" pitchFamily="34" charset="-122"/>
              </a:rPr>
              <a:t>密文：经过加密处理处理之后，隐藏原文含义的信息。</a:t>
            </a:r>
          </a:p>
          <a:p>
            <a:pPr marL="285750" indent="-285750">
              <a:lnSpc>
                <a:spcPct val="150000"/>
              </a:lnSpc>
              <a:spcBef>
                <a:spcPts val="600"/>
              </a:spcBef>
              <a:spcAft>
                <a:spcPts val="600"/>
              </a:spcAft>
              <a:buFont typeface="Wingdings" panose="05000000000000000000" pitchFamily="2" charset="2"/>
              <a:buChar char="u"/>
            </a:pPr>
            <a:r>
              <a:rPr lang="zh-CN" altLang="en-US" sz="2400" dirty="0">
                <a:solidFill>
                  <a:schemeClr val="accent1"/>
                </a:solidFill>
                <a:latin typeface="微软雅黑" panose="020B0503020204020204" pitchFamily="34" charset="-122"/>
                <a:ea typeface="微软雅黑" panose="020B0503020204020204" pitchFamily="34" charset="-122"/>
              </a:rPr>
              <a:t>加密：将明文转换成密文的实施过程。</a:t>
            </a:r>
          </a:p>
          <a:p>
            <a:pPr marL="285750" indent="-285750">
              <a:lnSpc>
                <a:spcPct val="150000"/>
              </a:lnSpc>
              <a:spcBef>
                <a:spcPts val="600"/>
              </a:spcBef>
              <a:spcAft>
                <a:spcPts val="600"/>
              </a:spcAft>
              <a:buFont typeface="Wingdings" panose="05000000000000000000" pitchFamily="2" charset="2"/>
              <a:buChar char="u"/>
            </a:pPr>
            <a:r>
              <a:rPr lang="zh-CN" altLang="en-US" sz="2400" dirty="0">
                <a:solidFill>
                  <a:schemeClr val="accent1"/>
                </a:solidFill>
                <a:latin typeface="微软雅黑" panose="020B0503020204020204" pitchFamily="34" charset="-122"/>
                <a:ea typeface="微软雅黑" panose="020B0503020204020204" pitchFamily="34" charset="-122"/>
              </a:rPr>
              <a:t>解密：将密文转换成明文的实施过程。</a:t>
            </a:r>
          </a:p>
          <a:p>
            <a:pPr marL="285750" indent="-285750">
              <a:lnSpc>
                <a:spcPct val="150000"/>
              </a:lnSpc>
              <a:spcBef>
                <a:spcPts val="600"/>
              </a:spcBef>
              <a:spcAft>
                <a:spcPts val="600"/>
              </a:spcAft>
              <a:buFont typeface="Wingdings" panose="05000000000000000000" pitchFamily="2" charset="2"/>
              <a:buChar char="u"/>
            </a:pPr>
            <a:r>
              <a:rPr lang="zh-CN" altLang="en-US" sz="2400" dirty="0">
                <a:solidFill>
                  <a:schemeClr val="accent1"/>
                </a:solidFill>
                <a:latin typeface="微软雅黑" panose="020B0503020204020204" pitchFamily="34" charset="-122"/>
                <a:ea typeface="微软雅黑" panose="020B0503020204020204" pitchFamily="34" charset="-122"/>
              </a:rPr>
              <a:t>密码算法：密码系统采用的加密方法和解密方法，随着基于数学密码技术的发展，加密方法一般称为加密算法，解密方法一般称为解密算法</a:t>
            </a:r>
            <a:r>
              <a:rPr lang="zh-CN" altLang="en-US" sz="2400" dirty="0" smtClean="0">
                <a:solidFill>
                  <a:schemeClr val="accent1"/>
                </a:solidFill>
                <a:latin typeface="微软雅黑" panose="020B0503020204020204" pitchFamily="34" charset="-122"/>
                <a:ea typeface="微软雅黑" panose="020B0503020204020204" pitchFamily="34" charset="-122"/>
              </a:rPr>
              <a:t>。</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54958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质询</a:t>
            </a:r>
            <a:r>
              <a:rPr lang="en-US" altLang="zh-CN" sz="3600" b="1" dirty="0" smtClean="0"/>
              <a:t>/</a:t>
            </a:r>
            <a:r>
              <a:rPr lang="zh-CN" altLang="en-US" sz="3600" b="1" dirty="0" smtClean="0"/>
              <a:t>响应令牌 </a:t>
            </a:r>
            <a:r>
              <a:rPr lang="en-US" altLang="zh-CN" sz="3600" b="1" dirty="0" smtClean="0"/>
              <a:t>– </a:t>
            </a:r>
            <a:r>
              <a:rPr lang="zh-CN" altLang="en-US" sz="3600" b="1" dirty="0" smtClean="0"/>
              <a:t>并行计算模式</a:t>
            </a:r>
            <a:endParaRPr lang="zh-CN" altLang="en-US" sz="3600" b="1" dirty="0"/>
          </a:p>
        </p:txBody>
      </p:sp>
      <p:sp>
        <p:nvSpPr>
          <p:cNvPr id="5" name="矩形 4"/>
          <p:cNvSpPr/>
          <p:nvPr/>
        </p:nvSpPr>
        <p:spPr>
          <a:xfrm>
            <a:off x="561108" y="783333"/>
            <a:ext cx="7169727" cy="830997"/>
          </a:xfrm>
          <a:prstGeom prst="rect">
            <a:avLst/>
          </a:prstGeom>
        </p:spPr>
        <p:txBody>
          <a:bodyPr wrap="square">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实际应用中一般采用散列算法而不是加密运算，因为散列实现更容易，更节省</a:t>
            </a:r>
            <a:r>
              <a:rPr lang="en-US" altLang="zh-CN" sz="1600" dirty="0" smtClean="0">
                <a:latin typeface="微软雅黑" panose="020B0503020204020204" pitchFamily="34" charset="-122"/>
                <a:ea typeface="微软雅黑" panose="020B0503020204020204" pitchFamily="34" charset="-122"/>
              </a:rPr>
              <a:t>CPU</a:t>
            </a:r>
            <a:r>
              <a:rPr lang="zh-CN" altLang="en-US" sz="1600" dirty="0" smtClean="0">
                <a:latin typeface="微软雅黑" panose="020B0503020204020204" pitchFamily="34" charset="-122"/>
                <a:ea typeface="微软雅黑" panose="020B0503020204020204" pitchFamily="34" charset="-122"/>
              </a:rPr>
              <a:t>资源，方便了令牌的实现也节省了服务器运算资源</a:t>
            </a:r>
            <a:endParaRPr lang="zh-CN" altLang="en-US" sz="16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905000" y="1715459"/>
            <a:ext cx="5334000" cy="4619625"/>
          </a:xfrm>
          <a:prstGeom prst="rect">
            <a:avLst/>
          </a:prstGeom>
        </p:spPr>
      </p:pic>
    </p:spTree>
    <p:extLst>
      <p:ext uri="{BB962C8B-B14F-4D97-AF65-F5344CB8AC3E}">
        <p14:creationId xmlns:p14="http://schemas.microsoft.com/office/powerpoint/2010/main" val="11846605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时间令牌</a:t>
            </a:r>
            <a:endParaRPr lang="zh-CN" altLang="en-US" sz="3600" b="1" dirty="0"/>
          </a:p>
        </p:txBody>
      </p:sp>
      <p:sp>
        <p:nvSpPr>
          <p:cNvPr id="5" name="矩形 4"/>
          <p:cNvSpPr/>
          <p:nvPr/>
        </p:nvSpPr>
        <p:spPr>
          <a:xfrm>
            <a:off x="561108" y="783333"/>
            <a:ext cx="7554192"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质询</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响应令牌的缺点是使用起来令人讨厌，用户认证过程必须准确读取两个不同值（质询和响应），正确地输入三个不一样的数值（</a:t>
            </a:r>
            <a:r>
              <a:rPr lang="en-US" altLang="zh-CN" sz="1400" dirty="0">
                <a:latin typeface="微软雅黑" panose="020B0503020204020204" pitchFamily="34" charset="-122"/>
                <a:ea typeface="微软雅黑" panose="020B0503020204020204" pitchFamily="34" charset="-122"/>
              </a:rPr>
              <a:t>PIN</a:t>
            </a:r>
            <a:r>
              <a:rPr lang="zh-CN" altLang="en-US" sz="1400" dirty="0">
                <a:latin typeface="微软雅黑" panose="020B0503020204020204" pitchFamily="34" charset="-122"/>
                <a:ea typeface="微软雅黑" panose="020B0503020204020204" pitchFamily="34" charset="-122"/>
              </a:rPr>
              <a:t>，质询，响应）用户很容易出错</a:t>
            </a:r>
            <a:r>
              <a:rPr lang="zh-CN" altLang="en-US" sz="1400" dirty="0" smtClean="0">
                <a:latin typeface="微软雅黑" panose="020B0503020204020204" pitchFamily="34" charset="-122"/>
                <a:ea typeface="微软雅黑" panose="020B0503020204020204" pitchFamily="34" charset="-122"/>
              </a:rPr>
              <a:t>。时间令牌是一种更容易使用的令牌，服务器不再产生质询，而是以时间作为变量参与认证过程。时间令牌能连续的产生通行码，一般是每</a:t>
            </a:r>
            <a:r>
              <a:rPr lang="en-US" altLang="zh-CN" sz="1400" dirty="0" smtClean="0">
                <a:latin typeface="微软雅黑" panose="020B0503020204020204" pitchFamily="34" charset="-122"/>
                <a:ea typeface="微软雅黑" panose="020B0503020204020204" pitchFamily="34" charset="-122"/>
              </a:rPr>
              <a:t>60</a:t>
            </a:r>
            <a:r>
              <a:rPr lang="zh-CN" altLang="en-US" sz="1400" dirty="0" smtClean="0">
                <a:latin typeface="微软雅黑" panose="020B0503020204020204" pitchFamily="34" charset="-122"/>
                <a:ea typeface="微软雅黑" panose="020B0503020204020204" pitchFamily="34" charset="-122"/>
              </a:rPr>
              <a:t>秒产生一个。</a:t>
            </a:r>
            <a:endParaRPr lang="zh-CN" altLang="en-US" sz="1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738312" y="1921696"/>
            <a:ext cx="5667375" cy="4371975"/>
          </a:xfrm>
          <a:prstGeom prst="rect">
            <a:avLst/>
          </a:prstGeom>
        </p:spPr>
      </p:pic>
    </p:spTree>
    <p:extLst>
      <p:ext uri="{BB962C8B-B14F-4D97-AF65-F5344CB8AC3E}">
        <p14:creationId xmlns:p14="http://schemas.microsoft.com/office/powerpoint/2010/main" val="38217006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智能卡</a:t>
            </a:r>
            <a:endParaRPr lang="zh-CN" altLang="en-US" sz="3600" b="1" dirty="0"/>
          </a:p>
        </p:txBody>
      </p:sp>
      <p:pic>
        <p:nvPicPr>
          <p:cNvPr id="3" name="图片 2"/>
          <p:cNvPicPr>
            <a:picLocks noChangeAspect="1"/>
          </p:cNvPicPr>
          <p:nvPr/>
        </p:nvPicPr>
        <p:blipFill>
          <a:blip r:embed="rId2"/>
          <a:stretch>
            <a:fillRect/>
          </a:stretch>
        </p:blipFill>
        <p:spPr>
          <a:xfrm>
            <a:off x="5746173" y="4018684"/>
            <a:ext cx="1943100" cy="1343025"/>
          </a:xfrm>
          <a:prstGeom prst="rect">
            <a:avLst/>
          </a:prstGeom>
        </p:spPr>
      </p:pic>
      <p:sp>
        <p:nvSpPr>
          <p:cNvPr id="4" name="矩形 3"/>
          <p:cNvSpPr/>
          <p:nvPr/>
        </p:nvSpPr>
        <p:spPr>
          <a:xfrm>
            <a:off x="561108" y="1084669"/>
            <a:ext cx="7554192" cy="2246769"/>
          </a:xfrm>
          <a:prstGeom prst="rect">
            <a:avLst/>
          </a:prstGeom>
        </p:spPr>
        <p:txBody>
          <a:bodyPr wrap="square">
            <a:spAutoFit/>
          </a:bodyPr>
          <a:lstStyle/>
          <a:p>
            <a:pPr marL="285750" indent="-285750">
              <a:lnSpc>
                <a:spcPct val="150000"/>
              </a:lnSpc>
              <a:spcBef>
                <a:spcPts val="600"/>
              </a:spcBef>
              <a:spcAft>
                <a:spcPts val="0"/>
              </a:spcAft>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智能卡内置</a:t>
            </a:r>
            <a:r>
              <a:rPr lang="zh-CN" altLang="en-US" sz="1600" dirty="0">
                <a:latin typeface="微软雅黑" panose="020B0503020204020204" pitchFamily="34" charset="-122"/>
                <a:ea typeface="微软雅黑" panose="020B0503020204020204" pitchFamily="34" charset="-122"/>
              </a:rPr>
              <a:t>单片机或智能卡芯片，有一定的</a:t>
            </a:r>
            <a:r>
              <a:rPr lang="zh-CN" altLang="en-US" sz="1600" dirty="0" smtClean="0">
                <a:latin typeface="微软雅黑" panose="020B0503020204020204" pitchFamily="34" charset="-122"/>
                <a:ea typeface="微软雅黑" panose="020B0503020204020204" pitchFamily="34" charset="-122"/>
              </a:rPr>
              <a:t>存储空间</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0"/>
              </a:spcAft>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可以</a:t>
            </a:r>
            <a:r>
              <a:rPr lang="zh-CN" altLang="en-US" sz="1600" dirty="0">
                <a:latin typeface="微软雅黑" panose="020B0503020204020204" pitchFamily="34" charset="-122"/>
                <a:ea typeface="微软雅黑" panose="020B0503020204020204" pitchFamily="34" charset="-122"/>
              </a:rPr>
              <a:t>存储用户的私钥以及数字</a:t>
            </a:r>
            <a:r>
              <a:rPr lang="zh-CN" altLang="en-US" sz="1600" dirty="0" smtClean="0">
                <a:latin typeface="微软雅黑" panose="020B0503020204020204" pitchFamily="34" charset="-122"/>
                <a:ea typeface="微软雅黑" panose="020B0503020204020204" pitchFamily="34" charset="-122"/>
              </a:rPr>
              <a:t>证书</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0"/>
              </a:spcAft>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加密、签名运输直接在卡上进行，私钥不会读取到外部计算机内存中。</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0"/>
              </a:spcAft>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钥不能被</a:t>
            </a:r>
            <a:r>
              <a:rPr lang="zh-CN" altLang="en-US" sz="1600" dirty="0" smtClean="0">
                <a:latin typeface="微软雅黑" panose="020B0503020204020204" pitchFamily="34" charset="-122"/>
                <a:ea typeface="微软雅黑" panose="020B0503020204020204" pitchFamily="34" charset="-122"/>
              </a:rPr>
              <a:t>导出，密钥</a:t>
            </a:r>
            <a:r>
              <a:rPr lang="zh-CN" altLang="en-US" sz="1600" dirty="0">
                <a:latin typeface="微软雅黑" panose="020B0503020204020204" pitchFamily="34" charset="-122"/>
                <a:ea typeface="微软雅黑" panose="020B0503020204020204" pitchFamily="34" charset="-122"/>
              </a:rPr>
              <a:t>存储于安全的介质之中，外部用户无法直接</a:t>
            </a:r>
            <a:r>
              <a:rPr lang="zh-CN" altLang="en-US" sz="1600" dirty="0" smtClean="0">
                <a:latin typeface="微软雅黑" panose="020B0503020204020204" pitchFamily="34" charset="-122"/>
                <a:ea typeface="微软雅黑" panose="020B0503020204020204" pitchFamily="34" charset="-122"/>
              </a:rPr>
              <a:t>读取</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0"/>
              </a:spcAft>
              <a:buFont typeface="Wingdings" panose="05000000000000000000" pitchFamily="2" charset="2"/>
              <a:buChar char="Ø"/>
            </a:pPr>
            <a:r>
              <a:rPr lang="en-US" altLang="zh-CN" sz="1600" dirty="0" smtClean="0">
                <a:latin typeface="微软雅黑" panose="020B0503020204020204" pitchFamily="34" charset="-122"/>
                <a:ea typeface="微软雅黑" panose="020B0503020204020204" pitchFamily="34" charset="-122"/>
              </a:rPr>
              <a:t>USBKEY</a:t>
            </a:r>
            <a:r>
              <a:rPr lang="zh-CN" altLang="en-US" sz="1600" dirty="0" smtClean="0">
                <a:latin typeface="微软雅黑" panose="020B0503020204020204" pitchFamily="34" charset="-122"/>
                <a:ea typeface="微软雅黑" panose="020B0503020204020204" pitchFamily="34" charset="-122"/>
              </a:rPr>
              <a:t>是当今银行主推的一种智能卡</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34706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智能</a:t>
            </a:r>
            <a:r>
              <a:rPr lang="zh-CN" altLang="en-US" sz="3600" b="1" dirty="0" smtClean="0"/>
              <a:t>卡安全攻击与防范</a:t>
            </a:r>
            <a:endParaRPr lang="zh-CN" altLang="en-US" sz="3600" b="1" dirty="0"/>
          </a:p>
        </p:txBody>
      </p:sp>
      <p:sp>
        <p:nvSpPr>
          <p:cNvPr id="4" name="矩形 3"/>
          <p:cNvSpPr/>
          <p:nvPr/>
        </p:nvSpPr>
        <p:spPr>
          <a:xfrm>
            <a:off x="665017" y="959978"/>
            <a:ext cx="7554192" cy="4988673"/>
          </a:xfrm>
          <a:prstGeom prst="rect">
            <a:avLst/>
          </a:prstGeom>
        </p:spPr>
        <p:txBody>
          <a:bodyPr wrap="square">
            <a:spAutoFit/>
          </a:bodyPr>
          <a:lstStyle/>
          <a:p>
            <a:pPr marL="285750" indent="-285750">
              <a:lnSpc>
                <a:spcPct val="150000"/>
              </a:lnSpc>
              <a:spcBef>
                <a:spcPts val="0"/>
              </a:spcBef>
              <a:spcAft>
                <a:spcPts val="0"/>
              </a:spcAft>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攻击手段</a:t>
            </a:r>
            <a:endParaRPr lang="en-US" altLang="zh-CN" sz="2000" b="1" dirty="0" smtClean="0">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Ø"/>
            </a:pPr>
            <a:r>
              <a:rPr lang="zh-CN" altLang="en-US" sz="1600" b="1" dirty="0" smtClean="0">
                <a:latin typeface="微软雅黑" panose="020B0503020204020204" pitchFamily="34" charset="-122"/>
                <a:ea typeface="微软雅黑" panose="020B0503020204020204" pitchFamily="34" charset="-122"/>
              </a:rPr>
              <a:t>物理篡改</a:t>
            </a:r>
            <a:r>
              <a:rPr lang="zh-CN" altLang="en-US" sz="1600" dirty="0" smtClean="0">
                <a:latin typeface="微软雅黑" panose="020B0503020204020204" pitchFamily="34" charset="-122"/>
                <a:ea typeface="微软雅黑" panose="020B0503020204020204" pitchFamily="34" charset="-122"/>
              </a:rPr>
              <a:t>：使卡中的集成电路暴露出来，用微探针就可以附在芯片的表面上，从而内存中的内容就可以被读出。</a:t>
            </a:r>
          </a:p>
          <a:p>
            <a:pPr marL="742950" lvl="1" indent="-285750">
              <a:lnSpc>
                <a:spcPct val="150000"/>
              </a:lnSpc>
              <a:spcBef>
                <a:spcPts val="0"/>
              </a:spcBef>
              <a:spcAft>
                <a:spcPts val="0"/>
              </a:spcAft>
              <a:buFont typeface="Wingdings" panose="05000000000000000000" pitchFamily="2" charset="2"/>
              <a:buChar char="Ø"/>
            </a:pPr>
            <a:r>
              <a:rPr lang="zh-CN" altLang="en-US" sz="1600" b="1" dirty="0" smtClean="0">
                <a:latin typeface="微软雅黑" panose="020B0503020204020204" pitchFamily="34" charset="-122"/>
                <a:ea typeface="微软雅黑" panose="020B0503020204020204" pitchFamily="34" charset="-122"/>
              </a:rPr>
              <a:t>超范围时钟频率探测</a:t>
            </a:r>
            <a:r>
              <a:rPr lang="zh-CN" altLang="en-US" sz="1600" dirty="0" smtClean="0">
                <a:latin typeface="微软雅黑" panose="020B0503020204020204" pitchFamily="34" charset="-122"/>
                <a:ea typeface="微软雅黑" panose="020B0503020204020204" pitchFamily="34" charset="-122"/>
              </a:rPr>
              <a:t>：攻击者可以降低或者提高时钟频率使处理器的操作变得没有规律</a:t>
            </a:r>
          </a:p>
          <a:p>
            <a:pPr marL="742950" lvl="1" indent="-285750">
              <a:lnSpc>
                <a:spcPct val="150000"/>
              </a:lnSpc>
              <a:spcBef>
                <a:spcPts val="0"/>
              </a:spcBef>
              <a:spcAft>
                <a:spcPts val="0"/>
              </a:spcAft>
              <a:buFont typeface="Wingdings" panose="05000000000000000000" pitchFamily="2" charset="2"/>
              <a:buChar char="Ø"/>
            </a:pPr>
            <a:r>
              <a:rPr lang="zh-CN" altLang="en-US" sz="1600" b="1" dirty="0" smtClean="0">
                <a:latin typeface="微软雅黑" panose="020B0503020204020204" pitchFamily="34" charset="-122"/>
                <a:ea typeface="微软雅黑" panose="020B0503020204020204" pitchFamily="34" charset="-122"/>
              </a:rPr>
              <a:t>时钟抖动</a:t>
            </a:r>
            <a:endParaRPr lang="zh-CN" altLang="en-US" sz="1600" b="1" dirty="0">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超范围电压</a:t>
            </a:r>
            <a:r>
              <a:rPr lang="zh-CN" altLang="en-US" sz="1600" b="1" dirty="0" smtClean="0">
                <a:latin typeface="微软雅黑" panose="020B0503020204020204" pitchFamily="34" charset="-122"/>
                <a:ea typeface="微软雅黑" panose="020B0503020204020204" pitchFamily="34" charset="-122"/>
              </a:rPr>
              <a:t>探测</a:t>
            </a:r>
            <a:endParaRPr lang="en-US" altLang="zh-CN" sz="1600" b="1" dirty="0" smtClean="0">
              <a:latin typeface="微软雅黑" panose="020B0503020204020204" pitchFamily="34" charset="-122"/>
              <a:ea typeface="微软雅黑" panose="020B0503020204020204" pitchFamily="34" charset="-122"/>
            </a:endParaRPr>
          </a:p>
          <a:p>
            <a:pPr marL="285750" indent="-285750">
              <a:lnSpc>
                <a:spcPct val="150000"/>
              </a:lnSpc>
              <a:spcBef>
                <a:spcPts val="0"/>
              </a:spcBef>
              <a:spcAft>
                <a:spcPts val="0"/>
              </a:spcAft>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抵抗结构篡改</a:t>
            </a:r>
            <a:endParaRPr lang="en-US" altLang="zh-CN" b="1" dirty="0" smtClean="0">
              <a:latin typeface="微软雅黑" panose="020B0503020204020204" pitchFamily="34" charset="-122"/>
              <a:ea typeface="微软雅黑" panose="020B0503020204020204" pitchFamily="34" charset="-122"/>
            </a:endParaRPr>
          </a:p>
          <a:p>
            <a:pPr marL="742950" lvl="1" indent="-285750">
              <a:lnSpc>
                <a:spcPct val="150000"/>
              </a:lnSpc>
              <a:spcBef>
                <a:spcPts val="0"/>
              </a:spcBef>
              <a:spcAft>
                <a:spcPts val="0"/>
              </a:spcAft>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总线混乱</a:t>
            </a:r>
          </a:p>
          <a:p>
            <a:pPr marL="742950" lvl="1" indent="-285750">
              <a:lnSpc>
                <a:spcPct val="150000"/>
              </a:lnSpc>
              <a:spcBef>
                <a:spcPts val="0"/>
              </a:spcBef>
              <a:spcAft>
                <a:spcPts val="0"/>
              </a:spcAft>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伪造总线事物</a:t>
            </a:r>
          </a:p>
          <a:p>
            <a:pPr marL="742950" lvl="1" indent="-285750">
              <a:lnSpc>
                <a:spcPct val="150000"/>
              </a:lnSpc>
              <a:spcBef>
                <a:spcPts val="0"/>
              </a:spcBef>
              <a:spcAft>
                <a:spcPts val="0"/>
              </a:spcAft>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总线分层</a:t>
            </a:r>
          </a:p>
          <a:p>
            <a:pPr marL="742950" lvl="1" indent="-285750">
              <a:lnSpc>
                <a:spcPct val="150000"/>
              </a:lnSpc>
              <a:spcBef>
                <a:spcPts val="0"/>
              </a:spcBef>
              <a:spcAft>
                <a:spcPts val="0"/>
              </a:spcAft>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使芯片平坦化</a:t>
            </a:r>
          </a:p>
          <a:p>
            <a:pPr marL="742950" lvl="1" indent="-285750">
              <a:lnSpc>
                <a:spcPct val="150000"/>
              </a:lnSpc>
              <a:spcBef>
                <a:spcPts val="0"/>
              </a:spcBef>
              <a:spcAft>
                <a:spcPts val="0"/>
              </a:spcAft>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不同能耗分析</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174356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35" y="0"/>
            <a:ext cx="8146474" cy="599077"/>
          </a:xfrm>
        </p:spPr>
        <p:txBody>
          <a:bodyPr>
            <a:noAutofit/>
          </a:bodyPr>
          <a:lstStyle/>
          <a:p>
            <a:pPr algn="ctr"/>
            <a:r>
              <a:rPr lang="zh-CN" altLang="en-US" sz="3600" b="1" dirty="0" smtClean="0"/>
              <a:t>参考书籍</a:t>
            </a:r>
            <a:endParaRPr lang="zh-CN" altLang="en-US" sz="3600" b="1" dirty="0"/>
          </a:p>
        </p:txBody>
      </p:sp>
      <p:pic>
        <p:nvPicPr>
          <p:cNvPr id="3" name="图片 2"/>
          <p:cNvPicPr>
            <a:picLocks noChangeAspect="1"/>
          </p:cNvPicPr>
          <p:nvPr/>
        </p:nvPicPr>
        <p:blipFill>
          <a:blip r:embed="rId2"/>
          <a:stretch>
            <a:fillRect/>
          </a:stretch>
        </p:blipFill>
        <p:spPr>
          <a:xfrm>
            <a:off x="1080867" y="969674"/>
            <a:ext cx="2733688" cy="3480088"/>
          </a:xfrm>
          <a:prstGeom prst="rect">
            <a:avLst/>
          </a:prstGeom>
        </p:spPr>
      </p:pic>
      <p:sp>
        <p:nvSpPr>
          <p:cNvPr id="5" name="矩形 4"/>
          <p:cNvSpPr/>
          <p:nvPr/>
        </p:nvSpPr>
        <p:spPr>
          <a:xfrm>
            <a:off x="976744" y="4633322"/>
            <a:ext cx="6681355" cy="1338828"/>
          </a:xfrm>
          <a:prstGeom prst="rect">
            <a:avLst/>
          </a:prstGeom>
        </p:spPr>
        <p:txBody>
          <a:bodyPr wrap="square">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下载地址：</a:t>
            </a:r>
            <a:endParaRPr lang="en-US" altLang="zh-CN" b="1" dirty="0" smtClean="0">
              <a:latin typeface="微软雅黑" panose="020B0503020204020204" pitchFamily="34" charset="-122"/>
              <a:ea typeface="微软雅黑" panose="020B0503020204020204" pitchFamily="34" charset="-122"/>
              <a:hlinkClick r:id="rId3"/>
            </a:endParaRPr>
          </a:p>
          <a:p>
            <a:pPr>
              <a:lnSpc>
                <a:spcPct val="150000"/>
              </a:lnSpc>
            </a:pPr>
            <a:r>
              <a:rPr lang="en-US" altLang="zh-CN" dirty="0" smtClean="0">
                <a:hlinkClick r:id="rId3"/>
              </a:rPr>
              <a:t>http</a:t>
            </a:r>
            <a:r>
              <a:rPr lang="en-US" altLang="zh-CN" dirty="0">
                <a:hlinkClick r:id="rId3"/>
              </a:rPr>
              <a:t>://</a:t>
            </a:r>
            <a:r>
              <a:rPr lang="en-US" altLang="zh-CN" dirty="0" smtClean="0">
                <a:hlinkClick r:id="rId3"/>
              </a:rPr>
              <a:t>ishare.iask.sina.com.cn/f/10735319.html?from=like</a:t>
            </a:r>
            <a:endParaRPr lang="en-US" altLang="zh-CN" dirty="0" smtClean="0"/>
          </a:p>
          <a:p>
            <a:pPr>
              <a:lnSpc>
                <a:spcPct val="150000"/>
              </a:lnSpc>
            </a:pPr>
            <a:r>
              <a:rPr lang="en-US" altLang="zh-CN" dirty="0">
                <a:hlinkClick r:id="rId4"/>
              </a:rPr>
              <a:t>http://wenku.baidu.com/view/7f3bac0ede80d4d8d15a4f72.html</a:t>
            </a:r>
            <a:endParaRPr lang="zh-CN" altLang="en-US" dirty="0"/>
          </a:p>
        </p:txBody>
      </p:sp>
      <p:pic>
        <p:nvPicPr>
          <p:cNvPr id="6" name="图片 5"/>
          <p:cNvPicPr>
            <a:picLocks noChangeAspect="1"/>
          </p:cNvPicPr>
          <p:nvPr/>
        </p:nvPicPr>
        <p:blipFill>
          <a:blip r:embed="rId5"/>
          <a:stretch>
            <a:fillRect/>
          </a:stretch>
        </p:blipFill>
        <p:spPr>
          <a:xfrm>
            <a:off x="4883306" y="969674"/>
            <a:ext cx="2597311" cy="3480088"/>
          </a:xfrm>
          <a:prstGeom prst="rect">
            <a:avLst/>
          </a:prstGeom>
        </p:spPr>
      </p:pic>
    </p:spTree>
    <p:extLst>
      <p:ext uri="{BB962C8B-B14F-4D97-AF65-F5344CB8AC3E}">
        <p14:creationId xmlns:p14="http://schemas.microsoft.com/office/powerpoint/2010/main" val="8081982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500" y="1114425"/>
            <a:ext cx="7667625" cy="830997"/>
          </a:xfrm>
          <a:prstGeom prst="rect">
            <a:avLst/>
          </a:prstGeom>
          <a:noFill/>
        </p:spPr>
        <p:txBody>
          <a:bodyPr wrap="square" rtlCol="0">
            <a:spAutoFit/>
          </a:bodyPr>
          <a:lstStyle/>
          <a:p>
            <a:pPr algn="ctr"/>
            <a:r>
              <a:rPr lang="zh-CN" altLang="en-US" sz="4800" dirty="0" smtClean="0">
                <a:latin typeface="微软雅黑" pitchFamily="34" charset="-122"/>
                <a:ea typeface="微软雅黑" pitchFamily="34" charset="-122"/>
              </a:rPr>
              <a:t>交流提问</a:t>
            </a:r>
            <a:endParaRPr lang="zh-CN" altLang="en-US" sz="48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757362" y="2587769"/>
            <a:ext cx="5629275" cy="33242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3600" b="1" dirty="0" smtClean="0"/>
              <a:t>密码算法分类</a:t>
            </a:r>
            <a:endParaRPr lang="zh-CN" altLang="en-US" sz="3600" b="1" dirty="0"/>
          </a:p>
        </p:txBody>
      </p:sp>
      <p:sp>
        <p:nvSpPr>
          <p:cNvPr id="59" name="文本框 58"/>
          <p:cNvSpPr txBox="1"/>
          <p:nvPr/>
        </p:nvSpPr>
        <p:spPr>
          <a:xfrm>
            <a:off x="706581" y="1163356"/>
            <a:ext cx="7730837" cy="4154984"/>
          </a:xfrm>
          <a:prstGeom prst="rect">
            <a:avLst/>
          </a:prstGeom>
          <a:noFill/>
        </p:spPr>
        <p:txBody>
          <a:bodyPr wrap="square" rtlCol="0">
            <a:spAutoFit/>
          </a:bodyPr>
          <a:lstStyle/>
          <a:p>
            <a:pPr indent="-285750">
              <a:lnSpc>
                <a:spcPct val="150000"/>
              </a:lnSpc>
              <a:spcBef>
                <a:spcPts val="600"/>
              </a:spcBef>
              <a:spcAft>
                <a:spcPts val="0"/>
              </a:spcAft>
              <a:buFont typeface="Wingdings" panose="05000000000000000000" pitchFamily="2" charset="2"/>
              <a:buChar char="u"/>
            </a:pPr>
            <a:r>
              <a:rPr lang="zh-CN" altLang="en-US" sz="2800" dirty="0" smtClean="0">
                <a:solidFill>
                  <a:schemeClr val="accent1"/>
                </a:solidFill>
                <a:latin typeface="微软雅黑" panose="020B0503020204020204" pitchFamily="34" charset="-122"/>
                <a:ea typeface="微软雅黑" panose="020B0503020204020204" pitchFamily="34" charset="-122"/>
              </a:rPr>
              <a:t>对称加密算法</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marL="971550" lvl="2" indent="-342900">
              <a:lnSpc>
                <a:spcPct val="150000"/>
              </a:lnSpc>
              <a:spcBef>
                <a:spcPts val="600"/>
              </a:spcBef>
              <a:spcAft>
                <a:spcPts val="0"/>
              </a:spcAft>
              <a:buFont typeface="Wingdings" panose="05000000000000000000" pitchFamily="2" charset="2"/>
              <a:buChar char="ü"/>
            </a:pPr>
            <a:r>
              <a:rPr lang="en-US" altLang="zh-CN" sz="2000" dirty="0" smtClean="0">
                <a:solidFill>
                  <a:schemeClr val="accent1"/>
                </a:solidFill>
                <a:latin typeface="微软雅黑" panose="020B0503020204020204" pitchFamily="34" charset="-122"/>
                <a:ea typeface="微软雅黑" panose="020B0503020204020204" pitchFamily="34" charset="-122"/>
              </a:rPr>
              <a:t>DES</a:t>
            </a:r>
          </a:p>
          <a:p>
            <a:pPr marL="971550" lvl="2" indent="-342900">
              <a:lnSpc>
                <a:spcPct val="150000"/>
              </a:lnSpc>
              <a:spcBef>
                <a:spcPts val="600"/>
              </a:spcBef>
              <a:spcAft>
                <a:spcPts val="0"/>
              </a:spcAft>
              <a:buFont typeface="Wingdings" panose="05000000000000000000" pitchFamily="2" charset="2"/>
              <a:buChar char="ü"/>
            </a:pPr>
            <a:r>
              <a:rPr lang="en-US" altLang="zh-CN" sz="2000" dirty="0" smtClean="0">
                <a:solidFill>
                  <a:schemeClr val="accent1"/>
                </a:solidFill>
                <a:latin typeface="微软雅黑" panose="020B0503020204020204" pitchFamily="34" charset="-122"/>
                <a:ea typeface="微软雅黑" panose="020B0503020204020204" pitchFamily="34" charset="-122"/>
              </a:rPr>
              <a:t>3DES</a:t>
            </a:r>
          </a:p>
          <a:p>
            <a:pPr marL="971550" lvl="2" indent="-342900">
              <a:lnSpc>
                <a:spcPct val="150000"/>
              </a:lnSpc>
              <a:spcBef>
                <a:spcPts val="600"/>
              </a:spcBef>
              <a:spcAft>
                <a:spcPts val="0"/>
              </a:spcAft>
              <a:buFont typeface="Wingdings" panose="05000000000000000000" pitchFamily="2" charset="2"/>
              <a:buChar char="ü"/>
            </a:pPr>
            <a:r>
              <a:rPr lang="en-US" altLang="zh-CN" sz="2000" dirty="0">
                <a:solidFill>
                  <a:schemeClr val="accent1"/>
                </a:solidFill>
                <a:latin typeface="微软雅黑" panose="020B0503020204020204" pitchFamily="34" charset="-122"/>
                <a:ea typeface="微软雅黑" panose="020B0503020204020204" pitchFamily="34" charset="-122"/>
              </a:rPr>
              <a:t>AES</a:t>
            </a:r>
            <a:endParaRPr lang="zh-CN" altLang="en-US" sz="2000" dirty="0">
              <a:solidFill>
                <a:schemeClr val="accent1"/>
              </a:solidFill>
              <a:latin typeface="微软雅黑" panose="020B0503020204020204" pitchFamily="34" charset="-122"/>
              <a:ea typeface="微软雅黑" panose="020B0503020204020204" pitchFamily="34" charset="-122"/>
            </a:endParaRPr>
          </a:p>
          <a:p>
            <a:pPr indent="-285750">
              <a:lnSpc>
                <a:spcPct val="150000"/>
              </a:lnSpc>
              <a:spcBef>
                <a:spcPts val="600"/>
              </a:spcBef>
              <a:spcAft>
                <a:spcPts val="0"/>
              </a:spcAft>
              <a:buFont typeface="Wingdings" panose="05000000000000000000" pitchFamily="2" charset="2"/>
              <a:buChar char="u"/>
            </a:pPr>
            <a:r>
              <a:rPr lang="zh-CN" altLang="en-US" sz="2800" dirty="0" smtClean="0">
                <a:solidFill>
                  <a:schemeClr val="accent1"/>
                </a:solidFill>
                <a:latin typeface="微软雅黑" panose="020B0503020204020204" pitchFamily="34" charset="-122"/>
                <a:ea typeface="微软雅黑" panose="020B0503020204020204" pitchFamily="34" charset="-122"/>
              </a:rPr>
              <a:t>非对称加密算法</a:t>
            </a:r>
            <a:endParaRPr lang="en-US" altLang="zh-CN" sz="2800" dirty="0" smtClean="0">
              <a:solidFill>
                <a:schemeClr val="accent1"/>
              </a:solidFill>
              <a:latin typeface="微软雅黑" panose="020B0503020204020204" pitchFamily="34" charset="-122"/>
              <a:ea typeface="微软雅黑" panose="020B0503020204020204" pitchFamily="34" charset="-122"/>
            </a:endParaRPr>
          </a:p>
          <a:p>
            <a:pPr marL="914400" lvl="1" indent="-457200">
              <a:lnSpc>
                <a:spcPct val="150000"/>
              </a:lnSpc>
              <a:spcBef>
                <a:spcPts val="600"/>
              </a:spcBef>
              <a:spcAft>
                <a:spcPts val="0"/>
              </a:spcAft>
              <a:buFont typeface="Wingdings" panose="05000000000000000000" pitchFamily="2" charset="2"/>
              <a:buChar char="ü"/>
            </a:pPr>
            <a:r>
              <a:rPr lang="en-US" altLang="zh-CN" sz="2000" dirty="0" err="1" smtClean="0">
                <a:solidFill>
                  <a:schemeClr val="accent1"/>
                </a:solidFill>
                <a:latin typeface="微软雅黑" panose="020B0503020204020204" pitchFamily="34" charset="-122"/>
                <a:ea typeface="微软雅黑" panose="020B0503020204020204" pitchFamily="34" charset="-122"/>
              </a:rPr>
              <a:t>Diffie</a:t>
            </a:r>
            <a:r>
              <a:rPr lang="en-US" altLang="zh-CN" sz="2000" dirty="0" smtClean="0">
                <a:solidFill>
                  <a:schemeClr val="accent1"/>
                </a:solidFill>
                <a:latin typeface="微软雅黑" panose="020B0503020204020204" pitchFamily="34" charset="-122"/>
                <a:ea typeface="微软雅黑" panose="020B0503020204020204" pitchFamily="34" charset="-122"/>
              </a:rPr>
              <a:t>-Hellman</a:t>
            </a:r>
          </a:p>
          <a:p>
            <a:pPr marL="914400" lvl="1" indent="-457200">
              <a:lnSpc>
                <a:spcPct val="150000"/>
              </a:lnSpc>
              <a:spcBef>
                <a:spcPts val="600"/>
              </a:spcBef>
              <a:spcAft>
                <a:spcPts val="0"/>
              </a:spcAft>
              <a:buFont typeface="Wingdings" panose="05000000000000000000" pitchFamily="2" charset="2"/>
              <a:buChar char="ü"/>
            </a:pPr>
            <a:r>
              <a:rPr lang="en-US" altLang="zh-CN" sz="2000" dirty="0" smtClean="0">
                <a:solidFill>
                  <a:schemeClr val="accent1"/>
                </a:solidFill>
                <a:latin typeface="微软雅黑" panose="020B0503020204020204" pitchFamily="34" charset="-122"/>
                <a:ea typeface="微软雅黑" panose="020B0503020204020204" pitchFamily="34" charset="-122"/>
              </a:rPr>
              <a:t>RSA</a:t>
            </a:r>
            <a:r>
              <a:rPr lang="zh-CN" altLang="en-US" sz="2000" dirty="0" smtClean="0">
                <a:solidFill>
                  <a:schemeClr val="accent1"/>
                </a:solidFill>
                <a:latin typeface="微软雅黑" panose="020B0503020204020204" pitchFamily="34" charset="-122"/>
                <a:ea typeface="微软雅黑" panose="020B0503020204020204" pitchFamily="34" charset="-122"/>
              </a:rPr>
              <a:t>（公开密钥加密算法）</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160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3600" b="1" dirty="0" smtClean="0"/>
              <a:t>对称密码算法</a:t>
            </a:r>
            <a:endParaRPr lang="zh-CN" altLang="en-US" sz="3600" b="1" dirty="0"/>
          </a:p>
        </p:txBody>
      </p:sp>
      <p:sp>
        <p:nvSpPr>
          <p:cNvPr id="3" name="矩形 2"/>
          <p:cNvSpPr/>
          <p:nvPr/>
        </p:nvSpPr>
        <p:spPr>
          <a:xfrm>
            <a:off x="779042" y="2912471"/>
            <a:ext cx="1641764" cy="10287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明文</a:t>
            </a:r>
            <a:endParaRPr lang="zh-CN" altLang="en-US" sz="2800" dirty="0">
              <a:latin typeface="微软雅黑" panose="020B0503020204020204" pitchFamily="34" charset="-122"/>
              <a:ea typeface="微软雅黑" panose="020B0503020204020204" pitchFamily="34" charset="-122"/>
            </a:endParaRPr>
          </a:p>
        </p:txBody>
      </p:sp>
      <p:sp>
        <p:nvSpPr>
          <p:cNvPr id="4" name="右箭头 3"/>
          <p:cNvSpPr/>
          <p:nvPr/>
        </p:nvSpPr>
        <p:spPr>
          <a:xfrm>
            <a:off x="2420806" y="3244981"/>
            <a:ext cx="1226127" cy="16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6" name="矩形 5"/>
          <p:cNvSpPr/>
          <p:nvPr/>
        </p:nvSpPr>
        <p:spPr>
          <a:xfrm>
            <a:off x="3678106" y="2912471"/>
            <a:ext cx="1641764" cy="10287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密文</a:t>
            </a:r>
          </a:p>
        </p:txBody>
      </p:sp>
      <p:sp>
        <p:nvSpPr>
          <p:cNvPr id="7" name="矩形 6"/>
          <p:cNvSpPr/>
          <p:nvPr/>
        </p:nvSpPr>
        <p:spPr>
          <a:xfrm>
            <a:off x="6438624" y="2912470"/>
            <a:ext cx="1641764" cy="102870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明文</a:t>
            </a:r>
            <a:endParaRPr lang="zh-CN" altLang="en-US" sz="2800" dirty="0">
              <a:latin typeface="微软雅黑" panose="020B0503020204020204" pitchFamily="34" charset="-122"/>
              <a:ea typeface="微软雅黑" panose="020B0503020204020204" pitchFamily="34" charset="-122"/>
            </a:endParaRPr>
          </a:p>
        </p:txBody>
      </p:sp>
      <p:sp>
        <p:nvSpPr>
          <p:cNvPr id="8" name="右箭头 7"/>
          <p:cNvSpPr/>
          <p:nvPr/>
        </p:nvSpPr>
        <p:spPr>
          <a:xfrm>
            <a:off x="5354508" y="3231127"/>
            <a:ext cx="1073726" cy="16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rot="8078908">
            <a:off x="2717450" y="2491372"/>
            <a:ext cx="632282" cy="620991"/>
          </a:xfrm>
          <a:prstGeom prst="rect">
            <a:avLst/>
          </a:prstGeom>
        </p:spPr>
      </p:pic>
      <p:sp>
        <p:nvSpPr>
          <p:cNvPr id="9" name="文本框 8"/>
          <p:cNvSpPr txBox="1"/>
          <p:nvPr/>
        </p:nvSpPr>
        <p:spPr>
          <a:xfrm>
            <a:off x="2671919" y="3397381"/>
            <a:ext cx="723344" cy="338554"/>
          </a:xfrm>
          <a:prstGeom prst="rect">
            <a:avLst/>
          </a:prstGeom>
          <a:noFill/>
        </p:spPr>
        <p:txBody>
          <a:bodyPr wrap="square" rtlCol="0">
            <a:spAutoFit/>
          </a:bodyPr>
          <a:lstStyle/>
          <a:p>
            <a:pPr algn="ctr"/>
            <a:r>
              <a:rPr lang="zh-CN" altLang="en-US" sz="1600" b="1" dirty="0" smtClean="0">
                <a:latin typeface="微软雅黑" panose="020B0503020204020204" pitchFamily="34" charset="-122"/>
                <a:ea typeface="微软雅黑" panose="020B0503020204020204" pitchFamily="34" charset="-122"/>
              </a:rPr>
              <a:t>加密</a:t>
            </a:r>
            <a:endParaRPr lang="zh-CN" altLang="en-US" sz="1600" b="1"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rot="8078908">
            <a:off x="5554448" y="2491372"/>
            <a:ext cx="632282" cy="620991"/>
          </a:xfrm>
          <a:prstGeom prst="rect">
            <a:avLst/>
          </a:prstGeom>
        </p:spPr>
      </p:pic>
      <p:sp>
        <p:nvSpPr>
          <p:cNvPr id="12" name="文本框 11"/>
          <p:cNvSpPr txBox="1"/>
          <p:nvPr/>
        </p:nvSpPr>
        <p:spPr>
          <a:xfrm>
            <a:off x="5501988" y="3411235"/>
            <a:ext cx="723344"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解密</a:t>
            </a:r>
          </a:p>
        </p:txBody>
      </p:sp>
      <p:sp>
        <p:nvSpPr>
          <p:cNvPr id="14" name="右中括号 13"/>
          <p:cNvSpPr/>
          <p:nvPr/>
        </p:nvSpPr>
        <p:spPr>
          <a:xfrm rot="16200000">
            <a:off x="4275585" y="886247"/>
            <a:ext cx="259773" cy="2826327"/>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3138055" y="1851243"/>
            <a:ext cx="2524991" cy="338554"/>
          </a:xfrm>
          <a:prstGeom prst="rect">
            <a:avLst/>
          </a:prstGeom>
          <a:noFill/>
        </p:spPr>
        <p:txBody>
          <a:bodyPr wrap="square" rtlCol="0">
            <a:spAutoFit/>
          </a:bodyPr>
          <a:lstStyle/>
          <a:p>
            <a:pPr algn="ctr"/>
            <a:r>
              <a:rPr lang="zh-CN" altLang="en-US" sz="1600" b="1" dirty="0" smtClean="0">
                <a:latin typeface="微软雅黑" panose="020B0503020204020204" pitchFamily="34" charset="-122"/>
                <a:ea typeface="微软雅黑" panose="020B0503020204020204" pitchFamily="34" charset="-122"/>
              </a:rPr>
              <a:t>加密密钥和解密密钥相同</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6606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27441</TotalTime>
  <Words>6055</Words>
  <Application>Microsoft Office PowerPoint</Application>
  <PresentationFormat>全屏显示(4:3)</PresentationFormat>
  <Paragraphs>581</Paragraphs>
  <Slides>75</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75</vt:i4>
      </vt:variant>
    </vt:vector>
  </HeadingPairs>
  <TitlesOfParts>
    <vt:vector size="89" baseType="lpstr">
      <vt:lpstr>Agency FB</vt:lpstr>
      <vt:lpstr>Microsoft JhengHei</vt:lpstr>
      <vt:lpstr>ＭＳ Ｐゴシック</vt:lpstr>
      <vt:lpstr>华文中宋</vt:lpstr>
      <vt:lpstr>宋体</vt:lpstr>
      <vt:lpstr>微软雅黑</vt:lpstr>
      <vt:lpstr>幼圆</vt:lpstr>
      <vt:lpstr>Arial</vt:lpstr>
      <vt:lpstr>Calibri</vt:lpstr>
      <vt:lpstr>Times New Roman</vt:lpstr>
      <vt:lpstr>Trebuchet MS</vt:lpstr>
      <vt:lpstr>Wingdings</vt:lpstr>
      <vt:lpstr>Default Design</vt:lpstr>
      <vt:lpstr>自定义设计方案</vt:lpstr>
      <vt:lpstr>PowerPoint 演示文稿</vt:lpstr>
      <vt:lpstr>目录</vt:lpstr>
      <vt:lpstr>网络安全威胁的主要类型</vt:lpstr>
      <vt:lpstr>网络安全目标</vt:lpstr>
      <vt:lpstr>目录</vt:lpstr>
      <vt:lpstr>密码学定义</vt:lpstr>
      <vt:lpstr>密码学专业术语</vt:lpstr>
      <vt:lpstr>密码算法分类</vt:lpstr>
      <vt:lpstr>对称密码算法</vt:lpstr>
      <vt:lpstr>对称密码算法概要</vt:lpstr>
      <vt:lpstr>非对称密码算法-RSA</vt:lpstr>
      <vt:lpstr>RSA的数学基础</vt:lpstr>
      <vt:lpstr>RSA算法过程</vt:lpstr>
      <vt:lpstr>非对称加密算法概要</vt:lpstr>
      <vt:lpstr>各取所长 - 对称加密和非对称加密相结合</vt:lpstr>
      <vt:lpstr>组合方案举例 – 安全通信需求场景假设</vt:lpstr>
      <vt:lpstr>组合方案举例 – 密钥生成与公钥公开</vt:lpstr>
      <vt:lpstr>MDM机密代码传递方案 – 组合加密</vt:lpstr>
      <vt:lpstr>MDM机密代码传递方案 – 组合解密</vt:lpstr>
      <vt:lpstr>MDM机密代码传递方案 – 安全分析</vt:lpstr>
      <vt:lpstr>MDM机密代码传递方案 – 风险分析</vt:lpstr>
      <vt:lpstr>如何应对？</vt:lpstr>
      <vt:lpstr>散列算法简介</vt:lpstr>
      <vt:lpstr>为MDM核心代码增加数字签名</vt:lpstr>
      <vt:lpstr>验证数字签名</vt:lpstr>
      <vt:lpstr>事情还没有完！</vt:lpstr>
      <vt:lpstr>公钥被替换的后果</vt:lpstr>
      <vt:lpstr>为荣誉而战 – 数字证书出场</vt:lpstr>
      <vt:lpstr>数字证书的本质</vt:lpstr>
      <vt:lpstr>谁来担保，如何担保？</vt:lpstr>
      <vt:lpstr>数字证书中的核心内容</vt:lpstr>
      <vt:lpstr>数字证书签名和验证</vt:lpstr>
      <vt:lpstr>MDM核心代码传递 - 最终方案</vt:lpstr>
      <vt:lpstr>信还是不信，这是个问题</vt:lpstr>
      <vt:lpstr>密码学总结</vt:lpstr>
      <vt:lpstr>目录</vt:lpstr>
      <vt:lpstr>为什么还需要PKI</vt:lpstr>
      <vt:lpstr>PKI的组件</vt:lpstr>
      <vt:lpstr>X.509数字证书格式简介</vt:lpstr>
      <vt:lpstr>一般的X.509证书格式</vt:lpstr>
      <vt:lpstr>密钥和证书生命周期</vt:lpstr>
      <vt:lpstr>私钥保护</vt:lpstr>
      <vt:lpstr>部署PKI服务</vt:lpstr>
      <vt:lpstr>国内CA概况</vt:lpstr>
      <vt:lpstr>PKI应用总结</vt:lpstr>
      <vt:lpstr>目录</vt:lpstr>
      <vt:lpstr>SSL定义</vt:lpstr>
      <vt:lpstr>SSL协议栈层次</vt:lpstr>
      <vt:lpstr>SSL历史谱系树</vt:lpstr>
      <vt:lpstr>SSL握手（1）</vt:lpstr>
      <vt:lpstr>SSL握手（2）</vt:lpstr>
      <vt:lpstr>SSL握手（右图为带客户端认证）</vt:lpstr>
      <vt:lpstr>SSL记录协议</vt:lpstr>
      <vt:lpstr>SSL内容类型</vt:lpstr>
      <vt:lpstr>目录</vt:lpstr>
      <vt:lpstr>认证的重要性</vt:lpstr>
      <vt:lpstr>认证技术分类</vt:lpstr>
      <vt:lpstr>认证因素</vt:lpstr>
      <vt:lpstr>口令认证 – 明文口令</vt:lpstr>
      <vt:lpstr>口令认证 – 使用散列摘要</vt:lpstr>
      <vt:lpstr>口令认证 – 挑战/响应（加密解密模型）</vt:lpstr>
      <vt:lpstr>口令认证 – 挑战/响应（并行计算方式）</vt:lpstr>
      <vt:lpstr>口令认证 – 挑战/响应模式优点</vt:lpstr>
      <vt:lpstr>口令认证 – 挑战/响应模式口令更新</vt:lpstr>
      <vt:lpstr>口令认证 – 挑战/响应模式口令更新</vt:lpstr>
      <vt:lpstr>口令认证 – 挑战/响应模式存在的问题</vt:lpstr>
      <vt:lpstr>认证令牌</vt:lpstr>
      <vt:lpstr>质询/响应令牌 – 加密解密令牌</vt:lpstr>
      <vt:lpstr>质询/响应令牌 – 并行计算模式</vt:lpstr>
      <vt:lpstr>质询/响应令牌 – 并行计算模式</vt:lpstr>
      <vt:lpstr>时间令牌</vt:lpstr>
      <vt:lpstr>智能卡</vt:lpstr>
      <vt:lpstr>智能卡安全攻击与防范</vt:lpstr>
      <vt:lpstr>参考书籍</vt:lpstr>
      <vt:lpstr>PowerPoint 演示文稿</vt:lpstr>
    </vt:vector>
  </TitlesOfParts>
  <Company>Motorola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tech team</dc:title>
  <dc:creator>Wenjun Jing (wenjun.jing@pekall.com)</dc:creator>
  <cp:lastModifiedBy>jingdt</cp:lastModifiedBy>
  <cp:revision>3838</cp:revision>
  <dcterms:created xsi:type="dcterms:W3CDTF">2011-02-28T21:50:33Z</dcterms:created>
  <dcterms:modified xsi:type="dcterms:W3CDTF">2013-08-13T07:27:38Z</dcterms:modified>
</cp:coreProperties>
</file>