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57" r:id="rId12"/>
    <p:sldId id="258" r:id="rId13"/>
    <p:sldId id="259" r:id="rId14"/>
    <p:sldId id="260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DAC1-88B2-4231-9587-B19BFFAC9AAB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6982-61EB-4E23-A5C7-27580B156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DAC1-88B2-4231-9587-B19BFFAC9AAB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6982-61EB-4E23-A5C7-27580B156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DAC1-88B2-4231-9587-B19BFFAC9AAB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6982-61EB-4E23-A5C7-27580B156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DAC1-88B2-4231-9587-B19BFFAC9AAB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6982-61EB-4E23-A5C7-27580B156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DAC1-88B2-4231-9587-B19BFFAC9AAB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6982-61EB-4E23-A5C7-27580B156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DAC1-88B2-4231-9587-B19BFFAC9AAB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6982-61EB-4E23-A5C7-27580B156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DAC1-88B2-4231-9587-B19BFFAC9AAB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6982-61EB-4E23-A5C7-27580B156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DAC1-88B2-4231-9587-B19BFFAC9AAB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6982-61EB-4E23-A5C7-27580B156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DAC1-88B2-4231-9587-B19BFFAC9AAB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6982-61EB-4E23-A5C7-27580B156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DAC1-88B2-4231-9587-B19BFFAC9AAB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6982-61EB-4E23-A5C7-27580B156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DAC1-88B2-4231-9587-B19BFFAC9AAB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6982-61EB-4E23-A5C7-27580B156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FDAC1-88B2-4231-9587-B19BFFAC9AAB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C6982-61EB-4E23-A5C7-27580B156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linux.org/images/5/52/Elc2011_garcia.pdf" TargetMode="External"/><Relationship Id="rId2" Type="http://schemas.openxmlformats.org/officeDocument/2006/relationships/hyperlink" Target="http://quandarypeak.com/2013/08/androids-stagefright-media-player-architectu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linux.org/images/e/e0/The_OpenMAX_Integration_Layer_standard.pdf" TargetMode="External"/><Relationship Id="rId5" Type="http://schemas.openxmlformats.org/officeDocument/2006/relationships/hyperlink" Target="https://gforge.ti.com/gf/download/frsrelease/248/3093/OMAPZoom_Android_Multimedia.ppt" TargetMode="External"/><Relationship Id="rId4" Type="http://schemas.openxmlformats.org/officeDocument/2006/relationships/hyperlink" Target="https://community.freescale.com/servlet/JiveServlet/downloadBody/93611-102-4-3711/Multimedia%20with%20VPU%26IPU%20HW%20acceleration%20in%20Android.ppt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Extension on OMX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OMX.google.android.index.enableAndroidNativeBuffers</a:t>
            </a:r>
            <a:endParaRPr lang="en-US" sz="2400" dirty="0" smtClean="0"/>
          </a:p>
          <a:p>
            <a:r>
              <a:rPr lang="en-US" sz="2400" dirty="0" err="1" smtClean="0"/>
              <a:t>OMX.google.android.index.storeMetaDataInBuffers</a:t>
            </a:r>
            <a:endParaRPr lang="en-US" sz="2400" dirty="0" smtClean="0"/>
          </a:p>
          <a:p>
            <a:r>
              <a:rPr lang="en-US" sz="2400" dirty="0" err="1" smtClean="0"/>
              <a:t>OMX.google.android.index.useAndroidNativeBuffer</a:t>
            </a:r>
            <a:endParaRPr lang="en-US" sz="2400" dirty="0" smtClean="0"/>
          </a:p>
          <a:p>
            <a:r>
              <a:rPr lang="en-US" sz="2400" dirty="0" err="1" smtClean="0"/>
              <a:t>OMX.google.android.index.getAndroidNativeBufferUsage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OMX_Core.h</a:t>
            </a:r>
            <a:endParaRPr lang="en-US" dirty="0" smtClean="0"/>
          </a:p>
          <a:p>
            <a:pPr lvl="1"/>
            <a:r>
              <a:rPr lang="en-US" dirty="0" smtClean="0"/>
              <a:t>Core API</a:t>
            </a:r>
          </a:p>
          <a:p>
            <a:r>
              <a:rPr lang="en-US" dirty="0" err="1" smtClean="0"/>
              <a:t>OMX_Component.h</a:t>
            </a:r>
            <a:endParaRPr lang="en-US" dirty="0" smtClean="0"/>
          </a:p>
          <a:p>
            <a:pPr lvl="1"/>
            <a:r>
              <a:rPr lang="en-US" dirty="0" smtClean="0"/>
              <a:t>API related to Component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286000" y="2209800"/>
            <a:ext cx="58674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0" y="1764268"/>
            <a:ext cx="19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libstagefright_omx</a:t>
            </a:r>
            <a:endParaRPr 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895600" y="3352800"/>
            <a:ext cx="1752600" cy="533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OMXMaster</a:t>
            </a:r>
            <a:endParaRPr 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376" y="4428392"/>
            <a:ext cx="2133600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libstagefrighthw.so</a:t>
            </a:r>
            <a:endParaRPr lang="en-US" dirty="0"/>
          </a:p>
        </p:txBody>
      </p:sp>
      <p:cxnSp>
        <p:nvCxnSpPr>
          <p:cNvPr id="13" name="直接箭头连接符 12"/>
          <p:cNvCxnSpPr>
            <a:stCxn id="7" idx="2"/>
            <a:endCxn id="9" idx="0"/>
          </p:cNvCxnSpPr>
          <p:nvPr/>
        </p:nvCxnSpPr>
        <p:spPr>
          <a:xfrm flipH="1">
            <a:off x="1093176" y="3886200"/>
            <a:ext cx="2678724" cy="542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895600" y="4495800"/>
            <a:ext cx="1752600" cy="533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SoftOMXPlugin</a:t>
            </a:r>
            <a:endParaRPr lang="en-US" dirty="0"/>
          </a:p>
        </p:txBody>
      </p:sp>
      <p:cxnSp>
        <p:nvCxnSpPr>
          <p:cNvPr id="19" name="直接箭头连接符 18"/>
          <p:cNvCxnSpPr>
            <a:stCxn id="7" idx="2"/>
            <a:endCxn id="17" idx="0"/>
          </p:cNvCxnSpPr>
          <p:nvPr/>
        </p:nvCxnSpPr>
        <p:spPr>
          <a:xfrm>
            <a:off x="3771900" y="38862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990600" y="6096000"/>
            <a:ext cx="25908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libstagefright_soft_xxx</a:t>
            </a:r>
            <a:endParaRPr lang="en-US" dirty="0"/>
          </a:p>
        </p:txBody>
      </p:sp>
      <p:cxnSp>
        <p:nvCxnSpPr>
          <p:cNvPr id="25" name="直接箭头连接符 24"/>
          <p:cNvCxnSpPr>
            <a:stCxn id="17" idx="2"/>
            <a:endCxn id="24" idx="0"/>
          </p:cNvCxnSpPr>
          <p:nvPr/>
        </p:nvCxnSpPr>
        <p:spPr>
          <a:xfrm flipH="1">
            <a:off x="2286000" y="5029200"/>
            <a:ext cx="14859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4114800" y="2362200"/>
            <a:ext cx="1752600" cy="533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OMX</a:t>
            </a:r>
            <a:endParaRPr lang="en-US" dirty="0"/>
          </a:p>
        </p:txBody>
      </p:sp>
      <p:cxnSp>
        <p:nvCxnSpPr>
          <p:cNvPr id="34" name="直接箭头连接符 33"/>
          <p:cNvCxnSpPr>
            <a:stCxn id="31" idx="2"/>
            <a:endCxn id="7" idx="0"/>
          </p:cNvCxnSpPr>
          <p:nvPr/>
        </p:nvCxnSpPr>
        <p:spPr>
          <a:xfrm flipH="1">
            <a:off x="3771900" y="2895600"/>
            <a:ext cx="1219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OMX provides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allocateNode</a:t>
            </a:r>
            <a:endParaRPr lang="en-US" dirty="0" smtClean="0"/>
          </a:p>
          <a:p>
            <a:r>
              <a:rPr lang="en-US" dirty="0" err="1" smtClean="0"/>
              <a:t>sendCommand</a:t>
            </a:r>
            <a:endParaRPr lang="en-US" dirty="0" smtClean="0"/>
          </a:p>
          <a:p>
            <a:r>
              <a:rPr lang="en-US" dirty="0" err="1" smtClean="0"/>
              <a:t>enableGraphicBuffers</a:t>
            </a:r>
            <a:endParaRPr lang="en-US" dirty="0" smtClean="0"/>
          </a:p>
          <a:p>
            <a:r>
              <a:rPr lang="en-US" dirty="0" err="1" smtClean="0"/>
              <a:t>storeMetaDataInBuffers</a:t>
            </a:r>
            <a:endParaRPr lang="en-US" dirty="0" smtClean="0"/>
          </a:p>
          <a:p>
            <a:r>
              <a:rPr lang="en-US" dirty="0" err="1" smtClean="0"/>
              <a:t>useBuffer</a:t>
            </a:r>
            <a:endParaRPr lang="en-US" dirty="0" smtClean="0"/>
          </a:p>
          <a:p>
            <a:r>
              <a:rPr lang="en-US" dirty="0" err="1" smtClean="0"/>
              <a:t>allocateBuffer</a:t>
            </a:r>
            <a:endParaRPr lang="en-US" dirty="0" smtClean="0"/>
          </a:p>
          <a:p>
            <a:r>
              <a:rPr lang="en-US" dirty="0" err="1" smtClean="0"/>
              <a:t>freeBuffer</a:t>
            </a:r>
            <a:endParaRPr lang="en-US" dirty="0" smtClean="0"/>
          </a:p>
          <a:p>
            <a:r>
              <a:rPr lang="en-US" dirty="0" err="1" smtClean="0"/>
              <a:t>emptyBuffer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hlinkClick r:id="rId2"/>
              </a:rPr>
              <a:t>http://quandarypeak.com/2013/08/androids-stagefright-media-player-architecture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elinux.org/images/5/52/Elc2011_garcia.pdf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community.freescale.com/servlet/JiveServlet/downloadBody/93611-102-4-3711/Multimedia%20with%20VPU%26IPU%20HW%20acceleration%20in%20Android.pptx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gforge.ti.com/gf/download/frsrelease/248/3093/OMAPZoom_Android_Multimedia.ppt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elinux.org/images/e/e0/The_OpenMAX_Integration_Layer_standard.pdf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05000"/>
            <a:ext cx="7071936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OpenMAX</a:t>
            </a:r>
            <a:r>
              <a:rPr lang="en-US" dirty="0" smtClean="0"/>
              <a:t> IL serves as a low-level interface for </a:t>
            </a:r>
            <a:r>
              <a:rPr lang="en-US" b="1" dirty="0" smtClean="0">
                <a:solidFill>
                  <a:srgbClr val="00B0F0"/>
                </a:solidFill>
              </a:rPr>
              <a:t>audio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B0F0"/>
                </a:solidFill>
              </a:rPr>
              <a:t>video</a:t>
            </a:r>
            <a:r>
              <a:rPr lang="en-US" dirty="0" smtClean="0"/>
              <a:t>, and </a:t>
            </a:r>
            <a:r>
              <a:rPr lang="en-US" b="1" dirty="0" smtClean="0">
                <a:solidFill>
                  <a:srgbClr val="00B0F0"/>
                </a:solidFill>
              </a:rPr>
              <a:t>imaging</a:t>
            </a:r>
            <a:r>
              <a:rPr lang="en-US" dirty="0" smtClean="0"/>
              <a:t> </a:t>
            </a:r>
            <a:r>
              <a:rPr lang="en-US" dirty="0" err="1" smtClean="0"/>
              <a:t>codecs</a:t>
            </a:r>
            <a:r>
              <a:rPr lang="en-US" dirty="0" smtClean="0"/>
              <a:t> used in embedded and/or mobile devices</a:t>
            </a:r>
          </a:p>
          <a:p>
            <a:r>
              <a:rPr lang="en-US" dirty="0" smtClean="0"/>
              <a:t>It gives applications and media frameworks the ability to interface with multimedia </a:t>
            </a:r>
            <a:r>
              <a:rPr lang="en-US" dirty="0" err="1" smtClean="0"/>
              <a:t>codecs</a:t>
            </a:r>
            <a:r>
              <a:rPr lang="en-US" dirty="0" smtClean="0"/>
              <a:t> and supporting components (i.e. sources and sinks) in a unified manner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codecs</a:t>
            </a:r>
            <a:r>
              <a:rPr lang="en-US" dirty="0" smtClean="0"/>
              <a:t> themselves may be any combination of hardware or software and are completely transparent to the user. Without a standardized interface of this nature, codec vendors must write to proprietary or closed interfaces to integrate into mobile devices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42947"/>
            <a:ext cx="5715000" cy="419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OpenMAX</a:t>
            </a:r>
            <a:r>
              <a:rPr lang="en-US" dirty="0" smtClean="0"/>
              <a:t> IL Core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the functions to build and destroy each component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gives all the information functionalities needed</a:t>
            </a:r>
          </a:p>
          <a:p>
            <a:pPr lvl="1">
              <a:buNone/>
            </a:pPr>
            <a:r>
              <a:rPr lang="en-US" dirty="0" smtClean="0"/>
              <a:t>– List of components</a:t>
            </a:r>
          </a:p>
          <a:p>
            <a:pPr lvl="1">
              <a:buNone/>
            </a:pPr>
            <a:r>
              <a:rPr lang="en-US" dirty="0" smtClean="0"/>
              <a:t>– List of capabilities (roles) where supported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tries to set up the direct connection between two components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Core functions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OMX_Init</a:t>
            </a:r>
            <a:r>
              <a:rPr lang="en-US" dirty="0" smtClean="0"/>
              <a:t>, </a:t>
            </a:r>
            <a:r>
              <a:rPr lang="en-US" dirty="0" err="1" smtClean="0"/>
              <a:t>OMX_Deinit</a:t>
            </a:r>
            <a:r>
              <a:rPr lang="en-US" dirty="0" smtClean="0"/>
              <a:t>: </a:t>
            </a:r>
            <a:r>
              <a:rPr lang="en-US" dirty="0" err="1" smtClean="0"/>
              <a:t>inintialize</a:t>
            </a:r>
            <a:r>
              <a:rPr lang="en-US" dirty="0" smtClean="0"/>
              <a:t> and de-initialize the core environment.</a:t>
            </a:r>
          </a:p>
          <a:p>
            <a:r>
              <a:rPr lang="en-US" dirty="0" err="1" smtClean="0"/>
              <a:t>OMX_ComponentNameEnum</a:t>
            </a:r>
            <a:r>
              <a:rPr lang="en-US" dirty="0" smtClean="0"/>
              <a:t>, </a:t>
            </a:r>
            <a:r>
              <a:rPr lang="en-US" dirty="0" err="1" smtClean="0"/>
              <a:t>OMX_GetComponentsOfRole</a:t>
            </a:r>
            <a:r>
              <a:rPr lang="en-US" dirty="0" smtClean="0"/>
              <a:t>, </a:t>
            </a:r>
            <a:r>
              <a:rPr lang="en-US" dirty="0" err="1" smtClean="0"/>
              <a:t>OMX_GetRolesOfComponent</a:t>
            </a:r>
            <a:r>
              <a:rPr lang="en-US" dirty="0" smtClean="0"/>
              <a:t>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these </a:t>
            </a:r>
            <a:r>
              <a:rPr lang="en-US" dirty="0" smtClean="0"/>
              <a:t>functions provide information about the components available in the system, the components that support a specific role and the </a:t>
            </a:r>
            <a:r>
              <a:rPr lang="en-US" dirty="0" err="1" smtClean="0"/>
              <a:t>rolessupported</a:t>
            </a:r>
            <a:r>
              <a:rPr lang="en-US" dirty="0" smtClean="0"/>
              <a:t> by a given component (see later for role definition)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OMX_GetHandle</a:t>
            </a:r>
            <a:r>
              <a:rPr lang="en-US" dirty="0" smtClean="0"/>
              <a:t>, </a:t>
            </a:r>
            <a:r>
              <a:rPr lang="en-US" dirty="0" err="1" smtClean="0"/>
              <a:t>OMX_FreeHandle</a:t>
            </a:r>
            <a:r>
              <a:rPr lang="en-US" dirty="0" smtClean="0"/>
              <a:t>: these </a:t>
            </a:r>
            <a:r>
              <a:rPr lang="en-US" dirty="0" smtClean="0"/>
              <a:t>functions </a:t>
            </a:r>
            <a:r>
              <a:rPr lang="en-US" dirty="0" smtClean="0"/>
              <a:t>are used to create and destroy an </a:t>
            </a:r>
            <a:r>
              <a:rPr lang="en-US" dirty="0" smtClean="0"/>
              <a:t>instance </a:t>
            </a:r>
            <a:r>
              <a:rPr lang="en-US" dirty="0" smtClean="0"/>
              <a:t>of a given component</a:t>
            </a:r>
          </a:p>
          <a:p>
            <a:r>
              <a:rPr lang="en-US" dirty="0" err="1" smtClean="0"/>
              <a:t>OMX_SetupTunnel</a:t>
            </a:r>
            <a:r>
              <a:rPr lang="en-US" dirty="0" smtClean="0"/>
              <a:t>: This function tries to </a:t>
            </a:r>
            <a:r>
              <a:rPr lang="en-US" dirty="0" smtClean="0"/>
              <a:t>establish </a:t>
            </a:r>
            <a:r>
              <a:rPr lang="en-US" dirty="0" smtClean="0"/>
              <a:t>a tunnel between two ports of two </a:t>
            </a:r>
            <a:r>
              <a:rPr lang="en-US" dirty="0" smtClean="0"/>
              <a:t>components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Components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 </a:t>
            </a:r>
            <a:r>
              <a:rPr lang="en-US" dirty="0" err="1" smtClean="0"/>
              <a:t>OpenMAX</a:t>
            </a:r>
            <a:r>
              <a:rPr lang="en-US" dirty="0" smtClean="0"/>
              <a:t> IL component is a black box that receives </a:t>
            </a:r>
            <a:r>
              <a:rPr lang="en-US" dirty="0" smtClean="0"/>
              <a:t>instruction </a:t>
            </a:r>
            <a:r>
              <a:rPr lang="en-US" dirty="0" smtClean="0"/>
              <a:t>with asynchronous commands and transmit/receive </a:t>
            </a:r>
            <a:r>
              <a:rPr lang="en-US" dirty="0" smtClean="0"/>
              <a:t>data </a:t>
            </a:r>
            <a:r>
              <a:rPr lang="en-US" dirty="0" smtClean="0"/>
              <a:t>through ports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 smtClean="0"/>
              <a:t> It </a:t>
            </a:r>
            <a:r>
              <a:rPr lang="en-US" dirty="0" smtClean="0"/>
              <a:t>is uniquely identified by a string name, like the </a:t>
            </a:r>
            <a:r>
              <a:rPr lang="en-US" dirty="0" smtClean="0"/>
              <a:t>following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“</a:t>
            </a:r>
            <a:r>
              <a:rPr lang="en-US" dirty="0" err="1" smtClean="0"/>
              <a:t>OMX.vendor_name.component_name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dirty="0" smtClean="0"/>
              <a:t>• A component is base </a:t>
            </a:r>
            <a:r>
              <a:rPr lang="en-US" dirty="0" smtClean="0"/>
              <a:t>profile compliant </a:t>
            </a:r>
            <a:r>
              <a:rPr lang="en-US" dirty="0" smtClean="0"/>
              <a:t>if it supports the standard </a:t>
            </a:r>
            <a:r>
              <a:rPr lang="en-US" dirty="0" smtClean="0"/>
              <a:t>and </a:t>
            </a:r>
            <a:r>
              <a:rPr lang="en-US" dirty="0" smtClean="0"/>
              <a:t>buffer are exchanged only with an IL client</a:t>
            </a:r>
          </a:p>
          <a:p>
            <a:pPr>
              <a:buNone/>
            </a:pPr>
            <a:r>
              <a:rPr lang="en-US" dirty="0" smtClean="0"/>
              <a:t>• A component is </a:t>
            </a:r>
            <a:r>
              <a:rPr lang="en-US" dirty="0" err="1" smtClean="0"/>
              <a:t>interop</a:t>
            </a:r>
            <a:r>
              <a:rPr lang="en-US" dirty="0" smtClean="0"/>
              <a:t> </a:t>
            </a:r>
            <a:r>
              <a:rPr lang="en-US" dirty="0" smtClean="0"/>
              <a:t>profile compliant </a:t>
            </a:r>
            <a:r>
              <a:rPr lang="en-US" dirty="0" smtClean="0"/>
              <a:t>if it supports the base </a:t>
            </a:r>
            <a:r>
              <a:rPr lang="en-US" dirty="0" smtClean="0"/>
              <a:t>profile </a:t>
            </a:r>
            <a:r>
              <a:rPr lang="en-US" dirty="0" smtClean="0"/>
              <a:t>and is able to setup the tunneling with other </a:t>
            </a:r>
            <a:r>
              <a:rPr lang="en-US" dirty="0" err="1" smtClean="0"/>
              <a:t>interop</a:t>
            </a:r>
            <a:r>
              <a:rPr lang="en-US" dirty="0" smtClean="0"/>
              <a:t> components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Component ports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The data is transferred to/from IL client and </a:t>
            </a:r>
            <a:r>
              <a:rPr lang="en-US" dirty="0" smtClean="0"/>
              <a:t>between </a:t>
            </a:r>
            <a:r>
              <a:rPr lang="en-US" dirty="0" smtClean="0"/>
              <a:t>components through ports</a:t>
            </a:r>
          </a:p>
          <a:p>
            <a:pPr>
              <a:buNone/>
            </a:pPr>
            <a:r>
              <a:rPr lang="en-US" dirty="0" smtClean="0"/>
              <a:t>• Any port contains the information about any </a:t>
            </a:r>
          </a:p>
          <a:p>
            <a:pPr>
              <a:buNone/>
            </a:pPr>
            <a:r>
              <a:rPr lang="en-US" dirty="0" smtClean="0"/>
              <a:t>buffer needed, the minimum size of them, and </a:t>
            </a:r>
          </a:p>
          <a:p>
            <a:pPr>
              <a:buNone/>
            </a:pPr>
            <a:r>
              <a:rPr lang="en-US" dirty="0" smtClean="0"/>
              <a:t>any other implementation specific need</a:t>
            </a:r>
          </a:p>
          <a:p>
            <a:pPr>
              <a:buNone/>
            </a:pPr>
            <a:r>
              <a:rPr lang="en-US" dirty="0" smtClean="0"/>
              <a:t>• Any buffer used in a port should be registered on </a:t>
            </a:r>
            <a:r>
              <a:rPr lang="en-US" dirty="0" smtClean="0"/>
              <a:t>it </a:t>
            </a:r>
            <a:r>
              <a:rPr lang="en-US" dirty="0" smtClean="0"/>
              <a:t>using the functions </a:t>
            </a:r>
            <a:r>
              <a:rPr lang="en-US" dirty="0" err="1" smtClean="0"/>
              <a:t>UseBuffer</a:t>
            </a:r>
            <a:r>
              <a:rPr lang="en-US" dirty="0" smtClean="0"/>
              <a:t>/</a:t>
            </a:r>
            <a:r>
              <a:rPr lang="en-US" dirty="0" err="1" smtClean="0"/>
              <a:t>AllocateBuffer</a:t>
            </a:r>
            <a:r>
              <a:rPr lang="en-US" dirty="0" smtClean="0"/>
              <a:t> during </a:t>
            </a:r>
            <a:r>
              <a:rPr lang="en-US" dirty="0" smtClean="0"/>
              <a:t>the </a:t>
            </a:r>
            <a:r>
              <a:rPr lang="en-US" dirty="0" smtClean="0"/>
              <a:t>setup </a:t>
            </a:r>
            <a:r>
              <a:rPr lang="en-US" dirty="0" smtClean="0"/>
              <a:t>phase of the component (</a:t>
            </a:r>
            <a:r>
              <a:rPr lang="en-US" dirty="0" smtClean="0"/>
              <a:t>Loaded state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386</Words>
  <Application>Microsoft Office PowerPoint</Application>
  <PresentationFormat>全屏显示(4:3)</PresentationFormat>
  <Paragraphs>58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幻灯片 1</vt:lpstr>
      <vt:lpstr>幻灯片 2</vt:lpstr>
      <vt:lpstr>幻灯片 3</vt:lpstr>
      <vt:lpstr>幻灯片 4</vt:lpstr>
      <vt:lpstr>OpenMAX IL Core</vt:lpstr>
      <vt:lpstr>IL Core functions</vt:lpstr>
      <vt:lpstr>幻灯片 7</vt:lpstr>
      <vt:lpstr>IL Components</vt:lpstr>
      <vt:lpstr>IL Component ports</vt:lpstr>
      <vt:lpstr>Android Extension on OMX</vt:lpstr>
      <vt:lpstr>幻灯片 11</vt:lpstr>
      <vt:lpstr>幻灯片 12</vt:lpstr>
      <vt:lpstr>What OMX provides</vt:lpstr>
      <vt:lpstr>幻灯片 14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hzd</dc:creator>
  <cp:lastModifiedBy>hzd</cp:lastModifiedBy>
  <cp:revision>22</cp:revision>
  <dcterms:created xsi:type="dcterms:W3CDTF">2013-11-23T10:32:10Z</dcterms:created>
  <dcterms:modified xsi:type="dcterms:W3CDTF">2013-11-24T07:37:29Z</dcterms:modified>
</cp:coreProperties>
</file>