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4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5" r:id="rId40"/>
    <p:sldId id="293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" panose="02040503050406030204" pitchFamily="18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mfortaa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E4D59-C2F7-4EDF-BA3B-144CFE8E5DE1}">
  <a:tblStyle styleId="{97CE4D59-C2F7-4EDF-BA3B-144CFE8E5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59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“Java”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Path = “pom.xml”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Conatins(m.path, “.*/test/.*)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&gt;= 100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3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4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243" cy="2730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81101" y="1085850"/>
            <a:ext cx="5999486" cy="174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673721" y="7284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0" name="Shape 140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4710" y="1485900"/>
            <a:ext cx="221014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4"/>
          </p:nvPr>
        </p:nvSpPr>
        <p:spPr>
          <a:xfrm>
            <a:off x="2904829" y="2000250"/>
            <a:ext cx="2210095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5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6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Shape 156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89347" y="3188212"/>
            <a:ext cx="220503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idx="2"/>
          </p:nvPr>
        </p:nvSpPr>
        <p:spPr>
          <a:xfrm>
            <a:off x="489347" y="1657350"/>
            <a:ext cx="2205037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489347" y="3620408"/>
            <a:ext cx="2205037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pic" idx="5"/>
          </p:nvPr>
        </p:nvSpPr>
        <p:spPr>
          <a:xfrm>
            <a:off x="2917030" y="1657350"/>
            <a:ext cx="2197894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7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idx="8"/>
          </p:nvPr>
        </p:nvSpPr>
        <p:spPr>
          <a:xfrm>
            <a:off x="5343524" y="1657350"/>
            <a:ext cx="2199085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9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71" name="Shape 171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Shape 172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 rot="5400000">
            <a:off x="4700588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 rot="5400000">
            <a:off x="1259681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rive.google.com/drive/folders/1ADpu2582Nfl2Ti3iLLCmaB4PjecyM6G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DhQtXnJiwJps31GsHzbTiI2Ig7oERYuVGynEMDk7gU/edit?usp=sharin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massetti.me/resolve-method-calls-using-java-symbol-solver/" TargetMode="External"/><Relationship Id="rId2" Type="http://schemas.openxmlformats.org/officeDocument/2006/relationships/hyperlink" Target="http://javaparser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jboss-javassist.github.io/javassist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866216" y="1085851"/>
            <a:ext cx="6619243" cy="121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Century Gothic"/>
              <a:buNone/>
            </a:pPr>
            <a:r>
              <a:rPr lang="en" sz="33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Mining GitHub Projects for API Refactoring Opportunities</a:t>
            </a:r>
            <a:endParaRPr sz="330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866216" y="2571758"/>
            <a:ext cx="6619200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JEET MEHTA</a:t>
            </a:r>
            <a:endParaRPr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PRATIKSHA KAP</a:t>
            </a:r>
            <a:endParaRPr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SHREYA SR</a:t>
            </a:r>
            <a:endParaRPr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SNEHA SHANKAR</a:t>
            </a:r>
            <a:endParaRPr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98" y="449775"/>
            <a:ext cx="7207200" cy="7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008675" y="495850"/>
            <a:ext cx="1288200" cy="23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75" y="1837325"/>
            <a:ext cx="20193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5800" y="1808750"/>
            <a:ext cx="410527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Shape 253"/>
          <p:cNvCxnSpPr>
            <a:stCxn id="250" idx="2"/>
          </p:cNvCxnSpPr>
          <p:nvPr/>
        </p:nvCxnSpPr>
        <p:spPr>
          <a:xfrm flipH="1">
            <a:off x="684575" y="730150"/>
            <a:ext cx="2968200" cy="11079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Shape 254"/>
          <p:cNvCxnSpPr>
            <a:stCxn id="251" idx="3"/>
            <a:endCxn id="252" idx="1"/>
          </p:cNvCxnSpPr>
          <p:nvPr/>
        </p:nvCxnSpPr>
        <p:spPr>
          <a:xfrm>
            <a:off x="2351875" y="2008775"/>
            <a:ext cx="12840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Shape 255"/>
          <p:cNvSpPr/>
          <p:nvPr/>
        </p:nvSpPr>
        <p:spPr>
          <a:xfrm>
            <a:off x="4386875" y="495850"/>
            <a:ext cx="16665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206475" y="495850"/>
            <a:ext cx="14142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98" y="449775"/>
            <a:ext cx="7207200" cy="7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3008675" y="495850"/>
            <a:ext cx="1288200" cy="23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75" y="2571750"/>
            <a:ext cx="2304075" cy="3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025" y="2570438"/>
            <a:ext cx="19907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4386875" y="495850"/>
            <a:ext cx="16665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206475" y="495850"/>
            <a:ext cx="14142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Shape 267"/>
          <p:cNvCxnSpPr>
            <a:stCxn id="265" idx="2"/>
          </p:cNvCxnSpPr>
          <p:nvPr/>
        </p:nvCxnSpPr>
        <p:spPr>
          <a:xfrm flipH="1">
            <a:off x="2341925" y="730150"/>
            <a:ext cx="2878200" cy="18375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Shape 268"/>
          <p:cNvCxnSpPr>
            <a:endCxn id="264" idx="1"/>
          </p:cNvCxnSpPr>
          <p:nvPr/>
        </p:nvCxnSpPr>
        <p:spPr>
          <a:xfrm>
            <a:off x="2636525" y="2722838"/>
            <a:ext cx="20115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98" y="449775"/>
            <a:ext cx="7207200" cy="7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3008675" y="495850"/>
            <a:ext cx="1288200" cy="23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75" y="3395675"/>
            <a:ext cx="2133750" cy="4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075" y="3455325"/>
            <a:ext cx="19907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4386875" y="495850"/>
            <a:ext cx="16665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206475" y="495850"/>
            <a:ext cx="14142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9" name="Shape 279"/>
          <p:cNvCxnSpPr>
            <a:stCxn id="278" idx="2"/>
            <a:endCxn id="275" idx="0"/>
          </p:cNvCxnSpPr>
          <p:nvPr/>
        </p:nvCxnSpPr>
        <p:spPr>
          <a:xfrm flipH="1">
            <a:off x="1399575" y="730150"/>
            <a:ext cx="5514000" cy="26655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Shape 280"/>
          <p:cNvCxnSpPr>
            <a:endCxn id="276" idx="1"/>
          </p:cNvCxnSpPr>
          <p:nvPr/>
        </p:nvCxnSpPr>
        <p:spPr>
          <a:xfrm>
            <a:off x="2466175" y="3607725"/>
            <a:ext cx="22269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98" y="449775"/>
            <a:ext cx="7207200" cy="7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3008675" y="495850"/>
            <a:ext cx="1288200" cy="23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75" y="1837325"/>
            <a:ext cx="20193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575" y="2571750"/>
            <a:ext cx="2304075" cy="3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575" y="3395675"/>
            <a:ext cx="2133750" cy="4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800" y="1808750"/>
            <a:ext cx="41052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8025" y="2570438"/>
            <a:ext cx="19907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3075" y="3455325"/>
            <a:ext cx="1990725" cy="30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Shape 293"/>
          <p:cNvCxnSpPr>
            <a:stCxn id="287" idx="3"/>
            <a:endCxn id="290" idx="1"/>
          </p:cNvCxnSpPr>
          <p:nvPr/>
        </p:nvCxnSpPr>
        <p:spPr>
          <a:xfrm>
            <a:off x="2351875" y="2008775"/>
            <a:ext cx="12840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Shape 294"/>
          <p:cNvSpPr/>
          <p:nvPr/>
        </p:nvSpPr>
        <p:spPr>
          <a:xfrm>
            <a:off x="4386875" y="495850"/>
            <a:ext cx="16665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6206475" y="495850"/>
            <a:ext cx="14142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6" name="Shape 296"/>
          <p:cNvCxnSpPr>
            <a:endCxn id="291" idx="1"/>
          </p:cNvCxnSpPr>
          <p:nvPr/>
        </p:nvCxnSpPr>
        <p:spPr>
          <a:xfrm>
            <a:off x="2636525" y="2722838"/>
            <a:ext cx="20115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Shape 297"/>
          <p:cNvCxnSpPr>
            <a:endCxn id="292" idx="1"/>
          </p:cNvCxnSpPr>
          <p:nvPr/>
        </p:nvCxnSpPr>
        <p:spPr>
          <a:xfrm>
            <a:off x="2466175" y="3607725"/>
            <a:ext cx="22269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684625" y="1793000"/>
            <a:ext cx="5179500" cy="20268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98" y="449775"/>
            <a:ext cx="7207200" cy="7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3008675" y="495850"/>
            <a:ext cx="1288200" cy="23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575" y="2171688"/>
            <a:ext cx="41052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950" y="3191988"/>
            <a:ext cx="19907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950" y="3192000"/>
            <a:ext cx="19907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4386875" y="495850"/>
            <a:ext cx="16665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6206475" y="495850"/>
            <a:ext cx="1414200" cy="234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828750" y="1848600"/>
            <a:ext cx="4864200" cy="304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Cambria"/>
                <a:ea typeface="Cambria"/>
                <a:cs typeface="Cambria"/>
                <a:sym typeface="Cambria"/>
              </a:rPr>
              <a:t>Fully Qualified Function Name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842275" y="2785500"/>
            <a:ext cx="4864200" cy="304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Cambria"/>
                <a:ea typeface="Cambria"/>
                <a:cs typeface="Cambria"/>
                <a:sym typeface="Cambria"/>
              </a:rPr>
              <a:t>Parameter List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6278525" y="2252400"/>
            <a:ext cx="2288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  <a:t>APIStorage</a:t>
            </a:r>
            <a:endParaRPr sz="2400" b="1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Parsing the source code of repository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557500" y="1539700"/>
            <a:ext cx="6979800" cy="314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Parse the source code of the repository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Look for all the function invocation of API methods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JavaParser along with JavaSymbolResolver is used to parse all .java files.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JavaSymbolResolver needs all referred jars and the other source files of the repository to resolve the fully qualified names, return types of expressions.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125" y="3614375"/>
            <a:ext cx="3150350" cy="12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075" y="2036150"/>
            <a:ext cx="3188450" cy="1239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075" y="516450"/>
            <a:ext cx="3188450" cy="11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213" y="1802950"/>
            <a:ext cx="4067175" cy="183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Shape 327"/>
          <p:cNvCxnSpPr>
            <a:endCxn id="325" idx="1"/>
          </p:cNvCxnSpPr>
          <p:nvPr/>
        </p:nvCxnSpPr>
        <p:spPr>
          <a:xfrm rot="10800000" flipH="1">
            <a:off x="3605875" y="1107168"/>
            <a:ext cx="2014200" cy="925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Shape 328"/>
          <p:cNvCxnSpPr>
            <a:endCxn id="324" idx="1"/>
          </p:cNvCxnSpPr>
          <p:nvPr/>
        </p:nvCxnSpPr>
        <p:spPr>
          <a:xfrm>
            <a:off x="4406275" y="2473126"/>
            <a:ext cx="1213800" cy="18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Shape 329"/>
          <p:cNvCxnSpPr>
            <a:endCxn id="323" idx="1"/>
          </p:cNvCxnSpPr>
          <p:nvPr/>
        </p:nvCxnSpPr>
        <p:spPr>
          <a:xfrm>
            <a:off x="3983425" y="2994675"/>
            <a:ext cx="1655700" cy="1220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Shape 330"/>
          <p:cNvCxnSpPr>
            <a:endCxn id="323" idx="1"/>
          </p:cNvCxnSpPr>
          <p:nvPr/>
        </p:nvCxnSpPr>
        <p:spPr>
          <a:xfrm>
            <a:off x="3965425" y="3408375"/>
            <a:ext cx="1673700" cy="806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Shape 331"/>
          <p:cNvSpPr txBox="1"/>
          <p:nvPr/>
        </p:nvSpPr>
        <p:spPr>
          <a:xfrm>
            <a:off x="5233425" y="530950"/>
            <a:ext cx="386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00"/>
                </a:solidFill>
              </a:rPr>
              <a:t>1</a:t>
            </a:r>
            <a:endParaRPr sz="1800" b="1">
              <a:solidFill>
                <a:srgbClr val="FFFF00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5269400" y="2068600"/>
            <a:ext cx="305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00"/>
                </a:solidFill>
              </a:rPr>
              <a:t>1</a:t>
            </a:r>
            <a:endParaRPr sz="1800" b="1">
              <a:solidFill>
                <a:srgbClr val="FFFF00"/>
              </a:solidFill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5359300" y="3651225"/>
            <a:ext cx="2157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00"/>
                </a:solidFill>
              </a:rPr>
              <a:t>1</a:t>
            </a:r>
            <a:endParaRPr sz="1800" b="1">
              <a:solidFill>
                <a:srgbClr val="FFFF00"/>
              </a:solidFill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5395275" y="3777125"/>
            <a:ext cx="3057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5359300" y="3741150"/>
            <a:ext cx="305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00"/>
                </a:solidFill>
              </a:rPr>
              <a:t>2</a:t>
            </a:r>
            <a:endParaRPr sz="1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ApiStorage Equals method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ApiStorage equals method is overridden to store method expression calls in the Hash Map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The conditions for equality are: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1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Fully Qualified Name must be same.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1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They should take same number of arguments.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1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Every passed argument must be of same type/sub-type of the parameter defined in the function declaration. (Useful when coded on interfaces or auto-casting)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742950" indent="-285750"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Thus this handles function overloading.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84575" y="171277"/>
            <a:ext cx="7053600" cy="121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and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75" y="791325"/>
            <a:ext cx="4415599" cy="41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5428050" y="2518275"/>
            <a:ext cx="33291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 b="1" dirty="0">
                <a:solidFill>
                  <a:srgbClr val="EFEF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86 Repositories</a:t>
            </a:r>
            <a:endParaRPr b="1" dirty="0">
              <a:solidFill>
                <a:srgbClr val="EFEFE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 b="1" dirty="0">
                <a:solidFill>
                  <a:srgbClr val="EFEF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functions in Junit  = 719</a:t>
            </a:r>
            <a:endParaRPr b="1" dirty="0">
              <a:solidFill>
                <a:srgbClr val="EFEFE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6275775" y="1674350"/>
            <a:ext cx="14937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4" y="102527"/>
            <a:ext cx="4300077" cy="423555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5410325" y="2571738"/>
            <a:ext cx="33303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 b="1">
                <a:solidFill>
                  <a:srgbClr val="EFEF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repositories</a:t>
            </a:r>
            <a:endParaRPr b="1">
              <a:solidFill>
                <a:srgbClr val="EFEFE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 b="1">
                <a:solidFill>
                  <a:srgbClr val="EFEF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functions = 8220</a:t>
            </a:r>
            <a:endParaRPr b="1">
              <a:solidFill>
                <a:srgbClr val="EFEFE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5962600" y="1421375"/>
            <a:ext cx="26139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GoogleGuava</a:t>
            </a:r>
            <a:endParaRPr sz="2400" b="1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7F27B-B706-43D7-AA3F-DAD5F4A67F85}"/>
              </a:ext>
            </a:extLst>
          </p:cNvPr>
          <p:cNvSpPr txBox="1"/>
          <p:nvPr/>
        </p:nvSpPr>
        <p:spPr>
          <a:xfrm flipH="1">
            <a:off x="484574" y="4517753"/>
            <a:ext cx="745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Static Analysis figures are available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here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828325" y="1120250"/>
            <a:ext cx="6709800" cy="3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mining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parsing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Results and Inference of Static parsing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Dynamic analysis using Instrumentation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Results and Inference of Dynamic analysis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Percentage of Functions Not Used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2" name="Shape 362"/>
          <p:cNvGraphicFramePr/>
          <p:nvPr/>
        </p:nvGraphicFramePr>
        <p:xfrm>
          <a:off x="753250" y="1189875"/>
          <a:ext cx="7239000" cy="3310400"/>
        </p:xfrm>
        <a:graphic>
          <a:graphicData uri="http://schemas.openxmlformats.org/drawingml/2006/table">
            <a:tbl>
              <a:tblPr>
                <a:noFill/>
                <a:tableStyleId>{97CE4D59-C2F7-4EDF-BA3B-144CFE8E5DE1}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9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 Name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of Public functions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%of functions never used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719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Guava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8229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98.06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JavaxServlet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72.46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Slf4j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77.45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Commons-lang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1782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93.08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Commons-io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95.71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HttpClient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99.11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84583" y="307641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Inference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59975" y="1178326"/>
            <a:ext cx="6709800" cy="348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The functions which are never used could be removed/deprecated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In some case we saw these public functions are called from other public functions of API (over-loading), may be they could be made private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Currently the number of functions to be removed is large which is a bit misleading as we have parsed a small set of repositories due to lack of computing power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But our code is scalable enough to run on a bigger set of repositories to get more assuring results.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84583" y="307642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542050" y="1120250"/>
            <a:ext cx="7528500" cy="375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Runtime analysis by running github projects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Made use of maven tests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Why is this needed?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To capture actual number of function calls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To capture runtime values of arguments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How can this be done?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Instrumentation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484583" y="307642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Instrumentation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83675" y="1094600"/>
            <a:ext cx="7053600" cy="3832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What is Instrumentation?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Inject code during runtime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We inject code to capture the runtime parameters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Approaches we tried: (Pros and cons)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Instrumentation using javassist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Instrumenting API source files by code injection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484575" y="339546"/>
            <a:ext cx="7053600" cy="69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XStream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296775" y="1918500"/>
            <a:ext cx="4157400" cy="130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XStream is a simple library to serialize objects to XML and back again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350" y="842075"/>
            <a:ext cx="4244450" cy="406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84575" y="339546"/>
            <a:ext cx="7053600" cy="684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Implementation</a:t>
            </a:r>
            <a:endParaRPr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827475" y="1216600"/>
            <a:ext cx="6709800" cy="377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 JDT to parse the source files of the API and get the line numbers and parameter names of public non-abstract method declarations</a:t>
            </a:r>
            <a:endParaRPr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Instrumented only the methods which have a body</a:t>
            </a:r>
            <a:endParaRPr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Created myXstreamClass at the highest level in the API source code </a:t>
            </a:r>
            <a:endParaRPr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Instrumented code consists of:</a:t>
            </a:r>
            <a:endParaRPr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Code to procure the parameter types</a:t>
            </a:r>
            <a:endParaRPr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Calls to the myXstreamClass utility functions for each parameter</a:t>
            </a:r>
            <a:endParaRPr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Code to write the serialized output</a:t>
            </a:r>
            <a:endParaRPr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460475" y="182947"/>
            <a:ext cx="7053600" cy="77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MethodParser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75" y="722750"/>
            <a:ext cx="6974450" cy="4336426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0" name="Shape 400"/>
          <p:cNvSpPr/>
          <p:nvPr/>
        </p:nvSpPr>
        <p:spPr>
          <a:xfrm>
            <a:off x="1457525" y="3324600"/>
            <a:ext cx="5360400" cy="373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1276850" y="1011825"/>
            <a:ext cx="4818300" cy="264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F556A65C-8B20-455C-9305-675DFF4E04A3}"/>
              </a:ext>
            </a:extLst>
          </p:cNvPr>
          <p:cNvSpPr/>
          <p:nvPr/>
        </p:nvSpPr>
        <p:spPr>
          <a:xfrm>
            <a:off x="3859619" y="1754372"/>
            <a:ext cx="1307804" cy="1212112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026" name="Picture 2" descr="https://lh4.googleusercontent.com/jpCucYQW0lGJf1E1aFUF0NHFzzXTM5KOLdlAJNz8B6lsK0yVO6TJyKtAl8YuzD3IHHDqguZsvZny5oDHNOvZpEOhIRDPnF1Icy6-2nlml0Al8KYoWVTPwTyIJQaQhcAFAk1l4cKvq1M">
            <a:extLst>
              <a:ext uri="{FF2B5EF4-FFF2-40B4-BE49-F238E27FC236}">
                <a16:creationId xmlns:a16="http://schemas.microsoft.com/office/drawing/2014/main" id="{1032B8D0-1C3E-457B-B54E-C2F5FFAD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89" y="328614"/>
            <a:ext cx="5022222" cy="7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D8216-9388-466A-8D08-BBF988BBFE15}"/>
              </a:ext>
            </a:extLst>
          </p:cNvPr>
          <p:cNvSpPr txBox="1"/>
          <p:nvPr/>
        </p:nvSpPr>
        <p:spPr>
          <a:xfrm>
            <a:off x="4061637" y="2062716"/>
            <a:ext cx="95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&lt;code&gt;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1F8105-E6B6-4E0A-87EC-6ED51C7B08FF}"/>
              </a:ext>
            </a:extLst>
          </p:cNvPr>
          <p:cNvGrpSpPr/>
          <p:nvPr/>
        </p:nvGrpSpPr>
        <p:grpSpPr>
          <a:xfrm>
            <a:off x="940981" y="2281255"/>
            <a:ext cx="7262037" cy="1370458"/>
            <a:chOff x="940981" y="2281255"/>
            <a:chExt cx="7262037" cy="1370458"/>
          </a:xfrm>
        </p:grpSpPr>
        <p:pic>
          <p:nvPicPr>
            <p:cNvPr id="1028" name="Picture 4" descr="https://lh4.googleusercontent.com/V4mhFHt2u41Bb8ETBdYXJJdzqXL0lZ5RrwOkuv-_Asxm4mFzOo3lKbB6O11jceaeKBKybElSNt_xC88UdtwJeJtH-Oz-WJlqu0snc0aT-MMoBV027mppCX5jDINpn7U0GecycJClpWY">
              <a:extLst>
                <a:ext uri="{FF2B5EF4-FFF2-40B4-BE49-F238E27FC236}">
                  <a16:creationId xmlns:a16="http://schemas.microsoft.com/office/drawing/2014/main" id="{0B0E9E2D-3C45-4FF9-BBA1-22F188F9B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981" y="2281255"/>
              <a:ext cx="7262037" cy="137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8F8230-26D8-4B77-B0A9-01CB00AEB7B6}"/>
                </a:ext>
              </a:extLst>
            </p:cNvPr>
            <p:cNvSpPr/>
            <p:nvPr/>
          </p:nvSpPr>
          <p:spPr>
            <a:xfrm>
              <a:off x="1073888" y="2439601"/>
              <a:ext cx="7070652" cy="754634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9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303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84575" y="339546"/>
            <a:ext cx="7053600" cy="66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Serializing the objects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700" y="2454625"/>
            <a:ext cx="6581775" cy="2344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2250"/>
            <a:ext cx="5280200" cy="114997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XML dumps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25" y="1836575"/>
            <a:ext cx="5882900" cy="184745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20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84575" y="1288875"/>
            <a:ext cx="8272500" cy="3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00050" indent="-285750">
              <a:lnSpc>
                <a:spcPct val="115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Mining GitHub to get projects built by Maven and apply filter criteria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00050" indent="-285750">
              <a:lnSpc>
                <a:spcPct val="115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/>
                <a:cs typeface="Calibri"/>
                <a:sym typeface="Calibri"/>
              </a:rPr>
              <a:t>Identifying API Refactoring opportunities:</a:t>
            </a:r>
          </a:p>
          <a:p>
            <a:pPr marL="857250" lvl="1" indent="-285750">
              <a:lnSpc>
                <a:spcPct val="115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API methods that are never used; They can be removed or deprecated in the next library version</a:t>
            </a:r>
          </a:p>
          <a:p>
            <a:pPr marL="857250" lvl="1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Argument(s) of the API function that is mostly constant in all projects and thus can be in-lined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00050" indent="-285750">
              <a:lnSpc>
                <a:spcPct val="115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Performing static and dynamic analysis to identify such opportunities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D62F4-1B19-4559-8B78-51265595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83" y="1189407"/>
            <a:ext cx="1294471" cy="680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Results and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APIs we instrumented: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JUnit 4.12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Httpclient 4.5.3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google guava 19.0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commons-io 2.4.0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slf4j-api 1.7.25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Refactoring suggestions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25" y="1889750"/>
            <a:ext cx="8121926" cy="682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36" name="Shape 436"/>
          <p:cNvGraphicFramePr/>
          <p:nvPr/>
        </p:nvGraphicFramePr>
        <p:xfrm>
          <a:off x="858350" y="28474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{97CE4D59-C2F7-4EDF-BA3B-144CFE8E5DE1}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#Calls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%Similarity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Similar parameter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Similar value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12007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99.7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message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&lt;null&gt;&lt;/null&gt;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7" name="Shape 437"/>
          <p:cNvSpPr txBox="1"/>
          <p:nvPr/>
        </p:nvSpPr>
        <p:spPr>
          <a:xfrm>
            <a:off x="511050" y="1235850"/>
            <a:ext cx="5908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junit.framework.Assert.assertEquals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84575" y="339545"/>
            <a:ext cx="7053600" cy="61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Refactoring suggestions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3" name="Shape 443"/>
          <p:cNvGraphicFramePr/>
          <p:nvPr/>
        </p:nvGraphicFramePr>
        <p:xfrm>
          <a:off x="564063" y="1559125"/>
          <a:ext cx="8015875" cy="2425290"/>
        </p:xfrm>
        <a:graphic>
          <a:graphicData uri="http://schemas.openxmlformats.org/drawingml/2006/table">
            <a:tbl>
              <a:tblPr>
                <a:noFill/>
                <a:tableStyleId>{97CE4D59-C2F7-4EDF-BA3B-144CFE8E5DE1}</a:tableStyleId>
              </a:tblPr>
              <a:tblGrid>
                <a:gridCol w="228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%Similarity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Similar Parameter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HttpRequestBase.setURI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259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76.24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uri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&lt;uri&gt;/&lt;/uri&gt;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CookieSpecRegistry.lookup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96.68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&lt;string&gt;default&lt;/string&gt;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SchemeRegistry.get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82.51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&lt;string&gt;default&lt;/string&gt;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SchemeRegistry.getScheme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82.51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&lt;string&gt;http&lt;/string&gt;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4" name="Shape 444"/>
          <p:cNvSpPr txBox="1"/>
          <p:nvPr/>
        </p:nvSpPr>
        <p:spPr>
          <a:xfrm>
            <a:off x="564075" y="857700"/>
            <a:ext cx="60348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org.apache.httpcomponents/httpclient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Refactoring suggestions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827475" y="1539690"/>
            <a:ext cx="6709800" cy="54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org.apache.http.conn.scheme.SchemeRegistry.getScheme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1" name="Shape 451"/>
          <p:cNvGraphicFramePr/>
          <p:nvPr/>
        </p:nvGraphicFramePr>
        <p:xfrm>
          <a:off x="893650" y="3179425"/>
          <a:ext cx="7633350" cy="792420"/>
        </p:xfrm>
        <a:graphic>
          <a:graphicData uri="http://schemas.openxmlformats.org/drawingml/2006/table">
            <a:tbl>
              <a:tblPr>
                <a:noFill/>
                <a:tableStyleId>{97CE4D59-C2F7-4EDF-BA3B-144CFE8E5DE1}</a:tableStyleId>
              </a:tblPr>
              <a:tblGrid>
                <a:gridCol w="18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#Calls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%Similarity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Similar parameter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Similar value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467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82.51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&lt;string&gt;http&lt;/string&gt;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25" y="2233150"/>
            <a:ext cx="6762750" cy="4953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Refactoring suggestions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27475" y="1539699"/>
            <a:ext cx="6709800" cy="508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com.google.common.collect.RegularImmutableList.listIterator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9" name="Shape 459"/>
          <p:cNvGraphicFramePr/>
          <p:nvPr/>
        </p:nvGraphicFramePr>
        <p:xfrm>
          <a:off x="952500" y="3101175"/>
          <a:ext cx="7239000" cy="792420"/>
        </p:xfrm>
        <a:graphic>
          <a:graphicData uri="http://schemas.openxmlformats.org/drawingml/2006/table">
            <a:tbl>
              <a:tblPr>
                <a:noFill/>
                <a:tableStyleId>{97CE4D59-C2F7-4EDF-BA3B-144CFE8E5DE1}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#Calls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%Similarity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Similar parameter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Similar value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13903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99.98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index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&lt;int&gt;0&lt;/int&gt;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0" name="Shape 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25" y="2197760"/>
            <a:ext cx="7858125" cy="48577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More results</a:t>
            </a:r>
            <a:endParaRPr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431025" y="3881350"/>
            <a:ext cx="81093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Complete statistics of dynamic analysis:</a:t>
            </a:r>
            <a:endParaRPr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https://docs.google.com/spreadsheets/d/1oDhQtXnJiwJps31GsHzbTiI2Ig7oERYuVGynEMDk7gU/edit?usp=sharing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67" name="Shape 467"/>
          <p:cNvGraphicFramePr/>
          <p:nvPr/>
        </p:nvGraphicFramePr>
        <p:xfrm>
          <a:off x="661300" y="1091738"/>
          <a:ext cx="7239000" cy="2590620"/>
        </p:xfrm>
        <a:graphic>
          <a:graphicData uri="http://schemas.openxmlformats.org/drawingml/2006/table">
            <a:tbl>
              <a:tblPr>
                <a:noFill/>
                <a:tableStyleId>{97CE4D59-C2F7-4EDF-BA3B-144CFE8E5DE1}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Functions Instrumented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Functions called from maven tests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Coverage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38.64%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Apache httpclient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15.85%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guava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3.04%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commons-io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4.74%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slf4j-api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3.60%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Inference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Dynamic analysis helps us find arguments which remain constant across many API calls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API functions which are rarely used can be determined given a large set of projects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Comparison with static analysis: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Dynamic calls are more than static calls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Challenges &amp; Threats to validity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329550" y="1059300"/>
            <a:ext cx="8499900" cy="362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Certain APIs require special environment setup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Many projects using the same version of API is difficult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Each github project has a different structure. So difficult to instrument using javassist and have a java agent for each project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Threats to validity: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Requires large number of projects to have a perfect analysis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Metric required to distribute counts across many projects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We only use maven tests. Can the API functions be invoked by some other means?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913D-E184-44FF-9FFD-7A901A38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361507"/>
            <a:ext cx="7053542" cy="1028430"/>
          </a:xfrm>
        </p:spPr>
        <p:txBody>
          <a:bodyPr/>
          <a:lstStyle/>
          <a:p>
            <a:pPr marL="1524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Acknowledgement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18C17-126F-4871-A4E2-EF7E4BFBE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Tianyi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Zhang for continuous guidance and support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http://javaparser.org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Javaparser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used for Static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https://tomassetti.me/resolve-method-calls-using-java-symbol-solver/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https://jboss-javassist.github.io/javassist/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Javassist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31FE05-E3F3-4EBB-A620-A825D72706F8}"/>
              </a:ext>
            </a:extLst>
          </p:cNvPr>
          <p:cNvSpPr txBox="1">
            <a:spLocks/>
          </p:cNvSpPr>
          <p:nvPr/>
        </p:nvSpPr>
        <p:spPr>
          <a:xfrm>
            <a:off x="382772" y="2057535"/>
            <a:ext cx="7326436" cy="102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24520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2784604" y="1881375"/>
            <a:ext cx="35748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20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Github mining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91925" y="1216625"/>
            <a:ext cx="7053600" cy="3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Google BigQuery was used to mine “good” Java repositories.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BigQuery has hosted complete GitHub code base in form of DBMS. Thus mining is simple using SQL like queries.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BigQuery keeps it updated using GitHub event stream.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Why BigQuery?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Stores the repository file structure.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Stores every file content in byte and string format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Supports searching by language and watch-count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GitHub and GHtorrent didn’t give access to file structure or the internal content.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25" y="966050"/>
            <a:ext cx="7851150" cy="37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1763825" y="2137750"/>
            <a:ext cx="2484900" cy="2520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953300" y="2572150"/>
            <a:ext cx="1372800" cy="2520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417000" y="3480025"/>
            <a:ext cx="1600500" cy="2520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445850" y="3956950"/>
            <a:ext cx="1600500" cy="2517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POM Parsing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Pom files are dependency management files used by Maven to build projects.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Recursively parsed all POM files for every repository to obtain the API and its corresponding version used.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Selected the top 4-5 API’s and the most used version for it.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For every API along with its version, separated the corresponding repositories using it to run Static &amp; Dynamic Analysis.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Top Results of POM Parser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2" name="Shape 232"/>
          <p:cNvGraphicFramePr/>
          <p:nvPr/>
        </p:nvGraphicFramePr>
        <p:xfrm>
          <a:off x="653200" y="1297400"/>
          <a:ext cx="7239000" cy="3169680"/>
        </p:xfrm>
        <a:graphic>
          <a:graphicData uri="http://schemas.openxmlformats.org/drawingml/2006/table">
            <a:tbl>
              <a:tblPr>
                <a:noFill/>
                <a:tableStyleId>{97CE4D59-C2F7-4EDF-BA3B-144CFE8E5DE1}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 Name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 of Repositories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HttpClient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4.5.3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Guava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Slf4j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1.7.25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Commons-io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2.4.0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Commons-lang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2.6.0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JavaxServlet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3.1.0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20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Static Parsing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arse the API source code and create it’s AST.</a:t>
            </a:r>
            <a:endParaRPr sz="1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isit every public method declaration and extract the following information: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577850" marR="0" lvl="1" indent="-28575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Fully qualified function name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577850" marR="0" lvl="1" indent="-28575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Number of parameters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577850" marR="0" lvl="1" indent="-28575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Fully qualified type of each parameter</a:t>
            </a:r>
            <a:endParaRPr sz="1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50" y="2018776"/>
            <a:ext cx="7580849" cy="8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98" y="449775"/>
            <a:ext cx="7207200" cy="7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1215</Words>
  <Application>Microsoft Office PowerPoint</Application>
  <PresentationFormat>On-screen Show (16:9)</PresentationFormat>
  <Paragraphs>297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Wingdings</vt:lpstr>
      <vt:lpstr>Calibri</vt:lpstr>
      <vt:lpstr>Arial</vt:lpstr>
      <vt:lpstr>Noto Sans Symbols</vt:lpstr>
      <vt:lpstr>Century Gothic</vt:lpstr>
      <vt:lpstr>Comfortaa</vt:lpstr>
      <vt:lpstr>Cambria</vt:lpstr>
      <vt:lpstr>Simple Light</vt:lpstr>
      <vt:lpstr>Ion</vt:lpstr>
      <vt:lpstr>Mining GitHub Projects for API Refactoring Opportunities</vt:lpstr>
      <vt:lpstr>Overview</vt:lpstr>
      <vt:lpstr>Problem Definition</vt:lpstr>
      <vt:lpstr>Github mining</vt:lpstr>
      <vt:lpstr>PowerPoint Presentation</vt:lpstr>
      <vt:lpstr>POM Parsing</vt:lpstr>
      <vt:lpstr>Top Results of POM Parser</vt:lpstr>
      <vt:lpstr>Static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the source code of repository</vt:lpstr>
      <vt:lpstr>PowerPoint Presentation</vt:lpstr>
      <vt:lpstr>ApiStorage Equals method</vt:lpstr>
      <vt:lpstr>Results and Analysis</vt:lpstr>
      <vt:lpstr>PowerPoint Presentation</vt:lpstr>
      <vt:lpstr>Percentage of Functions Not Used</vt:lpstr>
      <vt:lpstr>Inference</vt:lpstr>
      <vt:lpstr>Dynamic Analysis</vt:lpstr>
      <vt:lpstr>Instrumentation</vt:lpstr>
      <vt:lpstr>XStream</vt:lpstr>
      <vt:lpstr>Implementation</vt:lpstr>
      <vt:lpstr>MethodParser</vt:lpstr>
      <vt:lpstr>PowerPoint Presentation</vt:lpstr>
      <vt:lpstr>Serializing the objects</vt:lpstr>
      <vt:lpstr>XML dumps</vt:lpstr>
      <vt:lpstr>Results and Analysis</vt:lpstr>
      <vt:lpstr>Refactoring suggestions</vt:lpstr>
      <vt:lpstr>Refactoring suggestions</vt:lpstr>
      <vt:lpstr>Refactoring suggestions</vt:lpstr>
      <vt:lpstr>Refactoring suggestions</vt:lpstr>
      <vt:lpstr>More results</vt:lpstr>
      <vt:lpstr>Inference</vt:lpstr>
      <vt:lpstr>Challenges &amp; Threats to validity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GitHub Projects for API Refactoring Opportunities</dc:title>
  <cp:lastModifiedBy>Pratiksha Kap</cp:lastModifiedBy>
  <cp:revision>8</cp:revision>
  <dcterms:modified xsi:type="dcterms:W3CDTF">2018-06-11T18:52:15Z</dcterms:modified>
</cp:coreProperties>
</file>