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3"/>
  </p:notesMasterIdLst>
  <p:sldIdLst>
    <p:sldId id="257"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5"/>
    <p:restoredTop sz="94624"/>
  </p:normalViewPr>
  <p:slideViewPr>
    <p:cSldViewPr>
      <p:cViewPr>
        <p:scale>
          <a:sx n="35" d="100"/>
          <a:sy n="35" d="100"/>
        </p:scale>
        <p:origin x="-592" y="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3882390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smtClean="0">
                <a:solidFill>
                  <a:schemeClr val="tx1"/>
                </a:solidFill>
                <a:latin typeface="Times New Roman" charset="0"/>
                <a:ea typeface="Times New Roman" charset="0"/>
                <a:cs typeface="Times New Roman" charset="0"/>
              </a:rPr>
              <a:t>more thoroughly that might also affect crime numbers </a:t>
            </a:r>
            <a:endParaRPr kumimoji="1" lang="zh-TW" altLang="en-US" dirty="0"/>
          </a:p>
        </p:txBody>
      </p:sp>
      <p:sp>
        <p:nvSpPr>
          <p:cNvPr id="4" name="投影片編號版面配置區 3"/>
          <p:cNvSpPr>
            <a:spLocks noGrp="1"/>
          </p:cNvSpPr>
          <p:nvPr>
            <p:ph type="sldNum" idx="10"/>
          </p:nvPr>
        </p:nvSpPr>
        <p:spPr/>
        <p:txBody>
          <a:bodyPr/>
          <a:lstStyle/>
          <a:p>
            <a:fld id="{34908484-9DE6-F042-AA4C-444172591826}" type="slidenum">
              <a:rPr lang="en-GB" altLang="x-none" smtClean="0"/>
              <a:pPr/>
              <a:t>1</a:t>
            </a:fld>
            <a:endParaRPr lang="en-GB" altLang="x-none"/>
          </a:p>
        </p:txBody>
      </p:sp>
    </p:spTree>
    <p:extLst>
      <p:ext uri="{BB962C8B-B14F-4D97-AF65-F5344CB8AC3E}">
        <p14:creationId xmlns:p14="http://schemas.microsoft.com/office/powerpoint/2010/main" val="68768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591000" cy="27432000"/>
          </a:xfrm>
          <a:prstGeom prst="rect">
            <a:avLst/>
          </a:prstGeom>
        </p:spPr>
      </p:pic>
      <p:sp>
        <p:nvSpPr>
          <p:cNvPr id="2" name="Title 1"/>
          <p:cNvSpPr>
            <a:spLocks noGrp="1"/>
          </p:cNvSpPr>
          <p:nvPr>
            <p:ph type="ctrTitle"/>
          </p:nvPr>
        </p:nvSpPr>
        <p:spPr>
          <a:xfrm>
            <a:off x="10975892" y="7857068"/>
            <a:ext cx="22856912" cy="9685856"/>
          </a:xfrm>
        </p:spPr>
        <p:txBody>
          <a:bodyPr anchor="b">
            <a:normAutofit/>
          </a:bodyPr>
          <a:lstStyle>
            <a:lvl1pPr algn="r">
              <a:defRPr sz="176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975892" y="17542934"/>
            <a:ext cx="22856912" cy="5621868"/>
          </a:xfrm>
        </p:spPr>
        <p:txBody>
          <a:bodyPr anchor="t">
            <a:normAutofit/>
          </a:bodyPr>
          <a:lstStyle>
            <a:lvl1pPr marL="0" indent="0" algn="r">
              <a:buNone/>
              <a:defRPr sz="7200" cap="all">
                <a:solidFill>
                  <a:schemeClr val="tx1"/>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27009246" y="23482306"/>
            <a:ext cx="4848692" cy="1511300"/>
          </a:xfrm>
        </p:spPr>
        <p:txBody>
          <a:bodyPr/>
          <a:lstStyle/>
          <a:p>
            <a:endParaRPr lang="en-GB" altLang="x-none"/>
          </a:p>
        </p:txBody>
      </p:sp>
      <p:sp>
        <p:nvSpPr>
          <p:cNvPr id="5" name="Footer Placeholder 4"/>
          <p:cNvSpPr>
            <a:spLocks noGrp="1"/>
          </p:cNvSpPr>
          <p:nvPr>
            <p:ph type="ftr" sz="quarter" idx="11"/>
          </p:nvPr>
        </p:nvSpPr>
        <p:spPr>
          <a:xfrm>
            <a:off x="10975894" y="23482306"/>
            <a:ext cx="15728548" cy="1511300"/>
          </a:xfrm>
        </p:spPr>
        <p:txBody>
          <a:bodyPr/>
          <a:lstStyle/>
          <a:p>
            <a:endParaRPr lang="en-GB" altLang="x-none"/>
          </a:p>
        </p:txBody>
      </p:sp>
      <p:sp>
        <p:nvSpPr>
          <p:cNvPr id="6" name="Slide Number Placeholder 5"/>
          <p:cNvSpPr>
            <a:spLocks noGrp="1"/>
          </p:cNvSpPr>
          <p:nvPr>
            <p:ph type="sldNum" sz="quarter" idx="12"/>
          </p:nvPr>
        </p:nvSpPr>
        <p:spPr>
          <a:xfrm>
            <a:off x="32162740" y="23482306"/>
            <a:ext cx="1670064" cy="1511300"/>
          </a:xfrm>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4" y="18931460"/>
            <a:ext cx="31089600" cy="2266952"/>
          </a:xfrm>
        </p:spPr>
        <p:txBody>
          <a:bodyPr anchor="b">
            <a:normAutofit/>
          </a:bodyPr>
          <a:lstStyle>
            <a:lvl1pPr algn="l">
              <a:defRPr sz="80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657604" y="3728448"/>
            <a:ext cx="27432000" cy="126599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6400"/>
            </a:lvl1pPr>
          </a:lstStyle>
          <a:p>
            <a:pPr marL="0" lvl="0" indent="0" algn="ctr">
              <a:buNone/>
            </a:pPr>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828804" y="21198412"/>
            <a:ext cx="31089600" cy="1974848"/>
          </a:xfrm>
        </p:spPr>
        <p:txBody>
          <a:bodyPr>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14" y="2438410"/>
            <a:ext cx="31089596" cy="12496796"/>
          </a:xfrm>
        </p:spPr>
        <p:txBody>
          <a:bodyPr anchor="ctr">
            <a:normAutofit/>
          </a:bodyPr>
          <a:lstStyle>
            <a:lvl1pPr algn="l">
              <a:defRPr sz="12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10" y="17373600"/>
            <a:ext cx="31089596" cy="5791200"/>
          </a:xfrm>
        </p:spPr>
        <p:txBody>
          <a:bodyPr anchor="ctr">
            <a:normAutofit/>
          </a:bodyPr>
          <a:lstStyle>
            <a:lvl1pPr marL="0" indent="0" algn="l">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14" name="TextBox 13"/>
          <p:cNvSpPr txBox="1"/>
          <p:nvPr/>
        </p:nvSpPr>
        <p:spPr>
          <a:xfrm>
            <a:off x="1687186" y="287245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5" name="TextBox 14"/>
          <p:cNvSpPr txBox="1"/>
          <p:nvPr/>
        </p:nvSpPr>
        <p:spPr>
          <a:xfrm>
            <a:off x="30943202" y="11006684"/>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3516462" y="2438410"/>
            <a:ext cx="28365188" cy="10972796"/>
          </a:xfrm>
        </p:spPr>
        <p:txBody>
          <a:bodyPr anchor="ctr">
            <a:normAutofit/>
          </a:bodyPr>
          <a:lstStyle>
            <a:lvl1pPr algn="l">
              <a:defRPr sz="128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3954686" y="13411200"/>
            <a:ext cx="27504532" cy="1524000"/>
          </a:xfrm>
        </p:spPr>
        <p:txBody>
          <a:bodyPr anchor="ctr">
            <a:normAutofit/>
          </a:bodyPr>
          <a:lstStyle>
            <a:lvl1pPr marL="0" indent="0">
              <a:buFontTx/>
              <a:buNone/>
              <a:defRPr sz="6400"/>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849064" y="17373600"/>
            <a:ext cx="31089600" cy="5791200"/>
          </a:xfrm>
        </p:spPr>
        <p:txBody>
          <a:bodyPr anchor="ctr">
            <a:normAutofit/>
          </a:bodyPr>
          <a:lstStyle>
            <a:lvl1pPr marL="0" indent="0" algn="l">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6" y="13166592"/>
            <a:ext cx="31089604" cy="5875200"/>
          </a:xfrm>
        </p:spPr>
        <p:txBody>
          <a:bodyPr anchor="b">
            <a:normAutofit/>
          </a:bodyPr>
          <a:lstStyle>
            <a:lvl1pPr algn="l">
              <a:defRPr sz="11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0" y="19041792"/>
            <a:ext cx="31089608" cy="3441600"/>
          </a:xfrm>
        </p:spPr>
        <p:txBody>
          <a:bodyPr anchor="t">
            <a:normAutofit/>
          </a:bodyPr>
          <a:lstStyle>
            <a:lvl1pPr marL="0" indent="0" algn="l">
              <a:buNone/>
              <a:defRPr sz="72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11" name="TextBox 10"/>
          <p:cNvSpPr txBox="1"/>
          <p:nvPr/>
        </p:nvSpPr>
        <p:spPr>
          <a:xfrm>
            <a:off x="1687186" y="287245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6" name="TextBox 15"/>
          <p:cNvSpPr txBox="1"/>
          <p:nvPr/>
        </p:nvSpPr>
        <p:spPr>
          <a:xfrm>
            <a:off x="30943202" y="11006684"/>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3516462" y="2438410"/>
            <a:ext cx="28365188" cy="10972796"/>
          </a:xfrm>
        </p:spPr>
        <p:txBody>
          <a:bodyPr anchor="ctr">
            <a:normAutofit/>
          </a:bodyPr>
          <a:lstStyle>
            <a:lvl1pPr algn="l">
              <a:defRPr sz="128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828802" y="15544800"/>
            <a:ext cx="31089604" cy="3556000"/>
          </a:xfrm>
        </p:spPr>
        <p:txBody>
          <a:bodyPr vert="horz" lIns="91440" tIns="45720" rIns="91440" bIns="45720" rtlCol="0" anchor="b">
            <a:normAutofit/>
          </a:bodyPr>
          <a:lstStyle>
            <a:lvl1pPr>
              <a:buNone/>
              <a:defRPr lang="en-US" sz="80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828802" y="19100800"/>
            <a:ext cx="31089604" cy="4064000"/>
          </a:xfrm>
        </p:spPr>
        <p:txBody>
          <a:bodyPr anchor="t">
            <a:normAutofit/>
          </a:bodyPr>
          <a:lstStyle>
            <a:lvl1pPr marL="0" indent="0" algn="l">
              <a:buNone/>
              <a:defRPr sz="6400">
                <a:solidFill>
                  <a:schemeClr val="tx1"/>
                </a:solidFill>
              </a:defRPr>
            </a:lvl1pPr>
            <a:lvl2pPr marL="1828800" indent="0">
              <a:buNone/>
              <a:defRPr sz="64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57762" y="2438410"/>
            <a:ext cx="31089604" cy="10972796"/>
          </a:xfrm>
        </p:spPr>
        <p:txBody>
          <a:bodyPr vert="horz" lIns="91440" tIns="45720" rIns="91440" bIns="45720" rtlCol="0" anchor="ctr">
            <a:normAutofit/>
          </a:bodyPr>
          <a:lstStyle>
            <a:lvl1pPr>
              <a:defRPr lang="en-US" sz="11200"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1857762" y="14020800"/>
            <a:ext cx="31089604" cy="3352800"/>
          </a:xfrm>
        </p:spPr>
        <p:txBody>
          <a:bodyPr vert="horz" lIns="91440" tIns="45720" rIns="91440" bIns="45720" rtlCol="0" anchor="b">
            <a:normAutofit/>
          </a:bodyPr>
          <a:lstStyle>
            <a:lvl1pPr>
              <a:buNone/>
              <a:defRPr lang="en-US" sz="80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857758" y="17373600"/>
            <a:ext cx="31089604" cy="5791200"/>
          </a:xfrm>
        </p:spPr>
        <p:txBody>
          <a:bodyPr anchor="t">
            <a:normAutofit/>
          </a:bodyPr>
          <a:lstStyle>
            <a:lvl1pPr marL="0" indent="0" algn="l">
              <a:buNone/>
              <a:defRPr sz="6400">
                <a:solidFill>
                  <a:schemeClr val="tx1"/>
                </a:solidFill>
              </a:defRPr>
            </a:lvl1pPr>
            <a:lvl2pPr marL="1828800" indent="0">
              <a:buNone/>
              <a:defRPr sz="64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8" name="Title 1"/>
          <p:cNvSpPr>
            <a:spLocks noGrp="1"/>
          </p:cNvSpPr>
          <p:nvPr>
            <p:ph type="title"/>
          </p:nvPr>
        </p:nvSpPr>
        <p:spPr>
          <a:xfrm>
            <a:off x="1828800" y="2438406"/>
            <a:ext cx="31089600" cy="5825068"/>
          </a:xfrm>
        </p:spPr>
        <p:txBody>
          <a:bodyPr>
            <a:normAutofit/>
          </a:bodyPr>
          <a:lstStyle>
            <a:lvl1pPr>
              <a:defRPr sz="112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Vertical Title 1"/>
          <p:cNvSpPr>
            <a:spLocks noGrp="1"/>
          </p:cNvSpPr>
          <p:nvPr>
            <p:ph type="title" orient="vert"/>
          </p:nvPr>
        </p:nvSpPr>
        <p:spPr>
          <a:xfrm>
            <a:off x="26211914" y="2438402"/>
            <a:ext cx="6706484" cy="20726404"/>
          </a:xfrm>
        </p:spPr>
        <p:txBody>
          <a:bodyPr vert="eaVert">
            <a:normAutofit/>
          </a:bodyPr>
          <a:lstStyle>
            <a:lvl1pPr>
              <a:defRPr sz="112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828800" y="2438400"/>
            <a:ext cx="23960736" cy="20726400"/>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normAutofit/>
          </a:bodyPr>
          <a:lstStyle>
            <a:lvl1pPr>
              <a:defRPr sz="112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8" y="13234324"/>
            <a:ext cx="31089600" cy="5875200"/>
          </a:xfrm>
        </p:spPr>
        <p:txBody>
          <a:bodyPr anchor="b">
            <a:normAutofit/>
          </a:bodyPr>
          <a:lstStyle>
            <a:lvl1pPr algn="l">
              <a:defRPr sz="12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4" y="19109524"/>
            <a:ext cx="31089600" cy="3441600"/>
          </a:xfrm>
        </p:spPr>
        <p:txBody>
          <a:bodyPr anchor="t">
            <a:normAutofit/>
          </a:bodyPr>
          <a:lstStyle>
            <a:lvl1pPr marL="0" indent="0" algn="l">
              <a:buNone/>
              <a:defRPr sz="7200" cap="all">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828804" y="8568272"/>
            <a:ext cx="15252192" cy="14596536"/>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7666212" y="8568274"/>
            <a:ext cx="15252192" cy="1459653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normAutofit/>
          </a:bodyPr>
          <a:lstStyle>
            <a:lvl1pPr>
              <a:defRPr sz="128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73922" y="8873068"/>
            <a:ext cx="1416241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4" name="Content Placeholder 3"/>
          <p:cNvSpPr>
            <a:spLocks noGrp="1"/>
          </p:cNvSpPr>
          <p:nvPr>
            <p:ph sz="half" idx="2"/>
          </p:nvPr>
        </p:nvSpPr>
        <p:spPr>
          <a:xfrm>
            <a:off x="1828800" y="11480804"/>
            <a:ext cx="15252192" cy="11683992"/>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8844480" y="8873068"/>
            <a:ext cx="14073920"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6" name="Content Placeholder 5"/>
          <p:cNvSpPr>
            <a:spLocks noGrp="1"/>
          </p:cNvSpPr>
          <p:nvPr>
            <p:ph sz="quarter" idx="4"/>
          </p:nvPr>
        </p:nvSpPr>
        <p:spPr>
          <a:xfrm>
            <a:off x="17666208" y="11480804"/>
            <a:ext cx="15252192" cy="11683992"/>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4" y="2438406"/>
            <a:ext cx="31089600" cy="5825068"/>
          </a:xfrm>
        </p:spPr>
        <p:txBody>
          <a:bodyPr>
            <a:normAutofit/>
          </a:bodyPr>
          <a:lstStyle>
            <a:lvl1pPr>
              <a:defRPr sz="12800"/>
            </a:lvl1p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Date Placeholder 1"/>
          <p:cNvSpPr>
            <a:spLocks noGrp="1"/>
          </p:cNvSpPr>
          <p:nvPr>
            <p:ph type="dt" sz="half" idx="10"/>
          </p:nvPr>
        </p:nvSpPr>
        <p:spPr/>
        <p:txBody>
          <a:bodyPr/>
          <a:lstStyle/>
          <a:p>
            <a:endParaRPr lang="en-GB" altLang="x-none"/>
          </a:p>
        </p:txBody>
      </p:sp>
      <p:sp>
        <p:nvSpPr>
          <p:cNvPr id="3" name="Footer Placeholder 2"/>
          <p:cNvSpPr>
            <a:spLocks noGrp="1"/>
          </p:cNvSpPr>
          <p:nvPr>
            <p:ph type="ftr" sz="quarter" idx="11"/>
          </p:nvPr>
        </p:nvSpPr>
        <p:spPr/>
        <p:txBody>
          <a:bodyPr/>
          <a:lstStyle/>
          <a:p>
            <a:endParaRPr lang="en-GB" altLang="x-none"/>
          </a:p>
        </p:txBody>
      </p:sp>
      <p:sp>
        <p:nvSpPr>
          <p:cNvPr id="4" name="Slide Number Placeholder 3"/>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46872" y="6231472"/>
            <a:ext cx="11451640" cy="5757328"/>
          </a:xfrm>
        </p:spPr>
        <p:txBody>
          <a:bodyPr anchor="b">
            <a:normAutofit/>
          </a:bodyPr>
          <a:lstStyle>
            <a:lvl1pPr algn="l">
              <a:defRPr sz="96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4424578" y="2438404"/>
            <a:ext cx="18511900" cy="20726400"/>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846872" y="11988802"/>
            <a:ext cx="11451640" cy="7382940"/>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48512" y="6942688"/>
            <a:ext cx="16388816" cy="5486400"/>
          </a:xfrm>
        </p:spPr>
        <p:txBody>
          <a:bodyPr anchor="b">
            <a:normAutofit/>
          </a:bodyPr>
          <a:lstStyle>
            <a:lvl1pPr algn="l">
              <a:defRPr sz="96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20116800" y="3657600"/>
            <a:ext cx="12801600" cy="1828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6400" dirty="0"/>
            </a:lvl1pPr>
          </a:lstStyle>
          <a:p>
            <a:pPr marL="0" lvl="0" indent="0" algn="ctr">
              <a:buNone/>
            </a:pPr>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848512" y="12429088"/>
            <a:ext cx="16388816" cy="7315200"/>
          </a:xfrm>
        </p:spPr>
        <p:txBody>
          <a:bodyPr anchor="t">
            <a:normAutofit/>
          </a:bodyPr>
          <a:lstStyle>
            <a:lvl1pPr marL="0" indent="0">
              <a:buNone/>
              <a:defRPr sz="64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438406"/>
            <a:ext cx="31089600" cy="5825068"/>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0" y="8568274"/>
            <a:ext cx="31089600" cy="14596532"/>
          </a:xfrm>
          <a:prstGeom prst="rect">
            <a:avLst/>
          </a:prstGeom>
        </p:spPr>
        <p:txBody>
          <a:bodyPr vert="horz" lIns="91440" tIns="45720" rIns="91440" bIns="45720" rtlCol="0"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6094850" y="23482306"/>
            <a:ext cx="4848692" cy="15113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endParaRPr lang="en-GB" altLang="x-none"/>
          </a:p>
        </p:txBody>
      </p:sp>
      <p:sp>
        <p:nvSpPr>
          <p:cNvPr id="5" name="Footer Placeholder 4"/>
          <p:cNvSpPr>
            <a:spLocks noGrp="1"/>
          </p:cNvSpPr>
          <p:nvPr>
            <p:ph type="ftr" sz="quarter" idx="3"/>
          </p:nvPr>
        </p:nvSpPr>
        <p:spPr>
          <a:xfrm>
            <a:off x="1828802" y="23482306"/>
            <a:ext cx="23961244" cy="1511300"/>
          </a:xfrm>
          <a:prstGeom prst="rect">
            <a:avLst/>
          </a:prstGeom>
        </p:spPr>
        <p:txBody>
          <a:bodyPr vert="horz" lIns="91440" tIns="45720" rIns="91440" bIns="45720" rtlCol="0" anchor="ctr"/>
          <a:lstStyle>
            <a:lvl1pPr algn="l">
              <a:defRPr sz="4000" b="0" i="0">
                <a:solidFill>
                  <a:schemeClr val="tx1"/>
                </a:solidFill>
                <a:effectLst/>
                <a:latin typeface="+mn-lt"/>
              </a:defRPr>
            </a:lvl1pPr>
          </a:lstStyle>
          <a:p>
            <a:endParaRPr lang="en-GB" altLang="x-none"/>
          </a:p>
        </p:txBody>
      </p:sp>
      <p:sp>
        <p:nvSpPr>
          <p:cNvPr id="6" name="Slide Number Placeholder 5"/>
          <p:cNvSpPr>
            <a:spLocks noGrp="1"/>
          </p:cNvSpPr>
          <p:nvPr>
            <p:ph type="sldNum" sz="quarter" idx="4"/>
          </p:nvPr>
        </p:nvSpPr>
        <p:spPr>
          <a:xfrm>
            <a:off x="31248340" y="23482306"/>
            <a:ext cx="1670064" cy="15113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42098935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1828800" rtl="0" eaLnBrk="1" latinLnBrk="0" hangingPunct="1">
        <a:spcBef>
          <a:spcPct val="0"/>
        </a:spcBef>
        <a:buNone/>
        <a:defRPr sz="1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43000" indent="-1143000" algn="l" defTabSz="1828800" rtl="0" eaLnBrk="1" latinLnBrk="0" hangingPunct="1">
        <a:spcBef>
          <a:spcPts val="0"/>
        </a:spcBef>
        <a:spcAft>
          <a:spcPts val="4000"/>
        </a:spcAft>
        <a:buClr>
          <a:schemeClr val="tx1"/>
        </a:buClr>
        <a:buSzPct val="100000"/>
        <a:buFont typeface="Arial"/>
        <a:buChar char="•"/>
        <a:defRPr sz="7200" kern="1200" cap="none">
          <a:solidFill>
            <a:schemeClr val="tx1"/>
          </a:solidFill>
          <a:effectLst/>
          <a:latin typeface="+mn-lt"/>
          <a:ea typeface="+mn-ea"/>
          <a:cs typeface="+mn-cs"/>
        </a:defRPr>
      </a:lvl1pPr>
      <a:lvl2pPr marL="2971800" indent="-1143000" algn="l" defTabSz="1828800" rtl="0" eaLnBrk="1" latinLnBrk="0" hangingPunct="1">
        <a:spcBef>
          <a:spcPts val="0"/>
        </a:spcBef>
        <a:spcAft>
          <a:spcPts val="4000"/>
        </a:spcAft>
        <a:buClr>
          <a:schemeClr val="tx1"/>
        </a:buClr>
        <a:buSzPct val="100000"/>
        <a:buFont typeface="Arial"/>
        <a:buChar char="•"/>
        <a:defRPr sz="6400" kern="1200" cap="none">
          <a:solidFill>
            <a:schemeClr val="tx1"/>
          </a:solidFill>
          <a:effectLst/>
          <a:latin typeface="+mn-lt"/>
          <a:ea typeface="+mn-ea"/>
          <a:cs typeface="+mn-cs"/>
        </a:defRPr>
      </a:lvl2pPr>
      <a:lvl3pPr marL="4800600" indent="-1143000" algn="l" defTabSz="1828800" rtl="0" eaLnBrk="1" latinLnBrk="0" hangingPunct="1">
        <a:spcBef>
          <a:spcPts val="0"/>
        </a:spcBef>
        <a:spcAft>
          <a:spcPts val="4000"/>
        </a:spcAft>
        <a:buClr>
          <a:schemeClr val="tx1"/>
        </a:buClr>
        <a:buSzPct val="100000"/>
        <a:buFont typeface="Arial"/>
        <a:buChar char="•"/>
        <a:defRPr sz="5600" kern="1200" cap="none">
          <a:solidFill>
            <a:schemeClr val="tx1"/>
          </a:solidFill>
          <a:effectLst/>
          <a:latin typeface="+mn-lt"/>
          <a:ea typeface="+mn-ea"/>
          <a:cs typeface="+mn-cs"/>
        </a:defRPr>
      </a:lvl3pPr>
      <a:lvl4pPr marL="6172200" indent="-6858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4pPr>
      <a:lvl5pPr marL="8001000" indent="-6858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5pPr>
      <a:lvl6pPr marL="100584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6pPr>
      <a:lvl7pPr marL="118872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7pPr>
      <a:lvl8pPr marL="137160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8pPr>
      <a:lvl9pPr marL="155448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5200" y="-128329"/>
            <a:ext cx="31546800" cy="2770820"/>
          </a:xfrm>
        </p:spPr>
        <p:txBody>
          <a:bodyPr>
            <a:normAutofit fontScale="90000"/>
          </a:bodyPr>
          <a:lstStyle/>
          <a:p>
            <a:pPr algn="ctr">
              <a:lnSpc>
                <a:spcPct val="150000"/>
              </a:lnSpc>
            </a:pPr>
            <a:r>
              <a:rPr kumimoji="1" lang="en-US" altLang="zh-TW" sz="6000" dirty="0">
                <a:ln w="0"/>
                <a:solidFill>
                  <a:schemeClr val="tx1"/>
                </a:solidFill>
                <a:effectLst>
                  <a:outerShdw blurRad="38100" dist="19050" dir="2700000" algn="tl" rotWithShape="0">
                    <a:schemeClr val="dk1">
                      <a:alpha val="40000"/>
                    </a:schemeClr>
                  </a:outerShdw>
                </a:effectLst>
              </a:rPr>
              <a:t>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The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Impact </a:t>
            </a: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of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Crime </a:t>
            </a: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on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Property Values</a:t>
            </a:r>
            <a:r>
              <a:rPr kumimoji="1" lang="en-US" altLang="zh-TW" sz="6000" dirty="0">
                <a:ln w="0"/>
                <a:solidFill>
                  <a:schemeClr val="tx1"/>
                </a:solidFill>
                <a:effectLst>
                  <a:outerShdw blurRad="38100" dist="19050" dir="2700000" algn="tl" rotWithShape="0">
                    <a:schemeClr val="dk1">
                      <a:alpha val="40000"/>
                    </a:schemeClr>
                  </a:outerShdw>
                </a:effectLst>
              </a:rPr>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6000" dirty="0" err="1">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Xiaotong</a:t>
            </a:r>
            <a:r>
              <a:rPr kumimoji="1" lang="en-US" altLang="zh-TW"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a:t>
            </a:r>
            <a:r>
              <a:rPr kumimoji="1" lang="en-US" altLang="zh-TW" sz="60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Niu, Po-Yu </a:t>
            </a:r>
            <a:r>
              <a:rPr kumimoji="1" lang="en-US" altLang="zh-TW"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Tseng</a:t>
            </a:r>
            <a:endParaRPr kumimoji="1" lang="zh-TW" altLang="en-US"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endParaRPr>
          </a:p>
        </p:txBody>
      </p:sp>
      <p:sp>
        <p:nvSpPr>
          <p:cNvPr id="3" name="文字版面配置區 2"/>
          <p:cNvSpPr>
            <a:spLocks noGrp="1"/>
          </p:cNvSpPr>
          <p:nvPr>
            <p:ph type="body" idx="1"/>
          </p:nvPr>
        </p:nvSpPr>
        <p:spPr>
          <a:xfrm>
            <a:off x="441775" y="4372697"/>
            <a:ext cx="10415059" cy="12550602"/>
          </a:xfrm>
        </p:spPr>
        <p:txBody>
          <a:bodyPr>
            <a:normAutofit lnSpcReduction="10000"/>
          </a:bodyPr>
          <a:lstStyle/>
          <a:p>
            <a:pPr algn="ctr"/>
            <a:r>
              <a:rPr lang="en-US" altLang="zh-TW" sz="4000" b="1" u="sng" dirty="0">
                <a:latin typeface="Times New Roman" charset="0"/>
                <a:ea typeface="Times New Roman" charset="0"/>
                <a:cs typeface="Times New Roman" charset="0"/>
              </a:rPr>
              <a:t>Introduction</a:t>
            </a:r>
            <a:endParaRPr lang="en-US" altLang="zh-TW" sz="4000" b="1" dirty="0">
              <a:latin typeface="Times New Roman" charset="0"/>
              <a:ea typeface="Times New Roman" charset="0"/>
              <a:cs typeface="Times New Roman" charset="0"/>
            </a:endParaRPr>
          </a:p>
          <a:p>
            <a:r>
              <a:rPr lang="en-US" altLang="zh-TW" sz="3200" dirty="0">
                <a:latin typeface="Times New Roman" charset="0"/>
                <a:ea typeface="Times New Roman" charset="0"/>
                <a:cs typeface="Times New Roman" charset="0"/>
              </a:rPr>
              <a:t>For most people nowadays, the most pressing demand is to improve their living standards. In a crowded city like Boston, one of the main factors that influence people’s decision on choosing residential properties is the amount of crime incidents that had happened in their respective area. For this project, we attempt to analyze the relationship between property prices in 2015 and the number of crime incidents that had happened in 2015 in the Boston area.</a:t>
            </a:r>
          </a:p>
          <a:p>
            <a:r>
              <a:rPr lang="en-US" altLang="zh-TW" sz="3200" dirty="0">
                <a:latin typeface="Times New Roman" charset="0"/>
                <a:ea typeface="Times New Roman" charset="0"/>
                <a:cs typeface="Times New Roman" charset="0"/>
              </a:rPr>
              <a:t>We use Relational Paradigm to extract certain data from </a:t>
            </a:r>
            <a:r>
              <a:rPr lang="en-US" altLang="zh-TW" sz="3200" i="1" dirty="0">
                <a:latin typeface="Times New Roman" charset="0"/>
                <a:ea typeface="Times New Roman" charset="0"/>
                <a:cs typeface="Times New Roman" charset="0"/>
              </a:rPr>
              <a:t>City of Boston Data Portal</a:t>
            </a:r>
            <a:r>
              <a:rPr lang="en-US" altLang="zh-TW" sz="3200" dirty="0">
                <a:latin typeface="Times New Roman" charset="0"/>
                <a:ea typeface="Times New Roman" charset="0"/>
                <a:cs typeface="Times New Roman" charset="0"/>
              </a:rPr>
              <a:t>: Property Assessment 2015 and Crime Incident Reports. First, we assume higher property price will lead to lower number of crime incidents. To test our assumption, we use statistical analysis to find if the correlation value between the two is negative, and how strongly they are correlated; we also look at the p-value to check the accuracy of our correlation value. Secondly, we use k-means technique to find the most optimized point where the property is the cheapest yet the safest, which indicates that the frequency of crime incidents happened around that point is the smallest.</a:t>
            </a:r>
          </a:p>
          <a:p>
            <a:r>
              <a:rPr lang="en-US" altLang="zh-TW" sz="3200" dirty="0">
                <a:latin typeface="Times New Roman" charset="0"/>
                <a:ea typeface="Times New Roman" charset="0"/>
                <a:cs typeface="Times New Roman" charset="0"/>
              </a:rPr>
              <a:t>Overall, we implement two techniques: statistical analysis and optimization(k-means) to study the relationship between the 2015 property price and the number of crime incidents in Boston area.</a:t>
            </a:r>
          </a:p>
        </p:txBody>
      </p:sp>
      <p:pic>
        <p:nvPicPr>
          <p:cNvPr id="39" name="內容版面配置區 3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7175" y="17373600"/>
            <a:ext cx="10340663" cy="9429687"/>
          </a:xfrm>
        </p:spPr>
      </p:pic>
      <p:sp>
        <p:nvSpPr>
          <p:cNvPr id="5" name="文字版面配置區 4"/>
          <p:cNvSpPr>
            <a:spLocks noGrp="1"/>
          </p:cNvSpPr>
          <p:nvPr>
            <p:ph type="body" sz="quarter" idx="3"/>
          </p:nvPr>
        </p:nvSpPr>
        <p:spPr>
          <a:xfrm>
            <a:off x="12039600" y="16383000"/>
            <a:ext cx="12573000" cy="10213326"/>
          </a:xfrm>
        </p:spPr>
        <p:txBody>
          <a:bodyPr>
            <a:normAutofit/>
          </a:bodyPr>
          <a:lstStyle/>
          <a:p>
            <a:pPr algn="ctr">
              <a:lnSpc>
                <a:spcPct val="100000"/>
              </a:lnSpc>
            </a:pPr>
            <a:r>
              <a:rPr kumimoji="1" lang="en-US" altLang="zh-TW" sz="4000" b="1" u="sng" dirty="0">
                <a:latin typeface="Times New Roman" charset="0"/>
                <a:ea typeface="Times New Roman" charset="0"/>
                <a:cs typeface="Times New Roman" charset="0"/>
              </a:rPr>
              <a:t>Statistical Analysis</a:t>
            </a:r>
            <a:endParaRPr kumimoji="1" lang="zh-TW" altLang="zh-TW" sz="4000" b="1" u="sng" dirty="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As for the </a:t>
            </a:r>
            <a:r>
              <a:rPr lang="en-US" altLang="zh-TW" sz="3200" b="0" dirty="0">
                <a:latin typeface="Times New Roman" charset="0"/>
                <a:ea typeface="Times New Roman" charset="0"/>
                <a:cs typeface="Times New Roman" charset="0"/>
              </a:rPr>
              <a:t>statistical </a:t>
            </a:r>
            <a:r>
              <a:rPr lang="en-US" altLang="zh-TW" sz="3200" b="0" dirty="0" smtClean="0">
                <a:latin typeface="Times New Roman" charset="0"/>
                <a:ea typeface="Times New Roman" charset="0"/>
                <a:cs typeface="Times New Roman" charset="0"/>
              </a:rPr>
              <a:t>analysis, </a:t>
            </a:r>
            <a:r>
              <a:rPr lang="en-US" altLang="zh-TW" sz="3200" b="0" dirty="0">
                <a:latin typeface="Times New Roman" charset="0"/>
                <a:ea typeface="Times New Roman" charset="0"/>
                <a:cs typeface="Times New Roman" charset="0"/>
              </a:rPr>
              <a:t>we want to find the correlation between property price and number of crime </a:t>
            </a:r>
            <a:r>
              <a:rPr lang="en-US" altLang="zh-TW" sz="3200" b="0" dirty="0" smtClean="0">
                <a:latin typeface="Times New Roman" charset="0"/>
                <a:ea typeface="Times New Roman" charset="0"/>
                <a:cs typeface="Times New Roman" charset="0"/>
              </a:rPr>
              <a:t>incidents; we expected that the higher property </a:t>
            </a:r>
            <a:r>
              <a:rPr lang="en-US" altLang="zh-TW" sz="3200" b="0" dirty="0">
                <a:latin typeface="Times New Roman" charset="0"/>
                <a:ea typeface="Times New Roman" charset="0"/>
                <a:cs typeface="Times New Roman" charset="0"/>
              </a:rPr>
              <a:t>price will lead to lower number of crime incidents. We first use the definition of r-tree and polygon to correspond “property15_price_coordination_float” to “</a:t>
            </a:r>
            <a:r>
              <a:rPr lang="en-US" altLang="zh-TW" sz="3200" b="0" dirty="0" err="1" smtClean="0">
                <a:latin typeface="Times New Roman" charset="0"/>
                <a:ea typeface="Times New Roman" charset="0"/>
                <a:cs typeface="Times New Roman" charset="0"/>
              </a:rPr>
              <a:t>zip_to_coor</a:t>
            </a:r>
            <a:r>
              <a:rPr lang="en-US" altLang="zh-TW" sz="3200" dirty="0" smtClean="0">
                <a:latin typeface="Times New Roman" charset="0"/>
                <a:ea typeface="Times New Roman" charset="0"/>
                <a:cs typeface="Times New Roman" charset="0"/>
              </a:rPr>
              <a:t>,” </a:t>
            </a:r>
            <a:r>
              <a:rPr lang="en-US" altLang="zh-TW" sz="3200" b="0" dirty="0" smtClean="0">
                <a:latin typeface="Times New Roman" charset="0"/>
                <a:ea typeface="Times New Roman" charset="0"/>
                <a:cs typeface="Times New Roman" charset="0"/>
              </a:rPr>
              <a:t> </a:t>
            </a:r>
            <a:r>
              <a:rPr lang="en-US" altLang="zh-TW" sz="3200" b="0" dirty="0">
                <a:latin typeface="Times New Roman" charset="0"/>
                <a:ea typeface="Times New Roman" charset="0"/>
                <a:cs typeface="Times New Roman" charset="0"/>
              </a:rPr>
              <a:t>compute the number of properties and the average price of properties in each zip code, </a:t>
            </a:r>
            <a:r>
              <a:rPr lang="en-US" altLang="zh-TW" sz="3200" b="0" dirty="0" smtClean="0">
                <a:latin typeface="Times New Roman" charset="0"/>
                <a:ea typeface="Times New Roman" charset="0"/>
                <a:cs typeface="Times New Roman" charset="0"/>
              </a:rPr>
              <a:t>and the result </a:t>
            </a:r>
            <a:r>
              <a:rPr lang="en-US" altLang="zh-TW" sz="3200" b="0" dirty="0">
                <a:latin typeface="Times New Roman" charset="0"/>
                <a:ea typeface="Times New Roman" charset="0"/>
                <a:cs typeface="Times New Roman" charset="0"/>
              </a:rPr>
              <a:t>shows all the zip codes along with its corresponding average property price in Boston area. </a:t>
            </a:r>
            <a:endParaRPr lang="en-US" altLang="zh-TW" sz="3200" b="0"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Second</a:t>
            </a:r>
            <a:r>
              <a:rPr lang="en-US" altLang="zh-TW" sz="3200" b="0" dirty="0">
                <a:latin typeface="Times New Roman" charset="0"/>
                <a:ea typeface="Times New Roman" charset="0"/>
                <a:cs typeface="Times New Roman" charset="0"/>
              </a:rPr>
              <a:t>, we also use the same definition we mentioned earlier to correspond “crime_15coordination” to “</a:t>
            </a:r>
            <a:r>
              <a:rPr lang="en-US" altLang="zh-TW" sz="3200" b="0" dirty="0" err="1" smtClean="0">
                <a:latin typeface="Times New Roman" charset="0"/>
                <a:ea typeface="Times New Roman" charset="0"/>
                <a:cs typeface="Times New Roman" charset="0"/>
              </a:rPr>
              <a:t>zip_to_coor</a:t>
            </a:r>
            <a:r>
              <a:rPr lang="en-US" altLang="zh-TW" sz="3200" b="0" dirty="0" smtClean="0">
                <a:latin typeface="Times New Roman" charset="0"/>
                <a:ea typeface="Times New Roman" charset="0"/>
                <a:cs typeface="Times New Roman" charset="0"/>
              </a:rPr>
              <a:t>,” compute </a:t>
            </a:r>
            <a:r>
              <a:rPr lang="en-US" altLang="zh-TW" sz="3200" b="0" dirty="0">
                <a:latin typeface="Times New Roman" charset="0"/>
                <a:ea typeface="Times New Roman" charset="0"/>
                <a:cs typeface="Times New Roman" charset="0"/>
              </a:rPr>
              <a:t>how many crime incidents happened within each zip code, and the result will show all the zip codes along with its corresponding number of crime incidents. Finally, we find the correlation between the average price of properties and the amount of crime </a:t>
            </a:r>
            <a:r>
              <a:rPr lang="en-US" altLang="zh-TW" sz="3200" b="0" dirty="0" smtClean="0">
                <a:latin typeface="Times New Roman" charset="0"/>
                <a:ea typeface="Times New Roman" charset="0"/>
                <a:cs typeface="Times New Roman" charset="0"/>
              </a:rPr>
              <a:t>incidents. The number we got is:</a:t>
            </a:r>
            <a:r>
              <a:rPr lang="en-US" altLang="zh-TW" sz="3200" dirty="0">
                <a:latin typeface="Times New Roman" charset="0"/>
                <a:ea typeface="Times New Roman" charset="0"/>
                <a:cs typeface="Times New Roman" charset="0"/>
              </a:rPr>
              <a:t> </a:t>
            </a:r>
            <a:r>
              <a:rPr lang="en-US" altLang="zh-TW" sz="3200" b="1" dirty="0" smtClean="0">
                <a:latin typeface="Times New Roman" charset="0"/>
                <a:ea typeface="Times New Roman" charset="0"/>
                <a:cs typeface="Times New Roman" charset="0"/>
              </a:rPr>
              <a:t>-0.246.</a:t>
            </a:r>
            <a:endParaRPr lang="zh-TW" altLang="zh-TW" sz="3200" b="1" dirty="0">
              <a:latin typeface="Times New Roman" charset="0"/>
              <a:ea typeface="Times New Roman" charset="0"/>
              <a:cs typeface="Times New Roman" charset="0"/>
            </a:endParaRPr>
          </a:p>
          <a:p>
            <a:pPr>
              <a:lnSpc>
                <a:spcPct val="100000"/>
              </a:lnSpc>
            </a:pPr>
            <a:endParaRPr kumimoji="1" lang="zh-TW" altLang="en-US" sz="2800" b="0" dirty="0">
              <a:latin typeface="Times New Roman" charset="0"/>
              <a:ea typeface="Times New Roman" charset="0"/>
              <a:cs typeface="Times New Roman" charset="0"/>
            </a:endParaRPr>
          </a:p>
        </p:txBody>
      </p:sp>
      <p:cxnSp>
        <p:nvCxnSpPr>
          <p:cNvPr id="18" name="直線接點 17"/>
          <p:cNvCxnSpPr/>
          <p:nvPr/>
        </p:nvCxnSpPr>
        <p:spPr bwMode="auto">
          <a:xfrm>
            <a:off x="0" y="4267200"/>
            <a:ext cx="36576000" cy="0"/>
          </a:xfrm>
          <a:prstGeom prst="line">
            <a:avLst/>
          </a:prstGeom>
          <a:ln w="76200">
            <a:solidFill>
              <a:schemeClr val="accent5">
                <a:lumMod val="20000"/>
                <a:lumOff val="80000"/>
              </a:schemeClr>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
        <p:nvSpPr>
          <p:cNvPr id="19" name="文字版面配置區 2"/>
          <p:cNvSpPr txBox="1">
            <a:spLocks/>
          </p:cNvSpPr>
          <p:nvPr/>
        </p:nvSpPr>
        <p:spPr bwMode="auto">
          <a:xfrm>
            <a:off x="25909765" y="4964931"/>
            <a:ext cx="10029470" cy="5551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lnSpc>
                <a:spcPct val="200000"/>
              </a:lnSpc>
            </a:pPr>
            <a:r>
              <a:rPr kumimoji="1" lang="en-US" altLang="zh-TW" sz="4000" u="sng" dirty="0" smtClean="0">
                <a:solidFill>
                  <a:schemeClr val="tx1"/>
                </a:solidFill>
                <a:latin typeface="Times New Roman" charset="0"/>
                <a:ea typeface="Times New Roman" charset="0"/>
                <a:cs typeface="Times New Roman" charset="0"/>
              </a:rPr>
              <a:t>K-Means</a:t>
            </a:r>
            <a:endParaRPr kumimoji="1" lang="zh-TW" altLang="zh-TW" sz="4000" u="sng" dirty="0">
              <a:solidFill>
                <a:schemeClr val="tx1"/>
              </a:solidFill>
              <a:latin typeface="Times New Roman" charset="0"/>
              <a:ea typeface="Times New Roman" charset="0"/>
              <a:cs typeface="Times New Roman" charset="0"/>
            </a:endParaRPr>
          </a:p>
          <a:p>
            <a:r>
              <a:rPr lang="en-US" altLang="zh-TW" sz="3200" b="0" dirty="0">
                <a:solidFill>
                  <a:schemeClr val="tx1"/>
                </a:solidFill>
                <a:latin typeface="Times New Roman" charset="0"/>
                <a:ea typeface="Times New Roman" charset="0"/>
                <a:cs typeface="Times New Roman" charset="0"/>
              </a:rPr>
              <a:t>For the k-means </a:t>
            </a:r>
            <a:r>
              <a:rPr lang="en-US" altLang="zh-TW" sz="3200" b="0" dirty="0" smtClean="0">
                <a:solidFill>
                  <a:schemeClr val="tx1"/>
                </a:solidFill>
                <a:latin typeface="Times New Roman" charset="0"/>
                <a:ea typeface="Times New Roman" charset="0"/>
                <a:cs typeface="Times New Roman" charset="0"/>
              </a:rPr>
              <a:t>section, </a:t>
            </a:r>
            <a:r>
              <a:rPr lang="en-US" altLang="zh-TW" sz="3200" b="0" dirty="0">
                <a:solidFill>
                  <a:schemeClr val="tx1"/>
                </a:solidFill>
                <a:latin typeface="Times New Roman" charset="0"/>
                <a:ea typeface="Times New Roman" charset="0"/>
                <a:cs typeface="Times New Roman" charset="0"/>
              </a:rPr>
              <a:t>we want to find the most optimized point where the property is the </a:t>
            </a:r>
            <a:r>
              <a:rPr lang="en-US" altLang="zh-TW" sz="3200" b="0" dirty="0" smtClean="0">
                <a:solidFill>
                  <a:schemeClr val="tx1"/>
                </a:solidFill>
                <a:latin typeface="Times New Roman" charset="0"/>
                <a:ea typeface="Times New Roman" charset="0"/>
                <a:cs typeface="Times New Roman" charset="0"/>
              </a:rPr>
              <a:t>cheapest yet </a:t>
            </a:r>
            <a:r>
              <a:rPr lang="en-US" altLang="zh-TW" sz="3200" b="0" dirty="0">
                <a:solidFill>
                  <a:schemeClr val="tx1"/>
                </a:solidFill>
                <a:latin typeface="Times New Roman" charset="0"/>
                <a:ea typeface="Times New Roman" charset="0"/>
                <a:cs typeface="Times New Roman" charset="0"/>
              </a:rPr>
              <a:t>the safest (farthest from crime incidents). To do so, we input “crime_15coordination” to our k-means function and find the most optimized coordinate. </a:t>
            </a:r>
            <a:r>
              <a:rPr lang="en-US" altLang="zh-TW" sz="3200" b="0" dirty="0" smtClean="0">
                <a:solidFill>
                  <a:schemeClr val="tx1"/>
                </a:solidFill>
                <a:latin typeface="Times New Roman" charset="0"/>
                <a:ea typeface="Times New Roman" charset="0"/>
                <a:cs typeface="Times New Roman" charset="0"/>
              </a:rPr>
              <a:t>Then we </a:t>
            </a:r>
            <a:r>
              <a:rPr lang="en-US" altLang="zh-TW" sz="3200" b="0" dirty="0">
                <a:solidFill>
                  <a:schemeClr val="tx1"/>
                </a:solidFill>
                <a:latin typeface="Times New Roman" charset="0"/>
                <a:ea typeface="Times New Roman" charset="0"/>
                <a:cs typeface="Times New Roman" charset="0"/>
              </a:rPr>
              <a:t>correspond the coordinate back to polygon and </a:t>
            </a:r>
            <a:r>
              <a:rPr lang="en-US" altLang="zh-TW" sz="3200" b="0" dirty="0" smtClean="0">
                <a:solidFill>
                  <a:schemeClr val="tx1"/>
                </a:solidFill>
                <a:latin typeface="Times New Roman" charset="0"/>
                <a:ea typeface="Times New Roman" charset="0"/>
                <a:cs typeface="Times New Roman" charset="0"/>
              </a:rPr>
              <a:t>claim </a:t>
            </a:r>
            <a:r>
              <a:rPr lang="en-US" altLang="zh-TW" sz="3200" b="0" dirty="0">
                <a:solidFill>
                  <a:schemeClr val="tx1"/>
                </a:solidFill>
                <a:latin typeface="Times New Roman" charset="0"/>
                <a:ea typeface="Times New Roman" charset="0"/>
                <a:cs typeface="Times New Roman" charset="0"/>
              </a:rPr>
              <a:t>the zip code we get is the area where people can obtain property that is both the cheapest and the </a:t>
            </a:r>
            <a:r>
              <a:rPr lang="en-US" altLang="zh-TW" sz="3200" b="0" dirty="0" smtClean="0">
                <a:solidFill>
                  <a:schemeClr val="tx1"/>
                </a:solidFill>
                <a:latin typeface="Times New Roman" charset="0"/>
                <a:ea typeface="Times New Roman" charset="0"/>
                <a:cs typeface="Times New Roman" charset="0"/>
              </a:rPr>
              <a:t>safest. The zip code we obtained is “02119”.</a:t>
            </a:r>
            <a:endParaRPr lang="zh-TW" altLang="zh-TW" sz="3200" b="0" dirty="0">
              <a:solidFill>
                <a:schemeClr val="tx1"/>
              </a:solidFill>
              <a:latin typeface="Times New Roman" charset="0"/>
              <a:ea typeface="Times New Roman" charset="0"/>
              <a:cs typeface="Times New Roman" charset="0"/>
            </a:endParaRPr>
          </a:p>
        </p:txBody>
      </p:sp>
      <p:pic>
        <p:nvPicPr>
          <p:cNvPr id="27" name="圖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79" y="381000"/>
            <a:ext cx="7710796" cy="3585520"/>
          </a:xfrm>
          <a:prstGeom prst="rect">
            <a:avLst/>
          </a:prstGeom>
          <a:effectLst>
            <a:softEdge rad="0"/>
          </a:effectLst>
          <a:scene3d>
            <a:camera prst="orthographicFront"/>
            <a:lightRig rig="threePt" dir="t"/>
          </a:scene3d>
          <a:sp3d>
            <a:bevelT/>
          </a:sp3d>
        </p:spPr>
      </p:pic>
      <p:sp>
        <p:nvSpPr>
          <p:cNvPr id="36" name="文字版面配置區 2"/>
          <p:cNvSpPr txBox="1">
            <a:spLocks/>
          </p:cNvSpPr>
          <p:nvPr/>
        </p:nvSpPr>
        <p:spPr bwMode="auto">
          <a:xfrm>
            <a:off x="25909765" y="18450670"/>
            <a:ext cx="10382503" cy="1120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u="sng" dirty="0" smtClean="0">
                <a:solidFill>
                  <a:schemeClr val="tx1"/>
                </a:solidFill>
                <a:latin typeface="Times New Roman" charset="0"/>
                <a:ea typeface="Times New Roman" charset="0"/>
                <a:cs typeface="Times New Roman" charset="0"/>
              </a:rPr>
              <a:t>Conclusion</a:t>
            </a:r>
            <a:endParaRPr kumimoji="1" lang="en-US" altLang="zh-TW" sz="4000" u="sng" dirty="0">
              <a:solidFill>
                <a:schemeClr val="tx1"/>
              </a:solidFill>
              <a:latin typeface="Times New Roman" charset="0"/>
              <a:ea typeface="Times New Roman" charset="0"/>
              <a:cs typeface="Times New Roman" charset="0"/>
            </a:endParaRPr>
          </a:p>
          <a:p>
            <a:r>
              <a:rPr kumimoji="1" lang="en-US" altLang="zh-TW" sz="3200" b="0" dirty="0" smtClean="0">
                <a:solidFill>
                  <a:schemeClr val="tx1"/>
                </a:solidFill>
                <a:latin typeface="Times New Roman" charset="0"/>
                <a:ea typeface="Times New Roman" charset="0"/>
                <a:cs typeface="Times New Roman" charset="0"/>
              </a:rPr>
              <a:t>The correlation value, </a:t>
            </a:r>
            <a:r>
              <a:rPr kumimoji="1" lang="en-US" altLang="zh-TW" sz="3200" dirty="0" smtClean="0">
                <a:solidFill>
                  <a:schemeClr val="tx1"/>
                </a:solidFill>
                <a:latin typeface="Times New Roman" charset="0"/>
                <a:ea typeface="Times New Roman" charset="0"/>
                <a:cs typeface="Times New Roman" charset="0"/>
              </a:rPr>
              <a:t>-0.246 </a:t>
            </a:r>
            <a:r>
              <a:rPr kumimoji="1" lang="en-US" altLang="zh-TW" sz="3200" b="0" dirty="0" smtClean="0">
                <a:solidFill>
                  <a:schemeClr val="tx1"/>
                </a:solidFill>
                <a:latin typeface="Times New Roman" charset="0"/>
                <a:ea typeface="Times New Roman" charset="0"/>
                <a:cs typeface="Times New Roman" charset="0"/>
              </a:rPr>
              <a:t>shows that property value and crime incident are indeed negatively related (an inverse</a:t>
            </a:r>
            <a:r>
              <a:rPr kumimoji="1" lang="en-US" altLang="zh-TW" sz="3200" b="0" dirty="0">
                <a:solidFill>
                  <a:schemeClr val="tx1"/>
                </a:solidFill>
                <a:latin typeface="Times New Roman" charset="0"/>
                <a:ea typeface="Times New Roman" charset="0"/>
                <a:cs typeface="Times New Roman" charset="0"/>
              </a:rPr>
              <a:t> </a:t>
            </a:r>
            <a:r>
              <a:rPr kumimoji="1" lang="en-US" altLang="zh-TW" sz="3200" b="0" dirty="0" smtClean="0">
                <a:solidFill>
                  <a:schemeClr val="tx1"/>
                </a:solidFill>
                <a:latin typeface="Times New Roman" charset="0"/>
                <a:ea typeface="Times New Roman" charset="0"/>
                <a:cs typeface="Times New Roman" charset="0"/>
              </a:rPr>
              <a:t>relationship) which matches our assumption. However, </a:t>
            </a:r>
            <a:br>
              <a:rPr kumimoji="1" lang="en-US" altLang="zh-TW" sz="3200" b="0" dirty="0" smtClean="0">
                <a:solidFill>
                  <a:schemeClr val="tx1"/>
                </a:solidFill>
                <a:latin typeface="Times New Roman" charset="0"/>
                <a:ea typeface="Times New Roman" charset="0"/>
                <a:cs typeface="Times New Roman" charset="0"/>
              </a:rPr>
            </a:br>
            <a:r>
              <a:rPr kumimoji="1" lang="en-US" altLang="zh-TW" sz="3200" b="0" dirty="0" smtClean="0">
                <a:solidFill>
                  <a:schemeClr val="tx1"/>
                </a:solidFill>
                <a:latin typeface="Times New Roman" charset="0"/>
                <a:ea typeface="Times New Roman" charset="0"/>
                <a:cs typeface="Times New Roman" charset="0"/>
              </a:rPr>
              <a:t>|(-0.246)| also shows that they are weakly related, and the p- value we obtained is very high. Moving forward with this project, we should consider factors such as population density, school districts and police districts more thoroughly since they are also contributors to crime rates. Further, due to time constraint, we were only able to run the small portion of our crime data</a:t>
            </a:r>
            <a:r>
              <a:rPr kumimoji="1" lang="en-US" altLang="zh-TW" sz="3200" b="0" dirty="0">
                <a:solidFill>
                  <a:schemeClr val="tx1"/>
                </a:solidFill>
                <a:latin typeface="Times New Roman" charset="0"/>
                <a:ea typeface="Times New Roman" charset="0"/>
                <a:cs typeface="Times New Roman" charset="0"/>
              </a:rPr>
              <a:t>, which </a:t>
            </a:r>
            <a:r>
              <a:rPr kumimoji="1" lang="en-US" altLang="zh-TW" sz="3200" b="0" dirty="0" smtClean="0">
                <a:solidFill>
                  <a:schemeClr val="tx1"/>
                </a:solidFill>
                <a:latin typeface="Times New Roman" charset="0"/>
                <a:ea typeface="Times New Roman" charset="0"/>
                <a:cs typeface="Times New Roman" charset="0"/>
              </a:rPr>
              <a:t>might outcome the unideal correlation and p value. Thus, we assume by running more data in the future, we will be able to obtain </a:t>
            </a:r>
            <a:r>
              <a:rPr kumimoji="1" lang="en-US" altLang="zh-TW" sz="3200" b="0" smtClean="0">
                <a:solidFill>
                  <a:schemeClr val="tx1"/>
                </a:solidFill>
                <a:latin typeface="Times New Roman" charset="0"/>
                <a:ea typeface="Times New Roman" charset="0"/>
                <a:cs typeface="Times New Roman" charset="0"/>
              </a:rPr>
              <a:t>a better correlation </a:t>
            </a:r>
            <a:r>
              <a:rPr kumimoji="1" lang="en-US" altLang="zh-TW" sz="3200" b="0" dirty="0" smtClean="0">
                <a:solidFill>
                  <a:schemeClr val="tx1"/>
                </a:solidFill>
                <a:latin typeface="Times New Roman" charset="0"/>
                <a:ea typeface="Times New Roman" charset="0"/>
                <a:cs typeface="Times New Roman" charset="0"/>
              </a:rPr>
              <a:t>and p value.</a:t>
            </a: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en-US" altLang="zh-TW" sz="4000" dirty="0">
              <a:solidFill>
                <a:schemeClr val="tx1"/>
              </a:solidFill>
              <a:latin typeface="Times New Roman" charset="0"/>
              <a:ea typeface="Times New Roman" charset="0"/>
              <a:cs typeface="Times New Roman" charset="0"/>
            </a:endParaRPr>
          </a:p>
          <a:p>
            <a:pPr algn="ct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zh-TW" altLang="zh-TW" sz="4000" dirty="0">
              <a:solidFill>
                <a:schemeClr val="tx1"/>
              </a:solidFill>
              <a:latin typeface="Times New Roman" charset="0"/>
              <a:ea typeface="Times New Roman" charset="0"/>
              <a:cs typeface="Times New Roman" charset="0"/>
            </a:endParaRPr>
          </a:p>
        </p:txBody>
      </p:sp>
      <p:pic>
        <p:nvPicPr>
          <p:cNvPr id="37" name="內容版面配置區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1277600" y="6019800"/>
            <a:ext cx="13793615" cy="10212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pic>
      <p:cxnSp>
        <p:nvCxnSpPr>
          <p:cNvPr id="6" name="Straight Connector 5"/>
          <p:cNvCxnSpPr/>
          <p:nvPr/>
        </p:nvCxnSpPr>
        <p:spPr bwMode="auto">
          <a:xfrm>
            <a:off x="10989624" y="4419600"/>
            <a:ext cx="152400" cy="23164800"/>
          </a:xfrm>
          <a:prstGeom prst="line">
            <a:avLst/>
          </a:prstGeom>
          <a:solidFill>
            <a:srgbClr val="00B8FF"/>
          </a:solidFill>
          <a:ln w="9525" cap="flat" cmpd="sng" algn="ctr">
            <a:solidFill>
              <a:schemeClr val="accent5">
                <a:lumMod val="20000"/>
                <a:lumOff val="8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25146000" y="4267200"/>
            <a:ext cx="76200" cy="23317200"/>
          </a:xfrm>
          <a:prstGeom prst="line">
            <a:avLst/>
          </a:prstGeom>
          <a:solidFill>
            <a:srgbClr val="00B8FF"/>
          </a:solidFill>
          <a:ln w="9525" cap="flat" cmpd="sng" algn="ctr">
            <a:solidFill>
              <a:schemeClr val="accent5">
                <a:lumMod val="20000"/>
                <a:lumOff val="8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Box 14"/>
          <p:cNvSpPr txBox="1"/>
          <p:nvPr/>
        </p:nvSpPr>
        <p:spPr>
          <a:xfrm>
            <a:off x="31394400" y="699348"/>
            <a:ext cx="5715000" cy="2755498"/>
          </a:xfrm>
          <a:prstGeom prst="rect">
            <a:avLst/>
          </a:prstGeom>
          <a:noFill/>
        </p:spPr>
        <p:txBody>
          <a:bodyPr wrap="square" rtlCol="0">
            <a:spAutoFit/>
          </a:bodyPr>
          <a:lstStyle/>
          <a:p>
            <a:r>
              <a:rPr lang="en-US" sz="4800" dirty="0" smtClean="0">
                <a:latin typeface="Times New Roman" charset="0"/>
                <a:ea typeface="Times New Roman" charset="0"/>
                <a:cs typeface="Times New Roman" charset="0"/>
              </a:rPr>
              <a:t>Boston University</a:t>
            </a:r>
          </a:p>
          <a:p>
            <a:r>
              <a:rPr lang="en-US" sz="4800" dirty="0" smtClean="0">
                <a:latin typeface="Times New Roman" charset="0"/>
                <a:ea typeface="Times New Roman" charset="0"/>
                <a:cs typeface="Times New Roman" charset="0"/>
              </a:rPr>
              <a:t>CS 591 L1</a:t>
            </a:r>
          </a:p>
          <a:p>
            <a:r>
              <a:rPr lang="en-US" sz="4800" dirty="0" smtClean="0">
                <a:latin typeface="Times New Roman" charset="0"/>
                <a:ea typeface="Times New Roman" charset="0"/>
                <a:cs typeface="Times New Roman" charset="0"/>
              </a:rPr>
              <a:t>Spring 2017</a:t>
            </a:r>
            <a:endParaRPr lang="en-US" sz="4800" dirty="0">
              <a:latin typeface="Times New Roman" charset="0"/>
              <a:ea typeface="Times New Roman" charset="0"/>
              <a:cs typeface="Times New Roman" charset="0"/>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93352" y="10948679"/>
            <a:ext cx="10560326" cy="7069442"/>
          </a:xfrm>
          <a:prstGeom prst="rect">
            <a:avLst/>
          </a:prstGeom>
        </p:spPr>
      </p:pic>
    </p:spTree>
    <p:extLst>
      <p:ext uri="{BB962C8B-B14F-4D97-AF65-F5344CB8AC3E}">
        <p14:creationId xmlns:p14="http://schemas.microsoft.com/office/powerpoint/2010/main" val="51223990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517</TotalTime>
  <Words>336</Words>
  <Application>Microsoft Macintosh PowerPoint</Application>
  <PresentationFormat>Custom</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天空</vt:lpstr>
      <vt:lpstr>   The Impact of Crime on Property Values Xiaotong Niu, Po-Yu Tseng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Niu Silnue</cp:lastModifiedBy>
  <cp:revision>32</cp:revision>
  <dcterms:created xsi:type="dcterms:W3CDTF">2017-02-02T20:14:35Z</dcterms:created>
  <dcterms:modified xsi:type="dcterms:W3CDTF">2017-04-24T04:08:20Z</dcterms:modified>
</cp:coreProperties>
</file>