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69" r:id="rId3"/>
    <p:sldId id="257" r:id="rId4"/>
    <p:sldId id="258" r:id="rId5"/>
    <p:sldId id="259" r:id="rId6"/>
    <p:sldId id="261" r:id="rId7"/>
    <p:sldId id="262" r:id="rId8"/>
    <p:sldId id="264" r:id="rId9"/>
    <p:sldId id="263" r:id="rId10"/>
    <p:sldId id="265" r:id="rId11"/>
    <p:sldId id="266" r:id="rId12"/>
    <p:sldId id="267" r:id="rId13"/>
    <p:sldId id="268"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3" Type="http://schemas.openxmlformats.org/officeDocument/2006/relationships/hyperlink" Target="https://august.com/" TargetMode="External"/><Relationship Id="rId2" Type="http://schemas.openxmlformats.org/officeDocument/2006/relationships/hyperlink" Target="https://ana.ir/fa/news" TargetMode="External"/><Relationship Id="rId1" Type="http://schemas.openxmlformats.org/officeDocument/2006/relationships/hyperlink" Target="https://chat.openai.com/" TargetMode="External"/></Relationships>
</file>

<file path=ppt/diagrams/_rels/drawing2.xml.rels><?xml version="1.0" encoding="UTF-8" standalone="yes"?>
<Relationships xmlns="http://schemas.openxmlformats.org/package/2006/relationships"><Relationship Id="rId3" Type="http://schemas.openxmlformats.org/officeDocument/2006/relationships/hyperlink" Target="https://august.com/" TargetMode="External"/><Relationship Id="rId2" Type="http://schemas.openxmlformats.org/officeDocument/2006/relationships/hyperlink" Target="https://ana.ir/fa/news" TargetMode="External"/><Relationship Id="rId1" Type="http://schemas.openxmlformats.org/officeDocument/2006/relationships/hyperlink" Target="https://chat.openai.com/"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D05D5E-99AF-4898-B224-6A1C4CFE6A36}"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C8F3ACEF-55F2-4397-9E13-A6E37718298E}">
      <dgm:prSet/>
      <dgm:spPr/>
      <dgm:t>
        <a:bodyPr/>
        <a:lstStyle/>
        <a:p>
          <a:pPr algn="r"/>
          <a:r>
            <a:rPr lang="fa-IR" dirty="0"/>
            <a:t>1- سیستم شناسایی</a:t>
          </a:r>
          <a:endParaRPr lang="en-US" dirty="0"/>
        </a:p>
      </dgm:t>
    </dgm:pt>
    <dgm:pt modelId="{107E16CA-8EF0-4CCE-91B7-572C37D98C86}" type="parTrans" cxnId="{0870F51E-0E84-4639-944D-C23BE0912AB3}">
      <dgm:prSet/>
      <dgm:spPr/>
      <dgm:t>
        <a:bodyPr/>
        <a:lstStyle/>
        <a:p>
          <a:endParaRPr lang="en-US"/>
        </a:p>
      </dgm:t>
    </dgm:pt>
    <dgm:pt modelId="{998C6E4F-4AB1-417D-82FA-3DA5C585C416}" type="sibTrans" cxnId="{0870F51E-0E84-4639-944D-C23BE0912AB3}">
      <dgm:prSet/>
      <dgm:spPr/>
      <dgm:t>
        <a:bodyPr/>
        <a:lstStyle/>
        <a:p>
          <a:endParaRPr lang="en-US"/>
        </a:p>
      </dgm:t>
    </dgm:pt>
    <dgm:pt modelId="{988A1FC4-BDA5-4946-9A9F-CA95A4ABEFCC}">
      <dgm:prSet/>
      <dgm:spPr/>
      <dgm:t>
        <a:bodyPr/>
        <a:lstStyle/>
        <a:p>
          <a:pPr algn="r"/>
          <a:r>
            <a:rPr lang="fa-IR" dirty="0"/>
            <a:t>2- کنترل دسترسی دوره</a:t>
          </a:r>
          <a:endParaRPr lang="en-US" dirty="0"/>
        </a:p>
      </dgm:t>
    </dgm:pt>
    <dgm:pt modelId="{1A5A0BA5-B31F-4A80-A945-0833551F801B}" type="parTrans" cxnId="{EF4B115E-B9AA-4E8C-9879-28E6D31BCD44}">
      <dgm:prSet/>
      <dgm:spPr/>
      <dgm:t>
        <a:bodyPr/>
        <a:lstStyle/>
        <a:p>
          <a:endParaRPr lang="en-US"/>
        </a:p>
      </dgm:t>
    </dgm:pt>
    <dgm:pt modelId="{B2870E67-F2D3-40A1-A214-CB3853D7B5F0}" type="sibTrans" cxnId="{EF4B115E-B9AA-4E8C-9879-28E6D31BCD44}">
      <dgm:prSet/>
      <dgm:spPr/>
      <dgm:t>
        <a:bodyPr/>
        <a:lstStyle/>
        <a:p>
          <a:endParaRPr lang="en-US"/>
        </a:p>
      </dgm:t>
    </dgm:pt>
    <dgm:pt modelId="{BA764946-B244-4CA7-81B8-E61F1BADAC18}">
      <dgm:prSet/>
      <dgm:spPr/>
      <dgm:t>
        <a:bodyPr/>
        <a:lstStyle/>
        <a:p>
          <a:pPr algn="r"/>
          <a:r>
            <a:rPr lang="fa-IR" dirty="0"/>
            <a:t>3-اطلاع رسانی هوشمند</a:t>
          </a:r>
          <a:endParaRPr lang="en-US" dirty="0"/>
        </a:p>
      </dgm:t>
    </dgm:pt>
    <dgm:pt modelId="{3B9DEEDA-FAD5-4C5B-8C42-C5AD0313E56A}" type="parTrans" cxnId="{7946F5B5-F43F-45EC-8D4F-9832D896579F}">
      <dgm:prSet/>
      <dgm:spPr/>
      <dgm:t>
        <a:bodyPr/>
        <a:lstStyle/>
        <a:p>
          <a:endParaRPr lang="en-US"/>
        </a:p>
      </dgm:t>
    </dgm:pt>
    <dgm:pt modelId="{8AA2EFA8-F39F-43AB-91F7-46CDFFB65774}" type="sibTrans" cxnId="{7946F5B5-F43F-45EC-8D4F-9832D896579F}">
      <dgm:prSet/>
      <dgm:spPr/>
      <dgm:t>
        <a:bodyPr/>
        <a:lstStyle/>
        <a:p>
          <a:endParaRPr lang="en-US"/>
        </a:p>
      </dgm:t>
    </dgm:pt>
    <dgm:pt modelId="{5895AF55-CBBD-4320-8D23-007B58C6AD3D}">
      <dgm:prSet/>
      <dgm:spPr/>
      <dgm:t>
        <a:bodyPr/>
        <a:lstStyle/>
        <a:p>
          <a:pPr algn="r"/>
          <a:r>
            <a:rPr lang="fa-IR" dirty="0"/>
            <a:t>4- امکانات زمان بندی</a:t>
          </a:r>
          <a:endParaRPr lang="en-US" dirty="0"/>
        </a:p>
      </dgm:t>
    </dgm:pt>
    <dgm:pt modelId="{9E64CACF-9D25-4738-A492-DFBBA6984CAA}" type="parTrans" cxnId="{AB1F2359-B721-4DC5-9F6E-B199D465805C}">
      <dgm:prSet/>
      <dgm:spPr/>
      <dgm:t>
        <a:bodyPr/>
        <a:lstStyle/>
        <a:p>
          <a:endParaRPr lang="en-US"/>
        </a:p>
      </dgm:t>
    </dgm:pt>
    <dgm:pt modelId="{D6C8FC5F-0020-4B12-B0D7-FAC35BA9B0CD}" type="sibTrans" cxnId="{AB1F2359-B721-4DC5-9F6E-B199D465805C}">
      <dgm:prSet/>
      <dgm:spPr/>
      <dgm:t>
        <a:bodyPr/>
        <a:lstStyle/>
        <a:p>
          <a:endParaRPr lang="en-US"/>
        </a:p>
      </dgm:t>
    </dgm:pt>
    <dgm:pt modelId="{4D0E06DB-B74F-48D2-A5DE-FCE082498E24}">
      <dgm:prSet/>
      <dgm:spPr/>
      <dgm:t>
        <a:bodyPr/>
        <a:lstStyle/>
        <a:p>
          <a:pPr algn="r"/>
          <a:r>
            <a:rPr lang="fa-IR" dirty="0"/>
            <a:t>5- یکپارچگی با سیستم های هوشمند خانه</a:t>
          </a:r>
          <a:endParaRPr lang="en-US" dirty="0"/>
        </a:p>
      </dgm:t>
    </dgm:pt>
    <dgm:pt modelId="{9DF1B897-03B6-4ED6-8123-7C178C26614F}" type="parTrans" cxnId="{23FD95B2-D745-4DBD-A1F9-9A8E5B32DDF7}">
      <dgm:prSet/>
      <dgm:spPr/>
      <dgm:t>
        <a:bodyPr/>
        <a:lstStyle/>
        <a:p>
          <a:endParaRPr lang="en-US"/>
        </a:p>
      </dgm:t>
    </dgm:pt>
    <dgm:pt modelId="{567C9334-73AD-4D94-B6E2-CF444CB031FF}" type="sibTrans" cxnId="{23FD95B2-D745-4DBD-A1F9-9A8E5B32DDF7}">
      <dgm:prSet/>
      <dgm:spPr/>
      <dgm:t>
        <a:bodyPr/>
        <a:lstStyle/>
        <a:p>
          <a:endParaRPr lang="en-US"/>
        </a:p>
      </dgm:t>
    </dgm:pt>
    <dgm:pt modelId="{3B7AC55D-92DC-4BB6-9E80-EDB7AE5D0CE5}">
      <dgm:prSet/>
      <dgm:spPr/>
      <dgm:t>
        <a:bodyPr/>
        <a:lstStyle/>
        <a:p>
          <a:pPr algn="r"/>
          <a:r>
            <a:rPr lang="fa-IR" dirty="0"/>
            <a:t>6- ضبط فعالیت</a:t>
          </a:r>
          <a:endParaRPr lang="en-US" dirty="0"/>
        </a:p>
      </dgm:t>
    </dgm:pt>
    <dgm:pt modelId="{7A619897-F7B6-47BF-8BEC-5EBC49E8257D}" type="parTrans" cxnId="{0AC9E17C-57EA-41C2-8EE5-2EE8A7D258F9}">
      <dgm:prSet/>
      <dgm:spPr/>
      <dgm:t>
        <a:bodyPr/>
        <a:lstStyle/>
        <a:p>
          <a:endParaRPr lang="en-US"/>
        </a:p>
      </dgm:t>
    </dgm:pt>
    <dgm:pt modelId="{50B3B9F5-7852-4A58-A8AD-2CC2491233CE}" type="sibTrans" cxnId="{0AC9E17C-57EA-41C2-8EE5-2EE8A7D258F9}">
      <dgm:prSet/>
      <dgm:spPr/>
      <dgm:t>
        <a:bodyPr/>
        <a:lstStyle/>
        <a:p>
          <a:endParaRPr lang="en-US"/>
        </a:p>
      </dgm:t>
    </dgm:pt>
    <dgm:pt modelId="{20D7D346-29F7-4E2F-82B1-53DCBB3361CA}">
      <dgm:prSet/>
      <dgm:spPr/>
      <dgm:t>
        <a:bodyPr/>
        <a:lstStyle/>
        <a:p>
          <a:pPr algn="r"/>
          <a:r>
            <a:rPr lang="fa-IR" dirty="0"/>
            <a:t>7- باتری قوی</a:t>
          </a:r>
          <a:endParaRPr lang="en-US" dirty="0"/>
        </a:p>
      </dgm:t>
    </dgm:pt>
    <dgm:pt modelId="{ED7B9B57-FC20-4F15-9736-9237BCB3A88F}" type="parTrans" cxnId="{F5848B15-751C-4E88-87EE-6CA1912BAAFD}">
      <dgm:prSet/>
      <dgm:spPr/>
      <dgm:t>
        <a:bodyPr/>
        <a:lstStyle/>
        <a:p>
          <a:endParaRPr lang="en-US"/>
        </a:p>
      </dgm:t>
    </dgm:pt>
    <dgm:pt modelId="{23EF338C-8099-4160-81AA-3C61B6DBF536}" type="sibTrans" cxnId="{F5848B15-751C-4E88-87EE-6CA1912BAAFD}">
      <dgm:prSet/>
      <dgm:spPr/>
      <dgm:t>
        <a:bodyPr/>
        <a:lstStyle/>
        <a:p>
          <a:endParaRPr lang="en-US"/>
        </a:p>
      </dgm:t>
    </dgm:pt>
    <dgm:pt modelId="{77777A00-3615-467D-9612-A4178B3FE81B}">
      <dgm:prSet/>
      <dgm:spPr/>
      <dgm:t>
        <a:bodyPr/>
        <a:lstStyle/>
        <a:p>
          <a:pPr algn="r"/>
          <a:r>
            <a:rPr lang="fa-IR" dirty="0"/>
            <a:t>8- تکنولوژی ارتباطی</a:t>
          </a:r>
          <a:endParaRPr lang="en-US" dirty="0"/>
        </a:p>
      </dgm:t>
    </dgm:pt>
    <dgm:pt modelId="{B590DFE1-5E8A-4B14-9138-26346C9F7C81}" type="parTrans" cxnId="{C8C6F0C2-5D68-40B0-928A-00C7804FCB09}">
      <dgm:prSet/>
      <dgm:spPr/>
      <dgm:t>
        <a:bodyPr/>
        <a:lstStyle/>
        <a:p>
          <a:endParaRPr lang="en-US"/>
        </a:p>
      </dgm:t>
    </dgm:pt>
    <dgm:pt modelId="{A94F2145-2FD5-4541-B5A9-12958406FC57}" type="sibTrans" cxnId="{C8C6F0C2-5D68-40B0-928A-00C7804FCB09}">
      <dgm:prSet/>
      <dgm:spPr/>
      <dgm:t>
        <a:bodyPr/>
        <a:lstStyle/>
        <a:p>
          <a:endParaRPr lang="en-US"/>
        </a:p>
      </dgm:t>
    </dgm:pt>
    <dgm:pt modelId="{35C3F813-68A9-4E63-BFD7-DC1F8D2BC904}">
      <dgm:prSet/>
      <dgm:spPr/>
      <dgm:t>
        <a:bodyPr/>
        <a:lstStyle/>
        <a:p>
          <a:pPr algn="r"/>
          <a:r>
            <a:rPr lang="fa-IR" dirty="0"/>
            <a:t>9-اطمینان از امنیت</a:t>
          </a:r>
          <a:endParaRPr lang="en-US" dirty="0"/>
        </a:p>
      </dgm:t>
    </dgm:pt>
    <dgm:pt modelId="{20568BB9-F0C5-4639-BC1B-606B23904FFB}" type="parTrans" cxnId="{7CDD2D66-85A1-453E-8803-11211EE2E557}">
      <dgm:prSet/>
      <dgm:spPr/>
      <dgm:t>
        <a:bodyPr/>
        <a:lstStyle/>
        <a:p>
          <a:endParaRPr lang="en-US"/>
        </a:p>
      </dgm:t>
    </dgm:pt>
    <dgm:pt modelId="{C2B7C0D5-F45A-4FDA-8064-B68BB478D109}" type="sibTrans" cxnId="{7CDD2D66-85A1-453E-8803-11211EE2E557}">
      <dgm:prSet/>
      <dgm:spPr/>
      <dgm:t>
        <a:bodyPr/>
        <a:lstStyle/>
        <a:p>
          <a:endParaRPr lang="en-US"/>
        </a:p>
      </dgm:t>
    </dgm:pt>
    <dgm:pt modelId="{261C50BE-3695-4F78-B27A-E326B47DFBD3}" type="pres">
      <dgm:prSet presAssocID="{BBD05D5E-99AF-4898-B224-6A1C4CFE6A36}" presName="vert0" presStyleCnt="0">
        <dgm:presLayoutVars>
          <dgm:dir/>
          <dgm:animOne val="branch"/>
          <dgm:animLvl val="lvl"/>
        </dgm:presLayoutVars>
      </dgm:prSet>
      <dgm:spPr/>
    </dgm:pt>
    <dgm:pt modelId="{B5CC5A8E-5F30-43E7-8BCF-46F36191934A}" type="pres">
      <dgm:prSet presAssocID="{C8F3ACEF-55F2-4397-9E13-A6E37718298E}" presName="thickLine" presStyleLbl="alignNode1" presStyleIdx="0" presStyleCnt="9"/>
      <dgm:spPr/>
    </dgm:pt>
    <dgm:pt modelId="{88F7D878-D9A2-4CFD-97CE-F78ECE1106FE}" type="pres">
      <dgm:prSet presAssocID="{C8F3ACEF-55F2-4397-9E13-A6E37718298E}" presName="horz1" presStyleCnt="0"/>
      <dgm:spPr/>
    </dgm:pt>
    <dgm:pt modelId="{281F9956-5B94-402E-898D-AF447C4BE0E7}" type="pres">
      <dgm:prSet presAssocID="{C8F3ACEF-55F2-4397-9E13-A6E37718298E}" presName="tx1" presStyleLbl="revTx" presStyleIdx="0" presStyleCnt="9"/>
      <dgm:spPr/>
    </dgm:pt>
    <dgm:pt modelId="{CDCA82BF-E3DF-41ED-9889-1CF267D4F470}" type="pres">
      <dgm:prSet presAssocID="{C8F3ACEF-55F2-4397-9E13-A6E37718298E}" presName="vert1" presStyleCnt="0"/>
      <dgm:spPr/>
    </dgm:pt>
    <dgm:pt modelId="{04F09BF2-F746-4DC0-A409-F5E8925DBB73}" type="pres">
      <dgm:prSet presAssocID="{988A1FC4-BDA5-4946-9A9F-CA95A4ABEFCC}" presName="thickLine" presStyleLbl="alignNode1" presStyleIdx="1" presStyleCnt="9"/>
      <dgm:spPr/>
    </dgm:pt>
    <dgm:pt modelId="{71F26DEF-A43E-4559-A05F-567FDFF3B0E5}" type="pres">
      <dgm:prSet presAssocID="{988A1FC4-BDA5-4946-9A9F-CA95A4ABEFCC}" presName="horz1" presStyleCnt="0"/>
      <dgm:spPr/>
    </dgm:pt>
    <dgm:pt modelId="{3CA1C0B4-41B9-480E-B74B-203524703273}" type="pres">
      <dgm:prSet presAssocID="{988A1FC4-BDA5-4946-9A9F-CA95A4ABEFCC}" presName="tx1" presStyleLbl="revTx" presStyleIdx="1" presStyleCnt="9"/>
      <dgm:spPr/>
    </dgm:pt>
    <dgm:pt modelId="{8D4ECA88-2E5B-42AF-B13F-8BEBC66546EB}" type="pres">
      <dgm:prSet presAssocID="{988A1FC4-BDA5-4946-9A9F-CA95A4ABEFCC}" presName="vert1" presStyleCnt="0"/>
      <dgm:spPr/>
    </dgm:pt>
    <dgm:pt modelId="{6ED0880F-B0C4-4CFB-8CC6-891578A936B8}" type="pres">
      <dgm:prSet presAssocID="{BA764946-B244-4CA7-81B8-E61F1BADAC18}" presName="thickLine" presStyleLbl="alignNode1" presStyleIdx="2" presStyleCnt="9"/>
      <dgm:spPr/>
    </dgm:pt>
    <dgm:pt modelId="{899767DF-4318-4924-8296-B0B0E79A706C}" type="pres">
      <dgm:prSet presAssocID="{BA764946-B244-4CA7-81B8-E61F1BADAC18}" presName="horz1" presStyleCnt="0"/>
      <dgm:spPr/>
    </dgm:pt>
    <dgm:pt modelId="{5BCF1F70-EE82-4534-AF2E-FF21FCF89492}" type="pres">
      <dgm:prSet presAssocID="{BA764946-B244-4CA7-81B8-E61F1BADAC18}" presName="tx1" presStyleLbl="revTx" presStyleIdx="2" presStyleCnt="9"/>
      <dgm:spPr/>
    </dgm:pt>
    <dgm:pt modelId="{F3844ECF-A042-4CD4-9918-D33179ED11F6}" type="pres">
      <dgm:prSet presAssocID="{BA764946-B244-4CA7-81B8-E61F1BADAC18}" presName="vert1" presStyleCnt="0"/>
      <dgm:spPr/>
    </dgm:pt>
    <dgm:pt modelId="{6AC987BD-AD03-4039-B96B-18B0289047A7}" type="pres">
      <dgm:prSet presAssocID="{5895AF55-CBBD-4320-8D23-007B58C6AD3D}" presName="thickLine" presStyleLbl="alignNode1" presStyleIdx="3" presStyleCnt="9"/>
      <dgm:spPr/>
    </dgm:pt>
    <dgm:pt modelId="{40536FD5-E815-47A1-AC1E-A3283B91492E}" type="pres">
      <dgm:prSet presAssocID="{5895AF55-CBBD-4320-8D23-007B58C6AD3D}" presName="horz1" presStyleCnt="0"/>
      <dgm:spPr/>
    </dgm:pt>
    <dgm:pt modelId="{69E8D113-8D87-4EB7-9888-4DA8F14F3DB6}" type="pres">
      <dgm:prSet presAssocID="{5895AF55-CBBD-4320-8D23-007B58C6AD3D}" presName="tx1" presStyleLbl="revTx" presStyleIdx="3" presStyleCnt="9"/>
      <dgm:spPr/>
    </dgm:pt>
    <dgm:pt modelId="{5678A340-0ED1-4E88-9139-69868A08DF5B}" type="pres">
      <dgm:prSet presAssocID="{5895AF55-CBBD-4320-8D23-007B58C6AD3D}" presName="vert1" presStyleCnt="0"/>
      <dgm:spPr/>
    </dgm:pt>
    <dgm:pt modelId="{8CEEBB79-C2D2-4E27-B96A-540A2E3F251E}" type="pres">
      <dgm:prSet presAssocID="{4D0E06DB-B74F-48D2-A5DE-FCE082498E24}" presName="thickLine" presStyleLbl="alignNode1" presStyleIdx="4" presStyleCnt="9"/>
      <dgm:spPr/>
    </dgm:pt>
    <dgm:pt modelId="{5BA11F7C-CC20-4D4C-B0EB-BE8774D7825D}" type="pres">
      <dgm:prSet presAssocID="{4D0E06DB-B74F-48D2-A5DE-FCE082498E24}" presName="horz1" presStyleCnt="0"/>
      <dgm:spPr/>
    </dgm:pt>
    <dgm:pt modelId="{E50FA411-C2B2-4BD1-BC3D-7C1E62D25C63}" type="pres">
      <dgm:prSet presAssocID="{4D0E06DB-B74F-48D2-A5DE-FCE082498E24}" presName="tx1" presStyleLbl="revTx" presStyleIdx="4" presStyleCnt="9"/>
      <dgm:spPr/>
    </dgm:pt>
    <dgm:pt modelId="{F317C29C-C750-4B8C-9256-1AE0CC0D50D5}" type="pres">
      <dgm:prSet presAssocID="{4D0E06DB-B74F-48D2-A5DE-FCE082498E24}" presName="vert1" presStyleCnt="0"/>
      <dgm:spPr/>
    </dgm:pt>
    <dgm:pt modelId="{6E4B9680-0200-47D3-AE5E-B5923215F4D0}" type="pres">
      <dgm:prSet presAssocID="{3B7AC55D-92DC-4BB6-9E80-EDB7AE5D0CE5}" presName="thickLine" presStyleLbl="alignNode1" presStyleIdx="5" presStyleCnt="9"/>
      <dgm:spPr/>
    </dgm:pt>
    <dgm:pt modelId="{A3355DD1-822D-4F63-A068-AD552B436795}" type="pres">
      <dgm:prSet presAssocID="{3B7AC55D-92DC-4BB6-9E80-EDB7AE5D0CE5}" presName="horz1" presStyleCnt="0"/>
      <dgm:spPr/>
    </dgm:pt>
    <dgm:pt modelId="{6DED6D9C-7445-4D61-A787-B9AA1207F790}" type="pres">
      <dgm:prSet presAssocID="{3B7AC55D-92DC-4BB6-9E80-EDB7AE5D0CE5}" presName="tx1" presStyleLbl="revTx" presStyleIdx="5" presStyleCnt="9"/>
      <dgm:spPr/>
    </dgm:pt>
    <dgm:pt modelId="{14D34D63-4C64-4D3F-9CBE-AF94C1C062D1}" type="pres">
      <dgm:prSet presAssocID="{3B7AC55D-92DC-4BB6-9E80-EDB7AE5D0CE5}" presName="vert1" presStyleCnt="0"/>
      <dgm:spPr/>
    </dgm:pt>
    <dgm:pt modelId="{70AF52DC-F250-4029-9514-4798AA084C83}" type="pres">
      <dgm:prSet presAssocID="{20D7D346-29F7-4E2F-82B1-53DCBB3361CA}" presName="thickLine" presStyleLbl="alignNode1" presStyleIdx="6" presStyleCnt="9"/>
      <dgm:spPr/>
    </dgm:pt>
    <dgm:pt modelId="{30D8B7F3-35D4-4C09-824A-A12793E6A770}" type="pres">
      <dgm:prSet presAssocID="{20D7D346-29F7-4E2F-82B1-53DCBB3361CA}" presName="horz1" presStyleCnt="0"/>
      <dgm:spPr/>
    </dgm:pt>
    <dgm:pt modelId="{DF2FF1FB-8385-4720-BA9F-F4966EA8B241}" type="pres">
      <dgm:prSet presAssocID="{20D7D346-29F7-4E2F-82B1-53DCBB3361CA}" presName="tx1" presStyleLbl="revTx" presStyleIdx="6" presStyleCnt="9"/>
      <dgm:spPr/>
    </dgm:pt>
    <dgm:pt modelId="{81145DFF-ADB0-4C4B-A583-89809354DF2B}" type="pres">
      <dgm:prSet presAssocID="{20D7D346-29F7-4E2F-82B1-53DCBB3361CA}" presName="vert1" presStyleCnt="0"/>
      <dgm:spPr/>
    </dgm:pt>
    <dgm:pt modelId="{AF25082E-3F4E-4861-9E40-3BD6DA5F4CD3}" type="pres">
      <dgm:prSet presAssocID="{77777A00-3615-467D-9612-A4178B3FE81B}" presName="thickLine" presStyleLbl="alignNode1" presStyleIdx="7" presStyleCnt="9"/>
      <dgm:spPr/>
    </dgm:pt>
    <dgm:pt modelId="{787CEC06-A4D3-4963-8EA9-A8F3D6BDA520}" type="pres">
      <dgm:prSet presAssocID="{77777A00-3615-467D-9612-A4178B3FE81B}" presName="horz1" presStyleCnt="0"/>
      <dgm:spPr/>
    </dgm:pt>
    <dgm:pt modelId="{06AF5E99-448E-4B78-A9FD-3CCE41A14143}" type="pres">
      <dgm:prSet presAssocID="{77777A00-3615-467D-9612-A4178B3FE81B}" presName="tx1" presStyleLbl="revTx" presStyleIdx="7" presStyleCnt="9"/>
      <dgm:spPr/>
    </dgm:pt>
    <dgm:pt modelId="{C162A0CE-89B0-4483-AC54-D038AED213FF}" type="pres">
      <dgm:prSet presAssocID="{77777A00-3615-467D-9612-A4178B3FE81B}" presName="vert1" presStyleCnt="0"/>
      <dgm:spPr/>
    </dgm:pt>
    <dgm:pt modelId="{82FAD501-5F05-4962-B37B-B93002881B6A}" type="pres">
      <dgm:prSet presAssocID="{35C3F813-68A9-4E63-BFD7-DC1F8D2BC904}" presName="thickLine" presStyleLbl="alignNode1" presStyleIdx="8" presStyleCnt="9"/>
      <dgm:spPr/>
    </dgm:pt>
    <dgm:pt modelId="{530FFD6A-51B5-4C50-921D-B253233B5113}" type="pres">
      <dgm:prSet presAssocID="{35C3F813-68A9-4E63-BFD7-DC1F8D2BC904}" presName="horz1" presStyleCnt="0"/>
      <dgm:spPr/>
    </dgm:pt>
    <dgm:pt modelId="{E7A9ECEB-0D0E-4BC7-BA7F-26A8EBBE7C6E}" type="pres">
      <dgm:prSet presAssocID="{35C3F813-68A9-4E63-BFD7-DC1F8D2BC904}" presName="tx1" presStyleLbl="revTx" presStyleIdx="8" presStyleCnt="9"/>
      <dgm:spPr/>
    </dgm:pt>
    <dgm:pt modelId="{F2117CD8-3C95-464E-9DB3-4BC8C08FB2F7}" type="pres">
      <dgm:prSet presAssocID="{35C3F813-68A9-4E63-BFD7-DC1F8D2BC904}" presName="vert1" presStyleCnt="0"/>
      <dgm:spPr/>
    </dgm:pt>
  </dgm:ptLst>
  <dgm:cxnLst>
    <dgm:cxn modelId="{F5848B15-751C-4E88-87EE-6CA1912BAAFD}" srcId="{BBD05D5E-99AF-4898-B224-6A1C4CFE6A36}" destId="{20D7D346-29F7-4E2F-82B1-53DCBB3361CA}" srcOrd="6" destOrd="0" parTransId="{ED7B9B57-FC20-4F15-9736-9237BCB3A88F}" sibTransId="{23EF338C-8099-4160-81AA-3C61B6DBF536}"/>
    <dgm:cxn modelId="{B2465C1B-156A-43D5-B35F-705674EB341A}" type="presOf" srcId="{35C3F813-68A9-4E63-BFD7-DC1F8D2BC904}" destId="{E7A9ECEB-0D0E-4BC7-BA7F-26A8EBBE7C6E}" srcOrd="0" destOrd="0" presId="urn:microsoft.com/office/officeart/2008/layout/LinedList"/>
    <dgm:cxn modelId="{0870F51E-0E84-4639-944D-C23BE0912AB3}" srcId="{BBD05D5E-99AF-4898-B224-6A1C4CFE6A36}" destId="{C8F3ACEF-55F2-4397-9E13-A6E37718298E}" srcOrd="0" destOrd="0" parTransId="{107E16CA-8EF0-4CCE-91B7-572C37D98C86}" sibTransId="{998C6E4F-4AB1-417D-82FA-3DA5C585C416}"/>
    <dgm:cxn modelId="{52A0CF3E-940E-4374-8D10-72B5F2A92ED7}" type="presOf" srcId="{C8F3ACEF-55F2-4397-9E13-A6E37718298E}" destId="{281F9956-5B94-402E-898D-AF447C4BE0E7}" srcOrd="0" destOrd="0" presId="urn:microsoft.com/office/officeart/2008/layout/LinedList"/>
    <dgm:cxn modelId="{EF4B115E-B9AA-4E8C-9879-28E6D31BCD44}" srcId="{BBD05D5E-99AF-4898-B224-6A1C4CFE6A36}" destId="{988A1FC4-BDA5-4946-9A9F-CA95A4ABEFCC}" srcOrd="1" destOrd="0" parTransId="{1A5A0BA5-B31F-4A80-A945-0833551F801B}" sibTransId="{B2870E67-F2D3-40A1-A214-CB3853D7B5F0}"/>
    <dgm:cxn modelId="{7CDD2D66-85A1-453E-8803-11211EE2E557}" srcId="{BBD05D5E-99AF-4898-B224-6A1C4CFE6A36}" destId="{35C3F813-68A9-4E63-BFD7-DC1F8D2BC904}" srcOrd="8" destOrd="0" parTransId="{20568BB9-F0C5-4639-BC1B-606B23904FFB}" sibTransId="{C2B7C0D5-F45A-4FDA-8064-B68BB478D109}"/>
    <dgm:cxn modelId="{01B35C51-32D9-4579-A41C-4C1052548D25}" type="presOf" srcId="{3B7AC55D-92DC-4BB6-9E80-EDB7AE5D0CE5}" destId="{6DED6D9C-7445-4D61-A787-B9AA1207F790}" srcOrd="0" destOrd="0" presId="urn:microsoft.com/office/officeart/2008/layout/LinedList"/>
    <dgm:cxn modelId="{8073B772-566C-4AC1-9B56-30AC966A3C52}" type="presOf" srcId="{BA764946-B244-4CA7-81B8-E61F1BADAC18}" destId="{5BCF1F70-EE82-4534-AF2E-FF21FCF89492}" srcOrd="0" destOrd="0" presId="urn:microsoft.com/office/officeart/2008/layout/LinedList"/>
    <dgm:cxn modelId="{46399277-EF57-4728-845D-BCC7A009D8A2}" type="presOf" srcId="{77777A00-3615-467D-9612-A4178B3FE81B}" destId="{06AF5E99-448E-4B78-A9FD-3CCE41A14143}" srcOrd="0" destOrd="0" presId="urn:microsoft.com/office/officeart/2008/layout/LinedList"/>
    <dgm:cxn modelId="{AB1F2359-B721-4DC5-9F6E-B199D465805C}" srcId="{BBD05D5E-99AF-4898-B224-6A1C4CFE6A36}" destId="{5895AF55-CBBD-4320-8D23-007B58C6AD3D}" srcOrd="3" destOrd="0" parTransId="{9E64CACF-9D25-4738-A492-DFBBA6984CAA}" sibTransId="{D6C8FC5F-0020-4B12-B0D7-FAC35BA9B0CD}"/>
    <dgm:cxn modelId="{0AC9E17C-57EA-41C2-8EE5-2EE8A7D258F9}" srcId="{BBD05D5E-99AF-4898-B224-6A1C4CFE6A36}" destId="{3B7AC55D-92DC-4BB6-9E80-EDB7AE5D0CE5}" srcOrd="5" destOrd="0" parTransId="{7A619897-F7B6-47BF-8BEC-5EBC49E8257D}" sibTransId="{50B3B9F5-7852-4A58-A8AD-2CC2491233CE}"/>
    <dgm:cxn modelId="{1B269282-3631-4FB7-8257-D04E33BE14AD}" type="presOf" srcId="{5895AF55-CBBD-4320-8D23-007B58C6AD3D}" destId="{69E8D113-8D87-4EB7-9888-4DA8F14F3DB6}" srcOrd="0" destOrd="0" presId="urn:microsoft.com/office/officeart/2008/layout/LinedList"/>
    <dgm:cxn modelId="{CC72F586-494C-446E-A465-9A2C4ED39B7D}" type="presOf" srcId="{988A1FC4-BDA5-4946-9A9F-CA95A4ABEFCC}" destId="{3CA1C0B4-41B9-480E-B74B-203524703273}" srcOrd="0" destOrd="0" presId="urn:microsoft.com/office/officeart/2008/layout/LinedList"/>
    <dgm:cxn modelId="{9D7C2F8D-FD87-4D31-B82D-5A8C2B2C5D51}" type="presOf" srcId="{20D7D346-29F7-4E2F-82B1-53DCBB3361CA}" destId="{DF2FF1FB-8385-4720-BA9F-F4966EA8B241}" srcOrd="0" destOrd="0" presId="urn:microsoft.com/office/officeart/2008/layout/LinedList"/>
    <dgm:cxn modelId="{23FD95B2-D745-4DBD-A1F9-9A8E5B32DDF7}" srcId="{BBD05D5E-99AF-4898-B224-6A1C4CFE6A36}" destId="{4D0E06DB-B74F-48D2-A5DE-FCE082498E24}" srcOrd="4" destOrd="0" parTransId="{9DF1B897-03B6-4ED6-8123-7C178C26614F}" sibTransId="{567C9334-73AD-4D94-B6E2-CF444CB031FF}"/>
    <dgm:cxn modelId="{7946F5B5-F43F-45EC-8D4F-9832D896579F}" srcId="{BBD05D5E-99AF-4898-B224-6A1C4CFE6A36}" destId="{BA764946-B244-4CA7-81B8-E61F1BADAC18}" srcOrd="2" destOrd="0" parTransId="{3B9DEEDA-FAD5-4C5B-8C42-C5AD0313E56A}" sibTransId="{8AA2EFA8-F39F-43AB-91F7-46CDFFB65774}"/>
    <dgm:cxn modelId="{C8C6F0C2-5D68-40B0-928A-00C7804FCB09}" srcId="{BBD05D5E-99AF-4898-B224-6A1C4CFE6A36}" destId="{77777A00-3615-467D-9612-A4178B3FE81B}" srcOrd="7" destOrd="0" parTransId="{B590DFE1-5E8A-4B14-9138-26346C9F7C81}" sibTransId="{A94F2145-2FD5-4541-B5A9-12958406FC57}"/>
    <dgm:cxn modelId="{AB5380D7-36C7-4619-8792-EE46878246A5}" type="presOf" srcId="{4D0E06DB-B74F-48D2-A5DE-FCE082498E24}" destId="{E50FA411-C2B2-4BD1-BC3D-7C1E62D25C63}" srcOrd="0" destOrd="0" presId="urn:microsoft.com/office/officeart/2008/layout/LinedList"/>
    <dgm:cxn modelId="{F647DDE6-4156-40EE-92B8-B32CF46B4FD2}" type="presOf" srcId="{BBD05D5E-99AF-4898-B224-6A1C4CFE6A36}" destId="{261C50BE-3695-4F78-B27A-E326B47DFBD3}" srcOrd="0" destOrd="0" presId="urn:microsoft.com/office/officeart/2008/layout/LinedList"/>
    <dgm:cxn modelId="{7C84F84B-2EDB-4D22-9143-EEED23155326}" type="presParOf" srcId="{261C50BE-3695-4F78-B27A-E326B47DFBD3}" destId="{B5CC5A8E-5F30-43E7-8BCF-46F36191934A}" srcOrd="0" destOrd="0" presId="urn:microsoft.com/office/officeart/2008/layout/LinedList"/>
    <dgm:cxn modelId="{4CEED1DB-05B8-4AB2-B28B-756BEE139301}" type="presParOf" srcId="{261C50BE-3695-4F78-B27A-E326B47DFBD3}" destId="{88F7D878-D9A2-4CFD-97CE-F78ECE1106FE}" srcOrd="1" destOrd="0" presId="urn:microsoft.com/office/officeart/2008/layout/LinedList"/>
    <dgm:cxn modelId="{C482B589-EBA2-4859-936E-F9A0EE3D8E66}" type="presParOf" srcId="{88F7D878-D9A2-4CFD-97CE-F78ECE1106FE}" destId="{281F9956-5B94-402E-898D-AF447C4BE0E7}" srcOrd="0" destOrd="0" presId="urn:microsoft.com/office/officeart/2008/layout/LinedList"/>
    <dgm:cxn modelId="{8D055FB6-C388-42F5-A9B1-5B9D6F0DE610}" type="presParOf" srcId="{88F7D878-D9A2-4CFD-97CE-F78ECE1106FE}" destId="{CDCA82BF-E3DF-41ED-9889-1CF267D4F470}" srcOrd="1" destOrd="0" presId="urn:microsoft.com/office/officeart/2008/layout/LinedList"/>
    <dgm:cxn modelId="{AD5B3178-3669-4230-9AEB-9F02D170BCC1}" type="presParOf" srcId="{261C50BE-3695-4F78-B27A-E326B47DFBD3}" destId="{04F09BF2-F746-4DC0-A409-F5E8925DBB73}" srcOrd="2" destOrd="0" presId="urn:microsoft.com/office/officeart/2008/layout/LinedList"/>
    <dgm:cxn modelId="{7BA923F4-AE27-4343-87CB-B12C17468E4C}" type="presParOf" srcId="{261C50BE-3695-4F78-B27A-E326B47DFBD3}" destId="{71F26DEF-A43E-4559-A05F-567FDFF3B0E5}" srcOrd="3" destOrd="0" presId="urn:microsoft.com/office/officeart/2008/layout/LinedList"/>
    <dgm:cxn modelId="{328916BB-9F8A-4379-A688-4ECD4B20C8CB}" type="presParOf" srcId="{71F26DEF-A43E-4559-A05F-567FDFF3B0E5}" destId="{3CA1C0B4-41B9-480E-B74B-203524703273}" srcOrd="0" destOrd="0" presId="urn:microsoft.com/office/officeart/2008/layout/LinedList"/>
    <dgm:cxn modelId="{B7DC2644-293E-4DEC-BA7D-BFD0B2C0EBD8}" type="presParOf" srcId="{71F26DEF-A43E-4559-A05F-567FDFF3B0E5}" destId="{8D4ECA88-2E5B-42AF-B13F-8BEBC66546EB}" srcOrd="1" destOrd="0" presId="urn:microsoft.com/office/officeart/2008/layout/LinedList"/>
    <dgm:cxn modelId="{E1FD497E-B004-499D-8BB3-92322C309DC8}" type="presParOf" srcId="{261C50BE-3695-4F78-B27A-E326B47DFBD3}" destId="{6ED0880F-B0C4-4CFB-8CC6-891578A936B8}" srcOrd="4" destOrd="0" presId="urn:microsoft.com/office/officeart/2008/layout/LinedList"/>
    <dgm:cxn modelId="{0A4EAB1E-5F56-4BCB-BC8E-B6BC933C2F3A}" type="presParOf" srcId="{261C50BE-3695-4F78-B27A-E326B47DFBD3}" destId="{899767DF-4318-4924-8296-B0B0E79A706C}" srcOrd="5" destOrd="0" presId="urn:microsoft.com/office/officeart/2008/layout/LinedList"/>
    <dgm:cxn modelId="{D9BF55A4-2EB2-4F41-8FDA-C7EFACEB0007}" type="presParOf" srcId="{899767DF-4318-4924-8296-B0B0E79A706C}" destId="{5BCF1F70-EE82-4534-AF2E-FF21FCF89492}" srcOrd="0" destOrd="0" presId="urn:microsoft.com/office/officeart/2008/layout/LinedList"/>
    <dgm:cxn modelId="{12671FC6-A6BA-4035-A586-D4804D48DE13}" type="presParOf" srcId="{899767DF-4318-4924-8296-B0B0E79A706C}" destId="{F3844ECF-A042-4CD4-9918-D33179ED11F6}" srcOrd="1" destOrd="0" presId="urn:microsoft.com/office/officeart/2008/layout/LinedList"/>
    <dgm:cxn modelId="{D0B6CBAB-B23A-41C8-828E-C0A80F6E11DD}" type="presParOf" srcId="{261C50BE-3695-4F78-B27A-E326B47DFBD3}" destId="{6AC987BD-AD03-4039-B96B-18B0289047A7}" srcOrd="6" destOrd="0" presId="urn:microsoft.com/office/officeart/2008/layout/LinedList"/>
    <dgm:cxn modelId="{5D2905AD-C33E-40B4-A621-59D91FB7C1EA}" type="presParOf" srcId="{261C50BE-3695-4F78-B27A-E326B47DFBD3}" destId="{40536FD5-E815-47A1-AC1E-A3283B91492E}" srcOrd="7" destOrd="0" presId="urn:microsoft.com/office/officeart/2008/layout/LinedList"/>
    <dgm:cxn modelId="{2C0C3993-E70B-4471-A919-68A7DE81FB67}" type="presParOf" srcId="{40536FD5-E815-47A1-AC1E-A3283B91492E}" destId="{69E8D113-8D87-4EB7-9888-4DA8F14F3DB6}" srcOrd="0" destOrd="0" presId="urn:microsoft.com/office/officeart/2008/layout/LinedList"/>
    <dgm:cxn modelId="{AE87493B-113A-407E-8BE9-DB98D78A6C7A}" type="presParOf" srcId="{40536FD5-E815-47A1-AC1E-A3283B91492E}" destId="{5678A340-0ED1-4E88-9139-69868A08DF5B}" srcOrd="1" destOrd="0" presId="urn:microsoft.com/office/officeart/2008/layout/LinedList"/>
    <dgm:cxn modelId="{9B86565E-48DC-4D35-9B44-37E32AE669ED}" type="presParOf" srcId="{261C50BE-3695-4F78-B27A-E326B47DFBD3}" destId="{8CEEBB79-C2D2-4E27-B96A-540A2E3F251E}" srcOrd="8" destOrd="0" presId="urn:microsoft.com/office/officeart/2008/layout/LinedList"/>
    <dgm:cxn modelId="{764E41B4-0FE1-448C-83AA-61E3504ED6CA}" type="presParOf" srcId="{261C50BE-3695-4F78-B27A-E326B47DFBD3}" destId="{5BA11F7C-CC20-4D4C-B0EB-BE8774D7825D}" srcOrd="9" destOrd="0" presId="urn:microsoft.com/office/officeart/2008/layout/LinedList"/>
    <dgm:cxn modelId="{4E980607-9C7C-4BB7-BB59-22E8237DE6D0}" type="presParOf" srcId="{5BA11F7C-CC20-4D4C-B0EB-BE8774D7825D}" destId="{E50FA411-C2B2-4BD1-BC3D-7C1E62D25C63}" srcOrd="0" destOrd="0" presId="urn:microsoft.com/office/officeart/2008/layout/LinedList"/>
    <dgm:cxn modelId="{73A02644-6A47-40DF-B59B-A713B3D6D4B4}" type="presParOf" srcId="{5BA11F7C-CC20-4D4C-B0EB-BE8774D7825D}" destId="{F317C29C-C750-4B8C-9256-1AE0CC0D50D5}" srcOrd="1" destOrd="0" presId="urn:microsoft.com/office/officeart/2008/layout/LinedList"/>
    <dgm:cxn modelId="{96C122E4-777E-4926-A99F-E4C05D12CEBD}" type="presParOf" srcId="{261C50BE-3695-4F78-B27A-E326B47DFBD3}" destId="{6E4B9680-0200-47D3-AE5E-B5923215F4D0}" srcOrd="10" destOrd="0" presId="urn:microsoft.com/office/officeart/2008/layout/LinedList"/>
    <dgm:cxn modelId="{90EA53B4-1DF7-40DB-8766-0DBD43352BB8}" type="presParOf" srcId="{261C50BE-3695-4F78-B27A-E326B47DFBD3}" destId="{A3355DD1-822D-4F63-A068-AD552B436795}" srcOrd="11" destOrd="0" presId="urn:microsoft.com/office/officeart/2008/layout/LinedList"/>
    <dgm:cxn modelId="{90AC1F90-DD9C-4771-AED9-CBFF8B8E2F6F}" type="presParOf" srcId="{A3355DD1-822D-4F63-A068-AD552B436795}" destId="{6DED6D9C-7445-4D61-A787-B9AA1207F790}" srcOrd="0" destOrd="0" presId="urn:microsoft.com/office/officeart/2008/layout/LinedList"/>
    <dgm:cxn modelId="{1EBABF1A-8AC9-4DAD-9B1C-38C123A53A78}" type="presParOf" srcId="{A3355DD1-822D-4F63-A068-AD552B436795}" destId="{14D34D63-4C64-4D3F-9CBE-AF94C1C062D1}" srcOrd="1" destOrd="0" presId="urn:microsoft.com/office/officeart/2008/layout/LinedList"/>
    <dgm:cxn modelId="{C1A1FC6F-02EC-4B03-8033-35925E53D2DE}" type="presParOf" srcId="{261C50BE-3695-4F78-B27A-E326B47DFBD3}" destId="{70AF52DC-F250-4029-9514-4798AA084C83}" srcOrd="12" destOrd="0" presId="urn:microsoft.com/office/officeart/2008/layout/LinedList"/>
    <dgm:cxn modelId="{521554EC-BB01-4D8A-BA75-585BF0E6EB26}" type="presParOf" srcId="{261C50BE-3695-4F78-B27A-E326B47DFBD3}" destId="{30D8B7F3-35D4-4C09-824A-A12793E6A770}" srcOrd="13" destOrd="0" presId="urn:microsoft.com/office/officeart/2008/layout/LinedList"/>
    <dgm:cxn modelId="{079B97B3-4B4E-40E7-A904-4D556316C2DD}" type="presParOf" srcId="{30D8B7F3-35D4-4C09-824A-A12793E6A770}" destId="{DF2FF1FB-8385-4720-BA9F-F4966EA8B241}" srcOrd="0" destOrd="0" presId="urn:microsoft.com/office/officeart/2008/layout/LinedList"/>
    <dgm:cxn modelId="{C9D2DA1E-A659-4062-AA2D-9F39260AC90A}" type="presParOf" srcId="{30D8B7F3-35D4-4C09-824A-A12793E6A770}" destId="{81145DFF-ADB0-4C4B-A583-89809354DF2B}" srcOrd="1" destOrd="0" presId="urn:microsoft.com/office/officeart/2008/layout/LinedList"/>
    <dgm:cxn modelId="{74982059-9C82-4731-A44E-31EA651FB27F}" type="presParOf" srcId="{261C50BE-3695-4F78-B27A-E326B47DFBD3}" destId="{AF25082E-3F4E-4861-9E40-3BD6DA5F4CD3}" srcOrd="14" destOrd="0" presId="urn:microsoft.com/office/officeart/2008/layout/LinedList"/>
    <dgm:cxn modelId="{B48199B4-D830-476E-906F-DCD70292D11F}" type="presParOf" srcId="{261C50BE-3695-4F78-B27A-E326B47DFBD3}" destId="{787CEC06-A4D3-4963-8EA9-A8F3D6BDA520}" srcOrd="15" destOrd="0" presId="urn:microsoft.com/office/officeart/2008/layout/LinedList"/>
    <dgm:cxn modelId="{E2BC19F4-23D5-48B5-A329-8917B0E23698}" type="presParOf" srcId="{787CEC06-A4D3-4963-8EA9-A8F3D6BDA520}" destId="{06AF5E99-448E-4B78-A9FD-3CCE41A14143}" srcOrd="0" destOrd="0" presId="urn:microsoft.com/office/officeart/2008/layout/LinedList"/>
    <dgm:cxn modelId="{34B5869E-225C-4735-8301-DB8A2243B0C5}" type="presParOf" srcId="{787CEC06-A4D3-4963-8EA9-A8F3D6BDA520}" destId="{C162A0CE-89B0-4483-AC54-D038AED213FF}" srcOrd="1" destOrd="0" presId="urn:microsoft.com/office/officeart/2008/layout/LinedList"/>
    <dgm:cxn modelId="{9F0933B4-314A-4A4B-9BFF-F75BD7703565}" type="presParOf" srcId="{261C50BE-3695-4F78-B27A-E326B47DFBD3}" destId="{82FAD501-5F05-4962-B37B-B93002881B6A}" srcOrd="16" destOrd="0" presId="urn:microsoft.com/office/officeart/2008/layout/LinedList"/>
    <dgm:cxn modelId="{2C16C8A6-FB78-41AB-A5AE-57123D61A365}" type="presParOf" srcId="{261C50BE-3695-4F78-B27A-E326B47DFBD3}" destId="{530FFD6A-51B5-4C50-921D-B253233B5113}" srcOrd="17" destOrd="0" presId="urn:microsoft.com/office/officeart/2008/layout/LinedList"/>
    <dgm:cxn modelId="{C0D98266-E03D-4440-9A04-ED8A8DC9863B}" type="presParOf" srcId="{530FFD6A-51B5-4C50-921D-B253233B5113}" destId="{E7A9ECEB-0D0E-4BC7-BA7F-26A8EBBE7C6E}" srcOrd="0" destOrd="0" presId="urn:microsoft.com/office/officeart/2008/layout/LinedList"/>
    <dgm:cxn modelId="{FCF102CA-B8B3-4BDC-A1CA-85049D47C438}" type="presParOf" srcId="{530FFD6A-51B5-4C50-921D-B253233B5113}" destId="{F2117CD8-3C95-464E-9DB3-4BC8C08FB2F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FEE581E-085A-462C-902D-D4944EF2B9E6}"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316BAD61-0C39-4667-B75E-303D2DDE13B9}">
      <dgm:prSet/>
      <dgm:spPr/>
      <dgm:t>
        <a:bodyPr/>
        <a:lstStyle/>
        <a:p>
          <a:r>
            <a:rPr lang="en-US">
              <a:hlinkClick xmlns:r="http://schemas.openxmlformats.org/officeDocument/2006/relationships" r:id="rId1"/>
            </a:rPr>
            <a:t>https://chat.openai.com</a:t>
          </a:r>
          <a:endParaRPr lang="en-US"/>
        </a:p>
      </dgm:t>
    </dgm:pt>
    <dgm:pt modelId="{18260CA3-5AEC-49E9-8BEC-12974DB8EC90}" type="parTrans" cxnId="{1BB7C8C6-F410-4B32-82E4-972A524FF2CC}">
      <dgm:prSet/>
      <dgm:spPr/>
      <dgm:t>
        <a:bodyPr/>
        <a:lstStyle/>
        <a:p>
          <a:endParaRPr lang="en-US"/>
        </a:p>
      </dgm:t>
    </dgm:pt>
    <dgm:pt modelId="{589BE1C6-15A7-4632-B710-CE459F0EE897}" type="sibTrans" cxnId="{1BB7C8C6-F410-4B32-82E4-972A524FF2CC}">
      <dgm:prSet/>
      <dgm:spPr/>
      <dgm:t>
        <a:bodyPr/>
        <a:lstStyle/>
        <a:p>
          <a:endParaRPr lang="en-US"/>
        </a:p>
      </dgm:t>
    </dgm:pt>
    <dgm:pt modelId="{06FC522D-808A-4526-A6A0-228873EAAD49}">
      <dgm:prSet/>
      <dgm:spPr/>
      <dgm:t>
        <a:bodyPr/>
        <a:lstStyle/>
        <a:p>
          <a:r>
            <a:rPr lang="en-US">
              <a:hlinkClick xmlns:r="http://schemas.openxmlformats.org/officeDocument/2006/relationships" r:id="rId2"/>
            </a:rPr>
            <a:t>https://ana.ir/fa/news</a:t>
          </a:r>
          <a:endParaRPr lang="en-US"/>
        </a:p>
      </dgm:t>
    </dgm:pt>
    <dgm:pt modelId="{8292346E-22CC-450C-8D9D-5973F6949515}" type="parTrans" cxnId="{A014F1A0-955C-4C16-B334-3D2E597899B2}">
      <dgm:prSet/>
      <dgm:spPr/>
      <dgm:t>
        <a:bodyPr/>
        <a:lstStyle/>
        <a:p>
          <a:endParaRPr lang="en-US"/>
        </a:p>
      </dgm:t>
    </dgm:pt>
    <dgm:pt modelId="{7F9A5B27-8814-4D9F-96B6-16B183FC8934}" type="sibTrans" cxnId="{A014F1A0-955C-4C16-B334-3D2E597899B2}">
      <dgm:prSet/>
      <dgm:spPr/>
      <dgm:t>
        <a:bodyPr/>
        <a:lstStyle/>
        <a:p>
          <a:endParaRPr lang="en-US"/>
        </a:p>
      </dgm:t>
    </dgm:pt>
    <dgm:pt modelId="{8A37C7BE-3864-4AD0-AE40-BDB39F21A577}">
      <dgm:prSet/>
      <dgm:spPr/>
      <dgm:t>
        <a:bodyPr/>
        <a:lstStyle/>
        <a:p>
          <a:r>
            <a:rPr lang="en-US">
              <a:hlinkClick xmlns:r="http://schemas.openxmlformats.org/officeDocument/2006/relationships" r:id="rId3"/>
            </a:rPr>
            <a:t>https://august.com</a:t>
          </a:r>
          <a:endParaRPr lang="en-US"/>
        </a:p>
      </dgm:t>
    </dgm:pt>
    <dgm:pt modelId="{CB4493ED-32BA-4034-AA25-88037C1BC962}" type="parTrans" cxnId="{4FD84491-9FA1-4049-9E97-DE4124C136EF}">
      <dgm:prSet/>
      <dgm:spPr/>
      <dgm:t>
        <a:bodyPr/>
        <a:lstStyle/>
        <a:p>
          <a:endParaRPr lang="en-US"/>
        </a:p>
      </dgm:t>
    </dgm:pt>
    <dgm:pt modelId="{B6A285A0-F547-4A6F-A623-705C72DC5A2A}" type="sibTrans" cxnId="{4FD84491-9FA1-4049-9E97-DE4124C136EF}">
      <dgm:prSet/>
      <dgm:spPr/>
      <dgm:t>
        <a:bodyPr/>
        <a:lstStyle/>
        <a:p>
          <a:endParaRPr lang="en-US"/>
        </a:p>
      </dgm:t>
    </dgm:pt>
    <dgm:pt modelId="{299BE9A2-663E-4A57-94C8-79673A2EB621}">
      <dgm:prSet/>
      <dgm:spPr/>
      <dgm:t>
        <a:bodyPr/>
        <a:lstStyle/>
        <a:p>
          <a:r>
            <a:rPr lang="en-US"/>
            <a:t>Microsoft copilot</a:t>
          </a:r>
        </a:p>
      </dgm:t>
    </dgm:pt>
    <dgm:pt modelId="{DED9870B-2507-4716-A7C2-EA0E8986D941}" type="parTrans" cxnId="{5C070F0D-881C-4FC8-9D37-011769A6781F}">
      <dgm:prSet/>
      <dgm:spPr/>
      <dgm:t>
        <a:bodyPr/>
        <a:lstStyle/>
        <a:p>
          <a:endParaRPr lang="en-US"/>
        </a:p>
      </dgm:t>
    </dgm:pt>
    <dgm:pt modelId="{07BCC862-02D0-4520-8880-BD390F6F0743}" type="sibTrans" cxnId="{5C070F0D-881C-4FC8-9D37-011769A6781F}">
      <dgm:prSet/>
      <dgm:spPr/>
      <dgm:t>
        <a:bodyPr/>
        <a:lstStyle/>
        <a:p>
          <a:endParaRPr lang="en-US"/>
        </a:p>
      </dgm:t>
    </dgm:pt>
    <dgm:pt modelId="{27E3E197-525C-40F6-A7F8-B6C25580EB70}" type="pres">
      <dgm:prSet presAssocID="{1FEE581E-085A-462C-902D-D4944EF2B9E6}" presName="linear" presStyleCnt="0">
        <dgm:presLayoutVars>
          <dgm:dir/>
          <dgm:animLvl val="lvl"/>
          <dgm:resizeHandles val="exact"/>
        </dgm:presLayoutVars>
      </dgm:prSet>
      <dgm:spPr/>
    </dgm:pt>
    <dgm:pt modelId="{5682AA0F-27D4-4FD4-990B-57E6CEE6B786}" type="pres">
      <dgm:prSet presAssocID="{316BAD61-0C39-4667-B75E-303D2DDE13B9}" presName="parentLin" presStyleCnt="0"/>
      <dgm:spPr/>
    </dgm:pt>
    <dgm:pt modelId="{43AF7A97-55CE-4604-8C46-EA74B8045F3B}" type="pres">
      <dgm:prSet presAssocID="{316BAD61-0C39-4667-B75E-303D2DDE13B9}" presName="parentLeftMargin" presStyleLbl="node1" presStyleIdx="0" presStyleCnt="4"/>
      <dgm:spPr/>
    </dgm:pt>
    <dgm:pt modelId="{91B58027-5235-4CC7-9929-4E40F49A62A0}" type="pres">
      <dgm:prSet presAssocID="{316BAD61-0C39-4667-B75E-303D2DDE13B9}" presName="parentText" presStyleLbl="node1" presStyleIdx="0" presStyleCnt="4">
        <dgm:presLayoutVars>
          <dgm:chMax val="0"/>
          <dgm:bulletEnabled val="1"/>
        </dgm:presLayoutVars>
      </dgm:prSet>
      <dgm:spPr/>
    </dgm:pt>
    <dgm:pt modelId="{B100AA39-3FBF-4CCD-9AE9-76773C09E6D2}" type="pres">
      <dgm:prSet presAssocID="{316BAD61-0C39-4667-B75E-303D2DDE13B9}" presName="negativeSpace" presStyleCnt="0"/>
      <dgm:spPr/>
    </dgm:pt>
    <dgm:pt modelId="{F16024D9-68D2-4DFB-93AE-FA24ADE96958}" type="pres">
      <dgm:prSet presAssocID="{316BAD61-0C39-4667-B75E-303D2DDE13B9}" presName="childText" presStyleLbl="conFgAcc1" presStyleIdx="0" presStyleCnt="4">
        <dgm:presLayoutVars>
          <dgm:bulletEnabled val="1"/>
        </dgm:presLayoutVars>
      </dgm:prSet>
      <dgm:spPr/>
    </dgm:pt>
    <dgm:pt modelId="{76C00AFC-7530-4E05-B9DC-5722E644DF51}" type="pres">
      <dgm:prSet presAssocID="{589BE1C6-15A7-4632-B710-CE459F0EE897}" presName="spaceBetweenRectangles" presStyleCnt="0"/>
      <dgm:spPr/>
    </dgm:pt>
    <dgm:pt modelId="{5BF60BC3-D93B-48AB-98AD-65C4C49C85C0}" type="pres">
      <dgm:prSet presAssocID="{06FC522D-808A-4526-A6A0-228873EAAD49}" presName="parentLin" presStyleCnt="0"/>
      <dgm:spPr/>
    </dgm:pt>
    <dgm:pt modelId="{B78C1D6B-95F4-4BF0-B14D-E2FC57CF9388}" type="pres">
      <dgm:prSet presAssocID="{06FC522D-808A-4526-A6A0-228873EAAD49}" presName="parentLeftMargin" presStyleLbl="node1" presStyleIdx="0" presStyleCnt="4"/>
      <dgm:spPr/>
    </dgm:pt>
    <dgm:pt modelId="{2B57C9C9-79AE-4850-9BD9-BFFBF71A3AB3}" type="pres">
      <dgm:prSet presAssocID="{06FC522D-808A-4526-A6A0-228873EAAD49}" presName="parentText" presStyleLbl="node1" presStyleIdx="1" presStyleCnt="4">
        <dgm:presLayoutVars>
          <dgm:chMax val="0"/>
          <dgm:bulletEnabled val="1"/>
        </dgm:presLayoutVars>
      </dgm:prSet>
      <dgm:spPr/>
    </dgm:pt>
    <dgm:pt modelId="{ED7FE27A-85CE-4265-9164-8EDE85897933}" type="pres">
      <dgm:prSet presAssocID="{06FC522D-808A-4526-A6A0-228873EAAD49}" presName="negativeSpace" presStyleCnt="0"/>
      <dgm:spPr/>
    </dgm:pt>
    <dgm:pt modelId="{0ECD3FD9-F616-4D67-9101-2C699772D511}" type="pres">
      <dgm:prSet presAssocID="{06FC522D-808A-4526-A6A0-228873EAAD49}" presName="childText" presStyleLbl="conFgAcc1" presStyleIdx="1" presStyleCnt="4">
        <dgm:presLayoutVars>
          <dgm:bulletEnabled val="1"/>
        </dgm:presLayoutVars>
      </dgm:prSet>
      <dgm:spPr/>
    </dgm:pt>
    <dgm:pt modelId="{0FD6AB5C-362B-4DE9-95A6-0A25F14CD931}" type="pres">
      <dgm:prSet presAssocID="{7F9A5B27-8814-4D9F-96B6-16B183FC8934}" presName="spaceBetweenRectangles" presStyleCnt="0"/>
      <dgm:spPr/>
    </dgm:pt>
    <dgm:pt modelId="{B07B19BF-D420-40F5-9B39-5D68B249140F}" type="pres">
      <dgm:prSet presAssocID="{8A37C7BE-3864-4AD0-AE40-BDB39F21A577}" presName="parentLin" presStyleCnt="0"/>
      <dgm:spPr/>
    </dgm:pt>
    <dgm:pt modelId="{BB23136F-A2D1-421E-9574-AD464AB5A4DF}" type="pres">
      <dgm:prSet presAssocID="{8A37C7BE-3864-4AD0-AE40-BDB39F21A577}" presName="parentLeftMargin" presStyleLbl="node1" presStyleIdx="1" presStyleCnt="4"/>
      <dgm:spPr/>
    </dgm:pt>
    <dgm:pt modelId="{D7D51CD8-1C28-4F39-A678-7ED83509E1F6}" type="pres">
      <dgm:prSet presAssocID="{8A37C7BE-3864-4AD0-AE40-BDB39F21A577}" presName="parentText" presStyleLbl="node1" presStyleIdx="2" presStyleCnt="4">
        <dgm:presLayoutVars>
          <dgm:chMax val="0"/>
          <dgm:bulletEnabled val="1"/>
        </dgm:presLayoutVars>
      </dgm:prSet>
      <dgm:spPr/>
    </dgm:pt>
    <dgm:pt modelId="{0FCB3512-4EDD-4458-8E1A-C1C90B00B485}" type="pres">
      <dgm:prSet presAssocID="{8A37C7BE-3864-4AD0-AE40-BDB39F21A577}" presName="negativeSpace" presStyleCnt="0"/>
      <dgm:spPr/>
    </dgm:pt>
    <dgm:pt modelId="{3AA5D2F0-A533-4E4D-A18E-27E79A3787E2}" type="pres">
      <dgm:prSet presAssocID="{8A37C7BE-3864-4AD0-AE40-BDB39F21A577}" presName="childText" presStyleLbl="conFgAcc1" presStyleIdx="2" presStyleCnt="4">
        <dgm:presLayoutVars>
          <dgm:bulletEnabled val="1"/>
        </dgm:presLayoutVars>
      </dgm:prSet>
      <dgm:spPr/>
    </dgm:pt>
    <dgm:pt modelId="{9F8B76DC-0F2A-4468-9FFB-F712539A88D8}" type="pres">
      <dgm:prSet presAssocID="{B6A285A0-F547-4A6F-A623-705C72DC5A2A}" presName="spaceBetweenRectangles" presStyleCnt="0"/>
      <dgm:spPr/>
    </dgm:pt>
    <dgm:pt modelId="{E7566440-CBDB-49CE-90BC-C62E9E6C3A4E}" type="pres">
      <dgm:prSet presAssocID="{299BE9A2-663E-4A57-94C8-79673A2EB621}" presName="parentLin" presStyleCnt="0"/>
      <dgm:spPr/>
    </dgm:pt>
    <dgm:pt modelId="{E22E4EFA-4E01-4DB7-89EA-5B30C892D984}" type="pres">
      <dgm:prSet presAssocID="{299BE9A2-663E-4A57-94C8-79673A2EB621}" presName="parentLeftMargin" presStyleLbl="node1" presStyleIdx="2" presStyleCnt="4"/>
      <dgm:spPr/>
    </dgm:pt>
    <dgm:pt modelId="{FC86D6F1-B7D6-4712-ABA0-96A865D23286}" type="pres">
      <dgm:prSet presAssocID="{299BE9A2-663E-4A57-94C8-79673A2EB621}" presName="parentText" presStyleLbl="node1" presStyleIdx="3" presStyleCnt="4">
        <dgm:presLayoutVars>
          <dgm:chMax val="0"/>
          <dgm:bulletEnabled val="1"/>
        </dgm:presLayoutVars>
      </dgm:prSet>
      <dgm:spPr/>
    </dgm:pt>
    <dgm:pt modelId="{0168BF5D-D942-42C0-B40C-5C38B4382C69}" type="pres">
      <dgm:prSet presAssocID="{299BE9A2-663E-4A57-94C8-79673A2EB621}" presName="negativeSpace" presStyleCnt="0"/>
      <dgm:spPr/>
    </dgm:pt>
    <dgm:pt modelId="{D447D52E-69A1-4C09-8384-C16E99580511}" type="pres">
      <dgm:prSet presAssocID="{299BE9A2-663E-4A57-94C8-79673A2EB621}" presName="childText" presStyleLbl="conFgAcc1" presStyleIdx="3" presStyleCnt="4">
        <dgm:presLayoutVars>
          <dgm:bulletEnabled val="1"/>
        </dgm:presLayoutVars>
      </dgm:prSet>
      <dgm:spPr/>
    </dgm:pt>
  </dgm:ptLst>
  <dgm:cxnLst>
    <dgm:cxn modelId="{12EE4F01-ABD7-4F3F-9399-AC4553C91CFB}" type="presOf" srcId="{1FEE581E-085A-462C-902D-D4944EF2B9E6}" destId="{27E3E197-525C-40F6-A7F8-B6C25580EB70}" srcOrd="0" destOrd="0" presId="urn:microsoft.com/office/officeart/2005/8/layout/list1"/>
    <dgm:cxn modelId="{5B9D5B02-5EDB-4CC5-8313-7701E6BF7AF0}" type="presOf" srcId="{8A37C7BE-3864-4AD0-AE40-BDB39F21A577}" destId="{BB23136F-A2D1-421E-9574-AD464AB5A4DF}" srcOrd="0" destOrd="0" presId="urn:microsoft.com/office/officeart/2005/8/layout/list1"/>
    <dgm:cxn modelId="{5C070F0D-881C-4FC8-9D37-011769A6781F}" srcId="{1FEE581E-085A-462C-902D-D4944EF2B9E6}" destId="{299BE9A2-663E-4A57-94C8-79673A2EB621}" srcOrd="3" destOrd="0" parTransId="{DED9870B-2507-4716-A7C2-EA0E8986D941}" sibTransId="{07BCC862-02D0-4520-8880-BD390F6F0743}"/>
    <dgm:cxn modelId="{4A113810-DDFB-4C1E-9601-4F418B72E59B}" type="presOf" srcId="{316BAD61-0C39-4667-B75E-303D2DDE13B9}" destId="{91B58027-5235-4CC7-9929-4E40F49A62A0}" srcOrd="1" destOrd="0" presId="urn:microsoft.com/office/officeart/2005/8/layout/list1"/>
    <dgm:cxn modelId="{98243230-3A8E-4527-981D-4A0E54EF9E5D}" type="presOf" srcId="{8A37C7BE-3864-4AD0-AE40-BDB39F21A577}" destId="{D7D51CD8-1C28-4F39-A678-7ED83509E1F6}" srcOrd="1" destOrd="0" presId="urn:microsoft.com/office/officeart/2005/8/layout/list1"/>
    <dgm:cxn modelId="{B4AD0969-4A84-417B-9374-98F8452D555D}" type="presOf" srcId="{06FC522D-808A-4526-A6A0-228873EAAD49}" destId="{B78C1D6B-95F4-4BF0-B14D-E2FC57CF9388}" srcOrd="0" destOrd="0" presId="urn:microsoft.com/office/officeart/2005/8/layout/list1"/>
    <dgm:cxn modelId="{E682D67A-52DF-4419-90B0-AFADF04D46E0}" type="presOf" srcId="{299BE9A2-663E-4A57-94C8-79673A2EB621}" destId="{FC86D6F1-B7D6-4712-ABA0-96A865D23286}" srcOrd="1" destOrd="0" presId="urn:microsoft.com/office/officeart/2005/8/layout/list1"/>
    <dgm:cxn modelId="{1479037C-E9D0-4607-88DB-E948B1CBA1FA}" type="presOf" srcId="{06FC522D-808A-4526-A6A0-228873EAAD49}" destId="{2B57C9C9-79AE-4850-9BD9-BFFBF71A3AB3}" srcOrd="1" destOrd="0" presId="urn:microsoft.com/office/officeart/2005/8/layout/list1"/>
    <dgm:cxn modelId="{4FD84491-9FA1-4049-9E97-DE4124C136EF}" srcId="{1FEE581E-085A-462C-902D-D4944EF2B9E6}" destId="{8A37C7BE-3864-4AD0-AE40-BDB39F21A577}" srcOrd="2" destOrd="0" parTransId="{CB4493ED-32BA-4034-AA25-88037C1BC962}" sibTransId="{B6A285A0-F547-4A6F-A623-705C72DC5A2A}"/>
    <dgm:cxn modelId="{A014F1A0-955C-4C16-B334-3D2E597899B2}" srcId="{1FEE581E-085A-462C-902D-D4944EF2B9E6}" destId="{06FC522D-808A-4526-A6A0-228873EAAD49}" srcOrd="1" destOrd="0" parTransId="{8292346E-22CC-450C-8D9D-5973F6949515}" sibTransId="{7F9A5B27-8814-4D9F-96B6-16B183FC8934}"/>
    <dgm:cxn modelId="{1BB7C8C6-F410-4B32-82E4-972A524FF2CC}" srcId="{1FEE581E-085A-462C-902D-D4944EF2B9E6}" destId="{316BAD61-0C39-4667-B75E-303D2DDE13B9}" srcOrd="0" destOrd="0" parTransId="{18260CA3-5AEC-49E9-8BEC-12974DB8EC90}" sibTransId="{589BE1C6-15A7-4632-B710-CE459F0EE897}"/>
    <dgm:cxn modelId="{33CFC7CE-51DE-4FCB-9F70-2E45F7BDC2EC}" type="presOf" srcId="{316BAD61-0C39-4667-B75E-303D2DDE13B9}" destId="{43AF7A97-55CE-4604-8C46-EA74B8045F3B}" srcOrd="0" destOrd="0" presId="urn:microsoft.com/office/officeart/2005/8/layout/list1"/>
    <dgm:cxn modelId="{320457DE-DB65-428A-8BD1-6A27A5C4C5DE}" type="presOf" srcId="{299BE9A2-663E-4A57-94C8-79673A2EB621}" destId="{E22E4EFA-4E01-4DB7-89EA-5B30C892D984}" srcOrd="0" destOrd="0" presId="urn:microsoft.com/office/officeart/2005/8/layout/list1"/>
    <dgm:cxn modelId="{58CD1D70-C7EB-43F0-93DE-7717A39C4702}" type="presParOf" srcId="{27E3E197-525C-40F6-A7F8-B6C25580EB70}" destId="{5682AA0F-27D4-4FD4-990B-57E6CEE6B786}" srcOrd="0" destOrd="0" presId="urn:microsoft.com/office/officeart/2005/8/layout/list1"/>
    <dgm:cxn modelId="{6FFF9D98-F724-452A-A99B-84DC1396CF8B}" type="presParOf" srcId="{5682AA0F-27D4-4FD4-990B-57E6CEE6B786}" destId="{43AF7A97-55CE-4604-8C46-EA74B8045F3B}" srcOrd="0" destOrd="0" presId="urn:microsoft.com/office/officeart/2005/8/layout/list1"/>
    <dgm:cxn modelId="{E53B5FE3-8EF2-4970-BE6A-128361DB1C57}" type="presParOf" srcId="{5682AA0F-27D4-4FD4-990B-57E6CEE6B786}" destId="{91B58027-5235-4CC7-9929-4E40F49A62A0}" srcOrd="1" destOrd="0" presId="urn:microsoft.com/office/officeart/2005/8/layout/list1"/>
    <dgm:cxn modelId="{DCA154BE-3FD1-475B-8961-0939484F7AA5}" type="presParOf" srcId="{27E3E197-525C-40F6-A7F8-B6C25580EB70}" destId="{B100AA39-3FBF-4CCD-9AE9-76773C09E6D2}" srcOrd="1" destOrd="0" presId="urn:microsoft.com/office/officeart/2005/8/layout/list1"/>
    <dgm:cxn modelId="{8B010BBF-931B-4021-A15A-D0BD3CAAE01F}" type="presParOf" srcId="{27E3E197-525C-40F6-A7F8-B6C25580EB70}" destId="{F16024D9-68D2-4DFB-93AE-FA24ADE96958}" srcOrd="2" destOrd="0" presId="urn:microsoft.com/office/officeart/2005/8/layout/list1"/>
    <dgm:cxn modelId="{2355F4E2-B3F5-46E5-B088-05D72DE5EF47}" type="presParOf" srcId="{27E3E197-525C-40F6-A7F8-B6C25580EB70}" destId="{76C00AFC-7530-4E05-B9DC-5722E644DF51}" srcOrd="3" destOrd="0" presId="urn:microsoft.com/office/officeart/2005/8/layout/list1"/>
    <dgm:cxn modelId="{B42648E4-78D1-45ED-905F-3527329E4707}" type="presParOf" srcId="{27E3E197-525C-40F6-A7F8-B6C25580EB70}" destId="{5BF60BC3-D93B-48AB-98AD-65C4C49C85C0}" srcOrd="4" destOrd="0" presId="urn:microsoft.com/office/officeart/2005/8/layout/list1"/>
    <dgm:cxn modelId="{F9EE267E-0479-4762-A632-B262A16B3348}" type="presParOf" srcId="{5BF60BC3-D93B-48AB-98AD-65C4C49C85C0}" destId="{B78C1D6B-95F4-4BF0-B14D-E2FC57CF9388}" srcOrd="0" destOrd="0" presId="urn:microsoft.com/office/officeart/2005/8/layout/list1"/>
    <dgm:cxn modelId="{6CF78DB7-A27B-4A73-AF81-D785896E7DB7}" type="presParOf" srcId="{5BF60BC3-D93B-48AB-98AD-65C4C49C85C0}" destId="{2B57C9C9-79AE-4850-9BD9-BFFBF71A3AB3}" srcOrd="1" destOrd="0" presId="urn:microsoft.com/office/officeart/2005/8/layout/list1"/>
    <dgm:cxn modelId="{789C0F92-58B5-4241-B637-35F3736AF727}" type="presParOf" srcId="{27E3E197-525C-40F6-A7F8-B6C25580EB70}" destId="{ED7FE27A-85CE-4265-9164-8EDE85897933}" srcOrd="5" destOrd="0" presId="urn:microsoft.com/office/officeart/2005/8/layout/list1"/>
    <dgm:cxn modelId="{F9DCC660-7051-431A-9D0B-61015D7E8AD2}" type="presParOf" srcId="{27E3E197-525C-40F6-A7F8-B6C25580EB70}" destId="{0ECD3FD9-F616-4D67-9101-2C699772D511}" srcOrd="6" destOrd="0" presId="urn:microsoft.com/office/officeart/2005/8/layout/list1"/>
    <dgm:cxn modelId="{D8B5EC6B-47EE-4E21-B1B7-19D1C94841BA}" type="presParOf" srcId="{27E3E197-525C-40F6-A7F8-B6C25580EB70}" destId="{0FD6AB5C-362B-4DE9-95A6-0A25F14CD931}" srcOrd="7" destOrd="0" presId="urn:microsoft.com/office/officeart/2005/8/layout/list1"/>
    <dgm:cxn modelId="{217AE84A-6F7D-492A-8425-05DF14A15B6E}" type="presParOf" srcId="{27E3E197-525C-40F6-A7F8-B6C25580EB70}" destId="{B07B19BF-D420-40F5-9B39-5D68B249140F}" srcOrd="8" destOrd="0" presId="urn:microsoft.com/office/officeart/2005/8/layout/list1"/>
    <dgm:cxn modelId="{F322422D-A1EC-4AA9-9458-57A45CFEF0DE}" type="presParOf" srcId="{B07B19BF-D420-40F5-9B39-5D68B249140F}" destId="{BB23136F-A2D1-421E-9574-AD464AB5A4DF}" srcOrd="0" destOrd="0" presId="urn:microsoft.com/office/officeart/2005/8/layout/list1"/>
    <dgm:cxn modelId="{FBF214C0-9501-4DE6-8BCC-F59022131A1E}" type="presParOf" srcId="{B07B19BF-D420-40F5-9B39-5D68B249140F}" destId="{D7D51CD8-1C28-4F39-A678-7ED83509E1F6}" srcOrd="1" destOrd="0" presId="urn:microsoft.com/office/officeart/2005/8/layout/list1"/>
    <dgm:cxn modelId="{A9BF1DB6-AAAE-48B1-A5D4-04ED02767C5D}" type="presParOf" srcId="{27E3E197-525C-40F6-A7F8-B6C25580EB70}" destId="{0FCB3512-4EDD-4458-8E1A-C1C90B00B485}" srcOrd="9" destOrd="0" presId="urn:microsoft.com/office/officeart/2005/8/layout/list1"/>
    <dgm:cxn modelId="{7B1CFEBA-126A-475F-9060-15D02BDE2377}" type="presParOf" srcId="{27E3E197-525C-40F6-A7F8-B6C25580EB70}" destId="{3AA5D2F0-A533-4E4D-A18E-27E79A3787E2}" srcOrd="10" destOrd="0" presId="urn:microsoft.com/office/officeart/2005/8/layout/list1"/>
    <dgm:cxn modelId="{EC419023-0DD6-43C4-8ABE-180C6E7F1BD2}" type="presParOf" srcId="{27E3E197-525C-40F6-A7F8-B6C25580EB70}" destId="{9F8B76DC-0F2A-4468-9FFB-F712539A88D8}" srcOrd="11" destOrd="0" presId="urn:microsoft.com/office/officeart/2005/8/layout/list1"/>
    <dgm:cxn modelId="{35CBC7D7-AEC1-4E04-8DB5-07685390DACC}" type="presParOf" srcId="{27E3E197-525C-40F6-A7F8-B6C25580EB70}" destId="{E7566440-CBDB-49CE-90BC-C62E9E6C3A4E}" srcOrd="12" destOrd="0" presId="urn:microsoft.com/office/officeart/2005/8/layout/list1"/>
    <dgm:cxn modelId="{EE3BD7AB-8EF6-41D2-9EB2-07E8927B9D48}" type="presParOf" srcId="{E7566440-CBDB-49CE-90BC-C62E9E6C3A4E}" destId="{E22E4EFA-4E01-4DB7-89EA-5B30C892D984}" srcOrd="0" destOrd="0" presId="urn:microsoft.com/office/officeart/2005/8/layout/list1"/>
    <dgm:cxn modelId="{4B4AFE99-1A96-443C-98B3-001E7EEE3152}" type="presParOf" srcId="{E7566440-CBDB-49CE-90BC-C62E9E6C3A4E}" destId="{FC86D6F1-B7D6-4712-ABA0-96A865D23286}" srcOrd="1" destOrd="0" presId="urn:microsoft.com/office/officeart/2005/8/layout/list1"/>
    <dgm:cxn modelId="{7C221C9E-12B8-4FCB-B2E3-0772A27E86D0}" type="presParOf" srcId="{27E3E197-525C-40F6-A7F8-B6C25580EB70}" destId="{0168BF5D-D942-42C0-B40C-5C38B4382C69}" srcOrd="13" destOrd="0" presId="urn:microsoft.com/office/officeart/2005/8/layout/list1"/>
    <dgm:cxn modelId="{7978B6AB-34EF-4985-9158-8365493E8103}" type="presParOf" srcId="{27E3E197-525C-40F6-A7F8-B6C25580EB70}" destId="{D447D52E-69A1-4C09-8384-C16E99580511}"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CC5A8E-5F30-43E7-8BCF-46F36191934A}">
      <dsp:nvSpPr>
        <dsp:cNvPr id="0" name=""/>
        <dsp:cNvSpPr/>
      </dsp:nvSpPr>
      <dsp:spPr>
        <a:xfrm>
          <a:off x="0" y="554"/>
          <a:ext cx="627353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1F9956-5B94-402E-898D-AF447C4BE0E7}">
      <dsp:nvSpPr>
        <dsp:cNvPr id="0" name=""/>
        <dsp:cNvSpPr/>
      </dsp:nvSpPr>
      <dsp:spPr>
        <a:xfrm>
          <a:off x="0" y="554"/>
          <a:ext cx="6273531" cy="504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r" defTabSz="977900">
            <a:lnSpc>
              <a:spcPct val="90000"/>
            </a:lnSpc>
            <a:spcBef>
              <a:spcPct val="0"/>
            </a:spcBef>
            <a:spcAft>
              <a:spcPct val="35000"/>
            </a:spcAft>
            <a:buNone/>
          </a:pPr>
          <a:r>
            <a:rPr lang="fa-IR" sz="2200" kern="1200" dirty="0"/>
            <a:t>1- سیستم شناسایی</a:t>
          </a:r>
          <a:endParaRPr lang="en-US" sz="2200" kern="1200" dirty="0"/>
        </a:p>
      </dsp:txBody>
      <dsp:txXfrm>
        <a:off x="0" y="554"/>
        <a:ext cx="6273531" cy="504237"/>
      </dsp:txXfrm>
    </dsp:sp>
    <dsp:sp modelId="{04F09BF2-F746-4DC0-A409-F5E8925DBB73}">
      <dsp:nvSpPr>
        <dsp:cNvPr id="0" name=""/>
        <dsp:cNvSpPr/>
      </dsp:nvSpPr>
      <dsp:spPr>
        <a:xfrm>
          <a:off x="0" y="504791"/>
          <a:ext cx="627353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A1C0B4-41B9-480E-B74B-203524703273}">
      <dsp:nvSpPr>
        <dsp:cNvPr id="0" name=""/>
        <dsp:cNvSpPr/>
      </dsp:nvSpPr>
      <dsp:spPr>
        <a:xfrm>
          <a:off x="0" y="504791"/>
          <a:ext cx="6273531" cy="504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r" defTabSz="977900">
            <a:lnSpc>
              <a:spcPct val="90000"/>
            </a:lnSpc>
            <a:spcBef>
              <a:spcPct val="0"/>
            </a:spcBef>
            <a:spcAft>
              <a:spcPct val="35000"/>
            </a:spcAft>
            <a:buNone/>
          </a:pPr>
          <a:r>
            <a:rPr lang="fa-IR" sz="2200" kern="1200" dirty="0"/>
            <a:t>2- کنترل دسترسی دوره</a:t>
          </a:r>
          <a:endParaRPr lang="en-US" sz="2200" kern="1200" dirty="0"/>
        </a:p>
      </dsp:txBody>
      <dsp:txXfrm>
        <a:off x="0" y="504791"/>
        <a:ext cx="6273531" cy="504237"/>
      </dsp:txXfrm>
    </dsp:sp>
    <dsp:sp modelId="{6ED0880F-B0C4-4CFB-8CC6-891578A936B8}">
      <dsp:nvSpPr>
        <dsp:cNvPr id="0" name=""/>
        <dsp:cNvSpPr/>
      </dsp:nvSpPr>
      <dsp:spPr>
        <a:xfrm>
          <a:off x="0" y="1009028"/>
          <a:ext cx="627353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CF1F70-EE82-4534-AF2E-FF21FCF89492}">
      <dsp:nvSpPr>
        <dsp:cNvPr id="0" name=""/>
        <dsp:cNvSpPr/>
      </dsp:nvSpPr>
      <dsp:spPr>
        <a:xfrm>
          <a:off x="0" y="1009028"/>
          <a:ext cx="6273531" cy="504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r" defTabSz="977900">
            <a:lnSpc>
              <a:spcPct val="90000"/>
            </a:lnSpc>
            <a:spcBef>
              <a:spcPct val="0"/>
            </a:spcBef>
            <a:spcAft>
              <a:spcPct val="35000"/>
            </a:spcAft>
            <a:buNone/>
          </a:pPr>
          <a:r>
            <a:rPr lang="fa-IR" sz="2200" kern="1200" dirty="0"/>
            <a:t>3-اطلاع رسانی هوشمند</a:t>
          </a:r>
          <a:endParaRPr lang="en-US" sz="2200" kern="1200" dirty="0"/>
        </a:p>
      </dsp:txBody>
      <dsp:txXfrm>
        <a:off x="0" y="1009028"/>
        <a:ext cx="6273531" cy="504237"/>
      </dsp:txXfrm>
    </dsp:sp>
    <dsp:sp modelId="{6AC987BD-AD03-4039-B96B-18B0289047A7}">
      <dsp:nvSpPr>
        <dsp:cNvPr id="0" name=""/>
        <dsp:cNvSpPr/>
      </dsp:nvSpPr>
      <dsp:spPr>
        <a:xfrm>
          <a:off x="0" y="1513266"/>
          <a:ext cx="627353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E8D113-8D87-4EB7-9888-4DA8F14F3DB6}">
      <dsp:nvSpPr>
        <dsp:cNvPr id="0" name=""/>
        <dsp:cNvSpPr/>
      </dsp:nvSpPr>
      <dsp:spPr>
        <a:xfrm>
          <a:off x="0" y="1513266"/>
          <a:ext cx="6273531" cy="504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r" defTabSz="977900">
            <a:lnSpc>
              <a:spcPct val="90000"/>
            </a:lnSpc>
            <a:spcBef>
              <a:spcPct val="0"/>
            </a:spcBef>
            <a:spcAft>
              <a:spcPct val="35000"/>
            </a:spcAft>
            <a:buNone/>
          </a:pPr>
          <a:r>
            <a:rPr lang="fa-IR" sz="2200" kern="1200" dirty="0"/>
            <a:t>4- امکانات زمان بندی</a:t>
          </a:r>
          <a:endParaRPr lang="en-US" sz="2200" kern="1200" dirty="0"/>
        </a:p>
      </dsp:txBody>
      <dsp:txXfrm>
        <a:off x="0" y="1513266"/>
        <a:ext cx="6273531" cy="504237"/>
      </dsp:txXfrm>
    </dsp:sp>
    <dsp:sp modelId="{8CEEBB79-C2D2-4E27-B96A-540A2E3F251E}">
      <dsp:nvSpPr>
        <dsp:cNvPr id="0" name=""/>
        <dsp:cNvSpPr/>
      </dsp:nvSpPr>
      <dsp:spPr>
        <a:xfrm>
          <a:off x="0" y="2017503"/>
          <a:ext cx="627353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0FA411-C2B2-4BD1-BC3D-7C1E62D25C63}">
      <dsp:nvSpPr>
        <dsp:cNvPr id="0" name=""/>
        <dsp:cNvSpPr/>
      </dsp:nvSpPr>
      <dsp:spPr>
        <a:xfrm>
          <a:off x="0" y="2017503"/>
          <a:ext cx="6273531" cy="504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r" defTabSz="977900">
            <a:lnSpc>
              <a:spcPct val="90000"/>
            </a:lnSpc>
            <a:spcBef>
              <a:spcPct val="0"/>
            </a:spcBef>
            <a:spcAft>
              <a:spcPct val="35000"/>
            </a:spcAft>
            <a:buNone/>
          </a:pPr>
          <a:r>
            <a:rPr lang="fa-IR" sz="2200" kern="1200" dirty="0"/>
            <a:t>5- یکپارچگی با سیستم های هوشمند خانه</a:t>
          </a:r>
          <a:endParaRPr lang="en-US" sz="2200" kern="1200" dirty="0"/>
        </a:p>
      </dsp:txBody>
      <dsp:txXfrm>
        <a:off x="0" y="2017503"/>
        <a:ext cx="6273531" cy="504237"/>
      </dsp:txXfrm>
    </dsp:sp>
    <dsp:sp modelId="{6E4B9680-0200-47D3-AE5E-B5923215F4D0}">
      <dsp:nvSpPr>
        <dsp:cNvPr id="0" name=""/>
        <dsp:cNvSpPr/>
      </dsp:nvSpPr>
      <dsp:spPr>
        <a:xfrm>
          <a:off x="0" y="2521741"/>
          <a:ext cx="627353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ED6D9C-7445-4D61-A787-B9AA1207F790}">
      <dsp:nvSpPr>
        <dsp:cNvPr id="0" name=""/>
        <dsp:cNvSpPr/>
      </dsp:nvSpPr>
      <dsp:spPr>
        <a:xfrm>
          <a:off x="0" y="2521741"/>
          <a:ext cx="6273531" cy="504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r" defTabSz="977900">
            <a:lnSpc>
              <a:spcPct val="90000"/>
            </a:lnSpc>
            <a:spcBef>
              <a:spcPct val="0"/>
            </a:spcBef>
            <a:spcAft>
              <a:spcPct val="35000"/>
            </a:spcAft>
            <a:buNone/>
          </a:pPr>
          <a:r>
            <a:rPr lang="fa-IR" sz="2200" kern="1200" dirty="0"/>
            <a:t>6- ضبط فعالیت</a:t>
          </a:r>
          <a:endParaRPr lang="en-US" sz="2200" kern="1200" dirty="0"/>
        </a:p>
      </dsp:txBody>
      <dsp:txXfrm>
        <a:off x="0" y="2521741"/>
        <a:ext cx="6273531" cy="504237"/>
      </dsp:txXfrm>
    </dsp:sp>
    <dsp:sp modelId="{70AF52DC-F250-4029-9514-4798AA084C83}">
      <dsp:nvSpPr>
        <dsp:cNvPr id="0" name=""/>
        <dsp:cNvSpPr/>
      </dsp:nvSpPr>
      <dsp:spPr>
        <a:xfrm>
          <a:off x="0" y="3025978"/>
          <a:ext cx="627353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2FF1FB-8385-4720-BA9F-F4966EA8B241}">
      <dsp:nvSpPr>
        <dsp:cNvPr id="0" name=""/>
        <dsp:cNvSpPr/>
      </dsp:nvSpPr>
      <dsp:spPr>
        <a:xfrm>
          <a:off x="0" y="3025978"/>
          <a:ext cx="6273531" cy="504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r" defTabSz="977900">
            <a:lnSpc>
              <a:spcPct val="90000"/>
            </a:lnSpc>
            <a:spcBef>
              <a:spcPct val="0"/>
            </a:spcBef>
            <a:spcAft>
              <a:spcPct val="35000"/>
            </a:spcAft>
            <a:buNone/>
          </a:pPr>
          <a:r>
            <a:rPr lang="fa-IR" sz="2200" kern="1200" dirty="0"/>
            <a:t>7- باتری قوی</a:t>
          </a:r>
          <a:endParaRPr lang="en-US" sz="2200" kern="1200" dirty="0"/>
        </a:p>
      </dsp:txBody>
      <dsp:txXfrm>
        <a:off x="0" y="3025978"/>
        <a:ext cx="6273531" cy="504237"/>
      </dsp:txXfrm>
    </dsp:sp>
    <dsp:sp modelId="{AF25082E-3F4E-4861-9E40-3BD6DA5F4CD3}">
      <dsp:nvSpPr>
        <dsp:cNvPr id="0" name=""/>
        <dsp:cNvSpPr/>
      </dsp:nvSpPr>
      <dsp:spPr>
        <a:xfrm>
          <a:off x="0" y="3530216"/>
          <a:ext cx="627353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AF5E99-448E-4B78-A9FD-3CCE41A14143}">
      <dsp:nvSpPr>
        <dsp:cNvPr id="0" name=""/>
        <dsp:cNvSpPr/>
      </dsp:nvSpPr>
      <dsp:spPr>
        <a:xfrm>
          <a:off x="0" y="3530216"/>
          <a:ext cx="6273531" cy="504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r" defTabSz="977900">
            <a:lnSpc>
              <a:spcPct val="90000"/>
            </a:lnSpc>
            <a:spcBef>
              <a:spcPct val="0"/>
            </a:spcBef>
            <a:spcAft>
              <a:spcPct val="35000"/>
            </a:spcAft>
            <a:buNone/>
          </a:pPr>
          <a:r>
            <a:rPr lang="fa-IR" sz="2200" kern="1200" dirty="0"/>
            <a:t>8- تکنولوژی ارتباطی</a:t>
          </a:r>
          <a:endParaRPr lang="en-US" sz="2200" kern="1200" dirty="0"/>
        </a:p>
      </dsp:txBody>
      <dsp:txXfrm>
        <a:off x="0" y="3530216"/>
        <a:ext cx="6273531" cy="504237"/>
      </dsp:txXfrm>
    </dsp:sp>
    <dsp:sp modelId="{82FAD501-5F05-4962-B37B-B93002881B6A}">
      <dsp:nvSpPr>
        <dsp:cNvPr id="0" name=""/>
        <dsp:cNvSpPr/>
      </dsp:nvSpPr>
      <dsp:spPr>
        <a:xfrm>
          <a:off x="0" y="4034453"/>
          <a:ext cx="627353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A9ECEB-0D0E-4BC7-BA7F-26A8EBBE7C6E}">
      <dsp:nvSpPr>
        <dsp:cNvPr id="0" name=""/>
        <dsp:cNvSpPr/>
      </dsp:nvSpPr>
      <dsp:spPr>
        <a:xfrm>
          <a:off x="0" y="4034453"/>
          <a:ext cx="6273531" cy="504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r" defTabSz="977900">
            <a:lnSpc>
              <a:spcPct val="90000"/>
            </a:lnSpc>
            <a:spcBef>
              <a:spcPct val="0"/>
            </a:spcBef>
            <a:spcAft>
              <a:spcPct val="35000"/>
            </a:spcAft>
            <a:buNone/>
          </a:pPr>
          <a:r>
            <a:rPr lang="fa-IR" sz="2200" kern="1200" dirty="0"/>
            <a:t>9-اطمینان از امنیت</a:t>
          </a:r>
          <a:endParaRPr lang="en-US" sz="2200" kern="1200" dirty="0"/>
        </a:p>
      </dsp:txBody>
      <dsp:txXfrm>
        <a:off x="0" y="4034453"/>
        <a:ext cx="6273531" cy="5042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6024D9-68D2-4DFB-93AE-FA24ADE96958}">
      <dsp:nvSpPr>
        <dsp:cNvPr id="0" name=""/>
        <dsp:cNvSpPr/>
      </dsp:nvSpPr>
      <dsp:spPr>
        <a:xfrm>
          <a:off x="0" y="418678"/>
          <a:ext cx="10754630" cy="579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1B58027-5235-4CC7-9929-4E40F49A62A0}">
      <dsp:nvSpPr>
        <dsp:cNvPr id="0" name=""/>
        <dsp:cNvSpPr/>
      </dsp:nvSpPr>
      <dsp:spPr>
        <a:xfrm>
          <a:off x="537731" y="79198"/>
          <a:ext cx="7528241" cy="6789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4550" tIns="0" rIns="284550" bIns="0" numCol="1" spcCol="1270" anchor="ctr" anchorCtr="0">
          <a:noAutofit/>
        </a:bodyPr>
        <a:lstStyle/>
        <a:p>
          <a:pPr marL="0" lvl="0" indent="0" algn="l" defTabSz="1022350">
            <a:lnSpc>
              <a:spcPct val="90000"/>
            </a:lnSpc>
            <a:spcBef>
              <a:spcPct val="0"/>
            </a:spcBef>
            <a:spcAft>
              <a:spcPct val="35000"/>
            </a:spcAft>
            <a:buNone/>
          </a:pPr>
          <a:r>
            <a:rPr lang="en-US" sz="2300" kern="1200">
              <a:hlinkClick xmlns:r="http://schemas.openxmlformats.org/officeDocument/2006/relationships" r:id="rId1"/>
            </a:rPr>
            <a:t>https://chat.openai.com</a:t>
          </a:r>
          <a:endParaRPr lang="en-US" sz="2300" kern="1200"/>
        </a:p>
      </dsp:txBody>
      <dsp:txXfrm>
        <a:off x="570875" y="112342"/>
        <a:ext cx="7461953" cy="612672"/>
      </dsp:txXfrm>
    </dsp:sp>
    <dsp:sp modelId="{0ECD3FD9-F616-4D67-9101-2C699772D511}">
      <dsp:nvSpPr>
        <dsp:cNvPr id="0" name=""/>
        <dsp:cNvSpPr/>
      </dsp:nvSpPr>
      <dsp:spPr>
        <a:xfrm>
          <a:off x="0" y="1461958"/>
          <a:ext cx="10754630" cy="579600"/>
        </a:xfrm>
        <a:prstGeom prst="rect">
          <a:avLst/>
        </a:prstGeom>
        <a:solidFill>
          <a:schemeClr val="lt1">
            <a:alpha val="90000"/>
            <a:hueOff val="0"/>
            <a:satOff val="0"/>
            <a:lumOff val="0"/>
            <a:alphaOff val="0"/>
          </a:schemeClr>
        </a:solidFill>
        <a:ln w="12700" cap="flat" cmpd="sng" algn="ctr">
          <a:solidFill>
            <a:schemeClr val="accent2">
              <a:hueOff val="-498931"/>
              <a:satOff val="-225"/>
              <a:lumOff val="2352"/>
              <a:alphaOff val="0"/>
            </a:schemeClr>
          </a:solidFill>
          <a:prstDash val="solid"/>
          <a:miter lim="800000"/>
        </a:ln>
        <a:effectLst/>
      </dsp:spPr>
      <dsp:style>
        <a:lnRef idx="2">
          <a:scrgbClr r="0" g="0" b="0"/>
        </a:lnRef>
        <a:fillRef idx="1">
          <a:scrgbClr r="0" g="0" b="0"/>
        </a:fillRef>
        <a:effectRef idx="0">
          <a:scrgbClr r="0" g="0" b="0"/>
        </a:effectRef>
        <a:fontRef idx="minor"/>
      </dsp:style>
    </dsp:sp>
    <dsp:sp modelId="{2B57C9C9-79AE-4850-9BD9-BFFBF71A3AB3}">
      <dsp:nvSpPr>
        <dsp:cNvPr id="0" name=""/>
        <dsp:cNvSpPr/>
      </dsp:nvSpPr>
      <dsp:spPr>
        <a:xfrm>
          <a:off x="537731" y="1122478"/>
          <a:ext cx="7528241" cy="678960"/>
        </a:xfrm>
        <a:prstGeom prst="roundRect">
          <a:avLst/>
        </a:prstGeom>
        <a:solidFill>
          <a:schemeClr val="accent2">
            <a:hueOff val="-498931"/>
            <a:satOff val="-225"/>
            <a:lumOff val="23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4550" tIns="0" rIns="284550" bIns="0" numCol="1" spcCol="1270" anchor="ctr" anchorCtr="0">
          <a:noAutofit/>
        </a:bodyPr>
        <a:lstStyle/>
        <a:p>
          <a:pPr marL="0" lvl="0" indent="0" algn="l" defTabSz="1022350">
            <a:lnSpc>
              <a:spcPct val="90000"/>
            </a:lnSpc>
            <a:spcBef>
              <a:spcPct val="0"/>
            </a:spcBef>
            <a:spcAft>
              <a:spcPct val="35000"/>
            </a:spcAft>
            <a:buNone/>
          </a:pPr>
          <a:r>
            <a:rPr lang="en-US" sz="2300" kern="1200">
              <a:hlinkClick xmlns:r="http://schemas.openxmlformats.org/officeDocument/2006/relationships" r:id="rId2"/>
            </a:rPr>
            <a:t>https://ana.ir/fa/news</a:t>
          </a:r>
          <a:endParaRPr lang="en-US" sz="2300" kern="1200"/>
        </a:p>
      </dsp:txBody>
      <dsp:txXfrm>
        <a:off x="570875" y="1155622"/>
        <a:ext cx="7461953" cy="612672"/>
      </dsp:txXfrm>
    </dsp:sp>
    <dsp:sp modelId="{3AA5D2F0-A533-4E4D-A18E-27E79A3787E2}">
      <dsp:nvSpPr>
        <dsp:cNvPr id="0" name=""/>
        <dsp:cNvSpPr/>
      </dsp:nvSpPr>
      <dsp:spPr>
        <a:xfrm>
          <a:off x="0" y="2505238"/>
          <a:ext cx="10754630" cy="579600"/>
        </a:xfrm>
        <a:prstGeom prst="rect">
          <a:avLst/>
        </a:prstGeom>
        <a:solidFill>
          <a:schemeClr val="lt1">
            <a:alpha val="90000"/>
            <a:hueOff val="0"/>
            <a:satOff val="0"/>
            <a:lumOff val="0"/>
            <a:alphaOff val="0"/>
          </a:schemeClr>
        </a:solidFill>
        <a:ln w="12700" cap="flat" cmpd="sng" algn="ctr">
          <a:solidFill>
            <a:schemeClr val="accent2">
              <a:hueOff val="-997863"/>
              <a:satOff val="-449"/>
              <a:lumOff val="4705"/>
              <a:alphaOff val="0"/>
            </a:schemeClr>
          </a:solidFill>
          <a:prstDash val="solid"/>
          <a:miter lim="800000"/>
        </a:ln>
        <a:effectLst/>
      </dsp:spPr>
      <dsp:style>
        <a:lnRef idx="2">
          <a:scrgbClr r="0" g="0" b="0"/>
        </a:lnRef>
        <a:fillRef idx="1">
          <a:scrgbClr r="0" g="0" b="0"/>
        </a:fillRef>
        <a:effectRef idx="0">
          <a:scrgbClr r="0" g="0" b="0"/>
        </a:effectRef>
        <a:fontRef idx="minor"/>
      </dsp:style>
    </dsp:sp>
    <dsp:sp modelId="{D7D51CD8-1C28-4F39-A678-7ED83509E1F6}">
      <dsp:nvSpPr>
        <dsp:cNvPr id="0" name=""/>
        <dsp:cNvSpPr/>
      </dsp:nvSpPr>
      <dsp:spPr>
        <a:xfrm>
          <a:off x="537731" y="2165758"/>
          <a:ext cx="7528241" cy="678960"/>
        </a:xfrm>
        <a:prstGeom prst="roundRect">
          <a:avLst/>
        </a:prstGeom>
        <a:solidFill>
          <a:schemeClr val="accent2">
            <a:hueOff val="-997863"/>
            <a:satOff val="-449"/>
            <a:lumOff val="47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4550" tIns="0" rIns="284550" bIns="0" numCol="1" spcCol="1270" anchor="ctr" anchorCtr="0">
          <a:noAutofit/>
        </a:bodyPr>
        <a:lstStyle/>
        <a:p>
          <a:pPr marL="0" lvl="0" indent="0" algn="l" defTabSz="1022350">
            <a:lnSpc>
              <a:spcPct val="90000"/>
            </a:lnSpc>
            <a:spcBef>
              <a:spcPct val="0"/>
            </a:spcBef>
            <a:spcAft>
              <a:spcPct val="35000"/>
            </a:spcAft>
            <a:buNone/>
          </a:pPr>
          <a:r>
            <a:rPr lang="en-US" sz="2300" kern="1200">
              <a:hlinkClick xmlns:r="http://schemas.openxmlformats.org/officeDocument/2006/relationships" r:id="rId3"/>
            </a:rPr>
            <a:t>https://august.com</a:t>
          </a:r>
          <a:endParaRPr lang="en-US" sz="2300" kern="1200"/>
        </a:p>
      </dsp:txBody>
      <dsp:txXfrm>
        <a:off x="570875" y="2198902"/>
        <a:ext cx="7461953" cy="612672"/>
      </dsp:txXfrm>
    </dsp:sp>
    <dsp:sp modelId="{D447D52E-69A1-4C09-8384-C16E99580511}">
      <dsp:nvSpPr>
        <dsp:cNvPr id="0" name=""/>
        <dsp:cNvSpPr/>
      </dsp:nvSpPr>
      <dsp:spPr>
        <a:xfrm>
          <a:off x="0" y="3548518"/>
          <a:ext cx="10754630" cy="579600"/>
        </a:xfrm>
        <a:prstGeom prst="rect">
          <a:avLst/>
        </a:prstGeom>
        <a:solidFill>
          <a:schemeClr val="lt1">
            <a:alpha val="90000"/>
            <a:hueOff val="0"/>
            <a:satOff val="0"/>
            <a:lumOff val="0"/>
            <a:alphaOff val="0"/>
          </a:schemeClr>
        </a:solidFill>
        <a:ln w="12700" cap="flat" cmpd="sng" algn="ctr">
          <a:solidFill>
            <a:schemeClr val="accent2">
              <a:hueOff val="-1496794"/>
              <a:satOff val="-674"/>
              <a:lumOff val="7057"/>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86D6F1-B7D6-4712-ABA0-96A865D23286}">
      <dsp:nvSpPr>
        <dsp:cNvPr id="0" name=""/>
        <dsp:cNvSpPr/>
      </dsp:nvSpPr>
      <dsp:spPr>
        <a:xfrm>
          <a:off x="537731" y="3209038"/>
          <a:ext cx="7528241" cy="678960"/>
        </a:xfrm>
        <a:prstGeom prst="roundRect">
          <a:avLst/>
        </a:prstGeom>
        <a:solidFill>
          <a:schemeClr val="accent2">
            <a:hueOff val="-1496794"/>
            <a:satOff val="-674"/>
            <a:lumOff val="70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4550" tIns="0" rIns="284550" bIns="0" numCol="1" spcCol="1270" anchor="ctr" anchorCtr="0">
          <a:noAutofit/>
        </a:bodyPr>
        <a:lstStyle/>
        <a:p>
          <a:pPr marL="0" lvl="0" indent="0" algn="l" defTabSz="1022350">
            <a:lnSpc>
              <a:spcPct val="90000"/>
            </a:lnSpc>
            <a:spcBef>
              <a:spcPct val="0"/>
            </a:spcBef>
            <a:spcAft>
              <a:spcPct val="35000"/>
            </a:spcAft>
            <a:buNone/>
          </a:pPr>
          <a:r>
            <a:rPr lang="en-US" sz="2300" kern="1200"/>
            <a:t>Microsoft copilot</a:t>
          </a:r>
        </a:p>
      </dsp:txBody>
      <dsp:txXfrm>
        <a:off x="570875" y="3242182"/>
        <a:ext cx="7461953" cy="61267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Friday, December 29, 2023</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267854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Friday, December 29, 2023</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335872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Friday, December 29, 2023</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231881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Friday, December 29, 2023</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801605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Friday, December 29, 2023</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602284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Friday, December 29, 2023</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033528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Friday, December 29, 2023</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911222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Friday, December 29, 2023</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180634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Friday, December 29, 2023</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637738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Friday, December 29, 2023</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538380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Friday, December 29, 2023</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454627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Friday, December 29, 2023</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412863322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27" r:id="rId4"/>
    <p:sldLayoutId id="2147483728" r:id="rId5"/>
    <p:sldLayoutId id="2147483733" r:id="rId6"/>
    <p:sldLayoutId id="2147483729" r:id="rId7"/>
    <p:sldLayoutId id="2147483730" r:id="rId8"/>
    <p:sldLayoutId id="2147483731" r:id="rId9"/>
    <p:sldLayoutId id="2147483732" r:id="rId10"/>
    <p:sldLayoutId id="2147483734"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2.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6F292AA-C8DB-4CAA-97C9-456CF85406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3D purple chromosome design">
            <a:extLst>
              <a:ext uri="{FF2B5EF4-FFF2-40B4-BE49-F238E27FC236}">
                <a16:creationId xmlns:a16="http://schemas.microsoft.com/office/drawing/2014/main" id="{2A3586C4-8062-6004-86C7-66FF67FA7A91}"/>
              </a:ext>
            </a:extLst>
          </p:cNvPr>
          <p:cNvPicPr>
            <a:picLocks noChangeAspect="1"/>
          </p:cNvPicPr>
          <p:nvPr/>
        </p:nvPicPr>
        <p:blipFill rotWithShape="1">
          <a:blip r:embed="rId2"/>
          <a:srcRect l="15954" r="17148"/>
          <a:stretch/>
        </p:blipFill>
        <p:spPr>
          <a:xfrm>
            <a:off x="-1" y="10"/>
            <a:ext cx="4587901" cy="6857990"/>
          </a:xfrm>
          <a:prstGeom prst="rect">
            <a:avLst/>
          </a:prstGeom>
        </p:spPr>
      </p:pic>
      <p:sp>
        <p:nvSpPr>
          <p:cNvPr id="11" name="Rectangle 10">
            <a:extLst>
              <a:ext uri="{FF2B5EF4-FFF2-40B4-BE49-F238E27FC236}">
                <a16:creationId xmlns:a16="http://schemas.microsoft.com/office/drawing/2014/main" id="{AA065953-3D69-4CD4-80C3-DF10DEB4C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902" y="-429"/>
            <a:ext cx="7604097" cy="6857571"/>
          </a:xfrm>
          <a:prstGeom prst="rect">
            <a:avLst/>
          </a:prstGeom>
          <a:gradFill>
            <a:gsLst>
              <a:gs pos="0">
                <a:schemeClr val="accent6">
                  <a:lumMod val="75000"/>
                  <a:alpha val="73000"/>
                </a:schemeClr>
              </a:gs>
              <a:gs pos="100000">
                <a:schemeClr val="accent2"/>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AB36DB5-F10D-4EDB-87E2-ECB9301FF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901" y="0"/>
            <a:ext cx="7604097" cy="6858000"/>
          </a:xfrm>
          <a:prstGeom prst="rect">
            <a:avLst/>
          </a:prstGeom>
          <a:gradFill>
            <a:gsLst>
              <a:gs pos="0">
                <a:schemeClr val="accent5">
                  <a:alpha val="37000"/>
                </a:schemeClr>
              </a:gs>
              <a:gs pos="98000">
                <a:schemeClr val="accent2">
                  <a:alpha val="66000"/>
                </a:scheme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46F195D-95DC-419E-BBC1-E2B601A60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599847" y="4355164"/>
            <a:ext cx="7592151" cy="2502836"/>
          </a:xfrm>
          <a:prstGeom prst="rect">
            <a:avLst/>
          </a:prstGeom>
          <a:gradFill>
            <a:gsLst>
              <a:gs pos="22000">
                <a:schemeClr val="accent6">
                  <a:alpha val="39000"/>
                </a:schemeClr>
              </a:gs>
              <a:gs pos="82000">
                <a:schemeClr val="accent5">
                  <a:alpha val="19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2256CF5B-1DAD-4912-86B9-FCA733692F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704304">
            <a:off x="6080918" y="830588"/>
            <a:ext cx="4998441" cy="4998441"/>
          </a:xfrm>
          <a:prstGeom prst="ellipse">
            <a:avLst/>
          </a:prstGeom>
          <a:gradFill>
            <a:gsLst>
              <a:gs pos="39000">
                <a:schemeClr val="accent4">
                  <a:lumMod val="20000"/>
                  <a:lumOff val="80000"/>
                  <a:alpha val="0"/>
                </a:schemeClr>
              </a:gs>
              <a:gs pos="100000">
                <a:schemeClr val="accent6">
                  <a:alpha val="18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8C5E7F5-464E-388F-B32A-BD9E1FDFCAAB}"/>
              </a:ext>
            </a:extLst>
          </p:cNvPr>
          <p:cNvSpPr>
            <a:spLocks noGrp="1"/>
          </p:cNvSpPr>
          <p:nvPr>
            <p:ph type="ctrTitle"/>
          </p:nvPr>
        </p:nvSpPr>
        <p:spPr>
          <a:xfrm>
            <a:off x="5275425" y="768485"/>
            <a:ext cx="6133656" cy="3169674"/>
          </a:xfrm>
        </p:spPr>
        <p:txBody>
          <a:bodyPr>
            <a:normAutofit/>
          </a:bodyPr>
          <a:lstStyle/>
          <a:p>
            <a:pPr algn="r"/>
            <a:r>
              <a:rPr lang="fa-IR" dirty="0"/>
              <a:t>قفل های هوشمند</a:t>
            </a:r>
            <a:endParaRPr lang="en-US" dirty="0">
              <a:solidFill>
                <a:schemeClr val="bg1"/>
              </a:solidFill>
            </a:endParaRPr>
          </a:p>
        </p:txBody>
      </p:sp>
      <p:sp>
        <p:nvSpPr>
          <p:cNvPr id="3" name="Subtitle 2">
            <a:extLst>
              <a:ext uri="{FF2B5EF4-FFF2-40B4-BE49-F238E27FC236}">
                <a16:creationId xmlns:a16="http://schemas.microsoft.com/office/drawing/2014/main" id="{D511286A-25E8-BC4A-4450-966E4576905D}"/>
              </a:ext>
            </a:extLst>
          </p:cNvPr>
          <p:cNvSpPr>
            <a:spLocks noGrp="1"/>
          </p:cNvSpPr>
          <p:nvPr>
            <p:ph type="subTitle" idx="1"/>
          </p:nvPr>
        </p:nvSpPr>
        <p:spPr>
          <a:xfrm>
            <a:off x="5862918" y="4572000"/>
            <a:ext cx="5462494" cy="1726163"/>
          </a:xfrm>
        </p:spPr>
        <p:txBody>
          <a:bodyPr>
            <a:normAutofit lnSpcReduction="10000"/>
          </a:bodyPr>
          <a:lstStyle/>
          <a:p>
            <a:r>
              <a:rPr lang="fa-IR" sz="1400" dirty="0">
                <a:solidFill>
                  <a:schemeClr val="bg1"/>
                </a:solidFill>
              </a:rPr>
              <a:t>نام استاد: </a:t>
            </a:r>
            <a:r>
              <a:rPr lang="fa-IR" sz="1600" dirty="0">
                <a:solidFill>
                  <a:schemeClr val="bg1"/>
                </a:solidFill>
              </a:rPr>
              <a:t>عصایی معمم</a:t>
            </a:r>
          </a:p>
          <a:p>
            <a:r>
              <a:rPr lang="fa-IR" dirty="0">
                <a:solidFill>
                  <a:schemeClr val="bg1"/>
                </a:solidFill>
              </a:rPr>
              <a:t>تهیه کنندگان:</a:t>
            </a:r>
          </a:p>
          <a:p>
            <a:r>
              <a:rPr lang="fa-IR" dirty="0">
                <a:solidFill>
                  <a:schemeClr val="bg1"/>
                </a:solidFill>
              </a:rPr>
              <a:t> آیدین باقری نژاد </a:t>
            </a:r>
          </a:p>
          <a:p>
            <a:r>
              <a:rPr lang="fa-IR" sz="1400" dirty="0">
                <a:solidFill>
                  <a:schemeClr val="bg1"/>
                </a:solidFill>
              </a:rPr>
              <a:t>رها شاه امیری</a:t>
            </a:r>
            <a:endParaRPr lang="en-US" sz="1400" dirty="0">
              <a:solidFill>
                <a:schemeClr val="bg1"/>
              </a:solidFill>
            </a:endParaRPr>
          </a:p>
        </p:txBody>
      </p:sp>
      <p:pic>
        <p:nvPicPr>
          <p:cNvPr id="7" name="Picture 2" descr="Islamic Azad University - Wikipedia">
            <a:extLst>
              <a:ext uri="{FF2B5EF4-FFF2-40B4-BE49-F238E27FC236}">
                <a16:creationId xmlns:a16="http://schemas.microsoft.com/office/drawing/2014/main" id="{0567F7E3-9B4D-A462-EADC-7BFE105A78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7767" y="767627"/>
            <a:ext cx="1372795" cy="2190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5227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9" name="Rectangle 58">
            <a:extLst>
              <a:ext uri="{FF2B5EF4-FFF2-40B4-BE49-F238E27FC236}">
                <a16:creationId xmlns:a16="http://schemas.microsoft.com/office/drawing/2014/main" id="{BB02F283-AD3D-43EB-8EB3-EEABE7B68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87267ACD-C9FA-48F7-BA90-C05046F4E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74922"/>
            <a:ext cx="12198726" cy="1606049"/>
          </a:xfrm>
          <a:prstGeom prst="rect">
            <a:avLst/>
          </a:prstGeom>
          <a:gradFill>
            <a:gsLst>
              <a:gs pos="0">
                <a:schemeClr val="accent5">
                  <a:alpha val="83000"/>
                </a:schemeClr>
              </a:gs>
              <a:gs pos="100000">
                <a:schemeClr val="accent4">
                  <a:alpha val="74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53E17AA8-C417-4F74-9F1B-EAD82A19B7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270744" y="1998314"/>
            <a:ext cx="1605188" cy="8160125"/>
          </a:xfrm>
          <a:prstGeom prst="rect">
            <a:avLst/>
          </a:prstGeom>
          <a:gradFill>
            <a:gsLst>
              <a:gs pos="5000">
                <a:schemeClr val="accent2">
                  <a:alpha val="68000"/>
                </a:schemeClr>
              </a:gs>
              <a:gs pos="100000">
                <a:schemeClr val="accent5">
                  <a:alpha val="43000"/>
                </a:schemeClr>
              </a:gs>
            </a:gsLst>
            <a:lin ang="9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a:extLst>
              <a:ext uri="{FF2B5EF4-FFF2-40B4-BE49-F238E27FC236}">
                <a16:creationId xmlns:a16="http://schemas.microsoft.com/office/drawing/2014/main" id="{D79F9CB9-0076-49F5-845A-C97CCFC163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2413" y="2532510"/>
            <a:ext cx="1605189" cy="7090015"/>
          </a:xfrm>
          <a:prstGeom prst="rect">
            <a:avLst/>
          </a:prstGeom>
          <a:gradFill>
            <a:gsLst>
              <a:gs pos="42000">
                <a:schemeClr val="accent4">
                  <a:alpha val="0"/>
                </a:schemeClr>
              </a:gs>
              <a:gs pos="99000">
                <a:schemeClr val="accent6">
                  <a:alpha val="48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0567348B-D4F9-4978-8FB4-D4031CD13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930450" y="5273748"/>
            <a:ext cx="7275001" cy="1150514"/>
          </a:xfrm>
          <a:prstGeom prst="rect">
            <a:avLst/>
          </a:prstGeom>
          <a:gradFill>
            <a:gsLst>
              <a:gs pos="0">
                <a:schemeClr val="accent5">
                  <a:alpha val="37000"/>
                </a:schemeClr>
              </a:gs>
              <a:gs pos="56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76EF7E44-EAAD-4FE7-D345-9DEEB327EE96}"/>
              </a:ext>
            </a:extLst>
          </p:cNvPr>
          <p:cNvSpPr>
            <a:spLocks noGrp="1"/>
          </p:cNvSpPr>
          <p:nvPr>
            <p:ph type="title"/>
          </p:nvPr>
        </p:nvSpPr>
        <p:spPr>
          <a:xfrm>
            <a:off x="667569" y="5553718"/>
            <a:ext cx="7203004" cy="1054645"/>
          </a:xfrm>
        </p:spPr>
        <p:txBody>
          <a:bodyPr vert="horz" lIns="0" tIns="0" rIns="0" bIns="0" rtlCol="0" anchor="ctr">
            <a:normAutofit/>
          </a:bodyPr>
          <a:lstStyle/>
          <a:p>
            <a:r>
              <a:rPr lang="en-US" spc="750">
                <a:solidFill>
                  <a:schemeClr val="bg1"/>
                </a:solidFill>
              </a:rPr>
              <a:t>جدول حالات قفل هوشمند </a:t>
            </a:r>
            <a:br>
              <a:rPr lang="en-US" spc="750">
                <a:solidFill>
                  <a:schemeClr val="bg1"/>
                </a:solidFill>
              </a:rPr>
            </a:br>
            <a:r>
              <a:rPr lang="en-US" spc="750">
                <a:solidFill>
                  <a:schemeClr val="bg1"/>
                </a:solidFill>
              </a:rPr>
              <a:t>August smart lock</a:t>
            </a:r>
          </a:p>
        </p:txBody>
      </p:sp>
      <p:graphicFrame>
        <p:nvGraphicFramePr>
          <p:cNvPr id="12" name="Table 11">
            <a:extLst>
              <a:ext uri="{FF2B5EF4-FFF2-40B4-BE49-F238E27FC236}">
                <a16:creationId xmlns:a16="http://schemas.microsoft.com/office/drawing/2014/main" id="{9C9C950F-BEEF-E77D-5A0E-FC318C922CFA}"/>
              </a:ext>
            </a:extLst>
          </p:cNvPr>
          <p:cNvGraphicFramePr>
            <a:graphicFrameLocks noGrp="1"/>
          </p:cNvGraphicFramePr>
          <p:nvPr>
            <p:extLst>
              <p:ext uri="{D42A27DB-BD31-4B8C-83A1-F6EECF244321}">
                <p14:modId xmlns:p14="http://schemas.microsoft.com/office/powerpoint/2010/main" val="2851164042"/>
              </p:ext>
            </p:extLst>
          </p:nvPr>
        </p:nvGraphicFramePr>
        <p:xfrm>
          <a:off x="463925" y="607726"/>
          <a:ext cx="11270876" cy="4106603"/>
        </p:xfrm>
        <a:graphic>
          <a:graphicData uri="http://schemas.openxmlformats.org/drawingml/2006/table">
            <a:tbl>
              <a:tblPr firstRow="1" bandRow="1">
                <a:tableStyleId>{5C22544A-7EE6-4342-B048-85BDC9FD1C3A}</a:tableStyleId>
              </a:tblPr>
              <a:tblGrid>
                <a:gridCol w="7156749">
                  <a:extLst>
                    <a:ext uri="{9D8B030D-6E8A-4147-A177-3AD203B41FA5}">
                      <a16:colId xmlns:a16="http://schemas.microsoft.com/office/drawing/2014/main" val="1531765461"/>
                    </a:ext>
                  </a:extLst>
                </a:gridCol>
                <a:gridCol w="4114127">
                  <a:extLst>
                    <a:ext uri="{9D8B030D-6E8A-4147-A177-3AD203B41FA5}">
                      <a16:colId xmlns:a16="http://schemas.microsoft.com/office/drawing/2014/main" val="1635221099"/>
                    </a:ext>
                  </a:extLst>
                </a:gridCol>
              </a:tblGrid>
              <a:tr h="338347">
                <a:tc>
                  <a:txBody>
                    <a:bodyPr/>
                    <a:lstStyle/>
                    <a:p>
                      <a:pPr algn="ctr"/>
                      <a:r>
                        <a:rPr lang="fa-IR" sz="1300"/>
                        <a:t>توضیحات</a:t>
                      </a:r>
                      <a:endParaRPr lang="en-US" sz="1300"/>
                    </a:p>
                  </a:txBody>
                  <a:tcPr marL="99514" marR="99514" marT="49757" marB="49757"/>
                </a:tc>
                <a:tc>
                  <a:txBody>
                    <a:bodyPr/>
                    <a:lstStyle/>
                    <a:p>
                      <a:pPr algn="ctr"/>
                      <a:r>
                        <a:rPr lang="fa-IR" sz="1300"/>
                        <a:t>وضعیت</a:t>
                      </a:r>
                      <a:endParaRPr lang="en-US" sz="1300"/>
                    </a:p>
                  </a:txBody>
                  <a:tcPr marL="99514" marR="99514" marT="49757" marB="49757"/>
                </a:tc>
                <a:extLst>
                  <a:ext uri="{0D108BD9-81ED-4DB2-BD59-A6C34878D82A}">
                    <a16:rowId xmlns:a16="http://schemas.microsoft.com/office/drawing/2014/main" val="2671887852"/>
                  </a:ext>
                </a:extLst>
              </a:tr>
              <a:tr h="471032">
                <a:tc>
                  <a:txBody>
                    <a:bodyPr/>
                    <a:lstStyle/>
                    <a:p>
                      <a:pPr algn="r"/>
                      <a:r>
                        <a:rPr lang="fa-IR" sz="1100" b="0" i="0" kern="1200">
                          <a:solidFill>
                            <a:schemeClr val="dk1"/>
                          </a:solidFill>
                          <a:effectLst/>
                          <a:latin typeface="+mn-lt"/>
                          <a:ea typeface="+mn-ea"/>
                          <a:cs typeface="+mn-cs"/>
                        </a:rPr>
                        <a:t>در این حالت، قفل به صورت کاملاً بسته شده است و دسترسی به داخل یا خارج از محل مورد نظر توسط کسی که اجازه‌ی دسترسی ندارد، امکان‌پذیر نیست. تمامی راه‌های دسترسی (کلید مکانیکی، </a:t>
                      </a:r>
                      <a:r>
                        <a:rPr lang="en-US" sz="1100" b="0" i="0" kern="1200">
                          <a:solidFill>
                            <a:schemeClr val="dk1"/>
                          </a:solidFill>
                          <a:effectLst/>
                          <a:latin typeface="+mn-lt"/>
                          <a:ea typeface="+mn-ea"/>
                          <a:cs typeface="+mn-cs"/>
                        </a:rPr>
                        <a:t>RFID، </a:t>
                      </a:r>
                      <a:r>
                        <a:rPr lang="fa-IR" sz="1100" b="0" i="0" kern="1200">
                          <a:solidFill>
                            <a:schemeClr val="dk1"/>
                          </a:solidFill>
                          <a:effectLst/>
                          <a:latin typeface="+mn-lt"/>
                          <a:ea typeface="+mn-ea"/>
                          <a:cs typeface="+mn-cs"/>
                        </a:rPr>
                        <a:t>اثر انگشت، کلمه عبور) غیرفعال هستند.</a:t>
                      </a:r>
                      <a:endParaRPr lang="en-US" sz="1100"/>
                    </a:p>
                  </a:txBody>
                  <a:tcPr marL="99514" marR="99514" marT="49757" marB="49757"/>
                </a:tc>
                <a:tc>
                  <a:txBody>
                    <a:bodyPr/>
                    <a:lstStyle/>
                    <a:p>
                      <a:pPr algn="r"/>
                      <a:r>
                        <a:rPr lang="fa-IR" sz="1100" b="1"/>
                        <a:t>قفل شده</a:t>
                      </a:r>
                      <a:endParaRPr lang="en-US" sz="1100" b="1"/>
                    </a:p>
                  </a:txBody>
                  <a:tcPr marL="99514" marR="99514" marT="49757" marB="49757"/>
                </a:tc>
                <a:extLst>
                  <a:ext uri="{0D108BD9-81ED-4DB2-BD59-A6C34878D82A}">
                    <a16:rowId xmlns:a16="http://schemas.microsoft.com/office/drawing/2014/main" val="3630915402"/>
                  </a:ext>
                </a:extLst>
              </a:tr>
              <a:tr h="471032">
                <a:tc>
                  <a:txBody>
                    <a:bodyPr/>
                    <a:lstStyle/>
                    <a:p>
                      <a:pPr algn="r"/>
                      <a:r>
                        <a:rPr lang="fa-IR" sz="1100" b="0" i="0" kern="1200">
                          <a:solidFill>
                            <a:schemeClr val="dk1"/>
                          </a:solidFill>
                          <a:effectLst/>
                          <a:latin typeface="+mn-lt"/>
                          <a:ea typeface="+mn-ea"/>
                          <a:cs typeface="+mn-cs"/>
                        </a:rPr>
                        <a:t>با استفاده از سیستم تشخیص اثر انگشت، قفل باز می‌شود. تنها افرادی که اثر انگشت معتبر دارند، مجاز به ورود یا خروج هستند. سیستم ممکن است از تکنولوژی هوش مصنوعی برای تشخیص تلاش‌های تقلبی (مانند استفاده از تصاویر اثر انگشت) استفاده کند.</a:t>
                      </a:r>
                      <a:endParaRPr lang="en-US" sz="1100"/>
                    </a:p>
                  </a:txBody>
                  <a:tcPr marL="99514" marR="99514" marT="49757" marB="49757"/>
                </a:tc>
                <a:tc>
                  <a:txBody>
                    <a:bodyPr/>
                    <a:lstStyle/>
                    <a:p>
                      <a:pPr algn="r"/>
                      <a:r>
                        <a:rPr lang="fa-IR" sz="1100" b="1"/>
                        <a:t>باز شده (با استفاده از اثر انگشت)</a:t>
                      </a:r>
                      <a:endParaRPr lang="en-US" sz="1100" b="1"/>
                    </a:p>
                  </a:txBody>
                  <a:tcPr marL="99514" marR="99514" marT="49757" marB="49757"/>
                </a:tc>
                <a:extLst>
                  <a:ext uri="{0D108BD9-81ED-4DB2-BD59-A6C34878D82A}">
                    <a16:rowId xmlns:a16="http://schemas.microsoft.com/office/drawing/2014/main" val="2254736884"/>
                  </a:ext>
                </a:extLst>
              </a:tr>
              <a:tr h="471032">
                <a:tc>
                  <a:txBody>
                    <a:bodyPr/>
                    <a:lstStyle/>
                    <a:p>
                      <a:pPr algn="r"/>
                      <a:r>
                        <a:rPr lang="fa-IR" sz="1100" b="0" i="0" kern="1200">
                          <a:solidFill>
                            <a:schemeClr val="dk1"/>
                          </a:solidFill>
                          <a:effectLst/>
                          <a:latin typeface="+mn-lt"/>
                          <a:ea typeface="+mn-ea"/>
                          <a:cs typeface="+mn-cs"/>
                        </a:rPr>
                        <a:t>با استفاده از کارت یا تگ </a:t>
                      </a:r>
                      <a:r>
                        <a:rPr lang="en-US" sz="1100" b="0" i="0" kern="1200">
                          <a:solidFill>
                            <a:schemeClr val="dk1"/>
                          </a:solidFill>
                          <a:effectLst/>
                          <a:latin typeface="+mn-lt"/>
                          <a:ea typeface="+mn-ea"/>
                          <a:cs typeface="+mn-cs"/>
                        </a:rPr>
                        <a:t>RFID، </a:t>
                      </a:r>
                      <a:r>
                        <a:rPr lang="fa-IR" sz="1100" b="0" i="0" kern="1200">
                          <a:solidFill>
                            <a:schemeClr val="dk1"/>
                          </a:solidFill>
                          <a:effectLst/>
                          <a:latin typeface="+mn-lt"/>
                          <a:ea typeface="+mn-ea"/>
                          <a:cs typeface="+mn-cs"/>
                        </a:rPr>
                        <a:t>قفل باز می‌شود. تنها افرادی که دارای کارت یا تگ معتبر هستند، می‌توانند به داخل یا خارج شوند. سیستم ممکن است دارای امکانات تنظیم سطح دسترسی با استفاده از کارت‌های مختلف باشد.</a:t>
                      </a:r>
                      <a:endParaRPr lang="en-US" sz="1100"/>
                    </a:p>
                  </a:txBody>
                  <a:tcPr marL="99514" marR="99514" marT="49757" marB="49757"/>
                </a:tc>
                <a:tc>
                  <a:txBody>
                    <a:bodyPr/>
                    <a:lstStyle/>
                    <a:p>
                      <a:pPr algn="r"/>
                      <a:r>
                        <a:rPr lang="fa-IR" sz="1100" b="1"/>
                        <a:t>باز شده (با استفاده از کارت یا تگ)</a:t>
                      </a:r>
                    </a:p>
                  </a:txBody>
                  <a:tcPr marL="99514" marR="99514" marT="49757" marB="49757"/>
                </a:tc>
                <a:extLst>
                  <a:ext uri="{0D108BD9-81ED-4DB2-BD59-A6C34878D82A}">
                    <a16:rowId xmlns:a16="http://schemas.microsoft.com/office/drawing/2014/main" val="3731775417"/>
                  </a:ext>
                </a:extLst>
              </a:tr>
              <a:tr h="471032">
                <a:tc>
                  <a:txBody>
                    <a:bodyPr/>
                    <a:lstStyle/>
                    <a:p>
                      <a:pPr algn="r"/>
                      <a:r>
                        <a:rPr lang="fa-IR" sz="1100" b="0" i="0" kern="1200">
                          <a:solidFill>
                            <a:schemeClr val="dk1"/>
                          </a:solidFill>
                          <a:effectLst/>
                          <a:latin typeface="+mn-lt"/>
                          <a:ea typeface="+mn-ea"/>
                          <a:cs typeface="+mn-cs"/>
                        </a:rPr>
                        <a:t>با وارد کردن کلمه عبور صحیح، قفل باز می‌شود. این کلمه عبور ممکن است توسط کاربر تعیین شده باشد و یا از طریق سیستم مدیریت شود. سیستم می‌تواند از پیشرفته‌ترین الگوریتم‌های رمزنگاری برای حفاظت از اطلاعات کلمه عبور استفاده کند.</a:t>
                      </a:r>
                      <a:endParaRPr lang="en-US" sz="1100"/>
                    </a:p>
                  </a:txBody>
                  <a:tcPr marL="99514" marR="99514" marT="49757" marB="49757"/>
                </a:tc>
                <a:tc>
                  <a:txBody>
                    <a:bodyPr/>
                    <a:lstStyle/>
                    <a:p>
                      <a:pPr algn="r"/>
                      <a:r>
                        <a:rPr lang="fa-IR" sz="1100" b="1"/>
                        <a:t>باز شده (با استفاده از کلمه عبور)</a:t>
                      </a:r>
                      <a:endParaRPr lang="en-US" sz="1100" b="1"/>
                    </a:p>
                  </a:txBody>
                  <a:tcPr marL="99514" marR="99514" marT="49757" marB="49757"/>
                </a:tc>
                <a:extLst>
                  <a:ext uri="{0D108BD9-81ED-4DB2-BD59-A6C34878D82A}">
                    <a16:rowId xmlns:a16="http://schemas.microsoft.com/office/drawing/2014/main" val="2948022674"/>
                  </a:ext>
                </a:extLst>
              </a:tr>
              <a:tr h="471032">
                <a:tc>
                  <a:txBody>
                    <a:bodyPr/>
                    <a:lstStyle/>
                    <a:p>
                      <a:pPr algn="r"/>
                      <a:r>
                        <a:rPr lang="fa-IR" sz="1100" b="0" i="0" kern="1200">
                          <a:solidFill>
                            <a:schemeClr val="dk1"/>
                          </a:solidFill>
                          <a:effectLst/>
                          <a:latin typeface="+mn-lt"/>
                          <a:ea typeface="+mn-ea"/>
                          <a:cs typeface="+mn-cs"/>
                        </a:rPr>
                        <a:t>کاربران مجاز می‌توانند از راه دور قفل را باز یا بسته کنند. این ویژگی به وسیله اتصال به شبکه اینترنتی یا شبکه محلی ممکن است و از طریق یک اپلیکیشن موبایل یا وب‌سایت مدیریت شود.</a:t>
                      </a:r>
                      <a:endParaRPr lang="en-US" sz="1100"/>
                    </a:p>
                  </a:txBody>
                  <a:tcPr marL="99514" marR="99514" marT="49757" marB="49757"/>
                </a:tc>
                <a:tc>
                  <a:txBody>
                    <a:bodyPr/>
                    <a:lstStyle/>
                    <a:p>
                      <a:pPr algn="r"/>
                      <a:r>
                        <a:rPr lang="fa-IR" sz="1100" b="1"/>
                        <a:t>دسترسی از راه دور</a:t>
                      </a:r>
                      <a:endParaRPr lang="en-US" sz="1100" b="1"/>
                    </a:p>
                  </a:txBody>
                  <a:tcPr marL="99514" marR="99514" marT="49757" marB="49757"/>
                </a:tc>
                <a:extLst>
                  <a:ext uri="{0D108BD9-81ED-4DB2-BD59-A6C34878D82A}">
                    <a16:rowId xmlns:a16="http://schemas.microsoft.com/office/drawing/2014/main" val="3837868630"/>
                  </a:ext>
                </a:extLst>
              </a:tr>
              <a:tr h="471032">
                <a:tc>
                  <a:txBody>
                    <a:bodyPr/>
                    <a:lstStyle/>
                    <a:p>
                      <a:pPr algn="r"/>
                      <a:r>
                        <a:rPr lang="fa-IR" sz="1100" b="0" i="0" kern="1200">
                          <a:solidFill>
                            <a:schemeClr val="dk1"/>
                          </a:solidFill>
                          <a:effectLst/>
                          <a:latin typeface="+mn-lt"/>
                          <a:ea typeface="+mn-ea"/>
                          <a:cs typeface="+mn-cs"/>
                        </a:rPr>
                        <a:t>سیستم قفل هوشمند به طور خودکار وقایع مربوط به باز و بسته شدن قفل را ضبط می‌کند. این لاگ‌ها ممکن است شامل زمان ورود و خروج افراد، نوع دسترسی استفاده شده، و اطلاعات مرتبط دیگر باشند.</a:t>
                      </a:r>
                      <a:endParaRPr lang="en-US" sz="1100"/>
                    </a:p>
                  </a:txBody>
                  <a:tcPr marL="99514" marR="99514" marT="49757" marB="49757"/>
                </a:tc>
                <a:tc>
                  <a:txBody>
                    <a:bodyPr/>
                    <a:lstStyle/>
                    <a:p>
                      <a:pPr algn="r"/>
                      <a:r>
                        <a:rPr lang="fa-IR" sz="1100" b="1"/>
                        <a:t>ضبظ وقایع (لاگ)</a:t>
                      </a:r>
                      <a:endParaRPr lang="en-US" sz="1100" b="1"/>
                    </a:p>
                  </a:txBody>
                  <a:tcPr marL="99514" marR="99514" marT="49757" marB="49757"/>
                </a:tc>
                <a:extLst>
                  <a:ext uri="{0D108BD9-81ED-4DB2-BD59-A6C34878D82A}">
                    <a16:rowId xmlns:a16="http://schemas.microsoft.com/office/drawing/2014/main" val="1397526565"/>
                  </a:ext>
                </a:extLst>
              </a:tr>
              <a:tr h="471032">
                <a:tc>
                  <a:txBody>
                    <a:bodyPr/>
                    <a:lstStyle/>
                    <a:p>
                      <a:pPr algn="r"/>
                      <a:r>
                        <a:rPr lang="fa-IR" sz="1100" b="0" i="0" kern="1200">
                          <a:solidFill>
                            <a:schemeClr val="dk1"/>
                          </a:solidFill>
                          <a:effectLst/>
                          <a:latin typeface="+mn-lt"/>
                          <a:ea typeface="+mn-ea"/>
                          <a:cs typeface="+mn-cs"/>
                        </a:rPr>
                        <a:t>در صورت وقوع وضعیتهای خاص مانند تلاش‌های ناکامی ورود، تغییرات در وضعیت قفل، یا هرگونه فعالیت مشکوک، سیستم می‌تواند هشدارها و اعلان‌ها را به کاربران یا مدیران ارسال کند.</a:t>
                      </a:r>
                      <a:endParaRPr lang="en-US" sz="1100"/>
                    </a:p>
                  </a:txBody>
                  <a:tcPr marL="99514" marR="99514" marT="49757" marB="49757"/>
                </a:tc>
                <a:tc>
                  <a:txBody>
                    <a:bodyPr/>
                    <a:lstStyle/>
                    <a:p>
                      <a:pPr algn="r"/>
                      <a:r>
                        <a:rPr lang="fa-IR" sz="1100" b="1"/>
                        <a:t>هشدار و اعلان</a:t>
                      </a:r>
                      <a:endParaRPr lang="en-US" sz="1100" b="1"/>
                    </a:p>
                  </a:txBody>
                  <a:tcPr marL="99514" marR="99514" marT="49757" marB="49757"/>
                </a:tc>
                <a:extLst>
                  <a:ext uri="{0D108BD9-81ED-4DB2-BD59-A6C34878D82A}">
                    <a16:rowId xmlns:a16="http://schemas.microsoft.com/office/drawing/2014/main" val="1898514994"/>
                  </a:ext>
                </a:extLst>
              </a:tr>
              <a:tr h="471032">
                <a:tc>
                  <a:txBody>
                    <a:bodyPr/>
                    <a:lstStyle/>
                    <a:p>
                      <a:pPr algn="r"/>
                      <a:r>
                        <a:rPr lang="fa-IR" sz="1100" b="0" i="0" kern="1200">
                          <a:solidFill>
                            <a:schemeClr val="dk1"/>
                          </a:solidFill>
                          <a:effectLst/>
                          <a:latin typeface="+mn-lt"/>
                          <a:ea typeface="+mn-ea"/>
                          <a:cs typeface="+mn-cs"/>
                        </a:rPr>
                        <a:t>مدیران مجاز به تنظیم سطوح دسترسی مختلف برای افراد و یا گروه‌های خاص هستند. این امکان به آنها اجازه می‌دهد که کنترل دقیقتری بر روی دسترسی‌ها داشته باشند و به هر کاربر مجوز‌های خاصی اختصاص دهند.</a:t>
                      </a:r>
                      <a:endParaRPr lang="en-US" sz="1100"/>
                    </a:p>
                  </a:txBody>
                  <a:tcPr marL="99514" marR="99514" marT="49757" marB="49757"/>
                </a:tc>
                <a:tc>
                  <a:txBody>
                    <a:bodyPr/>
                    <a:lstStyle/>
                    <a:p>
                      <a:pPr algn="r"/>
                      <a:r>
                        <a:rPr lang="fa-IR" sz="1100" b="1"/>
                        <a:t>تنظیمات دسترسی شخصی سازی شده</a:t>
                      </a:r>
                      <a:endParaRPr lang="en-US" sz="1100" b="1"/>
                    </a:p>
                  </a:txBody>
                  <a:tcPr marL="99514" marR="99514" marT="49757" marB="49757"/>
                </a:tc>
                <a:extLst>
                  <a:ext uri="{0D108BD9-81ED-4DB2-BD59-A6C34878D82A}">
                    <a16:rowId xmlns:a16="http://schemas.microsoft.com/office/drawing/2014/main" val="1636271748"/>
                  </a:ext>
                </a:extLst>
              </a:tr>
            </a:tbl>
          </a:graphicData>
        </a:graphic>
      </p:graphicFrame>
      <p:pic>
        <p:nvPicPr>
          <p:cNvPr id="13" name="Picture 2" descr="Islamic Azad University - Wikipedia">
            <a:extLst>
              <a:ext uri="{FF2B5EF4-FFF2-40B4-BE49-F238E27FC236}">
                <a16:creationId xmlns:a16="http://schemas.microsoft.com/office/drawing/2014/main" id="{78EEBB4B-3588-2D86-D542-E648E7B46C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22492" y="5824702"/>
            <a:ext cx="574359" cy="916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45835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3CBB9B1-7B7D-4BA1-A1AF-572168B395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DDFC05-2669-5382-7282-81B3D2AA5AA3}"/>
              </a:ext>
            </a:extLst>
          </p:cNvPr>
          <p:cNvSpPr>
            <a:spLocks noGrp="1"/>
          </p:cNvSpPr>
          <p:nvPr>
            <p:ph type="title"/>
          </p:nvPr>
        </p:nvSpPr>
        <p:spPr>
          <a:xfrm>
            <a:off x="7588650" y="303588"/>
            <a:ext cx="4497354" cy="598626"/>
          </a:xfrm>
        </p:spPr>
        <p:txBody>
          <a:bodyPr anchor="b">
            <a:normAutofit/>
          </a:bodyPr>
          <a:lstStyle/>
          <a:p>
            <a:pPr algn="r"/>
            <a:r>
              <a:rPr lang="fa-IR" sz="1600" dirty="0"/>
              <a:t>معرفی چند زبان برنامه نویسی</a:t>
            </a:r>
            <a:br>
              <a:rPr lang="fa-IR" sz="1600" dirty="0"/>
            </a:br>
            <a:r>
              <a:rPr lang="fa-IR" sz="1200" dirty="0"/>
              <a:t>(مناسب برای قفل هوشمند)</a:t>
            </a:r>
            <a:endParaRPr lang="en-US" sz="1200" dirty="0"/>
          </a:p>
        </p:txBody>
      </p:sp>
      <p:pic>
        <p:nvPicPr>
          <p:cNvPr id="5" name="Picture 4" descr="Computer script on a screen">
            <a:extLst>
              <a:ext uri="{FF2B5EF4-FFF2-40B4-BE49-F238E27FC236}">
                <a16:creationId xmlns:a16="http://schemas.microsoft.com/office/drawing/2014/main" id="{50580BB9-E666-CCCF-873C-7BDE85CB001F}"/>
              </a:ext>
            </a:extLst>
          </p:cNvPr>
          <p:cNvPicPr>
            <a:picLocks noChangeAspect="1"/>
          </p:cNvPicPr>
          <p:nvPr/>
        </p:nvPicPr>
        <p:blipFill rotWithShape="1">
          <a:blip r:embed="rId2"/>
          <a:srcRect r="15469" b="-1"/>
          <a:stretch/>
        </p:blipFill>
        <p:spPr>
          <a:xfrm>
            <a:off x="20" y="431"/>
            <a:ext cx="7343172" cy="6408311"/>
          </a:xfrm>
          <a:prstGeom prst="rect">
            <a:avLst/>
          </a:prstGeom>
        </p:spPr>
      </p:pic>
      <p:sp>
        <p:nvSpPr>
          <p:cNvPr id="3" name="Content Placeholder 2">
            <a:extLst>
              <a:ext uri="{FF2B5EF4-FFF2-40B4-BE49-F238E27FC236}">
                <a16:creationId xmlns:a16="http://schemas.microsoft.com/office/drawing/2014/main" id="{F59DC607-664F-7F31-291E-437B0A732EE9}"/>
              </a:ext>
            </a:extLst>
          </p:cNvPr>
          <p:cNvSpPr>
            <a:spLocks noGrp="1"/>
          </p:cNvSpPr>
          <p:nvPr>
            <p:ph idx="1"/>
          </p:nvPr>
        </p:nvSpPr>
        <p:spPr>
          <a:xfrm>
            <a:off x="7588650" y="1205803"/>
            <a:ext cx="4408201" cy="4618474"/>
          </a:xfrm>
        </p:spPr>
        <p:txBody>
          <a:bodyPr>
            <a:noAutofit/>
          </a:bodyPr>
          <a:lstStyle/>
          <a:p>
            <a:pPr marL="0" indent="0" algn="r">
              <a:lnSpc>
                <a:spcPct val="110000"/>
              </a:lnSpc>
              <a:buNone/>
            </a:pPr>
            <a:r>
              <a:rPr lang="en-US" sz="1000" b="1" dirty="0">
                <a:latin typeface="Söhne"/>
              </a:rPr>
              <a:t>Python -1</a:t>
            </a:r>
          </a:p>
          <a:p>
            <a:pPr marL="0" indent="0" algn="r">
              <a:lnSpc>
                <a:spcPct val="110000"/>
              </a:lnSpc>
              <a:buNone/>
            </a:pPr>
            <a:r>
              <a:rPr lang="en-US" sz="1000" b="0" i="0" dirty="0">
                <a:effectLst/>
                <a:latin typeface="Söhne"/>
              </a:rPr>
              <a:t>Python </a:t>
            </a:r>
            <a:r>
              <a:rPr lang="fa-IR" sz="1000" b="0" i="0" dirty="0">
                <a:effectLst/>
                <a:latin typeface="Söhne"/>
              </a:rPr>
              <a:t>یک زبان برنامه‌نویسی ساده و خواناست که برای توسعه سریع و آزمون‌های واحد مناسب است. برای این زبان، کتابخانه‌های زیادی برای پردازش اثر انگشت، </a:t>
            </a:r>
            <a:r>
              <a:rPr lang="en-US" sz="1000" b="0" i="0" dirty="0">
                <a:effectLst/>
                <a:latin typeface="Söhne"/>
              </a:rPr>
              <a:t>RFID، </a:t>
            </a:r>
            <a:r>
              <a:rPr lang="fa-IR" sz="1000" b="0" i="0" dirty="0">
                <a:effectLst/>
                <a:latin typeface="Söhne"/>
              </a:rPr>
              <a:t>و امور امنیتی موجود هستند.</a:t>
            </a:r>
            <a:endParaRPr lang="fa-IR" sz="1000" b="1" dirty="0">
              <a:latin typeface="Söhne"/>
            </a:endParaRPr>
          </a:p>
          <a:p>
            <a:pPr marL="0" indent="0" algn="r">
              <a:lnSpc>
                <a:spcPct val="110000"/>
              </a:lnSpc>
              <a:buNone/>
            </a:pPr>
            <a:r>
              <a:rPr lang="en-US" sz="1000" b="1" dirty="0">
                <a:latin typeface="Söhne"/>
              </a:rPr>
              <a:t>Java -2</a:t>
            </a:r>
            <a:endParaRPr lang="fa-IR" sz="1000" b="1" dirty="0">
              <a:latin typeface="Söhne"/>
            </a:endParaRPr>
          </a:p>
          <a:p>
            <a:pPr marL="0" indent="0" algn="r">
              <a:lnSpc>
                <a:spcPct val="110000"/>
              </a:lnSpc>
              <a:buNone/>
            </a:pPr>
            <a:r>
              <a:rPr lang="en-US" sz="1000" b="0" i="0" dirty="0">
                <a:effectLst/>
                <a:latin typeface="Söhne"/>
              </a:rPr>
              <a:t>Java </a:t>
            </a:r>
            <a:r>
              <a:rPr lang="fa-IR" sz="1000" b="0" i="0" dirty="0">
                <a:effectLst/>
                <a:latin typeface="Söhne"/>
              </a:rPr>
              <a:t>یک زبان قدرتمند و قابل اطمینان است که برای توسعه برنامه‌های امن و پرسرعت مناسب است. از </a:t>
            </a:r>
            <a:r>
              <a:rPr lang="en-US" sz="1000" b="0" i="0" dirty="0">
                <a:effectLst/>
                <a:latin typeface="Söhne"/>
              </a:rPr>
              <a:t>Java </a:t>
            </a:r>
            <a:r>
              <a:rPr lang="fa-IR" sz="1000" b="0" i="0" dirty="0">
                <a:effectLst/>
                <a:latin typeface="Söhne"/>
              </a:rPr>
              <a:t>می‌توان برای توسعه برنامه‌های جاوا (برای سخت‌افزارهای جاوا) یا اندروید (برای دستگاه‌های موبایل) استفاده کرد.</a:t>
            </a:r>
          </a:p>
          <a:p>
            <a:pPr marL="0" indent="0" algn="r">
              <a:lnSpc>
                <a:spcPct val="110000"/>
              </a:lnSpc>
              <a:buNone/>
            </a:pPr>
            <a:r>
              <a:rPr lang="en-US" sz="1000" b="1" dirty="0">
                <a:latin typeface="Söhne"/>
              </a:rPr>
              <a:t>C++ -3</a:t>
            </a:r>
            <a:endParaRPr lang="fa-IR" sz="1000" b="1" dirty="0">
              <a:latin typeface="Söhne"/>
            </a:endParaRPr>
          </a:p>
          <a:p>
            <a:pPr marL="0" indent="0" algn="r">
              <a:lnSpc>
                <a:spcPct val="110000"/>
              </a:lnSpc>
              <a:buNone/>
            </a:pPr>
            <a:r>
              <a:rPr lang="en-US" sz="1000" b="0" i="0" dirty="0">
                <a:effectLst/>
                <a:latin typeface="Söhne"/>
              </a:rPr>
              <a:t>C++ </a:t>
            </a:r>
            <a:r>
              <a:rPr lang="fa-IR" sz="1000" b="0" i="0" dirty="0">
                <a:effectLst/>
                <a:latin typeface="Söhne"/>
              </a:rPr>
              <a:t>یک زبان قوی و با کارایی بالاست که برای کنترل سخت‌افزار و توسعه سیستم‌های تعبیه شده (</a:t>
            </a:r>
            <a:r>
              <a:rPr lang="en-US" sz="1000" b="0" i="0" dirty="0">
                <a:effectLst/>
                <a:latin typeface="Söhne"/>
              </a:rPr>
              <a:t>embedded systems) </a:t>
            </a:r>
            <a:r>
              <a:rPr lang="fa-IR" sz="1000" b="0" i="0" dirty="0">
                <a:effectLst/>
                <a:latin typeface="Söhne"/>
              </a:rPr>
              <a:t>مناسب است. اگر قفل هوشمند به سخت‌افزار خاصی متصل است، </a:t>
            </a:r>
            <a:r>
              <a:rPr lang="en-US" sz="1000" b="0" i="0" dirty="0">
                <a:effectLst/>
                <a:latin typeface="Söhne"/>
              </a:rPr>
              <a:t>C++ </a:t>
            </a:r>
            <a:r>
              <a:rPr lang="fa-IR" sz="1000" b="0" i="0" dirty="0">
                <a:effectLst/>
                <a:latin typeface="Söhne"/>
              </a:rPr>
              <a:t>می‌تواند گزینه خوبی باشد.</a:t>
            </a:r>
            <a:endParaRPr lang="fa-IR" sz="1000" b="1" dirty="0">
              <a:latin typeface="Söhne"/>
            </a:endParaRPr>
          </a:p>
          <a:p>
            <a:pPr marL="0" indent="0" algn="r">
              <a:lnSpc>
                <a:spcPct val="110000"/>
              </a:lnSpc>
              <a:buNone/>
            </a:pPr>
            <a:r>
              <a:rPr lang="en-US" sz="1000" b="1" dirty="0">
                <a:latin typeface="Söhne"/>
              </a:rPr>
              <a:t>JavaScript -4</a:t>
            </a:r>
            <a:endParaRPr lang="fa-IR" sz="1000" b="1" dirty="0">
              <a:latin typeface="Söhne"/>
            </a:endParaRPr>
          </a:p>
          <a:p>
            <a:pPr marL="0" indent="0" algn="r">
              <a:lnSpc>
                <a:spcPct val="110000"/>
              </a:lnSpc>
              <a:buNone/>
            </a:pPr>
            <a:r>
              <a:rPr lang="en-US" sz="1000" b="0" i="0" dirty="0">
                <a:effectLst/>
                <a:latin typeface="Söhne"/>
              </a:rPr>
              <a:t>JavaScript </a:t>
            </a:r>
            <a:r>
              <a:rPr lang="fa-IR" sz="1000" b="0" i="0" dirty="0">
                <a:effectLst/>
                <a:latin typeface="Söhne"/>
              </a:rPr>
              <a:t>به خوبی برای توسعه برنامه‌های وب (</a:t>
            </a:r>
            <a:r>
              <a:rPr lang="en-US" sz="1000" b="0" i="0" dirty="0">
                <a:effectLst/>
                <a:latin typeface="Söhne"/>
              </a:rPr>
              <a:t>Web Applications) </a:t>
            </a:r>
            <a:r>
              <a:rPr lang="fa-IR" sz="1000" b="0" i="0" dirty="0">
                <a:effectLst/>
                <a:latin typeface="Söhne"/>
              </a:rPr>
              <a:t>و اپلیکیشن‌های موبایل استفاده می‌شود. اگر برنامه شما به تکنولوژی‌های وب یا اجرای داخلی در مرورگرها نیاز دارد، </a:t>
            </a:r>
            <a:r>
              <a:rPr lang="en-US" sz="1000" b="0" i="0" dirty="0">
                <a:effectLst/>
                <a:latin typeface="Söhne"/>
              </a:rPr>
              <a:t>JavaScript (</a:t>
            </a:r>
            <a:r>
              <a:rPr lang="fa-IR" sz="1000" b="0" i="0" dirty="0">
                <a:effectLst/>
                <a:latin typeface="Söhne"/>
              </a:rPr>
              <a:t>و یا زبان‌هایی که به کمک آن به </a:t>
            </a:r>
            <a:r>
              <a:rPr lang="en-US" sz="1000" b="0" i="0" dirty="0">
                <a:effectLst/>
                <a:latin typeface="Söhne"/>
              </a:rPr>
              <a:t>JavaScript </a:t>
            </a:r>
            <a:r>
              <a:rPr lang="fa-IR" sz="1000" b="0" i="0" dirty="0">
                <a:effectLst/>
                <a:latin typeface="Söhne"/>
              </a:rPr>
              <a:t>کامپایل می‌شوند مانند </a:t>
            </a:r>
            <a:r>
              <a:rPr lang="en-US" sz="1000" b="0" i="0" dirty="0">
                <a:effectLst/>
                <a:latin typeface="Söhne"/>
              </a:rPr>
              <a:t>TypeScript) </a:t>
            </a:r>
            <a:r>
              <a:rPr lang="fa-IR" sz="1000" b="0" i="0" dirty="0">
                <a:effectLst/>
                <a:latin typeface="Söhne"/>
              </a:rPr>
              <a:t>گزینه خوبی است.</a:t>
            </a:r>
            <a:endParaRPr lang="fa-IR" sz="1000" b="1" dirty="0">
              <a:latin typeface="Söhne"/>
            </a:endParaRPr>
          </a:p>
          <a:p>
            <a:pPr marL="0" indent="0" algn="r">
              <a:lnSpc>
                <a:spcPct val="110000"/>
              </a:lnSpc>
              <a:buNone/>
            </a:pPr>
            <a:r>
              <a:rPr lang="en-US" sz="1000" b="1" dirty="0">
                <a:latin typeface="Söhne"/>
              </a:rPr>
              <a:t>C# -5</a:t>
            </a:r>
            <a:endParaRPr lang="fa-IR" sz="1000" b="1" dirty="0">
              <a:latin typeface="Söhne"/>
            </a:endParaRPr>
          </a:p>
          <a:p>
            <a:pPr marL="0" indent="0" algn="r">
              <a:lnSpc>
                <a:spcPct val="110000"/>
              </a:lnSpc>
              <a:buNone/>
            </a:pPr>
            <a:r>
              <a:rPr lang="en-US" sz="1000" b="0" i="0" dirty="0">
                <a:effectLst/>
                <a:latin typeface="Söhne"/>
              </a:rPr>
              <a:t>C# </a:t>
            </a:r>
            <a:r>
              <a:rPr lang="fa-IR" sz="1000" b="0" i="0" dirty="0">
                <a:effectLst/>
                <a:latin typeface="Söhne"/>
              </a:rPr>
              <a:t>یک زبان برنامه‌نویسی قدرتمند است که برای توسعه برنامه‌های دسکتاپ و اپلیکیشن‌های مایکروسافت (مثل اپلیکیشن‌های </a:t>
            </a:r>
            <a:r>
              <a:rPr lang="en-US" sz="1000" b="0" i="0" dirty="0">
                <a:effectLst/>
                <a:latin typeface="Söhne"/>
              </a:rPr>
              <a:t>UWP </a:t>
            </a:r>
            <a:r>
              <a:rPr lang="fa-IR" sz="1000" b="0" i="0" dirty="0">
                <a:effectLst/>
                <a:latin typeface="Söhne"/>
              </a:rPr>
              <a:t>برای ویندوز) مناسب است. اگر قصد توسعه برنامه‌های متناسب با اکوسیستم مایکروسافت را دارید، </a:t>
            </a:r>
            <a:r>
              <a:rPr lang="en-US" sz="1000" b="0" i="0" dirty="0">
                <a:effectLst/>
                <a:latin typeface="Söhne"/>
              </a:rPr>
              <a:t>C# </a:t>
            </a:r>
            <a:r>
              <a:rPr lang="fa-IR" sz="1000" b="0" i="0" dirty="0">
                <a:effectLst/>
                <a:latin typeface="Söhne"/>
              </a:rPr>
              <a:t>یک گزینه مطلوب است.</a:t>
            </a:r>
            <a:endParaRPr lang="fa-IR" sz="1000" b="1" dirty="0">
              <a:latin typeface="Söhne"/>
            </a:endParaRPr>
          </a:p>
        </p:txBody>
      </p:sp>
      <p:sp>
        <p:nvSpPr>
          <p:cNvPr id="20" name="Rectangle 19">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49257"/>
          </a:xfrm>
          <a:prstGeom prst="rect">
            <a:avLst/>
          </a:prstGeom>
          <a:gradFill>
            <a:gsLst>
              <a:gs pos="34000">
                <a:schemeClr val="accent4">
                  <a:alpha val="73000"/>
                </a:schemeClr>
              </a:gs>
              <a:gs pos="100000">
                <a:schemeClr val="accent5">
                  <a:alpha val="89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8314"/>
            <a:ext cx="8115300" cy="449258"/>
          </a:xfrm>
          <a:prstGeom prst="rect">
            <a:avLst/>
          </a:prstGeom>
          <a:gradFill>
            <a:gsLst>
              <a:gs pos="22000">
                <a:schemeClr val="accent5">
                  <a:lumMod val="60000"/>
                  <a:lumOff val="40000"/>
                  <a:alpha val="55000"/>
                </a:schemeClr>
              </a:gs>
              <a:gs pos="99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Islamic Azad University - Wikipedia">
            <a:extLst>
              <a:ext uri="{FF2B5EF4-FFF2-40B4-BE49-F238E27FC236}">
                <a16:creationId xmlns:a16="http://schemas.microsoft.com/office/drawing/2014/main" id="{6EABCC5A-D389-64E8-DDEB-139AA24CC7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2492" y="5824702"/>
            <a:ext cx="574359" cy="916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66131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89235-D7A6-3BE5-341E-6745B111E340}"/>
              </a:ext>
            </a:extLst>
          </p:cNvPr>
          <p:cNvSpPr>
            <a:spLocks noGrp="1"/>
          </p:cNvSpPr>
          <p:nvPr>
            <p:ph type="title"/>
          </p:nvPr>
        </p:nvSpPr>
        <p:spPr>
          <a:xfrm>
            <a:off x="6217920" y="345233"/>
            <a:ext cx="5394960" cy="905069"/>
          </a:xfrm>
        </p:spPr>
        <p:txBody>
          <a:bodyPr>
            <a:normAutofit/>
          </a:bodyPr>
          <a:lstStyle/>
          <a:p>
            <a:pPr algn="r"/>
            <a:r>
              <a:rPr lang="fa-IR" sz="3000"/>
              <a:t>مثالی از جدول حالات</a:t>
            </a:r>
            <a:br>
              <a:rPr lang="fa-IR" sz="3000"/>
            </a:br>
            <a:r>
              <a:rPr lang="fa-IR" sz="2000"/>
              <a:t>(به زبان برنامه نویسی پایتون)</a:t>
            </a:r>
            <a:endParaRPr lang="en-US" sz="2000" dirty="0"/>
          </a:p>
        </p:txBody>
      </p:sp>
      <p:pic>
        <p:nvPicPr>
          <p:cNvPr id="8" name="Content Placeholder 7" descr="A screenshot of a computer program&#10;&#10;Description automatically generated">
            <a:extLst>
              <a:ext uri="{FF2B5EF4-FFF2-40B4-BE49-F238E27FC236}">
                <a16:creationId xmlns:a16="http://schemas.microsoft.com/office/drawing/2014/main" id="{987A84FD-F186-1403-FB90-96C96C06E28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43600" y="1596312"/>
            <a:ext cx="3021000" cy="4488511"/>
          </a:xfrm>
        </p:spPr>
      </p:pic>
      <p:sp>
        <p:nvSpPr>
          <p:cNvPr id="5" name="Content Placeholder 2">
            <a:extLst>
              <a:ext uri="{FF2B5EF4-FFF2-40B4-BE49-F238E27FC236}">
                <a16:creationId xmlns:a16="http://schemas.microsoft.com/office/drawing/2014/main" id="{F723BF41-9B09-24A7-1929-1EE3D53292F2}"/>
              </a:ext>
            </a:extLst>
          </p:cNvPr>
          <p:cNvSpPr txBox="1">
            <a:spLocks/>
          </p:cNvSpPr>
          <p:nvPr/>
        </p:nvSpPr>
        <p:spPr>
          <a:xfrm>
            <a:off x="8223381" y="1925216"/>
            <a:ext cx="3541900" cy="42708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6" name="Content Placeholder 2">
            <a:extLst>
              <a:ext uri="{FF2B5EF4-FFF2-40B4-BE49-F238E27FC236}">
                <a16:creationId xmlns:a16="http://schemas.microsoft.com/office/drawing/2014/main" id="{345F4460-AD00-3C5A-E284-D5D367321F97}"/>
              </a:ext>
            </a:extLst>
          </p:cNvPr>
          <p:cNvSpPr txBox="1">
            <a:spLocks/>
          </p:cNvSpPr>
          <p:nvPr/>
        </p:nvSpPr>
        <p:spPr>
          <a:xfrm>
            <a:off x="426719" y="1925216"/>
            <a:ext cx="3541900" cy="42708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pic>
        <p:nvPicPr>
          <p:cNvPr id="10" name="Picture 9" descr="A screenshot of a computer screen&#10;&#10;Description automatically generated">
            <a:extLst>
              <a:ext uri="{FF2B5EF4-FFF2-40B4-BE49-F238E27FC236}">
                <a16:creationId xmlns:a16="http://schemas.microsoft.com/office/drawing/2014/main" id="{888B0F56-AD36-E6C9-CBB5-BF544BD100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5500" y="1593213"/>
            <a:ext cx="3021000" cy="4488511"/>
          </a:xfrm>
          <a:prstGeom prst="rect">
            <a:avLst/>
          </a:prstGeom>
        </p:spPr>
      </p:pic>
      <p:pic>
        <p:nvPicPr>
          <p:cNvPr id="12" name="Picture 11" descr="A screen shot of a computer&#10;&#10;Description automatically generated">
            <a:extLst>
              <a:ext uri="{FF2B5EF4-FFF2-40B4-BE49-F238E27FC236}">
                <a16:creationId xmlns:a16="http://schemas.microsoft.com/office/drawing/2014/main" id="{A0EF1A1A-D401-4E71-5963-7B4960467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3900" y="1593214"/>
            <a:ext cx="3021000" cy="4488510"/>
          </a:xfrm>
          <a:prstGeom prst="rect">
            <a:avLst/>
          </a:prstGeom>
        </p:spPr>
      </p:pic>
      <p:sp>
        <p:nvSpPr>
          <p:cNvPr id="15" name="Arrow: Right 14">
            <a:extLst>
              <a:ext uri="{FF2B5EF4-FFF2-40B4-BE49-F238E27FC236}">
                <a16:creationId xmlns:a16="http://schemas.microsoft.com/office/drawing/2014/main" id="{FB369EA1-FA9A-4D55-C4E3-EC93383DC6F0}"/>
              </a:ext>
            </a:extLst>
          </p:cNvPr>
          <p:cNvSpPr/>
          <p:nvPr/>
        </p:nvSpPr>
        <p:spPr>
          <a:xfrm>
            <a:off x="3851016" y="4178851"/>
            <a:ext cx="705587" cy="37448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C904510B-F5E5-C664-68DC-AB248E365879}"/>
              </a:ext>
            </a:extLst>
          </p:cNvPr>
          <p:cNvSpPr/>
          <p:nvPr/>
        </p:nvSpPr>
        <p:spPr>
          <a:xfrm>
            <a:off x="7492534" y="4178851"/>
            <a:ext cx="705587" cy="37448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Islamic Azad University - Wikipedia">
            <a:extLst>
              <a:ext uri="{FF2B5EF4-FFF2-40B4-BE49-F238E27FC236}">
                <a16:creationId xmlns:a16="http://schemas.microsoft.com/office/drawing/2014/main" id="{D00D6930-BE94-E3DB-A43F-70472EE0204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22492" y="5824702"/>
            <a:ext cx="574359" cy="916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9647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45CBA02-5AED-39E2-AB2F-9DEA68324BD4}"/>
              </a:ext>
            </a:extLst>
          </p:cNvPr>
          <p:cNvSpPr>
            <a:spLocks noGrp="1"/>
          </p:cNvSpPr>
          <p:nvPr>
            <p:ph type="title"/>
          </p:nvPr>
        </p:nvSpPr>
        <p:spPr>
          <a:xfrm>
            <a:off x="387927" y="1028701"/>
            <a:ext cx="3248863" cy="3020785"/>
          </a:xfrm>
        </p:spPr>
        <p:txBody>
          <a:bodyPr>
            <a:normAutofit/>
          </a:bodyPr>
          <a:lstStyle/>
          <a:p>
            <a:pPr algn="r"/>
            <a:r>
              <a:rPr lang="fa-IR" sz="3200">
                <a:solidFill>
                  <a:schemeClr val="bg1"/>
                </a:solidFill>
              </a:rPr>
              <a:t>نتیجه گیری و سوالات متداول</a:t>
            </a:r>
            <a:endParaRPr lang="en-US" sz="3200">
              <a:solidFill>
                <a:schemeClr val="bg1"/>
              </a:solidFill>
            </a:endParaRPr>
          </a:p>
        </p:txBody>
      </p:sp>
      <p:sp>
        <p:nvSpPr>
          <p:cNvPr id="3" name="Content Placeholder 2">
            <a:extLst>
              <a:ext uri="{FF2B5EF4-FFF2-40B4-BE49-F238E27FC236}">
                <a16:creationId xmlns:a16="http://schemas.microsoft.com/office/drawing/2014/main" id="{222BB171-3630-F02B-523A-596D4E057910}"/>
              </a:ext>
            </a:extLst>
          </p:cNvPr>
          <p:cNvSpPr>
            <a:spLocks noGrp="1"/>
          </p:cNvSpPr>
          <p:nvPr>
            <p:ph idx="1"/>
          </p:nvPr>
        </p:nvSpPr>
        <p:spPr>
          <a:xfrm>
            <a:off x="4683007" y="787867"/>
            <a:ext cx="7026664" cy="4843462"/>
          </a:xfrm>
        </p:spPr>
        <p:txBody>
          <a:bodyPr>
            <a:noAutofit/>
          </a:bodyPr>
          <a:lstStyle/>
          <a:p>
            <a:pPr marL="0" indent="0" algn="r">
              <a:lnSpc>
                <a:spcPct val="110000"/>
              </a:lnSpc>
              <a:buNone/>
            </a:pPr>
            <a:r>
              <a:rPr lang="fa-IR" sz="1400" b="0" i="0" dirty="0">
                <a:effectLst/>
                <a:latin typeface="IRANSansX-regular"/>
              </a:rPr>
              <a:t>قفل‌های دیجیتال به عنوان یک جایگزین مدرن و امن برای قفل‌های سنتی مورد توجه قرار گرفته‌اند و با توجه به پیشرفت تکنولوژی، انتظار می‌رود که این نوع قفل‌ها در آینده‌ای نزدیک، جایگزینی جامع و موثر برای قفل‌های سنتی باشند. البته مد نظر داشته باشید که قفل دیجیتال دارای انواع زیادی نیز می باشد که توصیه میکنیم نوع آن را بر اساس نیاز خود خریداری کنید.</a:t>
            </a:r>
          </a:p>
          <a:p>
            <a:pPr marL="0" indent="0" algn="r">
              <a:lnSpc>
                <a:spcPct val="110000"/>
              </a:lnSpc>
              <a:buNone/>
            </a:pPr>
            <a:r>
              <a:rPr lang="fa-IR" sz="1400" b="0" i="0" dirty="0">
                <a:effectLst/>
                <a:latin typeface="IRANSansX-regular"/>
              </a:rPr>
              <a:t>1- آیا استفاده از قفل دیجیتال امنیت بیشتری را در مقایسه با قفل سنتی دارد؟</a:t>
            </a:r>
          </a:p>
          <a:p>
            <a:pPr marL="0" indent="0" algn="r">
              <a:lnSpc>
                <a:spcPct val="110000"/>
              </a:lnSpc>
              <a:buNone/>
            </a:pPr>
            <a:r>
              <a:rPr lang="fa-IR" sz="1200" b="0" i="0" dirty="0">
                <a:effectLst/>
                <a:latin typeface="IRANSansX-regular"/>
              </a:rPr>
              <a:t>استفاده از یک قفل دیجیتال امنیت بیشتری را نسبت به قفل سنتی ارائه می دهد. این نوع قفل از تکنولوژی های پیشرفته امنیتی استفاده می کند که احتمال تخریب یا شکسته شدن آن را کاهش می دهد. همچنین، امکانات اضافی مانند قابلیت برنامه ریزی زمانی برای باز و بسته شدن خودکار و یا امکانات اتصال به سیستم های هوشمند وجود دارد که امنیت را افزایش می دهد.</a:t>
            </a:r>
          </a:p>
          <a:p>
            <a:pPr marL="0" indent="0" algn="r">
              <a:lnSpc>
                <a:spcPct val="110000"/>
              </a:lnSpc>
              <a:buNone/>
            </a:pPr>
            <a:r>
              <a:rPr lang="fa-IR" sz="1400" b="0" i="0" dirty="0">
                <a:effectLst/>
                <a:latin typeface="IRANSansX-regular"/>
              </a:rPr>
              <a:t>2- آیا قفل دیجیتال قابلیت تنظیم چندین کد دسترسی را دارد؟</a:t>
            </a:r>
            <a:br>
              <a:rPr lang="fa-IR" sz="1400" b="0" i="0" dirty="0">
                <a:effectLst/>
                <a:latin typeface="IRANSansX-regular"/>
              </a:rPr>
            </a:br>
            <a:r>
              <a:rPr lang="fa-IR" sz="1200" b="0" i="0" dirty="0">
                <a:effectLst/>
                <a:latin typeface="IRANSansX-regular"/>
              </a:rPr>
              <a:t>از ویژگی‌های مهم این قفل، قابلیت تنظیم چندین کد دسترسی می‌باشد. این ویژگی به کاربران اجازه می‌دهد تا برای افراد مختلف، کدهای دسترسی متفاوت تنظیم کنند. به این ترتیب، می‌توان برای افراد مختلفی مانند اعضای خانواده یا کارمندان، کد دسترسی مخصوص تعیین کرده و به آن‌ها اجازه ورود به محل مورد نظر را داد. این ویژگی از اهمیت بسیاری برخوردار است و به کاربران امکان می‌دهد تا کنترل دقیق‌تری بر روی دسترسی به محل مورد نظر داشته باشند.</a:t>
            </a:r>
          </a:p>
          <a:p>
            <a:pPr marL="0" indent="0" algn="r">
              <a:lnSpc>
                <a:spcPct val="110000"/>
              </a:lnSpc>
              <a:buNone/>
            </a:pPr>
            <a:r>
              <a:rPr lang="fa-IR" sz="1400" dirty="0"/>
              <a:t>3- </a:t>
            </a:r>
            <a:r>
              <a:rPr lang="fa-IR" sz="1400" b="0" i="0" dirty="0">
                <a:effectLst/>
                <a:latin typeface="IRANSansX-regular"/>
              </a:rPr>
              <a:t>چگونه می توان قفل دیجیتال را برای استفاده در محیط های خارجی تنظیم کرد؟</a:t>
            </a:r>
          </a:p>
          <a:p>
            <a:pPr marL="0" indent="0" algn="r">
              <a:lnSpc>
                <a:spcPct val="110000"/>
              </a:lnSpc>
              <a:buNone/>
            </a:pPr>
            <a:r>
              <a:rPr lang="fa-IR" sz="1200" b="0" i="0" dirty="0">
                <a:effectLst/>
                <a:latin typeface="IRANSansX-regular"/>
              </a:rPr>
              <a:t>برای استفاده در محیط‌های خارجی نیاز به بهبود و توسعه دارند. یکی از راهکارهای بهبود قفل‌های دیجیتال برای استفاده در محیط‌های خارجی، افزودن استحکام و مقاومت بیشتر در برابر شرایط محیطی مختلف است. برخی از اقداماتی که می‌توان برای بهبود قفل‌های دیجیتال در محیط‌های خارجی انجام داد، شامل استفاده از مواد مقاوم در برابر آب، گرد و غبار و شرایط جوی سخت، افزودن لایه‌های محافظتی بر روی قسمت‌های حساس قفل و بهبود سیستم‌های تشخیص نفوذ و حفاظت در برابر تلاش‌های ناخواسته برای باز کردن قفل می‌شود.</a:t>
            </a:r>
          </a:p>
          <a:p>
            <a:pPr marL="0" indent="0" algn="r">
              <a:lnSpc>
                <a:spcPct val="110000"/>
              </a:lnSpc>
              <a:buNone/>
            </a:pPr>
            <a:endParaRPr lang="fa-IR" sz="1400" dirty="0"/>
          </a:p>
        </p:txBody>
      </p:sp>
      <p:pic>
        <p:nvPicPr>
          <p:cNvPr id="4" name="Picture 2" descr="Islamic Azad University - Wikipedia">
            <a:extLst>
              <a:ext uri="{FF2B5EF4-FFF2-40B4-BE49-F238E27FC236}">
                <a16:creationId xmlns:a16="http://schemas.microsoft.com/office/drawing/2014/main" id="{C1E58738-8708-98ED-B0AA-A4A05F362F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22492" y="5824702"/>
            <a:ext cx="574359" cy="916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63268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5" name="Rectangle 8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8" y="5284922"/>
            <a:ext cx="12203208" cy="1600201"/>
          </a:xfrm>
          <a:prstGeom prst="rect">
            <a:avLst/>
          </a:prstGeom>
          <a:gradFill>
            <a:gsLst>
              <a:gs pos="0">
                <a:schemeClr val="accent5">
                  <a:alpha val="88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1" y="5284922"/>
            <a:ext cx="8164608" cy="1594270"/>
          </a:xfrm>
          <a:prstGeom prst="rect">
            <a:avLst/>
          </a:prstGeom>
          <a:gradFill>
            <a:gsLst>
              <a:gs pos="91069">
                <a:schemeClr val="accent2"/>
              </a:gs>
              <a:gs pos="22000">
                <a:schemeClr val="accent2">
                  <a:alpha val="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ectangle 87">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45883" y="5284922"/>
            <a:ext cx="7012127" cy="1579412"/>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8597" y="5284922"/>
            <a:ext cx="8164607" cy="1591534"/>
          </a:xfrm>
          <a:prstGeom prst="rect">
            <a:avLst/>
          </a:prstGeom>
          <a:gradFill>
            <a:gsLst>
              <a:gs pos="0">
                <a:schemeClr val="accent5">
                  <a:alpha val="26000"/>
                </a:schemeClr>
              </a:gs>
              <a:gs pos="72000">
                <a:schemeClr val="accent5">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ED1CEE-829D-4F5E-54CC-C5CF9C5337D3}"/>
              </a:ext>
            </a:extLst>
          </p:cNvPr>
          <p:cNvSpPr>
            <a:spLocks noGrp="1"/>
          </p:cNvSpPr>
          <p:nvPr>
            <p:ph type="title"/>
          </p:nvPr>
        </p:nvSpPr>
        <p:spPr>
          <a:xfrm>
            <a:off x="835863" y="5652097"/>
            <a:ext cx="10587314" cy="877729"/>
          </a:xfrm>
        </p:spPr>
        <p:txBody>
          <a:bodyPr anchor="ctr">
            <a:normAutofit/>
          </a:bodyPr>
          <a:lstStyle/>
          <a:p>
            <a:r>
              <a:rPr lang="fa-IR" sz="3200">
                <a:solidFill>
                  <a:schemeClr val="bg1"/>
                </a:solidFill>
              </a:rPr>
              <a:t>منابع</a:t>
            </a:r>
            <a:endParaRPr lang="en-US" sz="3200">
              <a:solidFill>
                <a:schemeClr val="bg1"/>
              </a:solidFill>
            </a:endParaRPr>
          </a:p>
        </p:txBody>
      </p:sp>
      <p:pic>
        <p:nvPicPr>
          <p:cNvPr id="4" name="Picture 2" descr="Islamic Azad University - Wikipedia">
            <a:extLst>
              <a:ext uri="{FF2B5EF4-FFF2-40B4-BE49-F238E27FC236}">
                <a16:creationId xmlns:a16="http://schemas.microsoft.com/office/drawing/2014/main" id="{B25A86AC-7CAD-360E-3649-606F940C75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22492" y="5824702"/>
            <a:ext cx="574359" cy="91667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Content Placeholder 2">
            <a:extLst>
              <a:ext uri="{FF2B5EF4-FFF2-40B4-BE49-F238E27FC236}">
                <a16:creationId xmlns:a16="http://schemas.microsoft.com/office/drawing/2014/main" id="{3AFE052F-2D08-9E6E-7DF4-05D594C2555F}"/>
              </a:ext>
            </a:extLst>
          </p:cNvPr>
          <p:cNvGraphicFramePr>
            <a:graphicFrameLocks noGrp="1"/>
          </p:cNvGraphicFramePr>
          <p:nvPr>
            <p:ph idx="1"/>
            <p:extLst>
              <p:ext uri="{D42A27DB-BD31-4B8C-83A1-F6EECF244321}">
                <p14:modId xmlns:p14="http://schemas.microsoft.com/office/powerpoint/2010/main" val="1772760055"/>
              </p:ext>
            </p:extLst>
          </p:nvPr>
        </p:nvGraphicFramePr>
        <p:xfrm>
          <a:off x="776379" y="710243"/>
          <a:ext cx="10754630" cy="42073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934765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E3AE8C3-8F65-40F4-BABE-E70F383014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alpha val="78000"/>
                </a:schemeClr>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2FC4764-B8D5-4F87-95DB-3125B2D12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9728" y="59346"/>
            <a:ext cx="4156527" cy="4037836"/>
          </a:xfrm>
          <a:prstGeom prst="rect">
            <a:avLst/>
          </a:prstGeom>
          <a:gradFill>
            <a:gsLst>
              <a:gs pos="0">
                <a:schemeClr val="accent5">
                  <a:alpha val="47000"/>
                </a:schemeClr>
              </a:gs>
              <a:gs pos="100000">
                <a:schemeClr val="accent4">
                  <a:alpha val="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4C1654F-94F5-497E-8ECF-F2A7E84D6A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68313" y="3587284"/>
            <a:ext cx="2501977" cy="4038601"/>
          </a:xfrm>
          <a:prstGeom prst="rect">
            <a:avLst/>
          </a:prstGeom>
          <a:gradFill>
            <a:gsLst>
              <a:gs pos="0">
                <a:schemeClr val="accent5">
                  <a:lumMod val="60000"/>
                  <a:lumOff val="40000"/>
                  <a:alpha val="0"/>
                </a:schemeClr>
              </a:gs>
              <a:gs pos="99000">
                <a:schemeClr val="accent2">
                  <a:alpha val="70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5254" y="969296"/>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58000">
                <a:schemeClr val="bg1">
                  <a:alpha val="0"/>
                </a:schemeClr>
              </a:gs>
              <a:gs pos="100000">
                <a:schemeClr val="accent6">
                  <a:alpha val="35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DD29FCC-BC14-45AE-8B6F-E1C771BD4859}"/>
              </a:ext>
            </a:extLst>
          </p:cNvPr>
          <p:cNvSpPr>
            <a:spLocks noGrp="1"/>
          </p:cNvSpPr>
          <p:nvPr>
            <p:ph type="title"/>
          </p:nvPr>
        </p:nvSpPr>
        <p:spPr>
          <a:xfrm>
            <a:off x="409518" y="586855"/>
            <a:ext cx="3258570" cy="3387497"/>
          </a:xfrm>
        </p:spPr>
        <p:txBody>
          <a:bodyPr anchor="b">
            <a:normAutofit/>
          </a:bodyPr>
          <a:lstStyle/>
          <a:p>
            <a:pPr algn="r"/>
            <a:r>
              <a:rPr lang="fa-IR" sz="3200">
                <a:solidFill>
                  <a:schemeClr val="bg1"/>
                </a:solidFill>
              </a:rPr>
              <a:t>فهرست عناوین</a:t>
            </a:r>
            <a:endParaRPr lang="en-US" sz="3200">
              <a:solidFill>
                <a:schemeClr val="bg1"/>
              </a:solidFill>
            </a:endParaRPr>
          </a:p>
        </p:txBody>
      </p:sp>
      <p:sp>
        <p:nvSpPr>
          <p:cNvPr id="3" name="Content Placeholder 2">
            <a:extLst>
              <a:ext uri="{FF2B5EF4-FFF2-40B4-BE49-F238E27FC236}">
                <a16:creationId xmlns:a16="http://schemas.microsoft.com/office/drawing/2014/main" id="{877C2701-C6C0-FABE-BD1D-EED5F82FED62}"/>
              </a:ext>
            </a:extLst>
          </p:cNvPr>
          <p:cNvSpPr>
            <a:spLocks noGrp="1"/>
          </p:cNvSpPr>
          <p:nvPr>
            <p:ph idx="1"/>
          </p:nvPr>
        </p:nvSpPr>
        <p:spPr>
          <a:xfrm>
            <a:off x="4581727" y="833535"/>
            <a:ext cx="3025303" cy="5361991"/>
          </a:xfrm>
        </p:spPr>
        <p:txBody>
          <a:bodyPr anchor="ctr">
            <a:normAutofit/>
          </a:bodyPr>
          <a:lstStyle/>
          <a:p>
            <a:pPr marL="0" indent="0" algn="r">
              <a:buNone/>
            </a:pPr>
            <a:r>
              <a:rPr lang="fa-IR" sz="1600" dirty="0"/>
              <a:t>1- معرفی قفل های هوشمند</a:t>
            </a:r>
            <a:endParaRPr lang="en-US" sz="1600" dirty="0"/>
          </a:p>
          <a:p>
            <a:pPr marL="0" indent="0" algn="r">
              <a:buNone/>
            </a:pPr>
            <a:r>
              <a:rPr lang="en-US" sz="1600" dirty="0"/>
              <a:t>August Smart Lock</a:t>
            </a:r>
            <a:r>
              <a:rPr lang="fa-IR" sz="1600" dirty="0"/>
              <a:t>قفل هوشمند </a:t>
            </a:r>
            <a:r>
              <a:rPr lang="en-US" sz="1600" dirty="0"/>
              <a:t> </a:t>
            </a:r>
            <a:r>
              <a:rPr lang="fa-IR" sz="1600" dirty="0"/>
              <a:t>معرفی</a:t>
            </a:r>
            <a:r>
              <a:rPr lang="en-US" sz="1600" dirty="0"/>
              <a:t> -2</a:t>
            </a:r>
          </a:p>
          <a:p>
            <a:pPr marL="0" indent="0" algn="r">
              <a:buNone/>
            </a:pPr>
            <a:r>
              <a:rPr lang="en-US" sz="1600" dirty="0"/>
              <a:t>August Smart Lock </a:t>
            </a:r>
            <a:r>
              <a:rPr lang="fa-IR" sz="1600" dirty="0"/>
              <a:t>حسگر های قفل هوشمند</a:t>
            </a:r>
            <a:r>
              <a:rPr lang="en-US" sz="1600" dirty="0"/>
              <a:t> -3</a:t>
            </a:r>
          </a:p>
          <a:p>
            <a:pPr marL="0" indent="0" algn="r">
              <a:buNone/>
            </a:pPr>
            <a:r>
              <a:rPr lang="en-US" sz="1600" dirty="0"/>
              <a:t>August Smart Lock </a:t>
            </a:r>
            <a:r>
              <a:rPr lang="fa-IR" sz="1600" dirty="0"/>
              <a:t>جدول حالات قفل هوشمند</a:t>
            </a:r>
            <a:r>
              <a:rPr lang="en-US" sz="1600" dirty="0"/>
              <a:t> -4</a:t>
            </a:r>
            <a:endParaRPr lang="fa-IR" sz="1600" dirty="0"/>
          </a:p>
          <a:p>
            <a:pPr marL="0" indent="0" algn="r">
              <a:buNone/>
            </a:pPr>
            <a:r>
              <a:rPr lang="fa-IR" sz="1600" dirty="0"/>
              <a:t>5- معرفی چند زبان برنامه نویسی (مناسب برای قفل هوشمند)</a:t>
            </a:r>
          </a:p>
          <a:p>
            <a:pPr marL="0" indent="0" algn="r">
              <a:buNone/>
            </a:pPr>
            <a:r>
              <a:rPr lang="fa-IR" sz="1600" dirty="0"/>
              <a:t>6-  مثالی از جدول حالات به زبان پایتون</a:t>
            </a:r>
          </a:p>
          <a:p>
            <a:pPr marL="0" indent="0" algn="r">
              <a:buNone/>
            </a:pPr>
            <a:r>
              <a:rPr lang="fa-IR" sz="1600" dirty="0"/>
              <a:t>7- نتیجه گیری و سوالات متداول</a:t>
            </a:r>
            <a:endParaRPr lang="en-US" sz="1600" dirty="0"/>
          </a:p>
          <a:p>
            <a:pPr marL="0" indent="0" algn="r">
              <a:buNone/>
            </a:pPr>
            <a:endParaRPr lang="en-US" sz="1600" dirty="0"/>
          </a:p>
          <a:p>
            <a:pPr marL="0" indent="0" algn="r">
              <a:buNone/>
            </a:pPr>
            <a:endParaRPr lang="fa-IR" sz="1600" dirty="0"/>
          </a:p>
        </p:txBody>
      </p:sp>
      <p:pic>
        <p:nvPicPr>
          <p:cNvPr id="20" name="Picture 19" descr="Padlock on computer motherboard">
            <a:extLst>
              <a:ext uri="{FF2B5EF4-FFF2-40B4-BE49-F238E27FC236}">
                <a16:creationId xmlns:a16="http://schemas.microsoft.com/office/drawing/2014/main" id="{406DC755-5B07-3086-500C-C7E538F58A8A}"/>
              </a:ext>
            </a:extLst>
          </p:cNvPr>
          <p:cNvPicPr>
            <a:picLocks noChangeAspect="1"/>
          </p:cNvPicPr>
          <p:nvPr/>
        </p:nvPicPr>
        <p:blipFill rotWithShape="1">
          <a:blip r:embed="rId2"/>
          <a:srcRect l="18455" r="41809" b="-1"/>
          <a:stretch/>
        </p:blipFill>
        <p:spPr>
          <a:xfrm>
            <a:off x="8109502" y="10"/>
            <a:ext cx="4082498" cy="6857990"/>
          </a:xfrm>
          <a:prstGeom prst="rect">
            <a:avLst/>
          </a:prstGeom>
        </p:spPr>
      </p:pic>
      <p:pic>
        <p:nvPicPr>
          <p:cNvPr id="4" name="Picture 2" descr="Islamic Azad University - Wikipedia">
            <a:extLst>
              <a:ext uri="{FF2B5EF4-FFF2-40B4-BE49-F238E27FC236}">
                <a16:creationId xmlns:a16="http://schemas.microsoft.com/office/drawing/2014/main" id="{85BB7D32-7F7F-4C05-FFBA-6CA5668F9A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192" y="5682473"/>
            <a:ext cx="574359" cy="916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78320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2">
            <a:extLst>
              <a:ext uri="{FF2B5EF4-FFF2-40B4-BE49-F238E27FC236}">
                <a16:creationId xmlns:a16="http://schemas.microsoft.com/office/drawing/2014/main" id="{4F77A465-ADBD-FF37-DD7B-207436A9B64B}"/>
              </a:ext>
            </a:extLst>
          </p:cNvPr>
          <p:cNvGraphicFramePr>
            <a:graphicFrameLocks noGrp="1"/>
          </p:cNvGraphicFramePr>
          <p:nvPr>
            <p:ph idx="1"/>
            <p:extLst>
              <p:ext uri="{D42A27DB-BD31-4B8C-83A1-F6EECF244321}">
                <p14:modId xmlns:p14="http://schemas.microsoft.com/office/powerpoint/2010/main" val="1306897450"/>
              </p:ext>
            </p:extLst>
          </p:nvPr>
        </p:nvGraphicFramePr>
        <p:xfrm>
          <a:off x="453839" y="1159376"/>
          <a:ext cx="6273531" cy="45392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a:extLst>
              <a:ext uri="{FF2B5EF4-FFF2-40B4-BE49-F238E27FC236}">
                <a16:creationId xmlns:a16="http://schemas.microsoft.com/office/drawing/2014/main" id="{76EF7E44-EAAD-4FE7-D345-9DEEB327EE96}"/>
              </a:ext>
            </a:extLst>
          </p:cNvPr>
          <p:cNvSpPr>
            <a:spLocks noGrp="1"/>
          </p:cNvSpPr>
          <p:nvPr>
            <p:ph type="title"/>
          </p:nvPr>
        </p:nvSpPr>
        <p:spPr>
          <a:xfrm>
            <a:off x="7147249" y="992187"/>
            <a:ext cx="3932237" cy="1894511"/>
          </a:xfrm>
        </p:spPr>
        <p:txBody>
          <a:bodyPr/>
          <a:lstStyle/>
          <a:p>
            <a:pPr algn="r"/>
            <a:r>
              <a:rPr lang="fa-IR"/>
              <a:t>معرفی قفل های هوشمند</a:t>
            </a:r>
            <a:endParaRPr lang="en-US" dirty="0"/>
          </a:p>
        </p:txBody>
      </p:sp>
      <p:sp>
        <p:nvSpPr>
          <p:cNvPr id="6" name="Text Placeholder 3">
            <a:extLst>
              <a:ext uri="{FF2B5EF4-FFF2-40B4-BE49-F238E27FC236}">
                <a16:creationId xmlns:a16="http://schemas.microsoft.com/office/drawing/2014/main" id="{BD6044A5-0997-422E-2B87-25B404D612D0}"/>
              </a:ext>
            </a:extLst>
          </p:cNvPr>
          <p:cNvSpPr>
            <a:spLocks noGrp="1"/>
          </p:cNvSpPr>
          <p:nvPr>
            <p:ph type="body" sz="half" idx="2"/>
          </p:nvPr>
        </p:nvSpPr>
        <p:spPr>
          <a:xfrm>
            <a:off x="7147249" y="3428999"/>
            <a:ext cx="3932237" cy="2161559"/>
          </a:xfrm>
        </p:spPr>
        <p:txBody>
          <a:bodyPr/>
          <a:lstStyle/>
          <a:p>
            <a:pPr algn="r"/>
            <a:r>
              <a:rPr lang="fa-IR" b="0" i="0">
                <a:effectLst/>
                <a:latin typeface="Söhne"/>
              </a:rPr>
              <a:t>قفل هوشمند یک دستگاه امنیتی است که از فناوری‌های پیشرفته برای کنترل دسترسی به فضای فیزیکی یا دیجیتال استفاده می‌کند. این قفل‌ها به طور عمده برای افزایش امنیت و راحتی در استفاده از سیستم‌های قفل به کار می‌روند. در زیر، به برخی از ویژگی‌ها و عناصر کلیدی قفل‌های هوشمند اشاره می‌شود:</a:t>
            </a:r>
            <a:endParaRPr lang="en-US" dirty="0"/>
          </a:p>
        </p:txBody>
      </p:sp>
      <p:pic>
        <p:nvPicPr>
          <p:cNvPr id="7" name="Picture 2" descr="Islamic Azad University - Wikipedia">
            <a:extLst>
              <a:ext uri="{FF2B5EF4-FFF2-40B4-BE49-F238E27FC236}">
                <a16:creationId xmlns:a16="http://schemas.microsoft.com/office/drawing/2014/main" id="{99E3606A-3734-4F10-BFA0-16C5662DEBC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22492" y="5824702"/>
            <a:ext cx="574359" cy="916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64190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8" y="5284922"/>
            <a:ext cx="12203208" cy="1600201"/>
          </a:xfrm>
          <a:prstGeom prst="rect">
            <a:avLst/>
          </a:prstGeom>
          <a:gradFill>
            <a:gsLst>
              <a:gs pos="0">
                <a:schemeClr val="accent5">
                  <a:alpha val="88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1" y="5284922"/>
            <a:ext cx="8164608" cy="1594270"/>
          </a:xfrm>
          <a:prstGeom prst="rect">
            <a:avLst/>
          </a:prstGeom>
          <a:gradFill>
            <a:gsLst>
              <a:gs pos="91069">
                <a:schemeClr val="accent2"/>
              </a:gs>
              <a:gs pos="22000">
                <a:schemeClr val="accent2">
                  <a:alpha val="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45883" y="5284922"/>
            <a:ext cx="7012127" cy="1579412"/>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8597" y="5284922"/>
            <a:ext cx="8164607" cy="1591534"/>
          </a:xfrm>
          <a:prstGeom prst="rect">
            <a:avLst/>
          </a:prstGeom>
          <a:gradFill>
            <a:gsLst>
              <a:gs pos="0">
                <a:schemeClr val="accent5">
                  <a:alpha val="26000"/>
                </a:schemeClr>
              </a:gs>
              <a:gs pos="72000">
                <a:schemeClr val="accent5">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6476532A-4BDF-FF92-C85D-25B3B1F75660}"/>
              </a:ext>
            </a:extLst>
          </p:cNvPr>
          <p:cNvSpPr>
            <a:spLocks noGrp="1"/>
          </p:cNvSpPr>
          <p:nvPr>
            <p:ph type="title"/>
          </p:nvPr>
        </p:nvSpPr>
        <p:spPr>
          <a:xfrm>
            <a:off x="835863" y="5652097"/>
            <a:ext cx="10587314" cy="877729"/>
          </a:xfrm>
        </p:spPr>
        <p:txBody>
          <a:bodyPr vert="horz" lIns="0" tIns="0" rIns="0" bIns="0" rtlCol="0" anchor="ctr">
            <a:normAutofit/>
          </a:bodyPr>
          <a:lstStyle/>
          <a:p>
            <a:r>
              <a:rPr lang="en-US" sz="3200">
                <a:solidFill>
                  <a:schemeClr val="bg1"/>
                </a:solidFill>
              </a:rPr>
              <a:t>معرفی قفل های هوشمند</a:t>
            </a:r>
          </a:p>
        </p:txBody>
      </p:sp>
      <p:sp>
        <p:nvSpPr>
          <p:cNvPr id="3" name="Content Placeholder 2">
            <a:extLst>
              <a:ext uri="{FF2B5EF4-FFF2-40B4-BE49-F238E27FC236}">
                <a16:creationId xmlns:a16="http://schemas.microsoft.com/office/drawing/2014/main" id="{AB0B5389-3D12-2E09-9AF3-310B80D67B0F}"/>
              </a:ext>
            </a:extLst>
          </p:cNvPr>
          <p:cNvSpPr>
            <a:spLocks/>
          </p:cNvSpPr>
          <p:nvPr/>
        </p:nvSpPr>
        <p:spPr>
          <a:xfrm>
            <a:off x="8593496" y="2443777"/>
            <a:ext cx="2737488" cy="2064753"/>
          </a:xfrm>
          <a:prstGeom prst="rect">
            <a:avLst/>
          </a:prstGeom>
        </p:spPr>
        <p:txBody>
          <a:bodyPr>
            <a:normAutofit/>
          </a:bodyPr>
          <a:lstStyle/>
          <a:p>
            <a:pPr algn="r" defTabSz="923544">
              <a:spcAft>
                <a:spcPts val="600"/>
              </a:spcAft>
            </a:pPr>
            <a:r>
              <a:rPr lang="fa-IR" sz="1700" kern="1200" dirty="0">
                <a:solidFill>
                  <a:schemeClr val="tx1"/>
                </a:solidFill>
                <a:latin typeface="Söhne"/>
                <a:ea typeface="+mn-ea"/>
                <a:cs typeface="+mn-cs"/>
              </a:rPr>
              <a:t>قفل‌های هوشمند از انواع مختلف سیستم‌های شناسایی استفاده می‌کنند. این ممکن است شامل اثر انگشت، تشخیص چهره، کارت‌های </a:t>
            </a:r>
            <a:r>
              <a:rPr lang="en-US" sz="1700" kern="1200" dirty="0">
                <a:solidFill>
                  <a:schemeClr val="tx1"/>
                </a:solidFill>
                <a:latin typeface="Söhne"/>
                <a:ea typeface="+mn-ea"/>
                <a:cs typeface="+mn-cs"/>
              </a:rPr>
              <a:t>RFID، </a:t>
            </a:r>
            <a:r>
              <a:rPr lang="fa-IR" sz="1700" kern="1200" dirty="0">
                <a:solidFill>
                  <a:schemeClr val="tx1"/>
                </a:solidFill>
                <a:latin typeface="Söhne"/>
                <a:ea typeface="+mn-ea"/>
                <a:cs typeface="+mn-cs"/>
              </a:rPr>
              <a:t>کدهای </a:t>
            </a:r>
            <a:r>
              <a:rPr lang="en-US" sz="1700" kern="1200" dirty="0">
                <a:solidFill>
                  <a:schemeClr val="tx1"/>
                </a:solidFill>
                <a:latin typeface="Söhne"/>
                <a:ea typeface="+mn-ea"/>
                <a:cs typeface="+mn-cs"/>
              </a:rPr>
              <a:t>PIN، </a:t>
            </a:r>
            <a:r>
              <a:rPr lang="fa-IR" sz="1700" kern="1200" dirty="0">
                <a:solidFill>
                  <a:schemeClr val="tx1"/>
                </a:solidFill>
                <a:latin typeface="Söhne"/>
                <a:ea typeface="+mn-ea"/>
                <a:cs typeface="+mn-cs"/>
              </a:rPr>
              <a:t>کلیدهای الکترونیکی و یا حتی ارتباط با گوشی‌های هوشمند با استفاده از بلوتوث باشد.</a:t>
            </a:r>
            <a:endParaRPr lang="en-US" sz="1700" kern="1200" dirty="0">
              <a:solidFill>
                <a:schemeClr val="tx1"/>
              </a:solidFill>
              <a:latin typeface="+mn-lt"/>
              <a:ea typeface="+mn-ea"/>
              <a:cs typeface="+mn-cs"/>
            </a:endParaRPr>
          </a:p>
          <a:p>
            <a:pPr marL="0" indent="0" algn="r">
              <a:spcAft>
                <a:spcPts val="600"/>
              </a:spcAft>
              <a:buNone/>
            </a:pPr>
            <a:endParaRPr lang="en-US" sz="1700" dirty="0"/>
          </a:p>
        </p:txBody>
      </p:sp>
      <p:sp>
        <p:nvSpPr>
          <p:cNvPr id="10" name="Text Placeholder 1">
            <a:extLst>
              <a:ext uri="{FF2B5EF4-FFF2-40B4-BE49-F238E27FC236}">
                <a16:creationId xmlns:a16="http://schemas.microsoft.com/office/drawing/2014/main" id="{801AF0D1-7116-086C-BFC6-A1EFF79F4C94}"/>
              </a:ext>
            </a:extLst>
          </p:cNvPr>
          <p:cNvSpPr txBox="1">
            <a:spLocks/>
          </p:cNvSpPr>
          <p:nvPr/>
        </p:nvSpPr>
        <p:spPr>
          <a:xfrm>
            <a:off x="8593496" y="1839869"/>
            <a:ext cx="2737488" cy="547066"/>
          </a:xfrm>
          <a:prstGeom prst="rect">
            <a:avLst/>
          </a:prstGeom>
        </p:spPr>
        <p:txBody>
          <a:bodyPr vert="horz" lIns="0" tIns="0" rIns="0" bIns="0" rtlCol="0" anchor="b">
            <a:normAutofit/>
          </a:bodyPr>
          <a:lstStyle>
            <a:lvl1pPr marL="0" indent="0" algn="l" defTabSz="914400" rtl="0" eaLnBrk="1" latinLnBrk="0" hangingPunct="1">
              <a:lnSpc>
                <a:spcPct val="12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12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defTabSz="923544">
              <a:spcBef>
                <a:spcPts val="1010"/>
              </a:spcBef>
            </a:pPr>
            <a:r>
              <a:rPr lang="fa-IR" sz="2424" b="1" kern="1200" dirty="0">
                <a:solidFill>
                  <a:schemeClr val="tx1"/>
                </a:solidFill>
                <a:latin typeface="+mn-lt"/>
                <a:ea typeface="+mn-ea"/>
                <a:cs typeface="+mn-cs"/>
              </a:rPr>
              <a:t>سیستم شناسایی:</a:t>
            </a:r>
            <a:endParaRPr lang="en-US" dirty="0"/>
          </a:p>
        </p:txBody>
      </p:sp>
      <p:sp>
        <p:nvSpPr>
          <p:cNvPr id="12" name="Text Placeholder 1">
            <a:extLst>
              <a:ext uri="{FF2B5EF4-FFF2-40B4-BE49-F238E27FC236}">
                <a16:creationId xmlns:a16="http://schemas.microsoft.com/office/drawing/2014/main" id="{1B1CB98E-3E6F-0A55-6316-21932322D532}"/>
              </a:ext>
            </a:extLst>
          </p:cNvPr>
          <p:cNvSpPr txBox="1">
            <a:spLocks/>
          </p:cNvSpPr>
          <p:nvPr/>
        </p:nvSpPr>
        <p:spPr>
          <a:xfrm>
            <a:off x="4560751" y="1839869"/>
            <a:ext cx="2737488" cy="547066"/>
          </a:xfrm>
          <a:prstGeom prst="rect">
            <a:avLst/>
          </a:prstGeom>
        </p:spPr>
        <p:txBody>
          <a:bodyPr vert="horz" lIns="0" tIns="0" rIns="0" bIns="0" rtlCol="0" anchor="b">
            <a:normAutofit/>
          </a:bodyPr>
          <a:lstStyle>
            <a:lvl1pPr marL="0" indent="0" algn="l" defTabSz="914400" rtl="0" eaLnBrk="1" latinLnBrk="0" hangingPunct="1">
              <a:lnSpc>
                <a:spcPct val="12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12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defTabSz="923544">
              <a:spcBef>
                <a:spcPts val="1010"/>
              </a:spcBef>
            </a:pPr>
            <a:r>
              <a:rPr lang="fa-IR" sz="2424" b="1" kern="1200" dirty="0">
                <a:solidFill>
                  <a:schemeClr val="tx1"/>
                </a:solidFill>
                <a:latin typeface="+mn-lt"/>
                <a:ea typeface="+mn-ea"/>
                <a:cs typeface="+mn-cs"/>
              </a:rPr>
              <a:t>اطلاع رسانی هوشمند:</a:t>
            </a:r>
            <a:endParaRPr lang="en-US" dirty="0"/>
          </a:p>
        </p:txBody>
      </p:sp>
      <p:sp>
        <p:nvSpPr>
          <p:cNvPr id="18" name="TextBox 17">
            <a:extLst>
              <a:ext uri="{FF2B5EF4-FFF2-40B4-BE49-F238E27FC236}">
                <a16:creationId xmlns:a16="http://schemas.microsoft.com/office/drawing/2014/main" id="{DDD277FD-7C81-1288-6ABB-4C7BD2ECD200}"/>
              </a:ext>
            </a:extLst>
          </p:cNvPr>
          <p:cNvSpPr txBox="1"/>
          <p:nvPr/>
        </p:nvSpPr>
        <p:spPr>
          <a:xfrm>
            <a:off x="4584623" y="2443777"/>
            <a:ext cx="2737488" cy="1783196"/>
          </a:xfrm>
          <a:prstGeom prst="rect">
            <a:avLst/>
          </a:prstGeom>
          <a:noFill/>
        </p:spPr>
        <p:txBody>
          <a:bodyPr wrap="square">
            <a:spAutoFit/>
          </a:bodyPr>
          <a:lstStyle/>
          <a:p>
            <a:pPr algn="r" defTabSz="923544">
              <a:spcAft>
                <a:spcPts val="600"/>
              </a:spcAft>
            </a:pPr>
            <a:r>
              <a:rPr lang="fa-IR" sz="1818" kern="1200" dirty="0">
                <a:solidFill>
                  <a:schemeClr val="tx1"/>
                </a:solidFill>
                <a:latin typeface="Söhne"/>
                <a:ea typeface="+mn-ea"/>
                <a:cs typeface="+mn-cs"/>
              </a:rPr>
              <a:t>بسیاری از مدل‌های قفل هوشمند دارای قابلیت ارسال اطلاعیه‌ها و اعلان‌ها به صاحبان قفل هستند. مثلاً اگر قفل باز شود یا کسی تلاش برای نفوذ کند، به صاحبان اطلاع داده می‌شود.</a:t>
            </a:r>
            <a:endParaRPr lang="en-US" dirty="0"/>
          </a:p>
        </p:txBody>
      </p:sp>
      <p:sp>
        <p:nvSpPr>
          <p:cNvPr id="20" name="TextBox 19">
            <a:extLst>
              <a:ext uri="{FF2B5EF4-FFF2-40B4-BE49-F238E27FC236}">
                <a16:creationId xmlns:a16="http://schemas.microsoft.com/office/drawing/2014/main" id="{7293DD53-6CD5-9FCB-52D2-46AFA56D7F0E}"/>
              </a:ext>
            </a:extLst>
          </p:cNvPr>
          <p:cNvSpPr txBox="1"/>
          <p:nvPr/>
        </p:nvSpPr>
        <p:spPr>
          <a:xfrm>
            <a:off x="575750" y="2386935"/>
            <a:ext cx="2737489" cy="1770869"/>
          </a:xfrm>
          <a:prstGeom prst="rect">
            <a:avLst/>
          </a:prstGeom>
          <a:noFill/>
        </p:spPr>
        <p:txBody>
          <a:bodyPr wrap="square">
            <a:spAutoFit/>
          </a:bodyPr>
          <a:lstStyle/>
          <a:p>
            <a:pPr algn="r" defTabSz="923544">
              <a:spcAft>
                <a:spcPts val="600"/>
              </a:spcAft>
            </a:pPr>
            <a:r>
              <a:rPr lang="fa-IR" sz="1818" kern="1200" dirty="0">
                <a:solidFill>
                  <a:schemeClr val="tx1"/>
                </a:solidFill>
                <a:latin typeface="+mn-lt"/>
                <a:ea typeface="+mn-ea"/>
                <a:cs typeface="+mn-cs"/>
              </a:rPr>
              <a:t>برخی از قفل‌های هوشمند اجازه تنظیم زمان‌بندی برای دسترسی به فضاها را می‌دهند. به عنوان مثال، می‌توانید برنامه‌ریزی کنید که در زمان‌های خاصی از روز یا هفته دسترسی به فضا فراهم شود.</a:t>
            </a:r>
            <a:endParaRPr lang="en-US" dirty="0"/>
          </a:p>
        </p:txBody>
      </p:sp>
      <p:sp>
        <p:nvSpPr>
          <p:cNvPr id="21" name="Text Placeholder 1">
            <a:extLst>
              <a:ext uri="{FF2B5EF4-FFF2-40B4-BE49-F238E27FC236}">
                <a16:creationId xmlns:a16="http://schemas.microsoft.com/office/drawing/2014/main" id="{B0C20AD7-45E4-7F7B-9FA0-FE2567865E0E}"/>
              </a:ext>
            </a:extLst>
          </p:cNvPr>
          <p:cNvSpPr txBox="1">
            <a:spLocks/>
          </p:cNvSpPr>
          <p:nvPr/>
        </p:nvSpPr>
        <p:spPr>
          <a:xfrm>
            <a:off x="575751" y="1844193"/>
            <a:ext cx="2737488" cy="547066"/>
          </a:xfrm>
          <a:prstGeom prst="rect">
            <a:avLst/>
          </a:prstGeom>
        </p:spPr>
        <p:txBody>
          <a:bodyPr vert="horz" lIns="0" tIns="0" rIns="0" bIns="0" rtlCol="0" anchor="b">
            <a:normAutofit/>
          </a:bodyPr>
          <a:lstStyle>
            <a:lvl1pPr marL="0" indent="0" algn="l" defTabSz="914400" rtl="0" eaLnBrk="1" latinLnBrk="0" hangingPunct="1">
              <a:lnSpc>
                <a:spcPct val="12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12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defTabSz="923544">
              <a:spcBef>
                <a:spcPts val="1010"/>
              </a:spcBef>
            </a:pPr>
            <a:r>
              <a:rPr lang="fa-IR" sz="2424" b="1" kern="1200" dirty="0">
                <a:solidFill>
                  <a:schemeClr val="tx1"/>
                </a:solidFill>
                <a:latin typeface="+mn-lt"/>
                <a:ea typeface="+mn-ea"/>
                <a:cs typeface="+mn-cs"/>
              </a:rPr>
              <a:t>امکانات و زمان بندی:</a:t>
            </a:r>
            <a:endParaRPr lang="en-US" dirty="0"/>
          </a:p>
        </p:txBody>
      </p:sp>
      <p:pic>
        <p:nvPicPr>
          <p:cNvPr id="23" name="Picture 2" descr="Islamic Azad University - Wikipedia">
            <a:extLst>
              <a:ext uri="{FF2B5EF4-FFF2-40B4-BE49-F238E27FC236}">
                <a16:creationId xmlns:a16="http://schemas.microsoft.com/office/drawing/2014/main" id="{D8AB328F-44F5-9F93-431D-8A2B671714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22492" y="5824702"/>
            <a:ext cx="574359" cy="916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7100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8" y="5284922"/>
            <a:ext cx="12203208" cy="1600201"/>
          </a:xfrm>
          <a:prstGeom prst="rect">
            <a:avLst/>
          </a:prstGeom>
          <a:gradFill>
            <a:gsLst>
              <a:gs pos="0">
                <a:schemeClr val="accent5">
                  <a:alpha val="88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1" y="5284922"/>
            <a:ext cx="8164608" cy="1594270"/>
          </a:xfrm>
          <a:prstGeom prst="rect">
            <a:avLst/>
          </a:prstGeom>
          <a:gradFill>
            <a:gsLst>
              <a:gs pos="91069">
                <a:schemeClr val="accent2"/>
              </a:gs>
              <a:gs pos="22000">
                <a:schemeClr val="accent2">
                  <a:alpha val="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45883" y="5284922"/>
            <a:ext cx="7012127" cy="1579412"/>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8597" y="5284922"/>
            <a:ext cx="8164607" cy="1591534"/>
          </a:xfrm>
          <a:prstGeom prst="rect">
            <a:avLst/>
          </a:prstGeom>
          <a:gradFill>
            <a:gsLst>
              <a:gs pos="0">
                <a:schemeClr val="accent5">
                  <a:alpha val="26000"/>
                </a:schemeClr>
              </a:gs>
              <a:gs pos="72000">
                <a:schemeClr val="accent5">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FF05BC6C-1253-975D-C6EA-CE8A88E6FEC6}"/>
              </a:ext>
            </a:extLst>
          </p:cNvPr>
          <p:cNvSpPr>
            <a:spLocks noGrp="1"/>
          </p:cNvSpPr>
          <p:nvPr>
            <p:ph type="title"/>
          </p:nvPr>
        </p:nvSpPr>
        <p:spPr>
          <a:xfrm>
            <a:off x="835863" y="5652097"/>
            <a:ext cx="10587314" cy="877729"/>
          </a:xfrm>
        </p:spPr>
        <p:txBody>
          <a:bodyPr vert="horz" lIns="0" tIns="0" rIns="0" bIns="0" rtlCol="0" anchor="ctr">
            <a:normAutofit/>
          </a:bodyPr>
          <a:lstStyle/>
          <a:p>
            <a:r>
              <a:rPr lang="en-US" sz="3200">
                <a:solidFill>
                  <a:schemeClr val="bg1"/>
                </a:solidFill>
              </a:rPr>
              <a:t>معرفی قفل های هوشمند</a:t>
            </a:r>
          </a:p>
        </p:txBody>
      </p:sp>
      <p:sp>
        <p:nvSpPr>
          <p:cNvPr id="2" name="Text Placeholder 1">
            <a:extLst>
              <a:ext uri="{FF2B5EF4-FFF2-40B4-BE49-F238E27FC236}">
                <a16:creationId xmlns:a16="http://schemas.microsoft.com/office/drawing/2014/main" id="{69A98B8D-50E1-25C9-34A1-5D72C27177B0}"/>
              </a:ext>
            </a:extLst>
          </p:cNvPr>
          <p:cNvSpPr>
            <a:spLocks/>
          </p:cNvSpPr>
          <p:nvPr/>
        </p:nvSpPr>
        <p:spPr>
          <a:xfrm>
            <a:off x="680815" y="1691318"/>
            <a:ext cx="5077939" cy="539989"/>
          </a:xfrm>
          <a:prstGeom prst="rect">
            <a:avLst/>
          </a:prstGeom>
        </p:spPr>
        <p:txBody>
          <a:bodyPr/>
          <a:lstStyle/>
          <a:p>
            <a:pPr algn="r" defTabSz="950976">
              <a:spcAft>
                <a:spcPts val="600"/>
              </a:spcAft>
            </a:pPr>
            <a:r>
              <a:rPr lang="fa-IR" sz="2500" b="1" kern="1200" dirty="0">
                <a:solidFill>
                  <a:schemeClr val="tx1"/>
                </a:solidFill>
                <a:latin typeface="+mn-lt"/>
                <a:ea typeface="+mn-ea"/>
                <a:cs typeface="+mn-cs"/>
              </a:rPr>
              <a:t>ضبط فعالیت:</a:t>
            </a:r>
            <a:endParaRPr lang="en-US" sz="2500" b="1" dirty="0"/>
          </a:p>
        </p:txBody>
      </p:sp>
      <p:sp>
        <p:nvSpPr>
          <p:cNvPr id="3" name="Content Placeholder 2">
            <a:extLst>
              <a:ext uri="{FF2B5EF4-FFF2-40B4-BE49-F238E27FC236}">
                <a16:creationId xmlns:a16="http://schemas.microsoft.com/office/drawing/2014/main" id="{F510D3E0-69AE-FA10-8CF1-57B7C92E3F71}"/>
              </a:ext>
            </a:extLst>
          </p:cNvPr>
          <p:cNvSpPr>
            <a:spLocks/>
          </p:cNvSpPr>
          <p:nvPr/>
        </p:nvSpPr>
        <p:spPr>
          <a:xfrm>
            <a:off x="680815" y="2641866"/>
            <a:ext cx="5077939" cy="2034910"/>
          </a:xfrm>
          <a:prstGeom prst="rect">
            <a:avLst/>
          </a:prstGeom>
        </p:spPr>
        <p:txBody>
          <a:bodyPr/>
          <a:lstStyle/>
          <a:p>
            <a:pPr algn="r" defTabSz="950976">
              <a:spcAft>
                <a:spcPts val="600"/>
              </a:spcAft>
            </a:pPr>
            <a:r>
              <a:rPr lang="fa-IR" sz="1872" kern="1200">
                <a:solidFill>
                  <a:schemeClr val="tx1"/>
                </a:solidFill>
                <a:latin typeface="Söhne"/>
                <a:ea typeface="+mn-ea"/>
                <a:cs typeface="+mn-cs"/>
              </a:rPr>
              <a:t>بسیاری از قفل‌های هوشمند قابلیت ضبط و ذخیره فعالیت‌های انجام شده را دارند. این ویژگی می‌تواند در پیگیری کسانی که تلاش برای نفوذ به فضا کرده‌اند، مفید باشد.</a:t>
            </a:r>
            <a:endParaRPr lang="en-US" sz="1872" kern="1200">
              <a:solidFill>
                <a:schemeClr val="tx1"/>
              </a:solidFill>
              <a:latin typeface="+mn-lt"/>
              <a:ea typeface="+mn-ea"/>
              <a:cs typeface="+mn-cs"/>
            </a:endParaRPr>
          </a:p>
          <a:p>
            <a:pPr marL="0" indent="0" algn="r">
              <a:spcAft>
                <a:spcPts val="600"/>
              </a:spcAft>
              <a:buNone/>
            </a:pPr>
            <a:endParaRPr lang="en-US"/>
          </a:p>
        </p:txBody>
      </p:sp>
      <p:sp>
        <p:nvSpPr>
          <p:cNvPr id="4" name="Text Placeholder 3">
            <a:extLst>
              <a:ext uri="{FF2B5EF4-FFF2-40B4-BE49-F238E27FC236}">
                <a16:creationId xmlns:a16="http://schemas.microsoft.com/office/drawing/2014/main" id="{E5DCE27D-AD6C-4890-F7D9-F4D19F7A9C1D}"/>
              </a:ext>
            </a:extLst>
          </p:cNvPr>
          <p:cNvSpPr>
            <a:spLocks/>
          </p:cNvSpPr>
          <p:nvPr/>
        </p:nvSpPr>
        <p:spPr>
          <a:xfrm>
            <a:off x="6339738" y="1691318"/>
            <a:ext cx="5083439" cy="539989"/>
          </a:xfrm>
          <a:prstGeom prst="rect">
            <a:avLst/>
          </a:prstGeom>
        </p:spPr>
        <p:txBody>
          <a:bodyPr/>
          <a:lstStyle/>
          <a:p>
            <a:pPr algn="r" defTabSz="950976">
              <a:spcAft>
                <a:spcPts val="600"/>
              </a:spcAft>
            </a:pPr>
            <a:r>
              <a:rPr lang="fa-IR" sz="2500" b="1" kern="1200" dirty="0">
                <a:solidFill>
                  <a:schemeClr val="tx1"/>
                </a:solidFill>
                <a:latin typeface="+mn-lt"/>
                <a:ea typeface="+mn-ea"/>
                <a:cs typeface="+mn-cs"/>
              </a:rPr>
              <a:t>یکپارچگی با سیستم های هوشمند خانه:</a:t>
            </a:r>
            <a:endParaRPr lang="en-US" sz="2500" b="1" dirty="0"/>
          </a:p>
        </p:txBody>
      </p:sp>
      <p:sp>
        <p:nvSpPr>
          <p:cNvPr id="5" name="Content Placeholder 4">
            <a:extLst>
              <a:ext uri="{FF2B5EF4-FFF2-40B4-BE49-F238E27FC236}">
                <a16:creationId xmlns:a16="http://schemas.microsoft.com/office/drawing/2014/main" id="{678B6CFE-FEC8-D5E3-49BC-612113A403C8}"/>
              </a:ext>
            </a:extLst>
          </p:cNvPr>
          <p:cNvSpPr>
            <a:spLocks/>
          </p:cNvSpPr>
          <p:nvPr/>
        </p:nvSpPr>
        <p:spPr>
          <a:xfrm>
            <a:off x="6339738" y="2641864"/>
            <a:ext cx="5077939" cy="2034911"/>
          </a:xfrm>
          <a:prstGeom prst="rect">
            <a:avLst/>
          </a:prstGeom>
        </p:spPr>
        <p:txBody>
          <a:bodyPr/>
          <a:lstStyle/>
          <a:p>
            <a:pPr algn="r" defTabSz="950976">
              <a:spcAft>
                <a:spcPts val="600"/>
              </a:spcAft>
            </a:pPr>
            <a:r>
              <a:rPr lang="fa-IR" sz="1872" kern="1200">
                <a:solidFill>
                  <a:schemeClr val="tx1"/>
                </a:solidFill>
                <a:latin typeface="Söhne"/>
                <a:ea typeface="+mn-ea"/>
                <a:cs typeface="+mn-cs"/>
              </a:rPr>
              <a:t>بسیاری از قفل‌های هوشمند امکان ادغام با سیستم‌های هوشمند خانه را دارند. این به افراد این امکان را می‌دهد تا با استفاده از سیستم‌های صوتی مانند </a:t>
            </a:r>
            <a:r>
              <a:rPr lang="en-US" sz="1872" kern="1200">
                <a:solidFill>
                  <a:schemeClr val="tx1"/>
                </a:solidFill>
                <a:latin typeface="Söhne"/>
                <a:ea typeface="+mn-ea"/>
                <a:cs typeface="+mn-cs"/>
              </a:rPr>
              <a:t>Amazon Alexa </a:t>
            </a:r>
            <a:r>
              <a:rPr lang="fa-IR" sz="1872" kern="1200">
                <a:solidFill>
                  <a:schemeClr val="tx1"/>
                </a:solidFill>
                <a:latin typeface="Söhne"/>
                <a:ea typeface="+mn-ea"/>
                <a:cs typeface="+mn-cs"/>
              </a:rPr>
              <a:t>یا </a:t>
            </a:r>
            <a:r>
              <a:rPr lang="en-US" sz="1872" kern="1200">
                <a:solidFill>
                  <a:schemeClr val="tx1"/>
                </a:solidFill>
                <a:latin typeface="Söhne"/>
                <a:ea typeface="+mn-ea"/>
                <a:cs typeface="+mn-cs"/>
              </a:rPr>
              <a:t>Google Assistant </a:t>
            </a:r>
            <a:r>
              <a:rPr lang="fa-IR" sz="1872" kern="1200">
                <a:solidFill>
                  <a:schemeClr val="tx1"/>
                </a:solidFill>
                <a:latin typeface="Söhne"/>
                <a:ea typeface="+mn-ea"/>
                <a:cs typeface="+mn-cs"/>
              </a:rPr>
              <a:t>یا حتی تلفن هوشمند، قفل را کنترل کنند.</a:t>
            </a:r>
            <a:endParaRPr lang="en-US" sz="1872" kern="1200">
              <a:solidFill>
                <a:schemeClr val="tx1"/>
              </a:solidFill>
              <a:latin typeface="+mn-lt"/>
              <a:ea typeface="+mn-ea"/>
              <a:cs typeface="+mn-cs"/>
            </a:endParaRPr>
          </a:p>
          <a:p>
            <a:pPr marL="0" indent="0" algn="r">
              <a:spcAft>
                <a:spcPts val="600"/>
              </a:spcAft>
              <a:buNone/>
            </a:pPr>
            <a:endParaRPr lang="en-US"/>
          </a:p>
        </p:txBody>
      </p:sp>
      <p:pic>
        <p:nvPicPr>
          <p:cNvPr id="7" name="Picture 2" descr="Islamic Azad University - Wikipedia">
            <a:extLst>
              <a:ext uri="{FF2B5EF4-FFF2-40B4-BE49-F238E27FC236}">
                <a16:creationId xmlns:a16="http://schemas.microsoft.com/office/drawing/2014/main" id="{BD811401-60FB-8ECF-7EE3-F90775C977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22492" y="5824702"/>
            <a:ext cx="574359" cy="916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61577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7" name="Rectangle 6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8" y="5284922"/>
            <a:ext cx="12203208" cy="1600201"/>
          </a:xfrm>
          <a:prstGeom prst="rect">
            <a:avLst/>
          </a:prstGeom>
          <a:gradFill>
            <a:gsLst>
              <a:gs pos="0">
                <a:schemeClr val="accent5">
                  <a:alpha val="88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1" y="5284922"/>
            <a:ext cx="8164608" cy="1594270"/>
          </a:xfrm>
          <a:prstGeom prst="rect">
            <a:avLst/>
          </a:prstGeom>
          <a:gradFill>
            <a:gsLst>
              <a:gs pos="91069">
                <a:schemeClr val="accent2"/>
              </a:gs>
              <a:gs pos="22000">
                <a:schemeClr val="accent2">
                  <a:alpha val="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45883" y="5284922"/>
            <a:ext cx="7012127" cy="1579412"/>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8597" y="5284922"/>
            <a:ext cx="8164607" cy="1591534"/>
          </a:xfrm>
          <a:prstGeom prst="rect">
            <a:avLst/>
          </a:prstGeom>
          <a:gradFill>
            <a:gsLst>
              <a:gs pos="0">
                <a:schemeClr val="accent5">
                  <a:alpha val="26000"/>
                </a:schemeClr>
              </a:gs>
              <a:gs pos="72000">
                <a:schemeClr val="accent5">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6476532A-4BDF-FF92-C85D-25B3B1F75660}"/>
              </a:ext>
            </a:extLst>
          </p:cNvPr>
          <p:cNvSpPr>
            <a:spLocks noGrp="1"/>
          </p:cNvSpPr>
          <p:nvPr>
            <p:ph type="title"/>
          </p:nvPr>
        </p:nvSpPr>
        <p:spPr>
          <a:xfrm>
            <a:off x="835863" y="5652097"/>
            <a:ext cx="10587314" cy="877729"/>
          </a:xfrm>
        </p:spPr>
        <p:txBody>
          <a:bodyPr vert="horz" lIns="0" tIns="0" rIns="0" bIns="0" rtlCol="0" anchor="ctr">
            <a:normAutofit/>
          </a:bodyPr>
          <a:lstStyle/>
          <a:p>
            <a:r>
              <a:rPr lang="en-US" sz="3200">
                <a:solidFill>
                  <a:schemeClr val="bg1"/>
                </a:solidFill>
              </a:rPr>
              <a:t>معرفی قفل های هوشمند</a:t>
            </a:r>
          </a:p>
        </p:txBody>
      </p:sp>
      <p:sp>
        <p:nvSpPr>
          <p:cNvPr id="3" name="Content Placeholder 2">
            <a:extLst>
              <a:ext uri="{FF2B5EF4-FFF2-40B4-BE49-F238E27FC236}">
                <a16:creationId xmlns:a16="http://schemas.microsoft.com/office/drawing/2014/main" id="{AB0B5389-3D12-2E09-9AF3-310B80D67B0F}"/>
              </a:ext>
            </a:extLst>
          </p:cNvPr>
          <p:cNvSpPr>
            <a:spLocks/>
          </p:cNvSpPr>
          <p:nvPr/>
        </p:nvSpPr>
        <p:spPr>
          <a:xfrm>
            <a:off x="7787635" y="1891173"/>
            <a:ext cx="2737489" cy="2064753"/>
          </a:xfrm>
          <a:prstGeom prst="rect">
            <a:avLst/>
          </a:prstGeom>
        </p:spPr>
        <p:txBody>
          <a:bodyPr>
            <a:normAutofit/>
          </a:bodyPr>
          <a:lstStyle/>
          <a:p>
            <a:pPr algn="r" defTabSz="923544">
              <a:spcAft>
                <a:spcPts val="600"/>
              </a:spcAft>
            </a:pPr>
            <a:r>
              <a:rPr lang="fa-IR" sz="1818" kern="1200" dirty="0">
                <a:solidFill>
                  <a:schemeClr val="tx1"/>
                </a:solidFill>
                <a:latin typeface="Söhne"/>
                <a:ea typeface="+mn-ea"/>
                <a:cs typeface="+mn-cs"/>
              </a:rPr>
              <a:t>بسیاری از مدل‌های قفل هوشمند از باتری‌های قدرتمند استفاده می‌کنند تا از عدم برقراری ارتباط در صورت قطع برق جلوگیری کنند.</a:t>
            </a:r>
            <a:endParaRPr lang="en-US" dirty="0"/>
          </a:p>
        </p:txBody>
      </p:sp>
      <p:sp>
        <p:nvSpPr>
          <p:cNvPr id="10" name="Text Placeholder 1">
            <a:extLst>
              <a:ext uri="{FF2B5EF4-FFF2-40B4-BE49-F238E27FC236}">
                <a16:creationId xmlns:a16="http://schemas.microsoft.com/office/drawing/2014/main" id="{801AF0D1-7116-086C-BFC6-A1EFF79F4C94}"/>
              </a:ext>
            </a:extLst>
          </p:cNvPr>
          <p:cNvSpPr txBox="1">
            <a:spLocks/>
          </p:cNvSpPr>
          <p:nvPr/>
        </p:nvSpPr>
        <p:spPr>
          <a:xfrm>
            <a:off x="7787635" y="1328997"/>
            <a:ext cx="2737489" cy="547066"/>
          </a:xfrm>
          <a:prstGeom prst="rect">
            <a:avLst/>
          </a:prstGeom>
        </p:spPr>
        <p:txBody>
          <a:bodyPr vert="horz" lIns="0" tIns="0" rIns="0" bIns="0" rtlCol="0" anchor="b">
            <a:normAutofit/>
          </a:bodyPr>
          <a:lstStyle>
            <a:lvl1pPr marL="0" indent="0" algn="l" defTabSz="914400" rtl="0" eaLnBrk="1" latinLnBrk="0" hangingPunct="1">
              <a:lnSpc>
                <a:spcPct val="12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12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defTabSz="923544">
              <a:spcBef>
                <a:spcPts val="1010"/>
              </a:spcBef>
            </a:pPr>
            <a:r>
              <a:rPr lang="fa-IR" sz="2424" b="1" kern="1200" dirty="0">
                <a:solidFill>
                  <a:schemeClr val="tx1"/>
                </a:solidFill>
                <a:latin typeface="+mn-lt"/>
                <a:ea typeface="+mn-ea"/>
                <a:cs typeface="+mn-cs"/>
              </a:rPr>
              <a:t>باتری قوی:</a:t>
            </a:r>
            <a:endParaRPr lang="en-US" dirty="0"/>
          </a:p>
        </p:txBody>
      </p:sp>
      <p:sp>
        <p:nvSpPr>
          <p:cNvPr id="12" name="Text Placeholder 1">
            <a:extLst>
              <a:ext uri="{FF2B5EF4-FFF2-40B4-BE49-F238E27FC236}">
                <a16:creationId xmlns:a16="http://schemas.microsoft.com/office/drawing/2014/main" id="{1B1CB98E-3E6F-0A55-6316-21932322D532}"/>
              </a:ext>
            </a:extLst>
          </p:cNvPr>
          <p:cNvSpPr txBox="1">
            <a:spLocks/>
          </p:cNvSpPr>
          <p:nvPr/>
        </p:nvSpPr>
        <p:spPr>
          <a:xfrm>
            <a:off x="1429266" y="1328997"/>
            <a:ext cx="2737489" cy="547066"/>
          </a:xfrm>
          <a:prstGeom prst="rect">
            <a:avLst/>
          </a:prstGeom>
        </p:spPr>
        <p:txBody>
          <a:bodyPr vert="horz" lIns="0" tIns="0" rIns="0" bIns="0" rtlCol="0" anchor="b">
            <a:normAutofit/>
          </a:bodyPr>
          <a:lstStyle>
            <a:lvl1pPr marL="0" indent="0" algn="l" defTabSz="914400" rtl="0" eaLnBrk="1" latinLnBrk="0" hangingPunct="1">
              <a:lnSpc>
                <a:spcPct val="12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12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defTabSz="923544">
              <a:spcBef>
                <a:spcPts val="1010"/>
              </a:spcBef>
            </a:pPr>
            <a:r>
              <a:rPr lang="fa-IR" sz="2424" b="1" kern="1200" dirty="0">
                <a:solidFill>
                  <a:schemeClr val="tx1"/>
                </a:solidFill>
                <a:latin typeface="+mn-lt"/>
                <a:ea typeface="+mn-ea"/>
                <a:cs typeface="+mn-cs"/>
              </a:rPr>
              <a:t>اطمینان از امنیت:</a:t>
            </a:r>
            <a:endParaRPr lang="en-US" dirty="0"/>
          </a:p>
        </p:txBody>
      </p:sp>
      <p:sp>
        <p:nvSpPr>
          <p:cNvPr id="18" name="TextBox 17">
            <a:extLst>
              <a:ext uri="{FF2B5EF4-FFF2-40B4-BE49-F238E27FC236}">
                <a16:creationId xmlns:a16="http://schemas.microsoft.com/office/drawing/2014/main" id="{DDD277FD-7C81-1288-6ABB-4C7BD2ECD200}"/>
              </a:ext>
            </a:extLst>
          </p:cNvPr>
          <p:cNvSpPr txBox="1"/>
          <p:nvPr/>
        </p:nvSpPr>
        <p:spPr>
          <a:xfrm>
            <a:off x="4608450" y="1876063"/>
            <a:ext cx="2737489" cy="931602"/>
          </a:xfrm>
          <a:prstGeom prst="rect">
            <a:avLst/>
          </a:prstGeom>
          <a:noFill/>
        </p:spPr>
        <p:txBody>
          <a:bodyPr wrap="square">
            <a:spAutoFit/>
          </a:bodyPr>
          <a:lstStyle/>
          <a:p>
            <a:pPr algn="r" defTabSz="923544">
              <a:spcAft>
                <a:spcPts val="600"/>
              </a:spcAft>
            </a:pPr>
            <a:r>
              <a:rPr lang="fa-IR" sz="1818" kern="1200" dirty="0">
                <a:solidFill>
                  <a:schemeClr val="tx1"/>
                </a:solidFill>
                <a:latin typeface="Söhne"/>
                <a:ea typeface="+mn-ea"/>
                <a:cs typeface="+mn-cs"/>
              </a:rPr>
              <a:t>اکثر قفل‌های هوشمند دارای امکانات ارتباطی هستند، از جمله </a:t>
            </a:r>
            <a:r>
              <a:rPr lang="en-US" sz="1818" kern="1200" dirty="0">
                <a:solidFill>
                  <a:schemeClr val="tx1"/>
                </a:solidFill>
                <a:latin typeface="Söhne"/>
                <a:ea typeface="+mn-ea"/>
                <a:cs typeface="+mn-cs"/>
              </a:rPr>
              <a:t>Wi-Fi، </a:t>
            </a:r>
            <a:r>
              <a:rPr lang="fa-IR" sz="1818" kern="1200" dirty="0">
                <a:solidFill>
                  <a:schemeClr val="tx1"/>
                </a:solidFill>
                <a:latin typeface="Söhne"/>
                <a:ea typeface="+mn-ea"/>
                <a:cs typeface="+mn-cs"/>
              </a:rPr>
              <a:t>بلوتوث، </a:t>
            </a:r>
            <a:r>
              <a:rPr lang="en-US" sz="1818" kern="1200" dirty="0">
                <a:solidFill>
                  <a:schemeClr val="tx1"/>
                </a:solidFill>
                <a:latin typeface="Söhne"/>
                <a:ea typeface="+mn-ea"/>
                <a:cs typeface="+mn-cs"/>
              </a:rPr>
              <a:t>NFC </a:t>
            </a:r>
            <a:r>
              <a:rPr lang="fa-IR" sz="1818" kern="1200" dirty="0">
                <a:solidFill>
                  <a:schemeClr val="tx1"/>
                </a:solidFill>
                <a:latin typeface="Söhne"/>
                <a:ea typeface="+mn-ea"/>
                <a:cs typeface="+mn-cs"/>
              </a:rPr>
              <a:t>و یا غیره.</a:t>
            </a:r>
            <a:endParaRPr lang="en-US" dirty="0"/>
          </a:p>
        </p:txBody>
      </p:sp>
      <p:sp>
        <p:nvSpPr>
          <p:cNvPr id="20" name="TextBox 19">
            <a:extLst>
              <a:ext uri="{FF2B5EF4-FFF2-40B4-BE49-F238E27FC236}">
                <a16:creationId xmlns:a16="http://schemas.microsoft.com/office/drawing/2014/main" id="{7293DD53-6CD5-9FCB-52D2-46AFA56D7F0E}"/>
              </a:ext>
            </a:extLst>
          </p:cNvPr>
          <p:cNvSpPr txBox="1"/>
          <p:nvPr/>
        </p:nvSpPr>
        <p:spPr>
          <a:xfrm>
            <a:off x="1429265" y="2014724"/>
            <a:ext cx="2737489" cy="1220082"/>
          </a:xfrm>
          <a:prstGeom prst="rect">
            <a:avLst/>
          </a:prstGeom>
          <a:noFill/>
        </p:spPr>
        <p:txBody>
          <a:bodyPr wrap="square">
            <a:spAutoFit/>
          </a:bodyPr>
          <a:lstStyle/>
          <a:p>
            <a:pPr algn="r" defTabSz="923544">
              <a:spcAft>
                <a:spcPts val="600"/>
              </a:spcAft>
            </a:pPr>
            <a:r>
              <a:rPr lang="fa-IR" sz="1818" kern="1200" dirty="0">
                <a:solidFill>
                  <a:schemeClr val="tx1"/>
                </a:solidFill>
                <a:latin typeface="Söhne"/>
                <a:ea typeface="+mn-ea"/>
                <a:cs typeface="+mn-cs"/>
              </a:rPr>
              <a:t>معمولاً قفل‌های هوشمند از استانداردهای امنیتی بالا استفاده می‌کنند و توسط شرکت‌های امنیتی بررسی و تایید می‌شوند.</a:t>
            </a:r>
            <a:endParaRPr lang="en-US" dirty="0"/>
          </a:p>
        </p:txBody>
      </p:sp>
      <p:sp>
        <p:nvSpPr>
          <p:cNvPr id="4" name="Text Placeholder 1">
            <a:extLst>
              <a:ext uri="{FF2B5EF4-FFF2-40B4-BE49-F238E27FC236}">
                <a16:creationId xmlns:a16="http://schemas.microsoft.com/office/drawing/2014/main" id="{915B6AA1-ED8F-2318-F919-63578141219D}"/>
              </a:ext>
            </a:extLst>
          </p:cNvPr>
          <p:cNvSpPr txBox="1">
            <a:spLocks/>
          </p:cNvSpPr>
          <p:nvPr/>
        </p:nvSpPr>
        <p:spPr>
          <a:xfrm>
            <a:off x="4608450" y="1328997"/>
            <a:ext cx="2737489" cy="547066"/>
          </a:xfrm>
          <a:prstGeom prst="rect">
            <a:avLst/>
          </a:prstGeom>
        </p:spPr>
        <p:txBody>
          <a:bodyPr vert="horz" lIns="0" tIns="0" rIns="0" bIns="0" rtlCol="0" anchor="b">
            <a:normAutofit/>
          </a:bodyPr>
          <a:lstStyle>
            <a:lvl1pPr marL="0" indent="0" algn="l" defTabSz="914400" rtl="0" eaLnBrk="1" latinLnBrk="0" hangingPunct="1">
              <a:lnSpc>
                <a:spcPct val="12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12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defTabSz="923544">
              <a:spcBef>
                <a:spcPts val="1010"/>
              </a:spcBef>
            </a:pPr>
            <a:r>
              <a:rPr lang="fa-IR" sz="2424" b="1" kern="1200" dirty="0">
                <a:solidFill>
                  <a:schemeClr val="tx1"/>
                </a:solidFill>
                <a:latin typeface="+mn-lt"/>
                <a:ea typeface="+mn-ea"/>
                <a:cs typeface="+mn-cs"/>
              </a:rPr>
              <a:t>تکنولوژی ارتباطی:</a:t>
            </a:r>
            <a:endParaRPr lang="en-US" dirty="0"/>
          </a:p>
        </p:txBody>
      </p:sp>
      <p:pic>
        <p:nvPicPr>
          <p:cNvPr id="5" name="Picture 2" descr="Islamic Azad University - Wikipedia">
            <a:extLst>
              <a:ext uri="{FF2B5EF4-FFF2-40B4-BE49-F238E27FC236}">
                <a16:creationId xmlns:a16="http://schemas.microsoft.com/office/drawing/2014/main" id="{C033CA69-F3E7-0436-4F1B-5C5E6CFFF2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22492" y="5824702"/>
            <a:ext cx="574359" cy="916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17042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83201F-7F4F-4961-458B-DE1F87683EC0}"/>
              </a:ext>
            </a:extLst>
          </p:cNvPr>
          <p:cNvSpPr>
            <a:spLocks noGrp="1"/>
          </p:cNvSpPr>
          <p:nvPr>
            <p:ph idx="1"/>
          </p:nvPr>
        </p:nvSpPr>
        <p:spPr>
          <a:xfrm>
            <a:off x="453839" y="447869"/>
            <a:ext cx="7617141" cy="5514391"/>
          </a:xfrm>
        </p:spPr>
        <p:txBody>
          <a:bodyPr>
            <a:noAutofit/>
          </a:bodyPr>
          <a:lstStyle/>
          <a:p>
            <a:pPr marL="0" indent="0" algn="r">
              <a:buNone/>
            </a:pPr>
            <a:r>
              <a:rPr lang="fa-IR" sz="1000" b="1" i="0" dirty="0">
                <a:effectLst/>
                <a:latin typeface="Söhne"/>
              </a:rPr>
              <a:t>1-نصب آسان:</a:t>
            </a:r>
            <a:endParaRPr lang="fa-IR" sz="1000" b="1" dirty="0">
              <a:latin typeface="Söhne"/>
            </a:endParaRPr>
          </a:p>
          <a:p>
            <a:pPr marL="0" indent="0" algn="r">
              <a:buNone/>
            </a:pPr>
            <a:r>
              <a:rPr lang="en-US" sz="900" b="0" i="0" dirty="0">
                <a:effectLst/>
                <a:latin typeface="Söhne"/>
              </a:rPr>
              <a:t>August Smart Lock </a:t>
            </a:r>
            <a:r>
              <a:rPr lang="fa-IR" sz="900" b="0" i="0" dirty="0">
                <a:effectLst/>
                <a:latin typeface="Söhne"/>
              </a:rPr>
              <a:t>به سرعت و آسانی روی قفل موجود نصب می‌شود و نیازی به تعویض قفل فیزیکی ندارد. این امکان را فراهم می‌کند تا قفل موجود درب را به یک قفل هوشمند تبدیل کنید.</a:t>
            </a:r>
          </a:p>
          <a:p>
            <a:pPr marL="0" indent="0" algn="r">
              <a:buNone/>
            </a:pPr>
            <a:r>
              <a:rPr lang="fa-IR" sz="1000" b="1" dirty="0">
                <a:latin typeface="Söhne"/>
              </a:rPr>
              <a:t>2- ارتباط بی سیم:</a:t>
            </a:r>
          </a:p>
          <a:p>
            <a:pPr marL="0" indent="0" algn="r">
              <a:buNone/>
            </a:pPr>
            <a:r>
              <a:rPr lang="fa-IR" sz="900" b="0" i="0" dirty="0">
                <a:effectLst/>
                <a:latin typeface="Söhne"/>
              </a:rPr>
              <a:t>این قفل از تکنولوژی بی‌سیم برای ارتباط با دستگاه‌های هوشمند مختلف استفاده می‌کند، از جمله تلفن‌های هوشمند و تبلت‌ها. این ارتباط معمولاً از طریق بلوتوث یا </a:t>
            </a:r>
            <a:r>
              <a:rPr lang="en-US" sz="900" b="0" i="0" dirty="0">
                <a:effectLst/>
                <a:latin typeface="Söhne"/>
              </a:rPr>
              <a:t>Wi-Fi </a:t>
            </a:r>
            <a:r>
              <a:rPr lang="fa-IR" sz="900" b="0" i="0" dirty="0">
                <a:effectLst/>
                <a:latin typeface="Söhne"/>
              </a:rPr>
              <a:t>انجام می‌شود.</a:t>
            </a:r>
          </a:p>
          <a:p>
            <a:pPr marL="0" indent="0" algn="r">
              <a:buNone/>
            </a:pPr>
            <a:r>
              <a:rPr lang="fa-IR" sz="1000" b="1" dirty="0">
                <a:latin typeface="Söhne"/>
              </a:rPr>
              <a:t>3- سیستم شناسایی:</a:t>
            </a:r>
          </a:p>
          <a:p>
            <a:pPr marL="0" indent="0" algn="r">
              <a:buNone/>
            </a:pPr>
            <a:r>
              <a:rPr lang="en-US" sz="900" b="0" i="0" dirty="0">
                <a:effectLst/>
                <a:latin typeface="Söhne"/>
              </a:rPr>
              <a:t>August Smart Lock </a:t>
            </a:r>
            <a:r>
              <a:rPr lang="fa-IR" sz="900" b="0" i="0" dirty="0">
                <a:effectLst/>
                <a:latin typeface="Söhne"/>
              </a:rPr>
              <a:t>از مدل‌های مختلف شناسایی استفاده می‌کند، از جمله تشخیص چهره، اثر انگشت، کارت‌های </a:t>
            </a:r>
            <a:r>
              <a:rPr lang="en-US" sz="900" b="0" i="0" dirty="0">
                <a:effectLst/>
                <a:latin typeface="Söhne"/>
              </a:rPr>
              <a:t>RFID، </a:t>
            </a:r>
            <a:r>
              <a:rPr lang="fa-IR" sz="900" b="0" i="0" dirty="0">
                <a:effectLst/>
                <a:latin typeface="Söhne"/>
              </a:rPr>
              <a:t>کد </a:t>
            </a:r>
            <a:r>
              <a:rPr lang="en-US" sz="900" b="0" i="0" dirty="0">
                <a:effectLst/>
                <a:latin typeface="Söhne"/>
              </a:rPr>
              <a:t>PIN </a:t>
            </a:r>
            <a:r>
              <a:rPr lang="fa-IR" sz="900" b="0" i="0" dirty="0">
                <a:effectLst/>
                <a:latin typeface="Söhne"/>
              </a:rPr>
              <a:t>و همچنین امکان اتصال به دستگاه‌های هوشمند از طریق بلوتوث.</a:t>
            </a:r>
          </a:p>
          <a:p>
            <a:pPr marL="0" indent="0" algn="r">
              <a:buNone/>
            </a:pPr>
            <a:r>
              <a:rPr lang="fa-IR" sz="1000" b="1" dirty="0">
                <a:latin typeface="Söhne"/>
              </a:rPr>
              <a:t>4- کنترل از راه دور:</a:t>
            </a:r>
          </a:p>
          <a:p>
            <a:pPr marL="0" indent="0" algn="r">
              <a:buNone/>
            </a:pPr>
            <a:r>
              <a:rPr lang="fa-IR" sz="900" b="0" i="0" dirty="0">
                <a:effectLst/>
                <a:latin typeface="Söhne"/>
              </a:rPr>
              <a:t>این قفل از امکان کنترل دوره برخوردار است. این به شما این امکان را می‌دهد تا از راه دور قفل را کنترل کنید و افراد مختلف را به فضای داخلی دعوت کنید.</a:t>
            </a:r>
          </a:p>
          <a:p>
            <a:pPr marL="0" indent="0" algn="r">
              <a:buNone/>
            </a:pPr>
            <a:r>
              <a:rPr lang="fa-IR" sz="1000" b="1" dirty="0">
                <a:latin typeface="Söhne"/>
              </a:rPr>
              <a:t>5- تاریخچه فعالیت:</a:t>
            </a:r>
          </a:p>
          <a:p>
            <a:pPr marL="0" indent="0" algn="r">
              <a:buNone/>
            </a:pPr>
            <a:r>
              <a:rPr lang="en-US" sz="900" b="0" i="0" dirty="0">
                <a:effectLst/>
                <a:latin typeface="Söhne"/>
              </a:rPr>
              <a:t>August Smart Lock </a:t>
            </a:r>
            <a:r>
              <a:rPr lang="fa-IR" sz="900" b="0" i="0" dirty="0">
                <a:effectLst/>
                <a:latin typeface="Söhne"/>
              </a:rPr>
              <a:t>امکان ضبط و نگهداری تاریخچه فعالیت‌هایی که توسط قفل انجام شده است را فراهم می‌کند. این ویژگی می‌تواند در پیگیری دقیق اتفاقات مفید باشد.</a:t>
            </a:r>
          </a:p>
          <a:p>
            <a:pPr marL="0" indent="0" algn="r">
              <a:buNone/>
            </a:pPr>
            <a:r>
              <a:rPr lang="fa-IR" sz="1000" b="1" dirty="0">
                <a:latin typeface="Söhne"/>
              </a:rPr>
              <a:t>6- توان مصرفی کم:</a:t>
            </a:r>
          </a:p>
          <a:p>
            <a:pPr marL="0" indent="0" algn="r">
              <a:buNone/>
            </a:pPr>
            <a:r>
              <a:rPr lang="fa-IR" sz="900" b="0" i="0" dirty="0">
                <a:effectLst/>
                <a:latin typeface="Söhne"/>
              </a:rPr>
              <a:t>از نظر توان مصرفی، </a:t>
            </a:r>
            <a:r>
              <a:rPr lang="en-US" sz="900" b="0" i="0" dirty="0">
                <a:effectLst/>
                <a:latin typeface="Söhne"/>
              </a:rPr>
              <a:t>August Smart Lock </a:t>
            </a:r>
            <a:r>
              <a:rPr lang="fa-IR" sz="900" b="0" i="0" dirty="0">
                <a:effectLst/>
                <a:latin typeface="Söhne"/>
              </a:rPr>
              <a:t>از باتری‌های معمولی قلمی (</a:t>
            </a:r>
            <a:r>
              <a:rPr lang="en-US" sz="900" b="0" i="0" dirty="0">
                <a:effectLst/>
                <a:latin typeface="Söhne"/>
              </a:rPr>
              <a:t>AA) </a:t>
            </a:r>
            <a:r>
              <a:rPr lang="fa-IR" sz="900" b="0" i="0" dirty="0">
                <a:effectLst/>
                <a:latin typeface="Söhne"/>
              </a:rPr>
              <a:t>استفاده می‌کند و به دلیل بهره‌گیری از تکنولوژی‌های بهینه، دوام باتری آن نسبتاً طولانی است.</a:t>
            </a:r>
          </a:p>
          <a:p>
            <a:pPr marL="0" indent="0" algn="r">
              <a:buNone/>
            </a:pPr>
            <a:r>
              <a:rPr lang="fa-IR" sz="1000" b="1" dirty="0">
                <a:latin typeface="Söhne"/>
              </a:rPr>
              <a:t>7- یکپارچگی با سیستم های هوشمند:</a:t>
            </a:r>
          </a:p>
          <a:p>
            <a:pPr marL="0" indent="0" algn="r">
              <a:buNone/>
            </a:pPr>
            <a:r>
              <a:rPr lang="fa-IR" sz="900" b="0" i="0" dirty="0">
                <a:effectLst/>
                <a:latin typeface="Söhne"/>
              </a:rPr>
              <a:t>این قفل قابلیت ادغام با سیستم‌های هوشمند خانه مانند </a:t>
            </a:r>
            <a:r>
              <a:rPr lang="en-US" sz="900" b="0" i="0" dirty="0">
                <a:effectLst/>
                <a:latin typeface="Söhne"/>
              </a:rPr>
              <a:t>Amazon Alexa، Google Assistant </a:t>
            </a:r>
            <a:r>
              <a:rPr lang="fa-IR" sz="900" b="0" i="0" dirty="0">
                <a:effectLst/>
                <a:latin typeface="Söhne"/>
              </a:rPr>
              <a:t>و </a:t>
            </a:r>
            <a:r>
              <a:rPr lang="en-US" sz="900" b="0" i="0" dirty="0">
                <a:effectLst/>
                <a:latin typeface="Söhne"/>
              </a:rPr>
              <a:t>Apple HomeKit </a:t>
            </a:r>
            <a:r>
              <a:rPr lang="fa-IR" sz="900" b="0" i="0" dirty="0">
                <a:effectLst/>
                <a:latin typeface="Söhne"/>
              </a:rPr>
              <a:t>را داراست، که به شما این امکان را می‌دهد تا با استفاده از دستورات صوتی قفل را کنترل کنید.</a:t>
            </a:r>
          </a:p>
          <a:p>
            <a:pPr marL="0" indent="0" algn="r">
              <a:buNone/>
            </a:pPr>
            <a:r>
              <a:rPr lang="fa-IR" sz="1000" b="1" dirty="0">
                <a:latin typeface="Söhne"/>
              </a:rPr>
              <a:t>8- قابلیت سازگاری با قفل های مختلف:</a:t>
            </a:r>
          </a:p>
          <a:p>
            <a:pPr marL="0" indent="0" algn="r">
              <a:buNone/>
            </a:pPr>
            <a:r>
              <a:rPr lang="en-US" sz="900" b="0" i="0" dirty="0">
                <a:effectLst/>
                <a:latin typeface="Söhne"/>
              </a:rPr>
              <a:t>August Smart Lock </a:t>
            </a:r>
            <a:r>
              <a:rPr lang="fa-IR" sz="900" b="0" i="0" dirty="0">
                <a:effectLst/>
                <a:latin typeface="Söhne"/>
              </a:rPr>
              <a:t>به راحتی با انواع مختلف قفل‌ها و درهای ورودی سازگار است.</a:t>
            </a:r>
          </a:p>
          <a:p>
            <a:pPr marL="0" indent="0" algn="r">
              <a:buNone/>
            </a:pPr>
            <a:r>
              <a:rPr lang="fa-IR" sz="1000" b="1" dirty="0">
                <a:latin typeface="Söhne"/>
              </a:rPr>
              <a:t>9-نرم افزار مدیریت:</a:t>
            </a:r>
          </a:p>
          <a:p>
            <a:pPr marL="0" indent="0" algn="r">
              <a:buNone/>
            </a:pPr>
            <a:r>
              <a:rPr lang="fa-IR" sz="900" b="0" i="0" dirty="0">
                <a:effectLst/>
                <a:latin typeface="Söhne"/>
              </a:rPr>
              <a:t>برنامه </a:t>
            </a:r>
            <a:r>
              <a:rPr lang="en-US" sz="900" b="0" i="0" dirty="0">
                <a:effectLst/>
                <a:latin typeface="Söhne"/>
              </a:rPr>
              <a:t>August Home </a:t>
            </a:r>
            <a:r>
              <a:rPr lang="fa-IR" sz="900" b="0" i="0" dirty="0">
                <a:effectLst/>
                <a:latin typeface="Söhne"/>
              </a:rPr>
              <a:t>امکان مدیریت کامل بر روی دستگاه‌های هوشمند را فراهم می‌کند و به کاربران این امکان را می‌دهد تا تنظیمات و کنترل‌های مختلف را از راه دور انجام دهند.</a:t>
            </a:r>
          </a:p>
        </p:txBody>
      </p:sp>
      <p:sp>
        <p:nvSpPr>
          <p:cNvPr id="5" name="Title 1">
            <a:extLst>
              <a:ext uri="{FF2B5EF4-FFF2-40B4-BE49-F238E27FC236}">
                <a16:creationId xmlns:a16="http://schemas.microsoft.com/office/drawing/2014/main" id="{76EF7E44-EAAD-4FE7-D345-9DEEB327EE96}"/>
              </a:ext>
            </a:extLst>
          </p:cNvPr>
          <p:cNvSpPr>
            <a:spLocks noGrp="1"/>
          </p:cNvSpPr>
          <p:nvPr>
            <p:ph type="title"/>
          </p:nvPr>
        </p:nvSpPr>
        <p:spPr>
          <a:xfrm>
            <a:off x="8621486" y="447869"/>
            <a:ext cx="2849886" cy="2317531"/>
          </a:xfrm>
        </p:spPr>
        <p:txBody>
          <a:bodyPr>
            <a:normAutofit fontScale="90000"/>
          </a:bodyPr>
          <a:lstStyle/>
          <a:p>
            <a:pPr algn="ctr"/>
            <a:r>
              <a:rPr lang="fa-IR" dirty="0"/>
              <a:t>معرفی قفل هوشمند </a:t>
            </a:r>
            <a:r>
              <a:rPr lang="en-US" dirty="0"/>
              <a:t>august smart lock</a:t>
            </a:r>
          </a:p>
        </p:txBody>
      </p:sp>
      <p:sp>
        <p:nvSpPr>
          <p:cNvPr id="6" name="Text Placeholder 3">
            <a:extLst>
              <a:ext uri="{FF2B5EF4-FFF2-40B4-BE49-F238E27FC236}">
                <a16:creationId xmlns:a16="http://schemas.microsoft.com/office/drawing/2014/main" id="{BD6044A5-0997-422E-2B87-25B404D612D0}"/>
              </a:ext>
            </a:extLst>
          </p:cNvPr>
          <p:cNvSpPr>
            <a:spLocks noGrp="1"/>
          </p:cNvSpPr>
          <p:nvPr>
            <p:ph type="body" sz="half" idx="2"/>
          </p:nvPr>
        </p:nvSpPr>
        <p:spPr>
          <a:xfrm>
            <a:off x="8621486" y="3139750"/>
            <a:ext cx="2849886" cy="2822510"/>
          </a:xfrm>
        </p:spPr>
        <p:txBody>
          <a:bodyPr/>
          <a:lstStyle/>
          <a:p>
            <a:pPr algn="r"/>
            <a:r>
              <a:rPr lang="en-US" b="0" i="0" dirty="0">
                <a:effectLst/>
                <a:latin typeface="Söhne"/>
              </a:rPr>
              <a:t>August Smart Lock </a:t>
            </a:r>
            <a:r>
              <a:rPr lang="fa-IR" b="0" i="0" dirty="0">
                <a:effectLst/>
                <a:latin typeface="Söhne"/>
              </a:rPr>
              <a:t>یکی از قفل‌های هوشمند محبوب است که از تکنولوژی برای بهبود امنیت و کنترل دسترسی به منازل استفاده می‌کند. در زیر، به ویژگی‌ها و عناصر کلیدی این محصول اشاره می‌شود:</a:t>
            </a:r>
            <a:endParaRPr lang="en-US" dirty="0"/>
          </a:p>
        </p:txBody>
      </p:sp>
      <p:pic>
        <p:nvPicPr>
          <p:cNvPr id="2" name="Picture 2" descr="Islamic Azad University - Wikipedia">
            <a:extLst>
              <a:ext uri="{FF2B5EF4-FFF2-40B4-BE49-F238E27FC236}">
                <a16:creationId xmlns:a16="http://schemas.microsoft.com/office/drawing/2014/main" id="{81C06341-18F2-2879-1717-AD292A3E56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22492" y="5824702"/>
            <a:ext cx="574359" cy="916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91764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57BF152D-4401-41D5-B76F-5981F06AB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91B7B1-824F-8C35-78EF-E554DEFAD854}"/>
              </a:ext>
            </a:extLst>
          </p:cNvPr>
          <p:cNvSpPr>
            <a:spLocks noGrp="1"/>
          </p:cNvSpPr>
          <p:nvPr>
            <p:ph type="title"/>
          </p:nvPr>
        </p:nvSpPr>
        <p:spPr>
          <a:xfrm>
            <a:off x="5579706" y="270588"/>
            <a:ext cx="6102220" cy="942392"/>
          </a:xfrm>
        </p:spPr>
        <p:txBody>
          <a:bodyPr vert="horz" lIns="0" tIns="0" rIns="0" bIns="0" rtlCol="0" anchor="b">
            <a:noAutofit/>
          </a:bodyPr>
          <a:lstStyle/>
          <a:p>
            <a:pPr algn="r">
              <a:lnSpc>
                <a:spcPct val="90000"/>
              </a:lnSpc>
            </a:pPr>
            <a:r>
              <a:rPr lang="fa-IR" sz="3000" dirty="0"/>
              <a:t>حسگر های قفل هوشمند </a:t>
            </a:r>
            <a:br>
              <a:rPr lang="en-US" sz="3000" dirty="0"/>
            </a:br>
            <a:r>
              <a:rPr lang="en-US" sz="3000" dirty="0"/>
              <a:t>August smart Lock</a:t>
            </a:r>
          </a:p>
        </p:txBody>
      </p:sp>
      <p:pic>
        <p:nvPicPr>
          <p:cNvPr id="9" name="Content Placeholder 8" descr="A close-up of a door lock&#10;&#10;Description automatically generated">
            <a:extLst>
              <a:ext uri="{FF2B5EF4-FFF2-40B4-BE49-F238E27FC236}">
                <a16:creationId xmlns:a16="http://schemas.microsoft.com/office/drawing/2014/main" id="{16DDFBCE-C7C0-B3FC-DA92-0A50C905EA36}"/>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19772" r="5" b="568"/>
          <a:stretch/>
        </p:blipFill>
        <p:spPr>
          <a:xfrm>
            <a:off x="-1" y="10"/>
            <a:ext cx="4038601" cy="3217323"/>
          </a:xfrm>
          <a:prstGeom prst="rect">
            <a:avLst/>
          </a:prstGeom>
        </p:spPr>
      </p:pic>
      <p:pic>
        <p:nvPicPr>
          <p:cNvPr id="6" name="Content Placeholder 5" descr="A close-up of a door handle&#10;&#10;Description automatically generated">
            <a:extLst>
              <a:ext uri="{FF2B5EF4-FFF2-40B4-BE49-F238E27FC236}">
                <a16:creationId xmlns:a16="http://schemas.microsoft.com/office/drawing/2014/main" id="{2D53D4F1-F779-F842-B5A4-CC28FEDC11A3}"/>
              </a:ext>
            </a:extLst>
          </p:cNvPr>
          <p:cNvPicPr>
            <a:picLocks noChangeAspect="1"/>
          </p:cNvPicPr>
          <p:nvPr/>
        </p:nvPicPr>
        <p:blipFill rotWithShape="1">
          <a:blip r:embed="rId3">
            <a:extLst>
              <a:ext uri="{28A0092B-C50C-407E-A947-70E740481C1C}">
                <a14:useLocalDpi xmlns:a14="http://schemas.microsoft.com/office/drawing/2010/main" val="0"/>
              </a:ext>
            </a:extLst>
          </a:blip>
          <a:srcRect l="1199" r="31959" b="1"/>
          <a:stretch/>
        </p:blipFill>
        <p:spPr>
          <a:xfrm>
            <a:off x="-2" y="3191409"/>
            <a:ext cx="4038601" cy="3217333"/>
          </a:xfrm>
          <a:prstGeom prst="rect">
            <a:avLst/>
          </a:prstGeom>
        </p:spPr>
      </p:pic>
      <p:sp>
        <p:nvSpPr>
          <p:cNvPr id="13" name="Content Placeholder 12">
            <a:extLst>
              <a:ext uri="{FF2B5EF4-FFF2-40B4-BE49-F238E27FC236}">
                <a16:creationId xmlns:a16="http://schemas.microsoft.com/office/drawing/2014/main" id="{2807A88B-9FED-B367-BF0E-D1CF52A626C0}"/>
              </a:ext>
            </a:extLst>
          </p:cNvPr>
          <p:cNvSpPr>
            <a:spLocks noGrp="1"/>
          </p:cNvSpPr>
          <p:nvPr>
            <p:ph sz="half" idx="1"/>
          </p:nvPr>
        </p:nvSpPr>
        <p:spPr>
          <a:xfrm>
            <a:off x="4704080" y="1315616"/>
            <a:ext cx="6977846" cy="4567024"/>
          </a:xfrm>
        </p:spPr>
        <p:txBody>
          <a:bodyPr vert="horz" lIns="0" tIns="0" rIns="0" bIns="0" rtlCol="0">
            <a:normAutofit fontScale="77500" lnSpcReduction="20000"/>
          </a:bodyPr>
          <a:lstStyle/>
          <a:p>
            <a:pPr marL="0" indent="0" algn="r">
              <a:buNone/>
            </a:pPr>
            <a:r>
              <a:rPr lang="fa-IR" sz="1600" b="1" i="0" dirty="0">
                <a:effectLst/>
                <a:latin typeface="Söhne"/>
              </a:rPr>
              <a:t>1-بلوتوث:</a:t>
            </a:r>
            <a:endParaRPr lang="fa-IR" sz="1600" b="1" dirty="0">
              <a:latin typeface="Söhne"/>
            </a:endParaRPr>
          </a:p>
          <a:p>
            <a:pPr marL="0" indent="0" algn="r">
              <a:buNone/>
            </a:pPr>
            <a:r>
              <a:rPr lang="en-US" sz="1600" b="0" i="0" dirty="0">
                <a:effectLst/>
                <a:latin typeface="Söhne"/>
              </a:rPr>
              <a:t>August Smart Lock </a:t>
            </a:r>
            <a:r>
              <a:rPr lang="fa-IR" sz="1600" b="0" i="0" dirty="0">
                <a:effectLst/>
                <a:latin typeface="Söhne"/>
              </a:rPr>
              <a:t>از تکنولوژی بلوتوث برای ارتباط با دستگاه‌های هوشمند مختلف مانند تلفن‌های هوشمند یا تبلت‌ها استفاده می‌کند. این ارتباط بی‌سیم به کاربران این امکان را می‌دهد که از راه دور قفل را کنترل کرده و تنظیمات مختلف را انجام دهند.</a:t>
            </a:r>
          </a:p>
          <a:p>
            <a:pPr marL="0" indent="0" algn="r">
              <a:buNone/>
            </a:pPr>
            <a:r>
              <a:rPr lang="fa-IR" sz="1600" b="1" dirty="0">
                <a:latin typeface="Söhne"/>
              </a:rPr>
              <a:t>2- حسگر تشخیص چهره:</a:t>
            </a:r>
          </a:p>
          <a:p>
            <a:pPr marL="0" indent="0" algn="r">
              <a:buNone/>
            </a:pPr>
            <a:r>
              <a:rPr lang="fa-IR" sz="1600" b="0" i="0" dirty="0">
                <a:effectLst/>
                <a:latin typeface="Söhne"/>
              </a:rPr>
              <a:t>برخی از نسخه‌های </a:t>
            </a:r>
            <a:r>
              <a:rPr lang="en-US" sz="1600" b="0" i="0" dirty="0">
                <a:effectLst/>
                <a:latin typeface="Söhne"/>
              </a:rPr>
              <a:t>August Smart Lock </a:t>
            </a:r>
            <a:r>
              <a:rPr lang="fa-IR" sz="1600" b="0" i="0" dirty="0">
                <a:effectLst/>
                <a:latin typeface="Söhne"/>
              </a:rPr>
              <a:t>از حسگر تشخیص چهره نیز بهره می‌برند. این حسگر به شناسایی چهره‌های مجاز برای دسترسی به فضاها کمک می‌کند.</a:t>
            </a:r>
          </a:p>
          <a:p>
            <a:pPr marL="0" indent="0" algn="r">
              <a:buNone/>
            </a:pPr>
            <a:r>
              <a:rPr lang="fa-IR" sz="1600" b="1" dirty="0">
                <a:latin typeface="Söhne"/>
              </a:rPr>
              <a:t>3- حسگر اثر انگشت:</a:t>
            </a:r>
          </a:p>
          <a:p>
            <a:pPr marL="0" indent="0" algn="r">
              <a:buNone/>
            </a:pPr>
            <a:r>
              <a:rPr lang="fa-IR" sz="1600" b="0" i="0" dirty="0">
                <a:effectLst/>
                <a:latin typeface="Söhne"/>
              </a:rPr>
              <a:t>برخی از مدل‌های </a:t>
            </a:r>
            <a:r>
              <a:rPr lang="en-US" sz="1600" b="0" i="0" dirty="0">
                <a:effectLst/>
                <a:latin typeface="Söhne"/>
              </a:rPr>
              <a:t>August Smart Lock </a:t>
            </a:r>
            <a:r>
              <a:rPr lang="fa-IR" sz="1600" b="0" i="0" dirty="0">
                <a:effectLst/>
                <a:latin typeface="Söhne"/>
              </a:rPr>
              <a:t>از حسگر اثر انگشت برای شناسایی اثر انگشت‌های مجاز جهت دسترسی به فضاها استفاده می‌کنند.</a:t>
            </a:r>
          </a:p>
          <a:p>
            <a:pPr marL="0" indent="0" algn="r">
              <a:buNone/>
            </a:pPr>
            <a:r>
              <a:rPr lang="fa-IR" sz="1600" b="1" dirty="0">
                <a:latin typeface="Söhne"/>
              </a:rPr>
              <a:t>4- کارت رادیو فریکونسی آیدنتیفیکیشن:</a:t>
            </a:r>
          </a:p>
          <a:p>
            <a:pPr marL="0" indent="0" algn="r">
              <a:buNone/>
            </a:pPr>
            <a:r>
              <a:rPr lang="fa-IR" sz="1600" b="0" i="0" dirty="0">
                <a:effectLst/>
                <a:latin typeface="Söhne"/>
              </a:rPr>
              <a:t>این حسگر از کارت‌های </a:t>
            </a:r>
            <a:r>
              <a:rPr lang="en-US" sz="1600" b="0" i="0" dirty="0">
                <a:effectLst/>
                <a:latin typeface="Söhne"/>
              </a:rPr>
              <a:t>RFID </a:t>
            </a:r>
            <a:r>
              <a:rPr lang="fa-IR" sz="1600" b="0" i="0" dirty="0">
                <a:effectLst/>
                <a:latin typeface="Söhne"/>
              </a:rPr>
              <a:t>برای شناسایی و اعطای دسترسی به فضاها استفاده می‌کند. کارت‌های </a:t>
            </a:r>
            <a:r>
              <a:rPr lang="en-US" sz="1600" b="0" i="0" dirty="0">
                <a:effectLst/>
                <a:latin typeface="Söhne"/>
              </a:rPr>
              <a:t>RFID </a:t>
            </a:r>
            <a:r>
              <a:rPr lang="fa-IR" sz="1600" b="0" i="0" dirty="0">
                <a:effectLst/>
                <a:latin typeface="Söhne"/>
              </a:rPr>
              <a:t>با نزدیک کردن به قفل امکان باز شدن در را فراهم می‌کنند.</a:t>
            </a:r>
            <a:endParaRPr lang="fa-IR" sz="1600" b="1" dirty="0">
              <a:latin typeface="Söhne"/>
            </a:endParaRPr>
          </a:p>
          <a:p>
            <a:pPr marL="0" indent="0" algn="r">
              <a:buNone/>
            </a:pPr>
            <a:r>
              <a:rPr lang="fa-IR" sz="1600" b="1" dirty="0">
                <a:latin typeface="Söhne"/>
              </a:rPr>
              <a:t>5- کلید الکترونیکی:</a:t>
            </a:r>
          </a:p>
          <a:p>
            <a:pPr marL="0" indent="0" algn="r">
              <a:buNone/>
            </a:pPr>
            <a:r>
              <a:rPr lang="fa-IR" sz="1600" b="0" i="0" dirty="0">
                <a:effectLst/>
                <a:latin typeface="Söhne"/>
              </a:rPr>
              <a:t>بعضی از مدل‌های </a:t>
            </a:r>
            <a:r>
              <a:rPr lang="en-US" sz="1600" b="0" i="0" dirty="0">
                <a:effectLst/>
                <a:latin typeface="Söhne"/>
              </a:rPr>
              <a:t>August Smart Lock </a:t>
            </a:r>
            <a:r>
              <a:rPr lang="fa-IR" sz="1600" b="0" i="0" dirty="0">
                <a:effectLst/>
                <a:latin typeface="Söhne"/>
              </a:rPr>
              <a:t>از کلیدهای الکترونیکی برای ارائه دسترسی به کاربران مختلف استفاده می‌کنند. این کلیدها معمولاً به صورت دیجیتال از طریق نرم‌افزار یا برنامه‌های مدیریت تعبیه شده در دستگاه‌های هوشمند تعریف می‌شوند.</a:t>
            </a:r>
          </a:p>
          <a:p>
            <a:pPr marL="0" indent="0" algn="r">
              <a:buNone/>
            </a:pPr>
            <a:r>
              <a:rPr lang="fa-IR" sz="1600" b="1" dirty="0">
                <a:latin typeface="Söhne"/>
              </a:rPr>
              <a:t>6- حسگر حضور:</a:t>
            </a:r>
            <a:endParaRPr lang="fa-IR" sz="1600" dirty="0">
              <a:latin typeface="Söhne"/>
            </a:endParaRPr>
          </a:p>
          <a:p>
            <a:pPr marL="0" indent="0" algn="r">
              <a:buNone/>
            </a:pPr>
            <a:r>
              <a:rPr lang="fa-IR" sz="1600" b="0" i="0" dirty="0">
                <a:effectLst/>
                <a:latin typeface="Söhne"/>
              </a:rPr>
              <a:t>برخی از قفل‌های هوشمند </a:t>
            </a:r>
            <a:r>
              <a:rPr lang="en-US" sz="1600" b="0" i="0" dirty="0">
                <a:effectLst/>
                <a:latin typeface="Söhne"/>
              </a:rPr>
              <a:t>August </a:t>
            </a:r>
            <a:r>
              <a:rPr lang="fa-IR" sz="1600" b="0" i="0" dirty="0">
                <a:effectLst/>
                <a:latin typeface="Söhne"/>
              </a:rPr>
              <a:t>ممکن است از حسگر حضور برای شناسایی حضور افراد نزدیک به درب استفاده کنند. این حسگر به کاهش احتمال اتصال غیرمجاز تردد میانه کمک می‌کند.</a:t>
            </a:r>
            <a:endParaRPr lang="fa-IR" sz="1600" b="1" dirty="0">
              <a:latin typeface="Söhne"/>
            </a:endParaRPr>
          </a:p>
          <a:p>
            <a:pPr marL="0" indent="0" algn="r">
              <a:buNone/>
            </a:pPr>
            <a:endParaRPr lang="en-US" sz="1600" dirty="0"/>
          </a:p>
        </p:txBody>
      </p:sp>
      <p:sp>
        <p:nvSpPr>
          <p:cNvPr id="22" name="Rectangle 21">
            <a:extLst>
              <a:ext uri="{FF2B5EF4-FFF2-40B4-BE49-F238E27FC236}">
                <a16:creationId xmlns:a16="http://schemas.microsoft.com/office/drawing/2014/main" id="{4007128E-F4EF-416E-856C-324C8C579A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6400800"/>
            <a:ext cx="12191999" cy="457198"/>
          </a:xfrm>
          <a:prstGeom prst="rect">
            <a:avLst/>
          </a:prstGeom>
          <a:gradFill>
            <a:gsLst>
              <a:gs pos="0">
                <a:schemeClr val="accent2"/>
              </a:gs>
              <a:gs pos="100000">
                <a:schemeClr val="accent6">
                  <a:lumMod val="75000"/>
                  <a:alpha val="94000"/>
                </a:scheme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F116E54-BBA2-4625-8E37-E6F2C9C66F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6400798"/>
            <a:ext cx="4038603" cy="448831"/>
          </a:xfrm>
          <a:prstGeom prst="rect">
            <a:avLst/>
          </a:prstGeom>
          <a:gradFill>
            <a:gsLst>
              <a:gs pos="0">
                <a:schemeClr val="accent5"/>
              </a:gs>
              <a:gs pos="99000">
                <a:schemeClr val="accent6">
                  <a:alpha val="48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descr="Islamic Azad University - Wikipedia">
            <a:extLst>
              <a:ext uri="{FF2B5EF4-FFF2-40B4-BE49-F238E27FC236}">
                <a16:creationId xmlns:a16="http://schemas.microsoft.com/office/drawing/2014/main" id="{65633ABA-761C-8624-971E-E4599001BA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2492" y="5824702"/>
            <a:ext cx="574359" cy="916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20556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E3AE8C3-8F65-40F4-BABE-E70F383014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alpha val="78000"/>
                </a:schemeClr>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2FC4764-B8D5-4F87-95DB-3125B2D12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9728" y="59346"/>
            <a:ext cx="4156527" cy="4037836"/>
          </a:xfrm>
          <a:prstGeom prst="rect">
            <a:avLst/>
          </a:prstGeom>
          <a:gradFill>
            <a:gsLst>
              <a:gs pos="0">
                <a:schemeClr val="accent5">
                  <a:alpha val="47000"/>
                </a:schemeClr>
              </a:gs>
              <a:gs pos="100000">
                <a:schemeClr val="accent4">
                  <a:alpha val="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4C1654F-94F5-497E-8ECF-F2A7E84D6A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68313" y="3587284"/>
            <a:ext cx="2501977" cy="4038601"/>
          </a:xfrm>
          <a:prstGeom prst="rect">
            <a:avLst/>
          </a:prstGeom>
          <a:gradFill>
            <a:gsLst>
              <a:gs pos="0">
                <a:schemeClr val="accent5">
                  <a:lumMod val="60000"/>
                  <a:lumOff val="40000"/>
                  <a:alpha val="0"/>
                </a:schemeClr>
              </a:gs>
              <a:gs pos="99000">
                <a:schemeClr val="accent2">
                  <a:alpha val="70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5254" y="969296"/>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58000">
                <a:schemeClr val="bg1">
                  <a:alpha val="0"/>
                </a:schemeClr>
              </a:gs>
              <a:gs pos="100000">
                <a:schemeClr val="accent6">
                  <a:alpha val="35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844C683-8C76-D1DE-3754-E41E8A4FAFEB}"/>
              </a:ext>
            </a:extLst>
          </p:cNvPr>
          <p:cNvSpPr>
            <a:spLocks noGrp="1"/>
          </p:cNvSpPr>
          <p:nvPr>
            <p:ph type="title"/>
          </p:nvPr>
        </p:nvSpPr>
        <p:spPr>
          <a:xfrm>
            <a:off x="409518" y="586855"/>
            <a:ext cx="3258570" cy="3387497"/>
          </a:xfrm>
        </p:spPr>
        <p:txBody>
          <a:bodyPr anchor="b">
            <a:normAutofit/>
          </a:bodyPr>
          <a:lstStyle/>
          <a:p>
            <a:pPr algn="r"/>
            <a:r>
              <a:rPr lang="fa-IR" sz="3200">
                <a:solidFill>
                  <a:schemeClr val="bg1"/>
                </a:solidFill>
              </a:rPr>
              <a:t>حسگر های قفل هوشمند </a:t>
            </a:r>
            <a:br>
              <a:rPr lang="en-US" sz="3200">
                <a:solidFill>
                  <a:schemeClr val="bg1"/>
                </a:solidFill>
              </a:rPr>
            </a:br>
            <a:r>
              <a:rPr lang="en-US" sz="3200">
                <a:solidFill>
                  <a:schemeClr val="bg1"/>
                </a:solidFill>
              </a:rPr>
              <a:t>August smart Lock</a:t>
            </a:r>
          </a:p>
        </p:txBody>
      </p:sp>
      <p:sp>
        <p:nvSpPr>
          <p:cNvPr id="3" name="Content Placeholder 2">
            <a:extLst>
              <a:ext uri="{FF2B5EF4-FFF2-40B4-BE49-F238E27FC236}">
                <a16:creationId xmlns:a16="http://schemas.microsoft.com/office/drawing/2014/main" id="{F1A10EFB-68CF-092E-1A2B-93005BEF3D88}"/>
              </a:ext>
            </a:extLst>
          </p:cNvPr>
          <p:cNvSpPr>
            <a:spLocks noGrp="1"/>
          </p:cNvSpPr>
          <p:nvPr>
            <p:ph idx="1"/>
          </p:nvPr>
        </p:nvSpPr>
        <p:spPr>
          <a:xfrm>
            <a:off x="4581727" y="833535"/>
            <a:ext cx="3025303" cy="5361991"/>
          </a:xfrm>
        </p:spPr>
        <p:txBody>
          <a:bodyPr anchor="ctr">
            <a:normAutofit/>
          </a:bodyPr>
          <a:lstStyle/>
          <a:p>
            <a:pPr marL="0" indent="0" algn="r">
              <a:lnSpc>
                <a:spcPct val="110000"/>
              </a:lnSpc>
              <a:buNone/>
            </a:pPr>
            <a:r>
              <a:rPr lang="fa-IR" sz="900" b="1" i="0">
                <a:effectLst/>
                <a:latin typeface="Söhne"/>
              </a:rPr>
              <a:t>1-بلوتوث:</a:t>
            </a:r>
            <a:endParaRPr lang="fa-IR" sz="900" b="1">
              <a:latin typeface="Söhne"/>
            </a:endParaRPr>
          </a:p>
          <a:p>
            <a:pPr marL="0" indent="0" algn="r">
              <a:lnSpc>
                <a:spcPct val="110000"/>
              </a:lnSpc>
              <a:buNone/>
            </a:pPr>
            <a:r>
              <a:rPr lang="en-US" sz="900" b="0" i="0">
                <a:effectLst/>
                <a:latin typeface="Söhne"/>
              </a:rPr>
              <a:t>August Smart Lock </a:t>
            </a:r>
            <a:r>
              <a:rPr lang="fa-IR" sz="900" b="0" i="0">
                <a:effectLst/>
                <a:latin typeface="Söhne"/>
              </a:rPr>
              <a:t>از تکنولوژی بلوتوث برای ارتباط با دستگاه‌های هوشمند مختلف مانند تلفن‌های هوشمند یا تبلت‌ها استفاده می‌کند. این ارتباط بی‌سیم به کاربران این امکان را می‌دهد که از راه دور قفل را کنترل کرده و تنظیمات مختلف را انجام دهند.</a:t>
            </a:r>
          </a:p>
          <a:p>
            <a:pPr marL="0" indent="0" algn="r">
              <a:lnSpc>
                <a:spcPct val="110000"/>
              </a:lnSpc>
              <a:buNone/>
            </a:pPr>
            <a:r>
              <a:rPr lang="fa-IR" sz="900" b="1">
                <a:latin typeface="Söhne"/>
              </a:rPr>
              <a:t>2- حسگر تشخیص چهره:</a:t>
            </a:r>
          </a:p>
          <a:p>
            <a:pPr marL="0" indent="0" algn="r">
              <a:lnSpc>
                <a:spcPct val="110000"/>
              </a:lnSpc>
              <a:buNone/>
            </a:pPr>
            <a:r>
              <a:rPr lang="fa-IR" sz="900" b="0" i="0">
                <a:effectLst/>
                <a:latin typeface="Söhne"/>
              </a:rPr>
              <a:t>برخی از نسخه‌های </a:t>
            </a:r>
            <a:r>
              <a:rPr lang="en-US" sz="900" b="0" i="0">
                <a:effectLst/>
                <a:latin typeface="Söhne"/>
              </a:rPr>
              <a:t>August Smart Lock </a:t>
            </a:r>
            <a:r>
              <a:rPr lang="fa-IR" sz="900" b="0" i="0">
                <a:effectLst/>
                <a:latin typeface="Söhne"/>
              </a:rPr>
              <a:t>از حسگر تشخیص چهره نیز بهره می‌برند. این حسگر به شناسایی چهره‌های مجاز برای دسترسی به فضاها کمک می‌کند.</a:t>
            </a:r>
          </a:p>
          <a:p>
            <a:pPr marL="0" indent="0" algn="r">
              <a:lnSpc>
                <a:spcPct val="110000"/>
              </a:lnSpc>
              <a:buNone/>
            </a:pPr>
            <a:r>
              <a:rPr lang="fa-IR" sz="900" b="1">
                <a:latin typeface="Söhne"/>
              </a:rPr>
              <a:t>3- حسگر اثر انگشت:</a:t>
            </a:r>
          </a:p>
          <a:p>
            <a:pPr marL="0" indent="0" algn="r">
              <a:lnSpc>
                <a:spcPct val="110000"/>
              </a:lnSpc>
              <a:buNone/>
            </a:pPr>
            <a:r>
              <a:rPr lang="fa-IR" sz="900" b="0" i="0">
                <a:effectLst/>
                <a:latin typeface="Söhne"/>
              </a:rPr>
              <a:t>برخی از مدل‌های </a:t>
            </a:r>
            <a:r>
              <a:rPr lang="en-US" sz="900" b="0" i="0">
                <a:effectLst/>
                <a:latin typeface="Söhne"/>
              </a:rPr>
              <a:t>August Smart Lock </a:t>
            </a:r>
            <a:r>
              <a:rPr lang="fa-IR" sz="900" b="0" i="0">
                <a:effectLst/>
                <a:latin typeface="Söhne"/>
              </a:rPr>
              <a:t>از حسگر اثر انگشت برای شناسایی اثر انگشت‌های مجاز جهت دسترسی به فضاها استفاده می‌کنند.</a:t>
            </a:r>
          </a:p>
          <a:p>
            <a:pPr marL="0" indent="0" algn="r">
              <a:lnSpc>
                <a:spcPct val="110000"/>
              </a:lnSpc>
              <a:buNone/>
            </a:pPr>
            <a:r>
              <a:rPr lang="fa-IR" sz="900" b="1">
                <a:latin typeface="Söhne"/>
              </a:rPr>
              <a:t>4- کارت رادیو فریکونسی آیدنتیفیکیشن:</a:t>
            </a:r>
          </a:p>
          <a:p>
            <a:pPr marL="0" indent="0" algn="r">
              <a:lnSpc>
                <a:spcPct val="110000"/>
              </a:lnSpc>
              <a:buNone/>
            </a:pPr>
            <a:r>
              <a:rPr lang="fa-IR" sz="900" b="0" i="0">
                <a:effectLst/>
                <a:latin typeface="Söhne"/>
              </a:rPr>
              <a:t>این حسگر از کارت‌های </a:t>
            </a:r>
            <a:r>
              <a:rPr lang="en-US" sz="900" b="0" i="0">
                <a:effectLst/>
                <a:latin typeface="Söhne"/>
              </a:rPr>
              <a:t>RFID </a:t>
            </a:r>
            <a:r>
              <a:rPr lang="fa-IR" sz="900" b="0" i="0">
                <a:effectLst/>
                <a:latin typeface="Söhne"/>
              </a:rPr>
              <a:t>برای شناسایی و اعطای دسترسی به فضاها استفاده می‌کند. کارت‌های </a:t>
            </a:r>
            <a:r>
              <a:rPr lang="en-US" sz="900" b="0" i="0">
                <a:effectLst/>
                <a:latin typeface="Söhne"/>
              </a:rPr>
              <a:t>RFID </a:t>
            </a:r>
            <a:r>
              <a:rPr lang="fa-IR" sz="900" b="0" i="0">
                <a:effectLst/>
                <a:latin typeface="Söhne"/>
              </a:rPr>
              <a:t>با نزدیک کردن به قفل امکان باز شدن در را فراهم می‌کنند.</a:t>
            </a:r>
            <a:endParaRPr lang="fa-IR" sz="900" b="1">
              <a:latin typeface="Söhne"/>
            </a:endParaRPr>
          </a:p>
          <a:p>
            <a:pPr marL="0" indent="0" algn="r">
              <a:lnSpc>
                <a:spcPct val="110000"/>
              </a:lnSpc>
              <a:buNone/>
            </a:pPr>
            <a:r>
              <a:rPr lang="fa-IR" sz="900" b="1">
                <a:latin typeface="Söhne"/>
              </a:rPr>
              <a:t>5- کلید الکترونیکی:</a:t>
            </a:r>
          </a:p>
          <a:p>
            <a:pPr marL="0" indent="0" algn="r">
              <a:lnSpc>
                <a:spcPct val="110000"/>
              </a:lnSpc>
              <a:buNone/>
            </a:pPr>
            <a:r>
              <a:rPr lang="fa-IR" sz="900" b="0" i="0">
                <a:effectLst/>
                <a:latin typeface="Söhne"/>
              </a:rPr>
              <a:t>بعضی از مدل‌های </a:t>
            </a:r>
            <a:r>
              <a:rPr lang="en-US" sz="900" b="0" i="0">
                <a:effectLst/>
                <a:latin typeface="Söhne"/>
              </a:rPr>
              <a:t>August Smart Lock </a:t>
            </a:r>
            <a:r>
              <a:rPr lang="fa-IR" sz="900" b="0" i="0">
                <a:effectLst/>
                <a:latin typeface="Söhne"/>
              </a:rPr>
              <a:t>از کلیدهای الکترونیکی برای ارائه دسترسی به کاربران مختلف استفاده می‌کنند. این کلیدها معمولاً به صورت دیجیتال از طریق نرم‌افزار یا برنامه‌های مدیریت تعبیه شده در دستگاه‌های هوشمند تعریف می‌شوند.</a:t>
            </a:r>
          </a:p>
          <a:p>
            <a:pPr marL="0" indent="0" algn="r">
              <a:lnSpc>
                <a:spcPct val="110000"/>
              </a:lnSpc>
              <a:buNone/>
            </a:pPr>
            <a:r>
              <a:rPr lang="fa-IR" sz="900" b="1">
                <a:latin typeface="Söhne"/>
              </a:rPr>
              <a:t>6- حسگر حضور:</a:t>
            </a:r>
            <a:endParaRPr lang="fa-IR" sz="900">
              <a:latin typeface="Söhne"/>
            </a:endParaRPr>
          </a:p>
          <a:p>
            <a:pPr marL="0" indent="0" algn="r">
              <a:lnSpc>
                <a:spcPct val="110000"/>
              </a:lnSpc>
              <a:buNone/>
            </a:pPr>
            <a:r>
              <a:rPr lang="fa-IR" sz="900" b="0" i="0">
                <a:effectLst/>
                <a:latin typeface="Söhne"/>
              </a:rPr>
              <a:t>برخی از قفل‌های هوشمند </a:t>
            </a:r>
            <a:r>
              <a:rPr lang="en-US" sz="900" b="0" i="0">
                <a:effectLst/>
                <a:latin typeface="Söhne"/>
              </a:rPr>
              <a:t>August </a:t>
            </a:r>
            <a:r>
              <a:rPr lang="fa-IR" sz="900" b="0" i="0">
                <a:effectLst/>
                <a:latin typeface="Söhne"/>
              </a:rPr>
              <a:t>ممکن است از حسگر حضور برای شناسایی حضور افراد نزدیک به درب استفاده کنند. این حسگر به کاهش احتمال اتصال غیرمجاز تردد میانه کمک می‌کند.</a:t>
            </a:r>
            <a:endParaRPr lang="fa-IR" sz="900" b="1" dirty="0">
              <a:latin typeface="Söhne"/>
            </a:endParaRPr>
          </a:p>
        </p:txBody>
      </p:sp>
      <p:pic>
        <p:nvPicPr>
          <p:cNvPr id="32" name="Picture 31" descr="Three yellow school lockers">
            <a:extLst>
              <a:ext uri="{FF2B5EF4-FFF2-40B4-BE49-F238E27FC236}">
                <a16:creationId xmlns:a16="http://schemas.microsoft.com/office/drawing/2014/main" id="{99070C26-26B8-F300-B787-6D883A0D8782}"/>
              </a:ext>
            </a:extLst>
          </p:cNvPr>
          <p:cNvPicPr>
            <a:picLocks noChangeAspect="1"/>
          </p:cNvPicPr>
          <p:nvPr/>
        </p:nvPicPr>
        <p:blipFill rotWithShape="1">
          <a:blip r:embed="rId2"/>
          <a:srcRect l="25530" r="33842" b="1"/>
          <a:stretch/>
        </p:blipFill>
        <p:spPr>
          <a:xfrm>
            <a:off x="8109502" y="10"/>
            <a:ext cx="4082498" cy="6857990"/>
          </a:xfrm>
          <a:prstGeom prst="rect">
            <a:avLst/>
          </a:prstGeom>
        </p:spPr>
      </p:pic>
      <p:pic>
        <p:nvPicPr>
          <p:cNvPr id="7" name="Picture 2" descr="Islamic Azad University - Wikipedia">
            <a:extLst>
              <a:ext uri="{FF2B5EF4-FFF2-40B4-BE49-F238E27FC236}">
                <a16:creationId xmlns:a16="http://schemas.microsoft.com/office/drawing/2014/main" id="{DEF8F7AD-1386-C1EC-D31B-904B14CB55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2492" y="5824702"/>
            <a:ext cx="574359" cy="916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42322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GradientRiseVTI">
  <a:themeElements>
    <a:clrScheme name="AnalogousFromDarkSeedLeftStep">
      <a:dk1>
        <a:srgbClr val="000000"/>
      </a:dk1>
      <a:lt1>
        <a:srgbClr val="FFFFFF"/>
      </a:lt1>
      <a:dk2>
        <a:srgbClr val="1F1833"/>
      </a:dk2>
      <a:lt2>
        <a:srgbClr val="F0F3F2"/>
      </a:lt2>
      <a:accent1>
        <a:srgbClr val="E72983"/>
      </a:accent1>
      <a:accent2>
        <a:srgbClr val="D517C0"/>
      </a:accent2>
      <a:accent3>
        <a:srgbClr val="AD29E7"/>
      </a:accent3>
      <a:accent4>
        <a:srgbClr val="501DD6"/>
      </a:accent4>
      <a:accent5>
        <a:srgbClr val="2943E7"/>
      </a:accent5>
      <a:accent6>
        <a:srgbClr val="1781D5"/>
      </a:accent6>
      <a:hlink>
        <a:srgbClr val="433FBF"/>
      </a:hlink>
      <a:folHlink>
        <a:srgbClr val="7F7F7F"/>
      </a:folHlink>
    </a:clrScheme>
    <a:fontScheme name="Avenir">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otalTime>176</TotalTime>
  <Words>2316</Words>
  <Application>Microsoft Office PowerPoint</Application>
  <PresentationFormat>Widescreen</PresentationFormat>
  <Paragraphs>132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Gill Sans Nova</vt:lpstr>
      <vt:lpstr>IRANSansX-regular</vt:lpstr>
      <vt:lpstr>Söhne</vt:lpstr>
      <vt:lpstr>GradientRiseVTI</vt:lpstr>
      <vt:lpstr>قفل های هوشمند</vt:lpstr>
      <vt:lpstr>فهرست عناوین</vt:lpstr>
      <vt:lpstr>معرفی قفل های هوشمند</vt:lpstr>
      <vt:lpstr>معرفی قفل های هوشمند</vt:lpstr>
      <vt:lpstr>معرفی قفل های هوشمند</vt:lpstr>
      <vt:lpstr>معرفی قفل های هوشمند</vt:lpstr>
      <vt:lpstr>معرفی قفل هوشمند august smart lock</vt:lpstr>
      <vt:lpstr>حسگر های قفل هوشمند  August smart Lock</vt:lpstr>
      <vt:lpstr>حسگر های قفل هوشمند  August smart Lock</vt:lpstr>
      <vt:lpstr>جدول حالات قفل هوشمند  August smart lock</vt:lpstr>
      <vt:lpstr>معرفی چند زبان برنامه نویسی (مناسب برای قفل هوشمند)</vt:lpstr>
      <vt:lpstr>مثالی از جدول حالات (به زبان برنامه نویسی پایتون)</vt:lpstr>
      <vt:lpstr>نتیجه گیری و سوالات متداول</vt:lpstr>
      <vt:lpstr>منابع</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قفل های هوشمند</dc:title>
  <dc:creator>Aidin Bagherinejad</dc:creator>
  <cp:lastModifiedBy>Aidin Bagherinejad</cp:lastModifiedBy>
  <cp:revision>6</cp:revision>
  <dcterms:created xsi:type="dcterms:W3CDTF">2023-12-29T07:18:58Z</dcterms:created>
  <dcterms:modified xsi:type="dcterms:W3CDTF">2023-12-29T10:15:21Z</dcterms:modified>
</cp:coreProperties>
</file>