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0"/>
  </p:notesMasterIdLst>
  <p:sldIdLst>
    <p:sldId id="263" r:id="rId3"/>
    <p:sldId id="256" r:id="rId4"/>
    <p:sldId id="262" r:id="rId5"/>
    <p:sldId id="257" r:id="rId6"/>
    <p:sldId id="265" r:id="rId7"/>
    <p:sldId id="281" r:id="rId8"/>
    <p:sldId id="279" r:id="rId9"/>
    <p:sldId id="258" r:id="rId10"/>
    <p:sldId id="271" r:id="rId11"/>
    <p:sldId id="272" r:id="rId12"/>
    <p:sldId id="274" r:id="rId13"/>
    <p:sldId id="282" r:id="rId14"/>
    <p:sldId id="275" r:id="rId15"/>
    <p:sldId id="280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AC266-FF50-4AE8-8525-AEEB6326BD7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ECBC-2D81-4C20-8D60-C924ACE7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7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44C4B-E218-4158-810E-47EF8FD635FD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5/8/2017 10:51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2990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4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5D95B-184A-46ED-A5C4-612AE43248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9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5/8/2017 10:51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7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7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5/8/2017 10:51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416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8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5/8/2017 10:51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144796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5/8/2017 10:51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5/8/2017 10:51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9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85" y="1622479"/>
            <a:ext cx="10871615" cy="391189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1090961" y="1622479"/>
            <a:ext cx="7021994" cy="3959771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1" name="TextBox 10"/>
          <p:cNvSpPr txBox="1"/>
          <p:nvPr/>
        </p:nvSpPr>
        <p:spPr bwMode="black">
          <a:xfrm>
            <a:off x="288431" y="2607160"/>
            <a:ext cx="11653523" cy="1104475"/>
          </a:xfrm>
          <a:prstGeom prst="rect">
            <a:avLst/>
          </a:prstGeom>
          <a:noFill/>
        </p:spPr>
        <p:txBody>
          <a:bodyPr wrap="square" lIns="134464" tIns="143428" rIns="134464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/>
        </p:nvSpPr>
        <p:spPr bwMode="black">
          <a:xfrm>
            <a:off x="288431" y="3578425"/>
            <a:ext cx="9994611" cy="724246"/>
          </a:xfrm>
          <a:prstGeom prst="rect">
            <a:avLst/>
          </a:prstGeom>
          <a:noFill/>
        </p:spPr>
        <p:txBody>
          <a:bodyPr wrap="square" lIns="134464" tIns="143428" rIns="134464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137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137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1004020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262389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140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8497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003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6965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5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722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05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0385" y="1622479"/>
            <a:ext cx="10871615" cy="3911891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090961" y="1622479"/>
            <a:ext cx="7021994" cy="3959771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88431" y="2607160"/>
            <a:ext cx="11653523" cy="1104475"/>
          </a:xfrm>
          <a:prstGeom prst="rect">
            <a:avLst/>
          </a:prstGeom>
          <a:noFill/>
        </p:spPr>
        <p:txBody>
          <a:bodyPr wrap="square" lIns="134464" tIns="143428" rIns="134464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88431" y="3578425"/>
            <a:ext cx="9994611" cy="724246"/>
          </a:xfrm>
          <a:prstGeom prst="rect">
            <a:avLst/>
          </a:prstGeom>
          <a:noFill/>
        </p:spPr>
        <p:txBody>
          <a:bodyPr wrap="square" lIns="134464" tIns="143428" rIns="134464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137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137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303533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6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235467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6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3380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67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0495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4523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30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877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2084186"/>
            <a:ext cx="7171398" cy="1793090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4777115"/>
            <a:ext cx="7171398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8338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026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443015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474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393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250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2524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2249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21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7883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20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1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65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82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733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069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2084186"/>
            <a:ext cx="7171398" cy="1793090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4777115"/>
            <a:ext cx="7171398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71798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557682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9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1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batch-shipy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4.emf"/><Relationship Id="rId7" Type="http://schemas.openxmlformats.org/officeDocument/2006/relationships/image" Target="../media/image27.emf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microsoft.com/office/2007/relationships/hdphoto" Target="../media/hdphoto1.wdp"/><Relationship Id="rId5" Type="http://schemas.openxmlformats.org/officeDocument/2006/relationships/image" Target="../media/image10.emf"/><Relationship Id="rId10" Type="http://schemas.openxmlformats.org/officeDocument/2006/relationships/image" Target="../media/image29.png"/><Relationship Id="rId4" Type="http://schemas.openxmlformats.org/officeDocument/2006/relationships/image" Target="../media/image25.emf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ka.ms/deep-learning-at-scal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batch/batch-technical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en-us/azure/batch/batch-technical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1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Shipyard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44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Tool to help provision and execute batch processing, HPC, and AI Docker workloads on Azure Batch compute pools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Run </a:t>
            </a:r>
            <a:r>
              <a:rPr lang="en-US" i="1" dirty="0" err="1"/>
              <a:t>Dockerized</a:t>
            </a:r>
            <a:r>
              <a:rPr lang="en-US" i="1" dirty="0"/>
              <a:t> tasks with simple configuration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Built on Python</a:t>
            </a:r>
          </a:p>
          <a:p>
            <a:pPr marL="0" indent="0">
              <a:buNone/>
            </a:pPr>
            <a:r>
              <a:rPr lang="en-US" dirty="0"/>
              <a:t>Open source community project </a:t>
            </a:r>
          </a:p>
          <a:p>
            <a:pPr marL="0" indent="0">
              <a:buNone/>
            </a:pPr>
            <a:r>
              <a:rPr lang="en-US" dirty="0"/>
              <a:t>Get ideas out for feedback and to unblock customers </a:t>
            </a:r>
          </a:p>
          <a:p>
            <a:pPr marL="0" indent="0">
              <a:buNone/>
            </a:pPr>
            <a:r>
              <a:rPr lang="en-US" dirty="0"/>
              <a:t>Features may move into Batch Service and SDK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4" y="6402167"/>
            <a:ext cx="75420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https://github.com/Azure/batch-shipyard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841C-2B01-4104-A615-72B919488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231" y="4964164"/>
            <a:ext cx="2243769" cy="18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2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Batch Shipyard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62205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Docker Host Engine installation </a:t>
            </a:r>
            <a:r>
              <a:rPr lang="en-US" sz="2000" dirty="0"/>
              <a:t>tuned for Azure Batch and images deployed to nodes with support for private registries, including Azure Container Registry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Data movement for jobs </a:t>
            </a:r>
            <a:r>
              <a:rPr lang="en-US" sz="2000" dirty="0"/>
              <a:t>between locally accessible storage systems, remote filesystems, Azure Blob or File Storage, and compute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Standalone remote filesystem provisioning and auto-linking</a:t>
            </a:r>
            <a:r>
              <a:rPr lang="en-US" sz="2000" dirty="0"/>
              <a:t> these filesystems to compute nodes with support for NFS and </a:t>
            </a:r>
            <a:r>
              <a:rPr lang="en-US" sz="2000" dirty="0" err="1"/>
              <a:t>GlusterFS</a:t>
            </a:r>
            <a:r>
              <a:rPr lang="en-US" sz="2000" dirty="0"/>
              <a:t> distributed network file systems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Full pass-through of the Batch API </a:t>
            </a:r>
            <a:r>
              <a:rPr lang="en-US" sz="2000" dirty="0"/>
              <a:t>to Docker containers executed on compute nodes allowing complex processing pipelines and </a:t>
            </a:r>
            <a:r>
              <a:rPr lang="en-US" sz="2000" dirty="0" err="1"/>
              <a:t>DAGs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Transparent support for GPU and InfiniBand/RDMA </a:t>
            </a:r>
            <a:r>
              <a:rPr lang="en-US" sz="2000" dirty="0"/>
              <a:t>to Docker containers with automatic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Multi-instance tasks </a:t>
            </a:r>
            <a:r>
              <a:rPr lang="en-US" sz="2000" dirty="0"/>
              <a:t>for </a:t>
            </a:r>
            <a:r>
              <a:rPr lang="en-US" sz="2000" dirty="0" err="1"/>
              <a:t>Dockerized</a:t>
            </a:r>
            <a:r>
              <a:rPr lang="en-US" sz="2000" dirty="0"/>
              <a:t> </a:t>
            </a:r>
            <a:r>
              <a:rPr lang="en-US" sz="2000" dirty="0" err="1"/>
              <a:t>MPI</a:t>
            </a:r>
            <a:r>
              <a:rPr lang="en-US" sz="2000" dirty="0"/>
              <a:t> and multi-node cluster applications with automatic job completion and Docker task termination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Automatic setup of SSH</a:t>
            </a:r>
            <a:r>
              <a:rPr lang="en-US" sz="2000" dirty="0"/>
              <a:t> users to all nodes and optional tunneling to Docker hosts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Azure Function App integration</a:t>
            </a:r>
            <a:r>
              <a:rPr lang="en-US" sz="2000" dirty="0"/>
              <a:t> and support as an execution target for triggers</a:t>
            </a:r>
          </a:p>
        </p:txBody>
      </p:sp>
    </p:spTree>
    <p:extLst>
      <p:ext uri="{BB962C8B-B14F-4D97-AF65-F5344CB8AC3E}">
        <p14:creationId xmlns:p14="http://schemas.microsoft.com/office/powerpoint/2010/main" val="793398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59B82467-97EF-42F6-A48B-A625B4B46C1C}"/>
              </a:ext>
            </a:extLst>
          </p:cNvPr>
          <p:cNvSpPr txBox="1"/>
          <p:nvPr/>
        </p:nvSpPr>
        <p:spPr>
          <a:xfrm>
            <a:off x="3655809" y="934934"/>
            <a:ext cx="1361848" cy="184973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Allocate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Jobs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322E2E-A871-4CC9-A4F4-C508318F7C95}"/>
              </a:ext>
            </a:extLst>
          </p:cNvPr>
          <p:cNvSpPr/>
          <p:nvPr/>
        </p:nvSpPr>
        <p:spPr bwMode="auto">
          <a:xfrm>
            <a:off x="5526321" y="1060648"/>
            <a:ext cx="4912046" cy="4634360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Shipyard Compute Pool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7B822-AC7A-4652-B798-576B0B83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917" y="4125138"/>
            <a:ext cx="1283588" cy="1156475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B333968-E0CD-4A34-B93B-D0122E596A7B}"/>
              </a:ext>
            </a:extLst>
          </p:cNvPr>
          <p:cNvGrpSpPr/>
          <p:nvPr/>
        </p:nvGrpSpPr>
        <p:grpSpPr>
          <a:xfrm>
            <a:off x="5809808" y="1209777"/>
            <a:ext cx="4375807" cy="2596556"/>
            <a:chOff x="4994562" y="1303354"/>
            <a:chExt cx="4375807" cy="25965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E0C8B1-242A-48EA-B727-ED43C15BBE10}"/>
                </a:ext>
              </a:extLst>
            </p:cNvPr>
            <p:cNvSpPr/>
            <p:nvPr/>
          </p:nvSpPr>
          <p:spPr bwMode="auto">
            <a:xfrm>
              <a:off x="4994562" y="1303354"/>
              <a:ext cx="4375807" cy="2596556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accent6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accent6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accent6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accent6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Batch Pool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9F2BCE-3E52-47AC-9C88-B49C0766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8232" y="1484578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B3C7CA-5AC1-4C42-9698-95824EB0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60" y="1484578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61C204-0BD9-4070-8609-F2AA690C1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8887" y="1484578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2BA906E-D8E4-4AB6-A9A3-9A32FEB1E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4214" y="1484578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A14CDD-0A99-42EC-AA2A-5691307CB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8232" y="2255273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E0D829-65CD-4739-B6DB-2F49377CA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60" y="2255273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B0D82B-3EAE-4B19-AE04-1E97C9A95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8887" y="2255273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A69487-5285-486A-A333-E7B5C99A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4214" y="2255273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026" name="Picture 2" descr="https://azure.microsoft.com/svghandler/virtual-network/?width=600&amp;height=315">
              <a:extLst>
                <a:ext uri="{FF2B5EF4-FFF2-40B4-BE49-F238E27FC236}">
                  <a16:creationId xmlns:a16="http://schemas.microsoft.com/office/drawing/2014/main" id="{00465CF7-8335-45EF-815D-6C09122FE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820" y="3445299"/>
              <a:ext cx="566448" cy="292468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azurecomcdn.azureedge.net/cvt-057f67f752909ee5ecdf803ee25c26944e7337713b3e7111739f2dab2ccc2bf6/images/page/services/load-balancer/01-simplify.png">
              <a:extLst>
                <a:ext uri="{FF2B5EF4-FFF2-40B4-BE49-F238E27FC236}">
                  <a16:creationId xmlns:a16="http://schemas.microsoft.com/office/drawing/2014/main" id="{5BE96475-70E7-4E94-8F51-CC5949B65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336" y="3346849"/>
              <a:ext cx="647088" cy="429563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azurecomcdn.azureedge.net/cvt-4c210654e280636c85b81aae4511f99613c7de5d03801bf44dc15fe823371003/images/page/services/batch/we-take-care-of-scale.png">
              <a:extLst>
                <a:ext uri="{FF2B5EF4-FFF2-40B4-BE49-F238E27FC236}">
                  <a16:creationId xmlns:a16="http://schemas.microsoft.com/office/drawing/2014/main" id="{A2BEFE51-401A-49CD-8537-E28D6698B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26" y="3075587"/>
              <a:ext cx="988554" cy="624992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azure.microsoft.com/svghandler/managed-disks/?width=600&amp;height=315">
              <a:extLst>
                <a:ext uri="{FF2B5EF4-FFF2-40B4-BE49-F238E27FC236}">
                  <a16:creationId xmlns:a16="http://schemas.microsoft.com/office/drawing/2014/main" id="{1548C004-5A58-412A-B027-26DDF340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232" y="3411925"/>
              <a:ext cx="713686" cy="368491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Image result for azure storage icon">
            <a:extLst>
              <a:ext uri="{FF2B5EF4-FFF2-40B4-BE49-F238E27FC236}">
                <a16:creationId xmlns:a16="http://schemas.microsoft.com/office/drawing/2014/main" id="{601B5B62-3C2E-4A77-B8C9-5F8381B3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41" y="4176770"/>
            <a:ext cx="825857" cy="8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4E1191C-D0C3-4FB1-86BF-41676AAEE53C}"/>
              </a:ext>
            </a:extLst>
          </p:cNvPr>
          <p:cNvGrpSpPr/>
          <p:nvPr/>
        </p:nvGrpSpPr>
        <p:grpSpPr>
          <a:xfrm>
            <a:off x="8532446" y="364959"/>
            <a:ext cx="3431649" cy="3077799"/>
            <a:chOff x="8299881" y="3446584"/>
            <a:chExt cx="3431649" cy="307779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72EF41B-FCB9-4A5D-A1CC-AF7EDD234E16}"/>
                </a:ext>
              </a:extLst>
            </p:cNvPr>
            <p:cNvSpPr/>
            <p:nvPr/>
          </p:nvSpPr>
          <p:spPr bwMode="auto">
            <a:xfrm>
              <a:off x="8299881" y="3446584"/>
              <a:ext cx="3431649" cy="3077799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Batch Shipyard Compute Node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E2C32C-5F2B-439D-8B1B-20E62120A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20000" contrast="-20000"/>
            </a:blip>
            <a:stretch>
              <a:fillRect/>
            </a:stretch>
          </p:blipFill>
          <p:spPr>
            <a:xfrm>
              <a:off x="8571583" y="3592482"/>
              <a:ext cx="2888243" cy="2692714"/>
            </a:xfrm>
            <a:prstGeom prst="rect">
              <a:avLst/>
            </a:prstGeom>
          </p:spPr>
        </p:pic>
        <p:pic>
          <p:nvPicPr>
            <p:cNvPr id="1042" name="Picture 18" descr="Related image">
              <a:extLst>
                <a:ext uri="{FF2B5EF4-FFF2-40B4-BE49-F238E27FC236}">
                  <a16:creationId xmlns:a16="http://schemas.microsoft.com/office/drawing/2014/main" id="{028EE421-B1A4-4E9F-945D-4B1DAE42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795" y="4768349"/>
              <a:ext cx="1163014" cy="116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elated image">
              <a:extLst>
                <a:ext uri="{FF2B5EF4-FFF2-40B4-BE49-F238E27FC236}">
                  <a16:creationId xmlns:a16="http://schemas.microsoft.com/office/drawing/2014/main" id="{EC4C02DD-A0DF-4A05-B997-22328AAC95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25" t="6263" r="17928" b="44087"/>
            <a:stretch/>
          </p:blipFill>
          <p:spPr bwMode="auto">
            <a:xfrm>
              <a:off x="10638294" y="4941428"/>
              <a:ext cx="957384" cy="79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C9FFFC-E47E-4366-A04C-D7A421A3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6331" y="3764904"/>
              <a:ext cx="1298745" cy="832277"/>
            </a:xfrm>
            <a:prstGeom prst="rect">
              <a:avLst/>
            </a:prstGeom>
          </p:spPr>
        </p:pic>
        <p:pic>
          <p:nvPicPr>
            <p:cNvPr id="1050" name="Picture 26" descr="https://qrl.dell.com/Files/en-us/Images/servers/icon/icon_infiniBand.png">
              <a:extLst>
                <a:ext uri="{FF2B5EF4-FFF2-40B4-BE49-F238E27FC236}">
                  <a16:creationId xmlns:a16="http://schemas.microsoft.com/office/drawing/2014/main" id="{0213FDC4-A4C0-4F43-905D-887B58E5C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5371" y="4732773"/>
              <a:ext cx="1274136" cy="1274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Image result for network file system icon">
            <a:extLst>
              <a:ext uri="{FF2B5EF4-FFF2-40B4-BE49-F238E27FC236}">
                <a16:creationId xmlns:a16="http://schemas.microsoft.com/office/drawing/2014/main" id="{FA5858CD-3BFF-4160-BBF5-708AAE48F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28" y="3987557"/>
            <a:ext cx="1050494" cy="105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3838FE8-9ED4-4E22-B5F6-BDACC343EAF1}"/>
              </a:ext>
            </a:extLst>
          </p:cNvPr>
          <p:cNvGrpSpPr/>
          <p:nvPr/>
        </p:nvGrpSpPr>
        <p:grpSpPr>
          <a:xfrm>
            <a:off x="3456123" y="5002627"/>
            <a:ext cx="1579691" cy="1705749"/>
            <a:chOff x="6628393" y="1886733"/>
            <a:chExt cx="1579691" cy="170574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CE28C9C-1DF4-49AE-9311-5D72809E7D49}"/>
                </a:ext>
              </a:extLst>
            </p:cNvPr>
            <p:cNvSpPr/>
            <p:nvPr/>
          </p:nvSpPr>
          <p:spPr bwMode="auto">
            <a:xfrm>
              <a:off x="6628393" y="1886733"/>
              <a:ext cx="1579691" cy="1705749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Batch Shipyard </a:t>
              </a:r>
              <a:r>
                <a:rPr lang="en-US" sz="1600" b="1" dirty="0" err="1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RemoteFS</a:t>
              </a:r>
              <a:endParaRPr lang="en-US" sz="16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D8A83B1-FA0A-49C5-B73A-C75C580BA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6010" y="1992062"/>
              <a:ext cx="786538" cy="733292"/>
            </a:xfrm>
            <a:prstGeom prst="rect">
              <a:avLst/>
            </a:prstGeom>
          </p:spPr>
        </p:pic>
        <p:pic>
          <p:nvPicPr>
            <p:cNvPr id="48" name="Picture 32" descr="Image result for azure managed disks">
              <a:extLst>
                <a:ext uri="{FF2B5EF4-FFF2-40B4-BE49-F238E27FC236}">
                  <a16:creationId xmlns:a16="http://schemas.microsoft.com/office/drawing/2014/main" id="{3D1B2070-EC39-4097-A858-774A21F36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56" y="2421655"/>
              <a:ext cx="740428" cy="38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8" descr="Image result for network file system icon">
              <a:extLst>
                <a:ext uri="{FF2B5EF4-FFF2-40B4-BE49-F238E27FC236}">
                  <a16:creationId xmlns:a16="http://schemas.microsoft.com/office/drawing/2014/main" id="{D4BDC920-648D-48DF-A893-BFF999E02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462" y="2264780"/>
              <a:ext cx="583401" cy="583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0" name="Picture 36" descr="Image result for azure functions">
            <a:extLst>
              <a:ext uri="{FF2B5EF4-FFF2-40B4-BE49-F238E27FC236}">
                <a16:creationId xmlns:a16="http://schemas.microsoft.com/office/drawing/2014/main" id="{C98E67FD-97D8-4576-BF61-FF6AA485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4728329"/>
            <a:ext cx="1240697" cy="6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42D6D36D-40F2-4F08-AA69-D2E5751A162C}"/>
              </a:ext>
            </a:extLst>
          </p:cNvPr>
          <p:cNvSpPr/>
          <p:nvPr/>
        </p:nvSpPr>
        <p:spPr bwMode="auto">
          <a:xfrm rot="19327942">
            <a:off x="4929882" y="4910912"/>
            <a:ext cx="729147" cy="338910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6C2D3094-A061-4310-8093-7867C589F7AB}"/>
              </a:ext>
            </a:extLst>
          </p:cNvPr>
          <p:cNvSpPr/>
          <p:nvPr/>
        </p:nvSpPr>
        <p:spPr bwMode="auto">
          <a:xfrm rot="10800000">
            <a:off x="3268417" y="1686724"/>
            <a:ext cx="2122051" cy="313480"/>
          </a:xfrm>
          <a:prstGeom prst="lef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224072-33BC-420F-9CB3-DB3EE0FFCD44}"/>
              </a:ext>
            </a:extLst>
          </p:cNvPr>
          <p:cNvGrpSpPr/>
          <p:nvPr/>
        </p:nvGrpSpPr>
        <p:grpSpPr>
          <a:xfrm>
            <a:off x="775394" y="1108542"/>
            <a:ext cx="2338251" cy="1447716"/>
            <a:chOff x="8397167" y="995038"/>
            <a:chExt cx="2338251" cy="1447716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15DD5E6-A7FB-41BB-8F6A-F60310E577C7}"/>
                </a:ext>
              </a:extLst>
            </p:cNvPr>
            <p:cNvSpPr/>
            <p:nvPr/>
          </p:nvSpPr>
          <p:spPr bwMode="auto">
            <a:xfrm>
              <a:off x="8397167" y="995038"/>
              <a:ext cx="2338251" cy="1447716"/>
            </a:xfrm>
            <a:prstGeom prst="round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i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i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i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Batch Service</a:t>
              </a:r>
            </a:p>
          </p:txBody>
        </p:sp>
        <p:pic>
          <p:nvPicPr>
            <p:cNvPr id="1062" name="Picture 38" descr="Image result for azure batch">
              <a:extLst>
                <a:ext uri="{FF2B5EF4-FFF2-40B4-BE49-F238E27FC236}">
                  <a16:creationId xmlns:a16="http://schemas.microsoft.com/office/drawing/2014/main" id="{CB8D18C1-091F-49C1-A3D9-B9265CF59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061" y="1135004"/>
              <a:ext cx="1690462" cy="887493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0B88C3-A415-42AD-AACB-AC4BA418DF4A}"/>
              </a:ext>
            </a:extLst>
          </p:cNvPr>
          <p:cNvGrpSpPr/>
          <p:nvPr/>
        </p:nvGrpSpPr>
        <p:grpSpPr>
          <a:xfrm>
            <a:off x="927810" y="3861440"/>
            <a:ext cx="2037806" cy="1341214"/>
            <a:chOff x="796834" y="3792489"/>
            <a:chExt cx="2037806" cy="134121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E963A77-7738-4516-8C67-AF26C99162EC}"/>
                </a:ext>
              </a:extLst>
            </p:cNvPr>
            <p:cNvSpPr/>
            <p:nvPr/>
          </p:nvSpPr>
          <p:spPr bwMode="auto">
            <a:xfrm>
              <a:off x="796834" y="3792489"/>
              <a:ext cx="2037806" cy="1341214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Batch Shipyard CLI</a:t>
              </a:r>
            </a:p>
          </p:txBody>
        </p:sp>
        <p:pic>
          <p:nvPicPr>
            <p:cNvPr id="1064" name="Picture 40" descr="Related image">
              <a:extLst>
                <a:ext uri="{FF2B5EF4-FFF2-40B4-BE49-F238E27FC236}">
                  <a16:creationId xmlns:a16="http://schemas.microsoft.com/office/drawing/2014/main" id="{BB4376B7-7C86-4713-B66D-30053D9C5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560" y="3792489"/>
              <a:ext cx="961181" cy="961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Arrow: Up 38">
            <a:extLst>
              <a:ext uri="{FF2B5EF4-FFF2-40B4-BE49-F238E27FC236}">
                <a16:creationId xmlns:a16="http://schemas.microsoft.com/office/drawing/2014/main" id="{59F83D06-894D-4527-945F-2C14CDA31C55}"/>
              </a:ext>
            </a:extLst>
          </p:cNvPr>
          <p:cNvSpPr/>
          <p:nvPr/>
        </p:nvSpPr>
        <p:spPr bwMode="auto">
          <a:xfrm>
            <a:off x="1805612" y="2762277"/>
            <a:ext cx="324469" cy="589445"/>
          </a:xfrm>
          <a:prstGeom prst="up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0C6FB81E-F6DA-4484-A569-8BA6B75942E8}"/>
              </a:ext>
            </a:extLst>
          </p:cNvPr>
          <p:cNvSpPr/>
          <p:nvPr/>
        </p:nvSpPr>
        <p:spPr bwMode="auto">
          <a:xfrm>
            <a:off x="3113644" y="3882480"/>
            <a:ext cx="2207747" cy="322845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41DEB598-F5F4-4FBE-8B0C-11F2C154C984}"/>
              </a:ext>
            </a:extLst>
          </p:cNvPr>
          <p:cNvSpPr/>
          <p:nvPr/>
        </p:nvSpPr>
        <p:spPr bwMode="auto">
          <a:xfrm rot="2553020">
            <a:off x="2896302" y="4906471"/>
            <a:ext cx="701647" cy="338910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EDB3FC-269C-4E5E-982D-44C118B8CE96}"/>
              </a:ext>
            </a:extLst>
          </p:cNvPr>
          <p:cNvSpPr txBox="1"/>
          <p:nvPr/>
        </p:nvSpPr>
        <p:spPr>
          <a:xfrm>
            <a:off x="1394195" y="3307254"/>
            <a:ext cx="1147302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Simplify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6EBF8A-B4AE-43D8-8E0A-0CE177335B75}"/>
              </a:ext>
            </a:extLst>
          </p:cNvPr>
          <p:cNvSpPr txBox="1"/>
          <p:nvPr/>
        </p:nvSpPr>
        <p:spPr>
          <a:xfrm>
            <a:off x="3626552" y="3502901"/>
            <a:ext cx="1202893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Enhance</a:t>
            </a:r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CE4413AD-8C81-4A87-8D5E-DFD6AC2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31" y="197797"/>
            <a:ext cx="11655840" cy="669256"/>
          </a:xfrm>
        </p:spPr>
        <p:txBody>
          <a:bodyPr/>
          <a:lstStyle/>
          <a:p>
            <a:r>
              <a:rPr lang="en-US" sz="3200" dirty="0"/>
              <a:t>Batch Shipyard: Accelerating AI Batch Workloads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BD396C-AEDD-4A89-A4EA-411E1CA3E60F}"/>
              </a:ext>
            </a:extLst>
          </p:cNvPr>
          <p:cNvSpPr txBox="1"/>
          <p:nvPr/>
        </p:nvSpPr>
        <p:spPr>
          <a:xfrm>
            <a:off x="0" y="5287639"/>
            <a:ext cx="1348382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Automate</a:t>
            </a:r>
          </a:p>
        </p:txBody>
      </p:sp>
    </p:spTree>
    <p:extLst>
      <p:ext uri="{BB962C8B-B14F-4D97-AF65-F5344CB8AC3E}">
        <p14:creationId xmlns:p14="http://schemas.microsoft.com/office/powerpoint/2010/main" val="2041982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39" grpId="0" animBg="1"/>
      <p:bldP spid="45" grpId="0" animBg="1"/>
      <p:bldP spid="77" grpId="0" animBg="1"/>
      <p:bldP spid="78" grpId="0"/>
      <p:bldP spid="79" grpId="0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type="body" sz="quarter" idx="10"/>
          </p:nvPr>
        </p:nvSpPr>
        <p:spPr>
          <a:xfrm>
            <a:off x="128347" y="1402090"/>
            <a:ext cx="7113950" cy="545591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Create DNN training Docker image and upload to Azure Container Registry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Create a Batch pool with GPUs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Add a job with training tasks to run a hyper-parameter sweep experiment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Tasks are scheduled to the pool and the Docker image is loaded if needed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Tasks read training data from storage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Tasks perform the DNN training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Output and models written to storage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55" y="2845767"/>
            <a:ext cx="887527" cy="1036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858" y="2271493"/>
            <a:ext cx="1012429" cy="9511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794" y="2603590"/>
            <a:ext cx="652417" cy="608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194" y="2755990"/>
            <a:ext cx="652417" cy="608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9594" y="2908390"/>
            <a:ext cx="652417" cy="608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994" y="3060790"/>
            <a:ext cx="652417" cy="608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394" y="3213190"/>
            <a:ext cx="652417" cy="608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794" y="3365590"/>
            <a:ext cx="652417" cy="608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9194" y="3517990"/>
            <a:ext cx="652417" cy="608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30" y="1825625"/>
            <a:ext cx="536524" cy="4612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1577" y="5570125"/>
            <a:ext cx="725667" cy="63075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8410711" y="3405123"/>
            <a:ext cx="1844083" cy="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368788" y="2969352"/>
            <a:ext cx="203215" cy="36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717245" y="2982096"/>
            <a:ext cx="399232" cy="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455618" y="4246734"/>
            <a:ext cx="0" cy="120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1242159" y="4246734"/>
            <a:ext cx="1" cy="119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5103" y="4194796"/>
            <a:ext cx="740145" cy="666849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10200108" y="4044601"/>
            <a:ext cx="381093" cy="31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337632" y="3527501"/>
            <a:ext cx="10670" cy="63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087495" y="4214828"/>
            <a:ext cx="788381" cy="692401"/>
            <a:chOff x="9999814" y="2265031"/>
            <a:chExt cx="652417" cy="60825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99814" y="2265031"/>
              <a:ext cx="652417" cy="60825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9999814" y="2541141"/>
              <a:ext cx="481161" cy="216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DSVM</a:t>
              </a:r>
            </a:p>
          </p:txBody>
        </p:sp>
      </p:grpSp>
      <p:cxnSp>
        <p:nvCxnSpPr>
          <p:cNvPr id="73" name="Straight Arrow Connector 72"/>
          <p:cNvCxnSpPr>
            <a:endCxn id="59" idx="1"/>
          </p:cNvCxnSpPr>
          <p:nvPr/>
        </p:nvCxnSpPr>
        <p:spPr>
          <a:xfrm>
            <a:off x="8923943" y="4522554"/>
            <a:ext cx="501160" cy="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588" y="3441527"/>
            <a:ext cx="286012" cy="27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7000" y1="53500" x2="37000" y2="53500"/>
                        <a14:foregroundMark x1="20000" y1="48500" x2="20000" y2="31000"/>
                        <a14:foregroundMark x1="20000" y1="23500" x2="20500" y2="82000"/>
                        <a14:foregroundMark x1="38000" y1="32000" x2="37500" y2="69500"/>
                        <a14:foregroundMark x1="37500" y1="24500" x2="38500" y2="76500"/>
                        <a14:foregroundMark x1="52500" y1="27500" x2="53000" y2="74500"/>
                        <a14:foregroundMark x1="68000" y1="33000" x2="67500" y2="70500"/>
                        <a14:foregroundMark x1="81000" y1="36000" x2="81000" y2="64000"/>
                        <a14:foregroundMark x1="92500" y1="39000" x2="92500" y2="62000"/>
                        <a14:foregroundMark x1="13500" y1="22500" x2="14000" y2="81000"/>
                        <a14:foregroundMark x1="8500" y1="26500" x2="8000" y2="74500"/>
                        <a14:foregroundMark x1="3500" y1="29000" x2="3500" y2="72500"/>
                        <a14:foregroundMark x1="80000" y1="33000" x2="80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919" y="3518918"/>
            <a:ext cx="339590" cy="2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7000" y1="53500" x2="37000" y2="53500"/>
                        <a14:foregroundMark x1="20000" y1="48500" x2="20000" y2="31000"/>
                        <a14:foregroundMark x1="20000" y1="23500" x2="20500" y2="82000"/>
                        <a14:foregroundMark x1="38000" y1="32000" x2="37500" y2="69500"/>
                        <a14:foregroundMark x1="37500" y1="24500" x2="38500" y2="76500"/>
                        <a14:foregroundMark x1="52500" y1="27500" x2="53000" y2="74500"/>
                        <a14:foregroundMark x1="68000" y1="33000" x2="67500" y2="70500"/>
                        <a14:foregroundMark x1="81000" y1="36000" x2="81000" y2="64000"/>
                        <a14:foregroundMark x1="92500" y1="39000" x2="92500" y2="62000"/>
                        <a14:foregroundMark x1="13500" y1="22500" x2="14000" y2="81000"/>
                        <a14:foregroundMark x1="8500" y1="26500" x2="8000" y2="74500"/>
                        <a14:foregroundMark x1="3500" y1="29000" x2="3500" y2="72500"/>
                        <a14:foregroundMark x1="80000" y1="33000" x2="80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354" y="3637739"/>
            <a:ext cx="339590" cy="2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7000" y1="53500" x2="37000" y2="53500"/>
                        <a14:foregroundMark x1="20000" y1="48500" x2="20000" y2="31000"/>
                        <a14:foregroundMark x1="20000" y1="23500" x2="20500" y2="82000"/>
                        <a14:foregroundMark x1="38000" y1="32000" x2="37500" y2="69500"/>
                        <a14:foregroundMark x1="37500" y1="24500" x2="38500" y2="76500"/>
                        <a14:foregroundMark x1="52500" y1="27500" x2="53000" y2="74500"/>
                        <a14:foregroundMark x1="68000" y1="33000" x2="67500" y2="70500"/>
                        <a14:foregroundMark x1="81000" y1="36000" x2="81000" y2="64000"/>
                        <a14:foregroundMark x1="92500" y1="39000" x2="92500" y2="62000"/>
                        <a14:foregroundMark x1="13500" y1="22500" x2="14000" y2="81000"/>
                        <a14:foregroundMark x1="8500" y1="26500" x2="8000" y2="74500"/>
                        <a14:foregroundMark x1="3500" y1="29000" x2="3500" y2="72500"/>
                        <a14:foregroundMark x1="80000" y1="33000" x2="80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932" y="3752666"/>
            <a:ext cx="339590" cy="2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DNN</a:t>
            </a:r>
            <a:r>
              <a:rPr lang="en-GB" dirty="0"/>
              <a:t> Training Workflow</a:t>
            </a:r>
          </a:p>
        </p:txBody>
      </p:sp>
      <p:pic>
        <p:nvPicPr>
          <p:cNvPr id="86" name="Picture 6" descr="https://azurecomcdn.azureedge.net/cvt-4c210654e280636c85b81aae4511f99613c7de5d03801bf44dc15fe823371003/images/page/services/batch/we-take-care-of-scal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01" y="1399154"/>
            <a:ext cx="658080" cy="42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0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Batch Shipyard (aka the Tutorial)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86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the install script or pull the Docker image</a:t>
            </a:r>
          </a:p>
          <a:p>
            <a:pPr marL="0" indent="0">
              <a:buNone/>
            </a:pPr>
            <a:r>
              <a:rPr lang="en-US" dirty="0"/>
              <a:t>Set up Batch and Storage accounts</a:t>
            </a:r>
          </a:p>
          <a:p>
            <a:pPr marL="0" indent="0">
              <a:buNone/>
            </a:pPr>
            <a:r>
              <a:rPr lang="en-US" dirty="0"/>
              <a:t>Configure 4 JSON files</a:t>
            </a:r>
          </a:p>
          <a:p>
            <a:pPr marL="224096" lvl="1" indent="0">
              <a:buNone/>
            </a:pPr>
            <a:r>
              <a:rPr lang="en-US" dirty="0" err="1"/>
              <a:t>credentials.json</a:t>
            </a:r>
            <a:endParaRPr lang="en-US" dirty="0"/>
          </a:p>
          <a:p>
            <a:pPr marL="224096" lvl="1" indent="0">
              <a:buNone/>
            </a:pPr>
            <a:r>
              <a:rPr lang="en-US" dirty="0" err="1"/>
              <a:t>config.json</a:t>
            </a:r>
            <a:endParaRPr lang="en-US" dirty="0"/>
          </a:p>
          <a:p>
            <a:pPr marL="224096" lvl="1" indent="0">
              <a:buNone/>
            </a:pPr>
            <a:r>
              <a:rPr lang="en-US" dirty="0" err="1"/>
              <a:t>pool.json</a:t>
            </a:r>
            <a:endParaRPr lang="en-US" dirty="0"/>
          </a:p>
          <a:p>
            <a:pPr marL="224096" lvl="1" indent="0">
              <a:buNone/>
            </a:pPr>
            <a:r>
              <a:rPr lang="en-US" dirty="0" err="1"/>
              <a:t>jobs.json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 command line</a:t>
            </a:r>
          </a:p>
          <a:p>
            <a:pPr marL="224096" lvl="1" indent="0">
              <a:buNone/>
            </a:pPr>
            <a:r>
              <a:rPr lang="en-US" dirty="0"/>
              <a:t>pool add, jobs add</a:t>
            </a:r>
          </a:p>
          <a:p>
            <a:pPr marL="0" indent="0">
              <a:buNone/>
            </a:pPr>
            <a:r>
              <a:rPr lang="en-US" dirty="0"/>
              <a:t>Can start with a recipe</a:t>
            </a:r>
          </a:p>
        </p:txBody>
      </p:sp>
    </p:spTree>
    <p:extLst>
      <p:ext uri="{BB962C8B-B14F-4D97-AF65-F5344CB8AC3E}">
        <p14:creationId xmlns:p14="http://schemas.microsoft.com/office/powerpoint/2010/main" val="39517913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4094711"/>
          </a:xfrm>
        </p:spPr>
        <p:txBody>
          <a:bodyPr/>
          <a:lstStyle/>
          <a:p>
            <a:r>
              <a:rPr lang="en-US" dirty="0"/>
              <a:t>Step 2: Single GPU Training,</a:t>
            </a:r>
            <a:br>
              <a:rPr lang="en-US" dirty="0"/>
            </a:br>
            <a:r>
              <a:rPr lang="en-US" dirty="0"/>
              <a:t>Scoring, Parameter Sweep, Advanced Scenarios, and Cleanup</a:t>
            </a:r>
          </a:p>
        </p:txBody>
      </p:sp>
    </p:spTree>
    <p:extLst>
      <p:ext uri="{BB962C8B-B14F-4D97-AF65-F5344CB8AC3E}">
        <p14:creationId xmlns:p14="http://schemas.microsoft.com/office/powerpoint/2010/main" val="64065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en-US" dirty="0"/>
              <a:t>Ask Us Questions</a:t>
            </a:r>
            <a:br>
              <a:rPr lang="en-US" dirty="0"/>
            </a:br>
            <a:r>
              <a:rPr lang="en-US" dirty="0"/>
              <a:t>Share Ideas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72376772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4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1" y="2084187"/>
            <a:ext cx="7485377" cy="1793090"/>
          </a:xfrm>
        </p:spPr>
        <p:txBody>
          <a:bodyPr/>
          <a:lstStyle/>
          <a:p>
            <a:r>
              <a:rPr lang="en-US" dirty="0"/>
              <a:t>Deep Learning at Scale With Azure Batch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Mathew Salvaris</a:t>
            </a:r>
          </a:p>
          <a:p>
            <a:r>
              <a:rPr lang="en-US" dirty="0"/>
              <a:t>Thomas Delteil</a:t>
            </a:r>
          </a:p>
          <a:p>
            <a:r>
              <a:rPr lang="en-US" dirty="0"/>
              <a:t>Fred Park</a:t>
            </a:r>
          </a:p>
          <a:p>
            <a:r>
              <a:rPr lang="en-US" dirty="0"/>
              <a:t>Alex Sutton</a:t>
            </a:r>
          </a:p>
        </p:txBody>
      </p:sp>
    </p:spTree>
    <p:extLst>
      <p:ext uri="{BB962C8B-B14F-4D97-AF65-F5344CB8AC3E}">
        <p14:creationId xmlns:p14="http://schemas.microsoft.com/office/powerpoint/2010/main" val="40460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3443250"/>
          </a:xfrm>
        </p:spPr>
        <p:txBody>
          <a:bodyPr/>
          <a:lstStyle/>
          <a:p>
            <a:r>
              <a:rPr lang="en-US" dirty="0"/>
              <a:t>Learn Azure Batch concepts applied for AI workflows</a:t>
            </a:r>
          </a:p>
          <a:p>
            <a:r>
              <a:rPr lang="en-US" dirty="0"/>
              <a:t>Use Azure Batch to train and score AI models on a GPU cluster with Batch Shipyard and example Notebooks</a:t>
            </a:r>
          </a:p>
          <a:p>
            <a:r>
              <a:rPr lang="en-US" dirty="0"/>
              <a:t>See examples of Batch Shipyard with different scenarios, deep learning frameworks, containers, and topologies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66048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Run Setup Notebook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Azure Batch and Batch Shipyard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GPU Training, Scoring and Parameter Sweep Notebooks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Optional Notebooks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Ask questions, share feedback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3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62178"/>
          </a:xfrm>
        </p:spPr>
        <p:txBody>
          <a:bodyPr/>
          <a:lstStyle/>
          <a:p>
            <a:r>
              <a:rPr lang="en-US" dirty="0"/>
              <a:t>Step 1: Run Setup Notebook</a:t>
            </a:r>
          </a:p>
        </p:txBody>
      </p:sp>
    </p:spTree>
    <p:extLst>
      <p:ext uri="{BB962C8B-B14F-4D97-AF65-F5344CB8AC3E}">
        <p14:creationId xmlns:p14="http://schemas.microsoft.com/office/powerpoint/2010/main" val="42089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10EB31-3E9C-4F72-AC9D-060FB804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D9A5F-9B6F-4D24-A32E-68EE7B91E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481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 at </a:t>
            </a:r>
            <a:r>
              <a:rPr lang="en-US" dirty="0">
                <a:hlinkClick r:id="rId3"/>
              </a:rPr>
              <a:t>https://notebooks.azure.com</a:t>
            </a:r>
            <a:endParaRPr lang="en-US" dirty="0"/>
          </a:p>
          <a:p>
            <a:pPr marL="224096" lvl="1" indent="0">
              <a:buNone/>
            </a:pPr>
            <a:r>
              <a:rPr lang="en-US" dirty="0"/>
              <a:t>Login or create an account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Browse to the following link and click the “Clone” button</a:t>
            </a:r>
          </a:p>
          <a:p>
            <a:pPr marL="224096" lvl="1" indent="0">
              <a:buNone/>
            </a:pPr>
            <a:r>
              <a:rPr lang="en-US" dirty="0">
                <a:hlinkClick r:id="rId4"/>
              </a:rPr>
              <a:t>https://aka.ms/deep-learning-at-scale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first notebook (01_Setup.ipynb) in your library and follow the instructions with your Azure Pass subscription</a:t>
            </a:r>
          </a:p>
        </p:txBody>
      </p:sp>
    </p:spTree>
    <p:extLst>
      <p:ext uri="{BB962C8B-B14F-4D97-AF65-F5344CB8AC3E}">
        <p14:creationId xmlns:p14="http://schemas.microsoft.com/office/powerpoint/2010/main" val="15385172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62178"/>
          </a:xfrm>
        </p:spPr>
        <p:txBody>
          <a:bodyPr/>
          <a:lstStyle/>
          <a:p>
            <a:r>
              <a:rPr lang="en-US" dirty="0"/>
              <a:t>Azure Batch Overview</a:t>
            </a:r>
          </a:p>
        </p:txBody>
      </p:sp>
    </p:spTree>
    <p:extLst>
      <p:ext uri="{BB962C8B-B14F-4D97-AF65-F5344CB8AC3E}">
        <p14:creationId xmlns:p14="http://schemas.microsoft.com/office/powerpoint/2010/main" val="27698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746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Cloud-scale job scheduling</a:t>
            </a:r>
          </a:p>
          <a:p>
            <a:pPr marL="0" indent="0">
              <a:buNone/>
            </a:pPr>
            <a:r>
              <a:rPr lang="en-US" dirty="0"/>
              <a:t>On-Demand compute clusters</a:t>
            </a:r>
          </a:p>
          <a:p>
            <a:pPr marL="0" indent="0">
              <a:buNone/>
            </a:pPr>
            <a:r>
              <a:rPr lang="en-US" dirty="0"/>
              <a:t>Managed task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Tell us what command line to run, where to run it, and how many in parallel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effective: pay for the compute resources you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240" y="6230136"/>
            <a:ext cx="10597116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https://azure.microsoft.com/services/batch/</a:t>
            </a:r>
          </a:p>
        </p:txBody>
      </p:sp>
    </p:spTree>
    <p:extLst>
      <p:ext uri="{BB962C8B-B14F-4D97-AF65-F5344CB8AC3E}">
        <p14:creationId xmlns:p14="http://schemas.microsoft.com/office/powerpoint/2010/main" val="21842489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Batch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42302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Azure Subscription</a:t>
            </a:r>
          </a:p>
          <a:p>
            <a:pPr marL="0" indent="0">
              <a:buNone/>
            </a:pPr>
            <a:r>
              <a:rPr lang="en-US" sz="3600" dirty="0"/>
              <a:t>Batch Account</a:t>
            </a:r>
          </a:p>
          <a:p>
            <a:pPr marL="224096" lvl="1" indent="0">
              <a:buNone/>
            </a:pPr>
            <a:r>
              <a:rPr lang="en-US" sz="2800" dirty="0"/>
              <a:t>In a region and resource group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Compute Pool</a:t>
            </a:r>
          </a:p>
          <a:p>
            <a:pPr marL="0" indent="0">
              <a:buNone/>
            </a:pPr>
            <a:r>
              <a:rPr lang="en-US" sz="3600" dirty="0"/>
              <a:t>Compute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Job</a:t>
            </a:r>
          </a:p>
          <a:p>
            <a:pPr marL="0" indent="0">
              <a:buNone/>
            </a:pPr>
            <a:r>
              <a:rPr lang="en-US" sz="3600" dirty="0"/>
              <a:t>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31" y="883569"/>
            <a:ext cx="5708228" cy="53314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9088" y="6306762"/>
            <a:ext cx="761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https://docs.microsoft.com/azure/batch/batch-technical-overview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9090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1_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AI_Immersion_Template_16x9</Template>
  <TotalTime>251</TotalTime>
  <Words>831</Words>
  <Application>Microsoft Office PowerPoint</Application>
  <PresentationFormat>Widescreen</PresentationFormat>
  <Paragraphs>181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1_5-50129_AI_Immersion_Workshop_Template</vt:lpstr>
      <vt:lpstr>PowerPoint Presentation</vt:lpstr>
      <vt:lpstr>Deep Learning at Scale With Azure Batch</vt:lpstr>
      <vt:lpstr>Session Goals </vt:lpstr>
      <vt:lpstr>Agenda</vt:lpstr>
      <vt:lpstr>Step 1: Run Setup Notebook</vt:lpstr>
      <vt:lpstr>Getting Started</vt:lpstr>
      <vt:lpstr>Azure Batch Overview</vt:lpstr>
      <vt:lpstr>Azure Batch</vt:lpstr>
      <vt:lpstr>Azure Batch Concepts</vt:lpstr>
      <vt:lpstr>Batch Shipyard</vt:lpstr>
      <vt:lpstr>Major Batch Shipyard Features</vt:lpstr>
      <vt:lpstr>Batch Shipyard: Accelerating AI Batch Workloads</vt:lpstr>
      <vt:lpstr>Example DNN Training Workflow</vt:lpstr>
      <vt:lpstr>Using Batch Shipyard (aka the Tutorial)</vt:lpstr>
      <vt:lpstr>Step 2: Single GPU Training, Scoring, Parameter Sweep, Advanced Scenarios, and Cleanup</vt:lpstr>
      <vt:lpstr>Ask Us Questions Share Ideas and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With Azure Batch</dc:title>
  <dc:creator>Alex Sutton</dc:creator>
  <cp:lastModifiedBy>Fred Park</cp:lastModifiedBy>
  <cp:revision>52</cp:revision>
  <dcterms:created xsi:type="dcterms:W3CDTF">2017-05-08T01:06:50Z</dcterms:created>
  <dcterms:modified xsi:type="dcterms:W3CDTF">2017-05-09T07:54:59Z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alpark@microsoft.com</vt:lpwstr>
  </property>
  <property fmtid="{D5CDD505-2E9C-101B-9397-08002B2CF9AE}" pid="6" name="MSIP_Label_f42aa342-8706-4288-bd11-ebb85995028c_SetDate">
    <vt:lpwstr>2017-05-08T09:29:39.4182148-07:00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