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0"/>
  </p:notesMasterIdLst>
  <p:handoutMasterIdLst>
    <p:handoutMasterId r:id="rId31"/>
  </p:handoutMasterIdLst>
  <p:sldIdLst>
    <p:sldId id="1485" r:id="rId5"/>
    <p:sldId id="1519" r:id="rId6"/>
    <p:sldId id="1549" r:id="rId7"/>
    <p:sldId id="1553" r:id="rId8"/>
    <p:sldId id="1557" r:id="rId9"/>
    <p:sldId id="1559" r:id="rId10"/>
    <p:sldId id="1558" r:id="rId11"/>
    <p:sldId id="1555" r:id="rId12"/>
    <p:sldId id="1554" r:id="rId13"/>
    <p:sldId id="1556" r:id="rId14"/>
    <p:sldId id="1560" r:id="rId15"/>
    <p:sldId id="1548" r:id="rId16"/>
    <p:sldId id="1522" r:id="rId17"/>
    <p:sldId id="1523" r:id="rId18"/>
    <p:sldId id="1524" r:id="rId19"/>
    <p:sldId id="1550" r:id="rId20"/>
    <p:sldId id="1525" r:id="rId21"/>
    <p:sldId id="1527" r:id="rId22"/>
    <p:sldId id="1528" r:id="rId23"/>
    <p:sldId id="1552" r:id="rId24"/>
    <p:sldId id="1529" r:id="rId25"/>
    <p:sldId id="1551" r:id="rId26"/>
    <p:sldId id="1530" r:id="rId27"/>
    <p:sldId id="1531" r:id="rId28"/>
    <p:sldId id="1532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3"/>
            <p14:sldId id="1557"/>
            <p14:sldId id="1559"/>
            <p14:sldId id="1558"/>
            <p14:sldId id="1555"/>
            <p14:sldId id="1554"/>
            <p14:sldId id="1556"/>
            <p14:sldId id="1560"/>
            <p14:sldId id="1548"/>
            <p14:sldId id="1522"/>
            <p14:sldId id="1523"/>
            <p14:sldId id="1524"/>
            <p14:sldId id="1550"/>
            <p14:sldId id="1525"/>
            <p14:sldId id="1527"/>
            <p14:sldId id="1528"/>
            <p14:sldId id="1552"/>
            <p14:sldId id="1529"/>
            <p14:sldId id="1551"/>
            <p14:sldId id="1530"/>
            <p14:sldId id="1531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92136" autoAdjust="0"/>
  </p:normalViewPr>
  <p:slideViewPr>
    <p:cSldViewPr>
      <p:cViewPr varScale="1">
        <p:scale>
          <a:sx n="80" d="100"/>
          <a:sy n="80" d="100"/>
        </p:scale>
        <p:origin x="40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5/8/2017 5:25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5:40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5/8/2017 6:02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843A5E2-72BF-4A4D-8E2C-055703D20464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ABBAF79-65C1-40FB-946E-BA24F1390D51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75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00EAA4D-60CF-44E7-B563-E3DDB1E14225}" type="datetime8">
              <a:rPr lang="en-US" smtClean="0"/>
              <a:t>5/7/2017 9:19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85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4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57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E45DD59A-D9AD-4C82-9DE1-A42A8DB4D1E1}" type="datetime8">
              <a:rPr lang="en-US" smtClean="0"/>
              <a:t>5/7/2017 9:19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FAE806A-292D-4B94-B756-12F4A3483BEB}" type="datetime8">
              <a:rPr lang="en-US" smtClean="0">
                <a:solidFill>
                  <a:prstClr val="black"/>
                </a:solidFill>
              </a:rPr>
              <a:t>5/7/2017 9:19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5/7/2017 9:19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5/8/2017 5:39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5:40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5:40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6:01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5:40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0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6:16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5/8/2017 5:40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hdinsight/hdinsight-apache-spark-microsoft-cognitive-toolk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databricks.com/applications/deep-learning/cntk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loading and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pPr algn="just"/>
            <a:r>
              <a:rPr lang="en-US" dirty="0"/>
              <a:t>Currently, no convenient mechanism </a:t>
            </a:r>
            <a:r>
              <a:rPr lang="en-US"/>
              <a:t>to load from WASB</a:t>
            </a:r>
          </a:p>
        </p:txBody>
      </p:sp>
    </p:spTree>
    <p:extLst>
      <p:ext uri="{BB962C8B-B14F-4D97-AF65-F5344CB8AC3E}">
        <p14:creationId xmlns:p14="http://schemas.microsoft.com/office/powerpoint/2010/main" val="1741821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(without bullet points)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816156"/>
          </a:xfrm>
        </p:spPr>
        <p:txBody>
          <a:bodyPr/>
          <a:lstStyle/>
          <a:p>
            <a:r>
              <a:rPr lang="en-US" dirty="0"/>
              <a:t>Main topic 1: size 36pt</a:t>
            </a:r>
          </a:p>
          <a:p>
            <a:pPr lvl="1"/>
            <a:r>
              <a:rPr lang="en-US" dirty="0"/>
              <a:t>Size 28pt for second level</a:t>
            </a:r>
          </a:p>
          <a:p>
            <a:pPr lvl="2"/>
            <a:r>
              <a:rPr lang="en-US" dirty="0"/>
              <a:t>Size 24pt for third level</a:t>
            </a:r>
          </a:p>
          <a:p>
            <a:pPr lvl="3"/>
            <a:r>
              <a:rPr lang="en-US" dirty="0"/>
              <a:t>Size 22pt for fourth level</a:t>
            </a:r>
          </a:p>
          <a:p>
            <a:pPr lvl="4"/>
            <a:r>
              <a:rPr lang="en-US" dirty="0"/>
              <a:t>Size 22 for fifth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08324"/>
          </a:xfrm>
        </p:spPr>
        <p:txBody>
          <a:bodyPr/>
          <a:lstStyle/>
          <a:p>
            <a:r>
              <a:rPr lang="en-US" dirty="0"/>
              <a:t>Main topic 1: size 36pt</a:t>
            </a:r>
          </a:p>
          <a:p>
            <a:pPr lvl="1"/>
            <a:r>
              <a:rPr lang="en-US" dirty="0"/>
              <a:t>Size 28pt for second level</a:t>
            </a:r>
          </a:p>
          <a:p>
            <a:pPr lvl="2"/>
            <a:r>
              <a:rPr lang="en-US" dirty="0"/>
              <a:t>Size 24pt for third level</a:t>
            </a:r>
          </a:p>
          <a:p>
            <a:pPr lvl="3"/>
            <a:r>
              <a:rPr lang="en-US" dirty="0"/>
              <a:t>Size 22pt for fourth level</a:t>
            </a:r>
          </a:p>
          <a:p>
            <a:pPr lvl="4"/>
            <a:r>
              <a:rPr lang="en-US" dirty="0"/>
              <a:t>Size 22 for fifth level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501063" y="2765750"/>
            <a:ext cx="3663140" cy="39405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 the “Decrease List Level” and “Increase List Level” tools on the Home Menu to change text levels.</a:t>
            </a:r>
          </a:p>
          <a:p>
            <a:pPr defTabSz="932472" fontAlgn="base">
              <a:spcBef>
                <a:spcPts val="612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Try this:  </a:t>
            </a:r>
          </a:p>
          <a:p>
            <a:pPr marL="294732" indent="-239672" defTabSz="93247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Place your cursor in any row of text to the left that says “Size 20pt for subtopics”</a:t>
            </a:r>
          </a:p>
          <a:p>
            <a:pPr marL="294732" indent="-239672" defTabSz="93247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Next click the Home tab, and then on the “</a:t>
            </a:r>
            <a:r>
              <a:rPr lang="en-US" sz="1400" u="sng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Decrease List level</a:t>
            </a: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” tool. Notice how the line moves up one level.</a:t>
            </a:r>
          </a:p>
          <a:p>
            <a:pPr marL="294732" indent="-239672" defTabSz="93247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Now try placing your cursor in one of the  “Main topic…” lines of text. Click the “</a:t>
            </a:r>
            <a:r>
              <a:rPr lang="en-US" sz="1400" u="sng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Increase List Level</a:t>
            </a: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” tool and see how the text is pushed in one level</a:t>
            </a:r>
          </a:p>
          <a:p>
            <a:pPr defTabSz="932472" fontAlgn="base">
              <a:spcBef>
                <a:spcPts val="612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5417">
                      <a:srgbClr val="FFFFFF"/>
                    </a:gs>
                    <a:gs pos="28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 these 2 tools to adjust your text levels as you work</a:t>
            </a: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12043" y="5310029"/>
            <a:ext cx="6264116" cy="139629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3600" dirty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 layout 1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11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64615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gradFill>
                  <a:gsLst>
                    <a:gs pos="64615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64615">
                    <a:schemeClr val="tx1"/>
                  </a:gs>
                  <a:gs pos="41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132" y="1850121"/>
            <a:ext cx="3438144" cy="193231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706" y="3852192"/>
            <a:ext cx="3438144" cy="193231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25685" y="3039202"/>
            <a:ext cx="7199136" cy="2869038"/>
            <a:chOff x="3630747" y="3737150"/>
            <a:chExt cx="7199136" cy="2869038"/>
          </a:xfrm>
        </p:grpSpPr>
        <p:sp>
          <p:nvSpPr>
            <p:cNvPr id="30" name="Rectangle 3"/>
            <p:cNvSpPr/>
            <p:nvPr/>
          </p:nvSpPr>
          <p:spPr bwMode="auto">
            <a:xfrm>
              <a:off x="3630747" y="4254353"/>
              <a:ext cx="7127758" cy="1438579"/>
            </a:xfrm>
            <a:custGeom>
              <a:avLst/>
              <a:gdLst/>
              <a:ahLst/>
              <a:cxnLst/>
              <a:rect l="l" t="t" r="r" b="b"/>
              <a:pathLst>
                <a:path w="6985822" h="1410500">
                  <a:moveTo>
                    <a:pt x="0" y="0"/>
                  </a:moveTo>
                  <a:lnTo>
                    <a:pt x="3955278" y="0"/>
                  </a:lnTo>
                  <a:lnTo>
                    <a:pt x="3955278" y="170496"/>
                  </a:lnTo>
                  <a:lnTo>
                    <a:pt x="6985822" y="170496"/>
                  </a:lnTo>
                  <a:lnTo>
                    <a:pt x="6985822" y="1284072"/>
                  </a:lnTo>
                  <a:lnTo>
                    <a:pt x="3955278" y="1284072"/>
                  </a:lnTo>
                  <a:lnTo>
                    <a:pt x="3955278" y="1410500"/>
                  </a:lnTo>
                  <a:lnTo>
                    <a:pt x="0" y="1410500"/>
                  </a:lnTo>
                  <a:close/>
                </a:path>
              </a:pathLst>
            </a:custGeom>
            <a:noFill/>
            <a:ln w="3175">
              <a:solidFill>
                <a:schemeClr val="tx1">
                  <a:alpha val="27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361410" y="439309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3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056434" y="439309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751458" y="439309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736779" y="4528438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705220" y="4528438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3590">
                        <a:srgbClr val="282828"/>
                      </a:gs>
                      <a:gs pos="15385">
                        <a:srgbClr val="353535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666388" y="4528438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Accent 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57856" y="3737150"/>
              <a:ext cx="7060545" cy="313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Accent colors 1-6 – (6 Theme Colors to the far right)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751456" y="3819883"/>
              <a:ext cx="6921056" cy="455867"/>
              <a:chOff x="5099206" y="3872901"/>
              <a:chExt cx="6165897" cy="36304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104785" y="4099191"/>
                <a:ext cx="6154739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99206" y="3872901"/>
                <a:ext cx="0" cy="363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265103" y="3872902"/>
                <a:ext cx="0" cy="363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751456" y="5843402"/>
              <a:ext cx="3816481" cy="762786"/>
            </a:xfrm>
            <a:prstGeom prst="rect">
              <a:avLst/>
            </a:prstGeom>
          </p:spPr>
          <p:txBody>
            <a:bodyPr vert="horz" wrap="square" lIns="182880" tIns="0" rIns="18288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8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 1</a:t>
              </a: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as the main accent color. Use </a:t>
              </a:r>
              <a:r>
                <a:rPr lang="en-US" sz="18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 2</a:t>
              </a: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8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 3</a:t>
              </a: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when </a:t>
              </a:r>
              <a:r>
                <a:rPr lang="en-US" sz="18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823759" y="5742276"/>
              <a:ext cx="3006124" cy="4520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600" b="1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Accents 4-6 </a:t>
              </a:r>
              <a:r>
                <a:rPr lang="en-US" sz="16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 – only when more colors are necessary. </a:t>
              </a:r>
            </a:p>
          </p:txBody>
        </p:sp>
      </p:grpSp>
      <p:sp>
        <p:nvSpPr>
          <p:cNvPr id="44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8748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CNTK on </a:t>
            </a:r>
            <a:r>
              <a:rPr lang="en-US" dirty="0" err="1"/>
              <a:t>PySpark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7467536" cy="1828007"/>
          </a:xfrm>
        </p:spPr>
        <p:txBody>
          <a:bodyPr/>
          <a:lstStyle/>
          <a:p>
            <a:r>
              <a:rPr lang="en-US" dirty="0" err="1"/>
              <a:t>Sudarshan</a:t>
            </a:r>
            <a:r>
              <a:rPr lang="en-US" dirty="0"/>
              <a:t> </a:t>
            </a:r>
            <a:r>
              <a:rPr lang="en-US" dirty="0" err="1"/>
              <a:t>Raghunathan</a:t>
            </a:r>
            <a:endParaRPr lang="en-US" dirty="0"/>
          </a:p>
          <a:p>
            <a:r>
              <a:rPr lang="en-US" dirty="0"/>
              <a:t>Principal SWE Manager, </a:t>
            </a:r>
            <a:r>
              <a:rPr lang="en-US" dirty="0" err="1"/>
              <a:t>AzureML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419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65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7898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339650"/>
          </a:xfrm>
        </p:spPr>
        <p:txBody>
          <a:bodyPr/>
          <a:lstStyle/>
          <a:p>
            <a:pPr lvl="0"/>
            <a:r>
              <a:rPr lang="en-US" dirty="0"/>
              <a:t>Spark basics</a:t>
            </a:r>
          </a:p>
          <a:p>
            <a:pPr lvl="0"/>
            <a:r>
              <a:rPr lang="en-US" dirty="0"/>
              <a:t>Scenarios for scoring and transfer learning on Spark</a:t>
            </a:r>
            <a:endParaRPr lang="en-US" dirty="0"/>
          </a:p>
          <a:p>
            <a:pPr lvl="0"/>
            <a:r>
              <a:rPr lang="en-US" dirty="0"/>
              <a:t>Setup and configuration</a:t>
            </a:r>
          </a:p>
          <a:p>
            <a:pPr lvl="0"/>
            <a:r>
              <a:rPr lang="en-US" dirty="0"/>
              <a:t>Image ingress into Spark</a:t>
            </a:r>
          </a:p>
          <a:p>
            <a:pPr lvl="0"/>
            <a:r>
              <a:rPr lang="en-US" dirty="0"/>
              <a:t>Model loading and distribution</a:t>
            </a:r>
          </a:p>
          <a:p>
            <a:pPr lvl="0"/>
            <a:r>
              <a:rPr lang="en-US" dirty="0"/>
              <a:t>Operationalizing models</a:t>
            </a:r>
          </a:p>
          <a:p>
            <a:pPr lvl="0"/>
            <a:r>
              <a:rPr lang="en-US" dirty="0"/>
              <a:t>End-to-end demo</a:t>
            </a:r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26156"/>
          </a:xfrm>
        </p:spPr>
        <p:txBody>
          <a:bodyPr/>
          <a:lstStyle/>
          <a:p>
            <a:pPr algn="just"/>
            <a:r>
              <a:rPr lang="en-US" dirty="0"/>
              <a:t>Framework for distributed computing on large clusters</a:t>
            </a:r>
          </a:p>
          <a:p>
            <a:pPr algn="just"/>
            <a:r>
              <a:rPr lang="en-US" dirty="0"/>
              <a:t>Fault tolerant</a:t>
            </a:r>
          </a:p>
          <a:p>
            <a:pPr lvl="1" algn="just"/>
            <a:r>
              <a:rPr lang="en-US" dirty="0"/>
              <a:t>Via “resilient” distributed data and functional programming model</a:t>
            </a:r>
          </a:p>
          <a:p>
            <a:pPr algn="just"/>
            <a:r>
              <a:rPr lang="en-US" dirty="0"/>
              <a:t>Efficient</a:t>
            </a:r>
          </a:p>
          <a:p>
            <a:pPr lvl="1" algn="just"/>
            <a:r>
              <a:rPr lang="en-US" dirty="0"/>
              <a:t>Via caching, lazy execution, DAG optimization</a:t>
            </a:r>
          </a:p>
          <a:p>
            <a:pPr lvl="1" algn="just"/>
            <a:r>
              <a:rPr lang="en-US" dirty="0"/>
              <a:t>Up to 80x faster than Hadoop</a:t>
            </a:r>
          </a:p>
          <a:p>
            <a:pPr algn="just"/>
            <a:r>
              <a:rPr lang="en-US" dirty="0"/>
              <a:t>Higher order primitives than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pPr algn="just"/>
            <a:r>
              <a:rPr lang="en-US" dirty="0"/>
              <a:t>Convenient bindings in Scala, </a:t>
            </a:r>
            <a:r>
              <a:rPr lang="en-US" i="1" dirty="0"/>
              <a:t>Python</a:t>
            </a:r>
            <a:r>
              <a:rPr lang="en-US" dirty="0"/>
              <a:t> (</a:t>
            </a:r>
            <a:r>
              <a:rPr lang="en-US" i="1" dirty="0"/>
              <a:t>PySpark</a:t>
            </a:r>
            <a:r>
              <a:rPr lang="en-US" dirty="0"/>
              <a:t>) and R</a:t>
            </a:r>
          </a:p>
          <a:p>
            <a:pPr algn="just"/>
            <a:r>
              <a:rPr lang="en-US" dirty="0"/>
              <a:t>Rich ecosystem of libraries</a:t>
            </a:r>
          </a:p>
          <a:p>
            <a:pPr lvl="1" algn="just"/>
            <a:r>
              <a:rPr lang="en-US" dirty="0"/>
              <a:t>SQL, ML, Streaming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732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292662"/>
          </a:xfrm>
        </p:spPr>
        <p:txBody>
          <a:bodyPr/>
          <a:lstStyle/>
          <a:p>
            <a:r>
              <a:rPr lang="en-US" dirty="0"/>
              <a:t>RDDs</a:t>
            </a:r>
          </a:p>
          <a:p>
            <a:r>
              <a:rPr lang="en-US" dirty="0"/>
              <a:t>Spark context</a:t>
            </a:r>
          </a:p>
        </p:txBody>
      </p:sp>
    </p:spTree>
    <p:extLst>
      <p:ext uri="{BB962C8B-B14F-4D97-AF65-F5344CB8AC3E}">
        <p14:creationId xmlns:p14="http://schemas.microsoft.com/office/powerpoint/2010/main" val="32053355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r>
              <a:rPr lang="en-US" dirty="0"/>
              <a:t>Setup and installation</a:t>
            </a:r>
          </a:p>
          <a:p>
            <a:pPr lvl="1"/>
            <a:r>
              <a:rPr lang="en-US" dirty="0"/>
              <a:t>Local installation on Windows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Failed jobs</a:t>
            </a:r>
          </a:p>
          <a:p>
            <a:pPr lvl="1"/>
            <a:r>
              <a:rPr lang="en-US" dirty="0"/>
              <a:t>Python &lt;-&gt; Java interop </a:t>
            </a:r>
          </a:p>
          <a:p>
            <a:pPr lvl="1"/>
            <a:r>
              <a:rPr lang="en-US" dirty="0"/>
              <a:t>Interop with tools like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</a:p>
          <a:p>
            <a:r>
              <a:rPr lang="en-US" dirty="0"/>
              <a:t>Performance </a:t>
            </a:r>
          </a:p>
          <a:p>
            <a:pPr lvl="1"/>
            <a:r>
              <a:rPr lang="en-US" dirty="0"/>
              <a:t>Tuning cluster </a:t>
            </a:r>
          </a:p>
          <a:p>
            <a:pPr lvl="1"/>
            <a:r>
              <a:rPr lang="en-US" dirty="0"/>
              <a:t>Optimizing for local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077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on PySpark –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97963"/>
          </a:xfrm>
        </p:spPr>
        <p:txBody>
          <a:bodyPr/>
          <a:lstStyle/>
          <a:p>
            <a:pPr algn="just"/>
            <a:r>
              <a:rPr lang="en-US" dirty="0"/>
              <a:t>Most have a common pattern:</a:t>
            </a:r>
          </a:p>
          <a:p>
            <a:pPr lvl="1" algn="just"/>
            <a:r>
              <a:rPr lang="en-US" dirty="0"/>
              <a:t>Initialize “big” data across workers (paths, images, …)</a:t>
            </a:r>
          </a:p>
          <a:p>
            <a:pPr lvl="1" algn="just"/>
            <a:r>
              <a:rPr lang="en-US" dirty="0"/>
              <a:t>Initialize local state on each worker (models, devices, …)</a:t>
            </a:r>
          </a:p>
          <a:p>
            <a:pPr lvl="1" algn="just"/>
            <a:r>
              <a:rPr lang="en-US" dirty="0"/>
              <a:t>Each worker operates on the data </a:t>
            </a:r>
          </a:p>
          <a:p>
            <a:pPr algn="just"/>
            <a:r>
              <a:rPr lang="en-US" dirty="0"/>
              <a:t>Image ingest at scale</a:t>
            </a:r>
          </a:p>
          <a:p>
            <a:pPr lvl="1" algn="just"/>
            <a:r>
              <a:rPr lang="en-US" dirty="0" err="1"/>
              <a:t>image_dir</a:t>
            </a:r>
            <a:r>
              <a:rPr lang="en-US" dirty="0"/>
              <a:t> = </a:t>
            </a:r>
          </a:p>
          <a:p>
            <a:pPr algn="just"/>
            <a:r>
              <a:rPr lang="en-US" dirty="0"/>
              <a:t>Image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9675314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CNTK on PySpark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12114"/>
          </a:xfrm>
        </p:spPr>
        <p:txBody>
          <a:bodyPr/>
          <a:lstStyle/>
          <a:p>
            <a:pPr algn="just"/>
            <a:r>
              <a:rPr lang="en-US" dirty="0"/>
              <a:t>HDInsight</a:t>
            </a:r>
          </a:p>
          <a:p>
            <a:pPr lvl="1" algn="just"/>
            <a:r>
              <a:rPr lang="en-US" dirty="0"/>
              <a:t>Uses a Bash script action to install CNTK on all nodes</a:t>
            </a:r>
          </a:p>
          <a:p>
            <a:pPr lvl="1" algn="just"/>
            <a:r>
              <a:rPr lang="en-US" dirty="0"/>
              <a:t>Configures Livy and Jupyter kernels</a:t>
            </a:r>
          </a:p>
          <a:p>
            <a:pPr lvl="1"/>
            <a:r>
              <a:rPr lang="en-US" dirty="0"/>
              <a:t>See walkthrough here: </a:t>
            </a:r>
            <a:r>
              <a:rPr lang="en-US" dirty="0">
                <a:hlinkClick r:id="rId3"/>
              </a:rPr>
              <a:t>https://docs.microsoft.com/en-us/azure/hdinsight/hdinsight-apache-spark-microsoft-cognitive-toolkit</a:t>
            </a:r>
            <a:endParaRPr lang="en-US" dirty="0"/>
          </a:p>
          <a:p>
            <a:pPr algn="just"/>
            <a:r>
              <a:rPr lang="en-US" dirty="0" err="1"/>
              <a:t>Databricks</a:t>
            </a:r>
            <a:endParaRPr lang="en-US" dirty="0"/>
          </a:p>
          <a:p>
            <a:pPr lvl="1" algn="just"/>
            <a:r>
              <a:rPr lang="en-US" dirty="0"/>
              <a:t>Uses a “</a:t>
            </a:r>
            <a:r>
              <a:rPr lang="en-US" dirty="0" err="1"/>
              <a:t>init</a:t>
            </a:r>
            <a:r>
              <a:rPr lang="en-US" dirty="0"/>
              <a:t>” script to setup CNTK on all nodes</a:t>
            </a:r>
          </a:p>
          <a:p>
            <a:pPr lvl="1" algn="just"/>
            <a:r>
              <a:rPr lang="en-US" dirty="0"/>
              <a:t>Nodes can be GPU-enabled</a:t>
            </a:r>
          </a:p>
          <a:p>
            <a:pPr lvl="1" algn="just"/>
            <a:r>
              <a:rPr lang="en-US" dirty="0"/>
              <a:t>See walkthrough here: </a:t>
            </a:r>
            <a:r>
              <a:rPr lang="en-US" dirty="0">
                <a:hlinkClick r:id="rId4"/>
              </a:rPr>
              <a:t>https://docs.databricks.com/applications/deep-learning/cntk.html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960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ingress and 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5706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AI_Immersion_Template_16x9[1805]</Template>
  <TotalTime>576</TotalTime>
  <Words>1519</Words>
  <Application>Microsoft Office PowerPoint</Application>
  <PresentationFormat>Custom</PresentationFormat>
  <Paragraphs>219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CNTK on PySpark </vt:lpstr>
      <vt:lpstr>Session Goals </vt:lpstr>
      <vt:lpstr>Spark basics</vt:lpstr>
      <vt:lpstr>Spark Basics</vt:lpstr>
      <vt:lpstr>Common challenges</vt:lpstr>
      <vt:lpstr>Image processing on PySpark – patterns</vt:lpstr>
      <vt:lpstr>Configuring CNTK on PySpark clusters</vt:lpstr>
      <vt:lpstr>Image ingress and pre-processing</vt:lpstr>
      <vt:lpstr>Image loading and distribution</vt:lpstr>
      <vt:lpstr>Demo</vt:lpstr>
      <vt:lpstr>Text layout (without bullet points)</vt:lpstr>
      <vt:lpstr>Adjusting list levels</vt:lpstr>
      <vt:lpstr>Bullet points layout with subtitle Subtitle is smaller in the same text block</vt:lpstr>
      <vt:lpstr>Photo layout 1</vt:lpstr>
      <vt:lpstr>Microsoft brand guidelines</vt:lpstr>
      <vt:lpstr>Slide palette info</vt:lpstr>
      <vt:lpstr>Demo</vt:lpstr>
      <vt:lpstr>Video</vt:lpstr>
      <vt:lpstr>Section title</vt:lpstr>
      <vt:lpstr>Section title</vt:lpstr>
      <vt:lpstr>Section title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Sudarshan Sudarshan</dc:creator>
  <cp:keywords>AI Immersion Workshop</cp:keywords>
  <dc:description>Template: Mitchell Derrey, Silver Fox Productions_x000d_
Formatting: _x000d_
Audience Type:</dc:description>
  <cp:lastModifiedBy>Sudarshan Sudarshan</cp:lastModifiedBy>
  <cp:revision>22</cp:revision>
  <dcterms:created xsi:type="dcterms:W3CDTF">2017-05-07T21:00:47Z</dcterms:created>
  <dcterms:modified xsi:type="dcterms:W3CDTF">2017-05-08T10:18:46Z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susudars@microsoft.com</vt:lpwstr>
  </property>
  <property fmtid="{D5CDD505-2E9C-101B-9397-08002B2CF9AE}" pid="15" name="MSIP_Label_f42aa342-8706-4288-bd11-ebb85995028c_SetDate">
    <vt:lpwstr>2017-05-08T05:40:15.6379757-04:00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