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485" r:id="rId5"/>
    <p:sldId id="1519" r:id="rId6"/>
    <p:sldId id="1549" r:id="rId7"/>
    <p:sldId id="1548" r:id="rId8"/>
    <p:sldId id="1560" r:id="rId9"/>
    <p:sldId id="1554" r:id="rId10"/>
    <p:sldId id="1555" r:id="rId11"/>
    <p:sldId id="1557" r:id="rId12"/>
    <p:sldId id="1556" r:id="rId13"/>
    <p:sldId id="1561" r:id="rId14"/>
    <p:sldId id="1529" r:id="rId15"/>
    <p:sldId id="1559" r:id="rId16"/>
    <p:sldId id="1527" r:id="rId17"/>
    <p:sldId id="1563" r:id="rId18"/>
    <p:sldId id="1562" r:id="rId19"/>
    <p:sldId id="1566" r:id="rId20"/>
    <p:sldId id="1565" r:id="rId21"/>
    <p:sldId id="1564" r:id="rId22"/>
    <p:sldId id="1532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48"/>
            <p14:sldId id="1560"/>
            <p14:sldId id="1554"/>
            <p14:sldId id="1555"/>
            <p14:sldId id="1557"/>
            <p14:sldId id="1556"/>
            <p14:sldId id="1561"/>
            <p14:sldId id="1529"/>
            <p14:sldId id="1559"/>
            <p14:sldId id="1527"/>
            <p14:sldId id="1563"/>
            <p14:sldId id="1562"/>
            <p14:sldId id="1566"/>
            <p14:sldId id="1565"/>
            <p14:sldId id="1564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7" autoAdjust="0"/>
    <p:restoredTop sz="92136" autoAdjust="0"/>
  </p:normalViewPr>
  <p:slideViewPr>
    <p:cSldViewPr>
      <p:cViewPr varScale="1">
        <p:scale>
          <a:sx n="85" d="100"/>
          <a:sy n="85" d="100"/>
        </p:scale>
        <p:origin x="7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5/9/2017 10:43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5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0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4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28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2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6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1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10:40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5/9/2017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8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cloud-platform/cortana-intelligence-suite" TargetMode="External"/><Relationship Id="rId7" Type="http://schemas.openxmlformats.org/officeDocument/2006/relationships/hyperlink" Target="https://azure.microsoft.com/en-us/documentation/articles/machine-learning-algorithm-cheat-she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ure.microsoft.com/en-us/marketplace/" TargetMode="External"/><Relationship Id="rId5" Type="http://schemas.openxmlformats.org/officeDocument/2006/relationships/hyperlink" Target="https://gallery.cortanaanalytics.com/" TargetMode="External"/><Relationship Id="rId4" Type="http://schemas.openxmlformats.org/officeDocument/2006/relationships/hyperlink" Target="https://studio.azureml.ne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EBEA1A-8D08-4E15-9EC8-85169FA5674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4639" y="1212849"/>
            <a:ext cx="10058337" cy="5392245"/>
          </a:xfrm>
          <a:prstGeom prst="rect">
            <a:avLst/>
          </a:prstGeom>
        </p:spPr>
        <p:txBody>
          <a:bodyPr/>
          <a:lstStyle/>
          <a:p>
            <a:pPr marL="573088">
              <a:lnSpc>
                <a:spcPct val="150000"/>
              </a:lnSpc>
            </a:pPr>
            <a:r>
              <a:rPr lang="en-US" dirty="0"/>
              <a:t>Prediction</a:t>
            </a:r>
          </a:p>
          <a:p>
            <a:pPr marL="573088">
              <a:lnSpc>
                <a:spcPct val="150000"/>
              </a:lnSpc>
            </a:pPr>
            <a:r>
              <a:rPr lang="en-US" dirty="0"/>
              <a:t>Classification</a:t>
            </a:r>
          </a:p>
          <a:p>
            <a:pPr marL="573088">
              <a:lnSpc>
                <a:spcPct val="150000"/>
              </a:lnSpc>
            </a:pPr>
            <a:r>
              <a:rPr lang="en-US" dirty="0"/>
              <a:t>Anomaly</a:t>
            </a:r>
          </a:p>
          <a:p>
            <a:pPr marL="573088">
              <a:lnSpc>
                <a:spcPct val="150000"/>
              </a:lnSpc>
            </a:pPr>
            <a:r>
              <a:rPr lang="en-US" dirty="0"/>
              <a:t>Clustering</a:t>
            </a:r>
          </a:p>
          <a:p>
            <a:pPr marL="573088">
              <a:lnSpc>
                <a:spcPct val="150000"/>
              </a:lnSpc>
            </a:pPr>
            <a:r>
              <a:rPr lang="en-US" dirty="0"/>
              <a:t>Object Detection*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449262"/>
            <a:ext cx="11887200" cy="849463"/>
          </a:xfrm>
        </p:spPr>
        <p:txBody>
          <a:bodyPr/>
          <a:lstStyle/>
          <a:p>
            <a:r>
              <a:rPr lang="en-US" sz="4800" dirty="0"/>
              <a:t>Azure Machine Learning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6258-999F-4F14-AF32-A72660BD2197}"/>
              </a:ext>
            </a:extLst>
          </p:cNvPr>
          <p:cNvSpPr txBox="1"/>
          <p:nvPr/>
        </p:nvSpPr>
        <p:spPr>
          <a:xfrm>
            <a:off x="198437" y="4335462"/>
            <a:ext cx="3007332" cy="118789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/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Blobs and Tables</a:t>
            </a:r>
          </a:p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Hadoop (HDInsight)</a:t>
            </a:r>
          </a:p>
          <a:p>
            <a:pPr defTabSz="932597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Relational DB (Azure SQL DB)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6981C-6A47-4BDC-9C98-C1EA7102700D}"/>
              </a:ext>
            </a:extLst>
          </p:cNvPr>
          <p:cNvSpPr/>
          <p:nvPr/>
        </p:nvSpPr>
        <p:spPr>
          <a:xfrm>
            <a:off x="776370" y="1806955"/>
            <a:ext cx="1433090" cy="622174"/>
          </a:xfrm>
          <a:prstGeom prst="rect">
            <a:avLst/>
          </a:prstGeom>
        </p:spPr>
        <p:txBody>
          <a:bodyPr wrap="square" lIns="182802" tIns="137101" rIns="182802" bIns="137101">
            <a:spAutoFit/>
          </a:bodyPr>
          <a:lstStyle/>
          <a:p>
            <a:pPr algn="ctr" defTabSz="913873"/>
            <a:r>
              <a:rPr lang="en-US" sz="2200" dirty="0">
                <a:latin typeface="Segoe UI Light"/>
                <a:ea typeface="Calibri" panose="020F0502020204030204" pitchFamily="34" charset="0"/>
              </a:rPr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7C05AB-4F46-4907-BBFD-DA36FF4937AE}"/>
              </a:ext>
            </a:extLst>
          </p:cNvPr>
          <p:cNvGrpSpPr/>
          <p:nvPr/>
        </p:nvGrpSpPr>
        <p:grpSpPr>
          <a:xfrm>
            <a:off x="10701078" y="2801320"/>
            <a:ext cx="466146" cy="800788"/>
            <a:chOff x="9384608" y="3646196"/>
            <a:chExt cx="466344" cy="8011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990CA2-911C-4F6B-9C6A-8243B8BE6E96}"/>
                </a:ext>
              </a:extLst>
            </p:cNvPr>
            <p:cNvGrpSpPr/>
            <p:nvPr/>
          </p:nvGrpSpPr>
          <p:grpSpPr>
            <a:xfrm>
              <a:off x="9384608" y="3646196"/>
              <a:ext cx="466344" cy="801128"/>
              <a:chOff x="9384608" y="3646196"/>
              <a:chExt cx="466344" cy="801128"/>
            </a:xfrm>
          </p:grpSpPr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7371FD90-B25B-47B8-B19D-CA12F0702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608" y="3646196"/>
                <a:ext cx="466344" cy="80112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AF6FBD92-2F97-458D-8A68-22D643C7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0600" y="3692189"/>
                <a:ext cx="374359" cy="629993"/>
              </a:xfrm>
              <a:prstGeom prst="rect">
                <a:avLst/>
              </a:prstGeom>
              <a:solidFill>
                <a:srgbClr val="DC3C00"/>
              </a:solidFill>
              <a:ln>
                <a:noFill/>
              </a:ln>
              <a:extLst/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F8764AF-70FA-47BC-BFAC-ED54B5270180}"/>
                  </a:ext>
                </a:extLst>
              </p:cNvPr>
              <p:cNvGrpSpPr/>
              <p:nvPr/>
            </p:nvGrpSpPr>
            <p:grpSpPr>
              <a:xfrm>
                <a:off x="9484650" y="3817383"/>
                <a:ext cx="268769" cy="458657"/>
                <a:chOff x="10365212" y="5859572"/>
                <a:chExt cx="483110" cy="660040"/>
              </a:xfrm>
              <a:solidFill>
                <a:schemeClr val="bg1"/>
              </a:solidFill>
            </p:grpSpPr>
            <p:sp>
              <p:nvSpPr>
                <p:cNvPr id="15" name="Rectangle 9">
                  <a:extLst>
                    <a:ext uri="{FF2B5EF4-FFF2-40B4-BE49-F238E27FC236}">
                      <a16:creationId xmlns:a16="http://schemas.microsoft.com/office/drawing/2014/main" id="{0E41D4F0-7F99-4707-BBC4-1F201D693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1433" y="6241326"/>
                  <a:ext cx="83515" cy="27828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6" name="Freeform 11">
                  <a:extLst>
                    <a:ext uri="{FF2B5EF4-FFF2-40B4-BE49-F238E27FC236}">
                      <a16:creationId xmlns:a16="http://schemas.microsoft.com/office/drawing/2014/main" id="{74B28BED-DC9C-4F96-BF36-E6203F2C2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5212" y="6063340"/>
                  <a:ext cx="84051" cy="456272"/>
                </a:xfrm>
                <a:custGeom>
                  <a:avLst/>
                  <a:gdLst>
                    <a:gd name="T0" fmla="*/ 0 w 314"/>
                    <a:gd name="T1" fmla="*/ 0 h 1292"/>
                    <a:gd name="T2" fmla="*/ 0 w 314"/>
                    <a:gd name="T3" fmla="*/ 641 h 1292"/>
                    <a:gd name="T4" fmla="*/ 0 w 314"/>
                    <a:gd name="T5" fmla="*/ 1292 h 1292"/>
                    <a:gd name="T6" fmla="*/ 314 w 314"/>
                    <a:gd name="T7" fmla="*/ 1292 h 1292"/>
                    <a:gd name="T8" fmla="*/ 314 w 314"/>
                    <a:gd name="T9" fmla="*/ 537 h 1292"/>
                    <a:gd name="T10" fmla="*/ 314 w 314"/>
                    <a:gd name="T11" fmla="*/ 0 h 1292"/>
                    <a:gd name="T12" fmla="*/ 0 w 314"/>
                    <a:gd name="T13" fmla="*/ 0 h 1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92">
                      <a:moveTo>
                        <a:pt x="0" y="0"/>
                      </a:moveTo>
                      <a:lnTo>
                        <a:pt x="0" y="641"/>
                      </a:lnTo>
                      <a:lnTo>
                        <a:pt x="0" y="1292"/>
                      </a:lnTo>
                      <a:lnTo>
                        <a:pt x="314" y="1292"/>
                      </a:lnTo>
                      <a:lnTo>
                        <a:pt x="314" y="537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307F4E9B-142F-4D4F-9151-A7920CC1F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7994" y="5859572"/>
                  <a:ext cx="84051" cy="660040"/>
                </a:xfrm>
                <a:custGeom>
                  <a:avLst/>
                  <a:gdLst>
                    <a:gd name="T0" fmla="*/ 0 w 314"/>
                    <a:gd name="T1" fmla="*/ 0 h 1869"/>
                    <a:gd name="T2" fmla="*/ 0 w 314"/>
                    <a:gd name="T3" fmla="*/ 1093 h 1869"/>
                    <a:gd name="T4" fmla="*/ 0 w 314"/>
                    <a:gd name="T5" fmla="*/ 1869 h 1869"/>
                    <a:gd name="T6" fmla="*/ 314 w 314"/>
                    <a:gd name="T7" fmla="*/ 1869 h 1869"/>
                    <a:gd name="T8" fmla="*/ 314 w 314"/>
                    <a:gd name="T9" fmla="*/ 991 h 1869"/>
                    <a:gd name="T10" fmla="*/ 314 w 314"/>
                    <a:gd name="T11" fmla="*/ 0 h 1869"/>
                    <a:gd name="T12" fmla="*/ 0 w 314"/>
                    <a:gd name="T13" fmla="*/ 0 h 18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869">
                      <a:moveTo>
                        <a:pt x="0" y="0"/>
                      </a:moveTo>
                      <a:lnTo>
                        <a:pt x="0" y="1093"/>
                      </a:lnTo>
                      <a:lnTo>
                        <a:pt x="0" y="1869"/>
                      </a:lnTo>
                      <a:lnTo>
                        <a:pt x="314" y="1869"/>
                      </a:lnTo>
                      <a:lnTo>
                        <a:pt x="314" y="991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3C08688F-81CF-45CC-8BC8-E7F9D7CAE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4271" y="6070049"/>
                  <a:ext cx="84051" cy="449561"/>
                </a:xfrm>
                <a:custGeom>
                  <a:avLst/>
                  <a:gdLst>
                    <a:gd name="T0" fmla="*/ 0 w 314"/>
                    <a:gd name="T1" fmla="*/ 0 h 1273"/>
                    <a:gd name="T2" fmla="*/ 0 w 314"/>
                    <a:gd name="T3" fmla="*/ 251 h 1273"/>
                    <a:gd name="T4" fmla="*/ 0 w 314"/>
                    <a:gd name="T5" fmla="*/ 1273 h 1273"/>
                    <a:gd name="T6" fmla="*/ 314 w 314"/>
                    <a:gd name="T7" fmla="*/ 1273 h 1273"/>
                    <a:gd name="T8" fmla="*/ 314 w 314"/>
                    <a:gd name="T9" fmla="*/ 149 h 1273"/>
                    <a:gd name="T10" fmla="*/ 314 w 314"/>
                    <a:gd name="T11" fmla="*/ 0 h 1273"/>
                    <a:gd name="T12" fmla="*/ 0 w 314"/>
                    <a:gd name="T13" fmla="*/ 0 h 1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73">
                      <a:moveTo>
                        <a:pt x="0" y="0"/>
                      </a:moveTo>
                      <a:lnTo>
                        <a:pt x="0" y="251"/>
                      </a:lnTo>
                      <a:lnTo>
                        <a:pt x="0" y="1273"/>
                      </a:lnTo>
                      <a:lnTo>
                        <a:pt x="314" y="1273"/>
                      </a:lnTo>
                      <a:lnTo>
                        <a:pt x="314" y="149"/>
                      </a:lnTo>
                      <a:lnTo>
                        <a:pt x="3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1" tIns="45700" rIns="91401" bIns="457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97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6A95A720-5F08-40BB-A161-8386D57C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600" y="3692189"/>
              <a:ext cx="374359" cy="629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6301BD3D-4AF6-4973-958B-8F9C0DF9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187" y="4360686"/>
              <a:ext cx="141187" cy="18183"/>
            </a:xfrm>
            <a:custGeom>
              <a:avLst/>
              <a:gdLst>
                <a:gd name="T0" fmla="*/ 56 w 56"/>
                <a:gd name="T1" fmla="*/ 3 h 7"/>
                <a:gd name="T2" fmla="*/ 52 w 56"/>
                <a:gd name="T3" fmla="*/ 7 h 7"/>
                <a:gd name="T4" fmla="*/ 4 w 56"/>
                <a:gd name="T5" fmla="*/ 7 h 7"/>
                <a:gd name="T6" fmla="*/ 0 w 56"/>
                <a:gd name="T7" fmla="*/ 3 h 7"/>
                <a:gd name="T8" fmla="*/ 4 w 56"/>
                <a:gd name="T9" fmla="*/ 0 h 7"/>
                <a:gd name="T10" fmla="*/ 52 w 56"/>
                <a:gd name="T11" fmla="*/ 0 h 7"/>
                <a:gd name="T12" fmla="*/ 56 w 56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">
                  <a:moveTo>
                    <a:pt x="56" y="3"/>
                  </a:moveTo>
                  <a:cubicBezTo>
                    <a:pt x="56" y="5"/>
                    <a:pt x="54" y="7"/>
                    <a:pt x="5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1"/>
                    <a:pt x="56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A4396B98-B534-4980-AFB0-7A2090062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600" y="4322181"/>
              <a:ext cx="124073" cy="1070"/>
            </a:xfrm>
            <a:prstGeom prst="rect">
              <a:avLst/>
            </a:pr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FD95DDFB-6F94-47EB-9188-D95556E5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600" y="4322181"/>
              <a:ext cx="124073" cy="0"/>
            </a:xfrm>
            <a:custGeom>
              <a:avLst/>
              <a:gdLst>
                <a:gd name="T0" fmla="*/ 116 w 116"/>
                <a:gd name="T1" fmla="*/ 0 w 116"/>
                <a:gd name="T2" fmla="*/ 0 w 116"/>
                <a:gd name="T3" fmla="*/ 116 w 1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6">
                  <a:moveTo>
                    <a:pt x="1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575D3A39-AE8B-415B-8BDE-0D8DBF316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600" y="3692189"/>
              <a:ext cx="220337" cy="629993"/>
            </a:xfrm>
            <a:custGeom>
              <a:avLst/>
              <a:gdLst>
                <a:gd name="T0" fmla="*/ 206 w 206"/>
                <a:gd name="T1" fmla="*/ 0 h 589"/>
                <a:gd name="T2" fmla="*/ 0 w 206"/>
                <a:gd name="T3" fmla="*/ 0 h 589"/>
                <a:gd name="T4" fmla="*/ 0 w 206"/>
                <a:gd name="T5" fmla="*/ 589 h 589"/>
                <a:gd name="T6" fmla="*/ 116 w 206"/>
                <a:gd name="T7" fmla="*/ 589 h 589"/>
                <a:gd name="T8" fmla="*/ 206 w 206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89">
                  <a:moveTo>
                    <a:pt x="206" y="0"/>
                  </a:moveTo>
                  <a:lnTo>
                    <a:pt x="0" y="0"/>
                  </a:lnTo>
                  <a:lnTo>
                    <a:pt x="0" y="589"/>
                  </a:lnTo>
                  <a:lnTo>
                    <a:pt x="116" y="589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98949A-6EFD-4C40-88DC-00514218B4FD}"/>
              </a:ext>
            </a:extLst>
          </p:cNvPr>
          <p:cNvGrpSpPr/>
          <p:nvPr/>
        </p:nvGrpSpPr>
        <p:grpSpPr>
          <a:xfrm>
            <a:off x="10094520" y="3899894"/>
            <a:ext cx="1709200" cy="873342"/>
            <a:chOff x="9708797" y="4105152"/>
            <a:chExt cx="1709928" cy="8737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F47B73-3435-4EE1-BBF5-512962F40A36}"/>
                </a:ext>
              </a:extLst>
            </p:cNvPr>
            <p:cNvGrpSpPr/>
            <p:nvPr/>
          </p:nvGrpSpPr>
          <p:grpSpPr>
            <a:xfrm>
              <a:off x="9708797" y="4105152"/>
              <a:ext cx="1709928" cy="873714"/>
              <a:chOff x="13377563" y="2176438"/>
              <a:chExt cx="1709928" cy="873714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AE87A13C-C5B6-41CB-AD20-60386440D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7563" y="2981404"/>
                <a:ext cx="1709928" cy="68748"/>
              </a:xfrm>
              <a:custGeom>
                <a:avLst/>
                <a:gdLst>
                  <a:gd name="T0" fmla="*/ 0 w 578"/>
                  <a:gd name="T1" fmla="*/ 6 h 23"/>
                  <a:gd name="T2" fmla="*/ 0 w 578"/>
                  <a:gd name="T3" fmla="*/ 11 h 23"/>
                  <a:gd name="T4" fmla="*/ 0 w 578"/>
                  <a:gd name="T5" fmla="*/ 12 h 23"/>
                  <a:gd name="T6" fmla="*/ 0 w 578"/>
                  <a:gd name="T7" fmla="*/ 12 h 23"/>
                  <a:gd name="T8" fmla="*/ 0 w 578"/>
                  <a:gd name="T9" fmla="*/ 13 h 23"/>
                  <a:gd name="T10" fmla="*/ 0 w 578"/>
                  <a:gd name="T11" fmla="*/ 14 h 23"/>
                  <a:gd name="T12" fmla="*/ 11 w 578"/>
                  <a:gd name="T13" fmla="*/ 23 h 23"/>
                  <a:gd name="T14" fmla="*/ 566 w 578"/>
                  <a:gd name="T15" fmla="*/ 23 h 23"/>
                  <a:gd name="T16" fmla="*/ 578 w 578"/>
                  <a:gd name="T17" fmla="*/ 15 h 23"/>
                  <a:gd name="T18" fmla="*/ 578 w 578"/>
                  <a:gd name="T19" fmla="*/ 14 h 23"/>
                  <a:gd name="T20" fmla="*/ 578 w 578"/>
                  <a:gd name="T21" fmla="*/ 6 h 23"/>
                  <a:gd name="T22" fmla="*/ 0 w 578"/>
                  <a:gd name="T2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8" h="23">
                    <a:moveTo>
                      <a:pt x="0" y="6"/>
                    </a:moveTo>
                    <a:cubicBezTo>
                      <a:pt x="0" y="18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9"/>
                      <a:pt x="6" y="23"/>
                      <a:pt x="11" y="23"/>
                    </a:cubicBezTo>
                    <a:cubicBezTo>
                      <a:pt x="566" y="23"/>
                      <a:pt x="566" y="23"/>
                      <a:pt x="566" y="23"/>
                    </a:cubicBezTo>
                    <a:cubicBezTo>
                      <a:pt x="572" y="23"/>
                      <a:pt x="576" y="20"/>
                      <a:pt x="578" y="15"/>
                    </a:cubicBezTo>
                    <a:cubicBezTo>
                      <a:pt x="578" y="14"/>
                      <a:pt x="578" y="14"/>
                      <a:pt x="578" y="14"/>
                    </a:cubicBezTo>
                    <a:cubicBezTo>
                      <a:pt x="578" y="0"/>
                      <a:pt x="578" y="6"/>
                      <a:pt x="578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639B4856-98BA-4798-89C2-5C84386FE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3804" y="2176438"/>
                <a:ext cx="1277446" cy="828716"/>
              </a:xfrm>
              <a:custGeom>
                <a:avLst/>
                <a:gdLst>
                  <a:gd name="T0" fmla="*/ 15 w 432"/>
                  <a:gd name="T1" fmla="*/ 278 h 278"/>
                  <a:gd name="T2" fmla="*/ 418 w 432"/>
                  <a:gd name="T3" fmla="*/ 278 h 278"/>
                  <a:gd name="T4" fmla="*/ 432 w 432"/>
                  <a:gd name="T5" fmla="*/ 263 h 278"/>
                  <a:gd name="T6" fmla="*/ 432 w 432"/>
                  <a:gd name="T7" fmla="*/ 15 h 278"/>
                  <a:gd name="T8" fmla="*/ 418 w 432"/>
                  <a:gd name="T9" fmla="*/ 0 h 278"/>
                  <a:gd name="T10" fmla="*/ 15 w 432"/>
                  <a:gd name="T11" fmla="*/ 0 h 278"/>
                  <a:gd name="T12" fmla="*/ 0 w 432"/>
                  <a:gd name="T13" fmla="*/ 15 h 278"/>
                  <a:gd name="T14" fmla="*/ 0 w 432"/>
                  <a:gd name="T15" fmla="*/ 263 h 278"/>
                  <a:gd name="T16" fmla="*/ 15 w 432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278">
                    <a:moveTo>
                      <a:pt x="15" y="278"/>
                    </a:moveTo>
                    <a:cubicBezTo>
                      <a:pt x="418" y="278"/>
                      <a:pt x="418" y="278"/>
                      <a:pt x="418" y="278"/>
                    </a:cubicBezTo>
                    <a:cubicBezTo>
                      <a:pt x="427" y="278"/>
                      <a:pt x="432" y="272"/>
                      <a:pt x="432" y="263"/>
                    </a:cubicBezTo>
                    <a:cubicBezTo>
                      <a:pt x="432" y="15"/>
                      <a:pt x="432" y="15"/>
                      <a:pt x="432" y="15"/>
                    </a:cubicBezTo>
                    <a:cubicBezTo>
                      <a:pt x="432" y="6"/>
                      <a:pt x="427" y="0"/>
                      <a:pt x="4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6"/>
                      <a:pt x="0" y="15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72"/>
                      <a:pt x="8" y="278"/>
                      <a:pt x="15" y="2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0BA60555-1440-4102-A623-7156EB628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0052" y="2223936"/>
                <a:ext cx="1167451" cy="727470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C3C00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1" name="Group 1031">
              <a:extLst>
                <a:ext uri="{FF2B5EF4-FFF2-40B4-BE49-F238E27FC236}">
                  <a16:creationId xmlns:a16="http://schemas.microsoft.com/office/drawing/2014/main" id="{0D1A444E-3761-4B1A-AC95-9DB6F3753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8108" y="4299632"/>
              <a:ext cx="923472" cy="460684"/>
              <a:chOff x="4841436" y="5510539"/>
              <a:chExt cx="1049696" cy="523224"/>
            </a:xfrm>
            <a:solidFill>
              <a:schemeClr val="bg1"/>
            </a:solidFill>
          </p:grpSpPr>
          <p:sp>
            <p:nvSpPr>
              <p:cNvPr id="22" name="Freeform 67">
                <a:extLst>
                  <a:ext uri="{FF2B5EF4-FFF2-40B4-BE49-F238E27FC236}">
                    <a16:creationId xmlns:a16="http://schemas.microsoft.com/office/drawing/2014/main" id="{48AF3A5B-4AC0-481D-9574-8F75A96CE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334" y="5852188"/>
                <a:ext cx="59777" cy="181575"/>
              </a:xfrm>
              <a:custGeom>
                <a:avLst/>
                <a:gdLst>
                  <a:gd name="T0" fmla="*/ 0 w 222"/>
                  <a:gd name="T1" fmla="*/ 0 h 674"/>
                  <a:gd name="T2" fmla="*/ 0 w 222"/>
                  <a:gd name="T3" fmla="*/ 135 h 674"/>
                  <a:gd name="T4" fmla="*/ 0 w 222"/>
                  <a:gd name="T5" fmla="*/ 674 h 674"/>
                  <a:gd name="T6" fmla="*/ 222 w 222"/>
                  <a:gd name="T7" fmla="*/ 674 h 674"/>
                  <a:gd name="T8" fmla="*/ 222 w 222"/>
                  <a:gd name="T9" fmla="*/ 29 h 674"/>
                  <a:gd name="T10" fmla="*/ 222 w 222"/>
                  <a:gd name="T11" fmla="*/ 0 h 674"/>
                  <a:gd name="T12" fmla="*/ 0 w 222"/>
                  <a:gd name="T1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74">
                    <a:moveTo>
                      <a:pt x="0" y="0"/>
                    </a:moveTo>
                    <a:lnTo>
                      <a:pt x="0" y="135"/>
                    </a:lnTo>
                    <a:lnTo>
                      <a:pt x="0" y="674"/>
                    </a:lnTo>
                    <a:lnTo>
                      <a:pt x="222" y="674"/>
                    </a:lnTo>
                    <a:lnTo>
                      <a:pt x="222" y="29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Freeform 68">
                <a:extLst>
                  <a:ext uri="{FF2B5EF4-FFF2-40B4-BE49-F238E27FC236}">
                    <a16:creationId xmlns:a16="http://schemas.microsoft.com/office/drawing/2014/main" id="{798E90F8-F2AF-48ED-8802-CFC725A2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978" y="5677779"/>
                <a:ext cx="59777" cy="355984"/>
              </a:xfrm>
              <a:custGeom>
                <a:avLst/>
                <a:gdLst>
                  <a:gd name="T0" fmla="*/ 0 w 223"/>
                  <a:gd name="T1" fmla="*/ 0 h 1319"/>
                  <a:gd name="T2" fmla="*/ 0 w 223"/>
                  <a:gd name="T3" fmla="*/ 652 h 1319"/>
                  <a:gd name="T4" fmla="*/ 0 w 223"/>
                  <a:gd name="T5" fmla="*/ 1319 h 1319"/>
                  <a:gd name="T6" fmla="*/ 223 w 223"/>
                  <a:gd name="T7" fmla="*/ 1319 h 1319"/>
                  <a:gd name="T8" fmla="*/ 223 w 223"/>
                  <a:gd name="T9" fmla="*/ 548 h 1319"/>
                  <a:gd name="T10" fmla="*/ 223 w 223"/>
                  <a:gd name="T11" fmla="*/ 0 h 1319"/>
                  <a:gd name="T12" fmla="*/ 0 w 223"/>
                  <a:gd name="T1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19">
                    <a:moveTo>
                      <a:pt x="0" y="0"/>
                    </a:moveTo>
                    <a:lnTo>
                      <a:pt x="0" y="652"/>
                    </a:lnTo>
                    <a:lnTo>
                      <a:pt x="0" y="1319"/>
                    </a:lnTo>
                    <a:lnTo>
                      <a:pt x="223" y="1319"/>
                    </a:lnTo>
                    <a:lnTo>
                      <a:pt x="223" y="548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Freeform 69">
                <a:extLst>
                  <a:ext uri="{FF2B5EF4-FFF2-40B4-BE49-F238E27FC236}">
                    <a16:creationId xmlns:a16="http://schemas.microsoft.com/office/drawing/2014/main" id="{E0CA063F-A329-4AFE-B465-676F9253E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231" y="5517707"/>
                <a:ext cx="62169" cy="516056"/>
              </a:xfrm>
              <a:custGeom>
                <a:avLst/>
                <a:gdLst>
                  <a:gd name="T0" fmla="*/ 0 w 223"/>
                  <a:gd name="T1" fmla="*/ 0 h 1909"/>
                  <a:gd name="T2" fmla="*/ 0 w 223"/>
                  <a:gd name="T3" fmla="*/ 1117 h 1909"/>
                  <a:gd name="T4" fmla="*/ 0 w 223"/>
                  <a:gd name="T5" fmla="*/ 1909 h 1909"/>
                  <a:gd name="T6" fmla="*/ 223 w 223"/>
                  <a:gd name="T7" fmla="*/ 1909 h 1909"/>
                  <a:gd name="T8" fmla="*/ 223 w 223"/>
                  <a:gd name="T9" fmla="*/ 1012 h 1909"/>
                  <a:gd name="T10" fmla="*/ 223 w 223"/>
                  <a:gd name="T11" fmla="*/ 0 h 1909"/>
                  <a:gd name="T12" fmla="*/ 0 w 223"/>
                  <a:gd name="T13" fmla="*/ 0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909">
                    <a:moveTo>
                      <a:pt x="0" y="0"/>
                    </a:moveTo>
                    <a:lnTo>
                      <a:pt x="0" y="1117"/>
                    </a:lnTo>
                    <a:lnTo>
                      <a:pt x="0" y="1909"/>
                    </a:lnTo>
                    <a:lnTo>
                      <a:pt x="223" y="1909"/>
                    </a:lnTo>
                    <a:lnTo>
                      <a:pt x="223" y="1012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Freeform 70">
                <a:extLst>
                  <a:ext uri="{FF2B5EF4-FFF2-40B4-BE49-F238E27FC236}">
                    <a16:creationId xmlns:a16="http://schemas.microsoft.com/office/drawing/2014/main" id="{DB91FADE-EE22-4096-BE6B-0734C14E5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436" y="5859354"/>
                <a:ext cx="59778" cy="174409"/>
              </a:xfrm>
              <a:custGeom>
                <a:avLst/>
                <a:gdLst>
                  <a:gd name="T0" fmla="*/ 0 w 222"/>
                  <a:gd name="T1" fmla="*/ 0 h 648"/>
                  <a:gd name="T2" fmla="*/ 0 w 222"/>
                  <a:gd name="T3" fmla="*/ 361 h 648"/>
                  <a:gd name="T4" fmla="*/ 0 w 222"/>
                  <a:gd name="T5" fmla="*/ 648 h 648"/>
                  <a:gd name="T6" fmla="*/ 222 w 222"/>
                  <a:gd name="T7" fmla="*/ 648 h 648"/>
                  <a:gd name="T8" fmla="*/ 222 w 222"/>
                  <a:gd name="T9" fmla="*/ 256 h 648"/>
                  <a:gd name="T10" fmla="*/ 222 w 222"/>
                  <a:gd name="T11" fmla="*/ 0 h 648"/>
                  <a:gd name="T12" fmla="*/ 0 w 222"/>
                  <a:gd name="T1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48">
                    <a:moveTo>
                      <a:pt x="0" y="0"/>
                    </a:moveTo>
                    <a:lnTo>
                      <a:pt x="0" y="361"/>
                    </a:lnTo>
                    <a:lnTo>
                      <a:pt x="0" y="648"/>
                    </a:lnTo>
                    <a:lnTo>
                      <a:pt x="222" y="648"/>
                    </a:lnTo>
                    <a:lnTo>
                      <a:pt x="222" y="256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Freeform 71">
                <a:extLst>
                  <a:ext uri="{FF2B5EF4-FFF2-40B4-BE49-F238E27FC236}">
                    <a16:creationId xmlns:a16="http://schemas.microsoft.com/office/drawing/2014/main" id="{34D536E3-D76E-445F-9862-471CA59C7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080" y="5653888"/>
                <a:ext cx="59778" cy="379875"/>
              </a:xfrm>
              <a:custGeom>
                <a:avLst/>
                <a:gdLst>
                  <a:gd name="T0" fmla="*/ 0 w 222"/>
                  <a:gd name="T1" fmla="*/ 0 h 1402"/>
                  <a:gd name="T2" fmla="*/ 0 w 222"/>
                  <a:gd name="T3" fmla="*/ 1062 h 1402"/>
                  <a:gd name="T4" fmla="*/ 0 w 222"/>
                  <a:gd name="T5" fmla="*/ 1402 h 1402"/>
                  <a:gd name="T6" fmla="*/ 222 w 222"/>
                  <a:gd name="T7" fmla="*/ 1402 h 1402"/>
                  <a:gd name="T8" fmla="*/ 222 w 222"/>
                  <a:gd name="T9" fmla="*/ 977 h 1402"/>
                  <a:gd name="T10" fmla="*/ 222 w 222"/>
                  <a:gd name="T11" fmla="*/ 0 h 1402"/>
                  <a:gd name="T12" fmla="*/ 0 w 222"/>
                  <a:gd name="T13" fmla="*/ 0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402">
                    <a:moveTo>
                      <a:pt x="0" y="0"/>
                    </a:moveTo>
                    <a:lnTo>
                      <a:pt x="0" y="1062"/>
                    </a:lnTo>
                    <a:lnTo>
                      <a:pt x="0" y="1402"/>
                    </a:lnTo>
                    <a:lnTo>
                      <a:pt x="222" y="1402"/>
                    </a:lnTo>
                    <a:lnTo>
                      <a:pt x="222" y="977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Freeform 72">
                <a:extLst>
                  <a:ext uri="{FF2B5EF4-FFF2-40B4-BE49-F238E27FC236}">
                    <a16:creationId xmlns:a16="http://schemas.microsoft.com/office/drawing/2014/main" id="{2AD94D1A-1A12-4290-9C82-45CCCB08A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857" y="5510539"/>
                <a:ext cx="258239" cy="229358"/>
              </a:xfrm>
              <a:custGeom>
                <a:avLst/>
                <a:gdLst>
                  <a:gd name="T0" fmla="*/ 0 w 401"/>
                  <a:gd name="T1" fmla="*/ 28 h 359"/>
                  <a:gd name="T2" fmla="*/ 149 w 401"/>
                  <a:gd name="T3" fmla="*/ 0 h 359"/>
                  <a:gd name="T4" fmla="*/ 401 w 401"/>
                  <a:gd name="T5" fmla="*/ 88 h 359"/>
                  <a:gd name="T6" fmla="*/ 156 w 401"/>
                  <a:gd name="T7" fmla="*/ 359 h 359"/>
                  <a:gd name="T8" fmla="*/ 0 w 401"/>
                  <a:gd name="T9" fmla="*/ 28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59">
                    <a:moveTo>
                      <a:pt x="0" y="28"/>
                    </a:moveTo>
                    <a:cubicBezTo>
                      <a:pt x="47" y="9"/>
                      <a:pt x="97" y="0"/>
                      <a:pt x="149" y="0"/>
                    </a:cubicBezTo>
                    <a:cubicBezTo>
                      <a:pt x="241" y="0"/>
                      <a:pt x="330" y="31"/>
                      <a:pt x="401" y="88"/>
                    </a:cubicBezTo>
                    <a:cubicBezTo>
                      <a:pt x="156" y="359"/>
                      <a:pt x="156" y="359"/>
                      <a:pt x="156" y="359"/>
                    </a:cubicBez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Freeform 73">
                <a:extLst>
                  <a:ext uri="{FF2B5EF4-FFF2-40B4-BE49-F238E27FC236}">
                    <a16:creationId xmlns:a16="http://schemas.microsoft.com/office/drawing/2014/main" id="{E96684E8-80A4-4B98-8F6B-BFE6DDF72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061" y="5589382"/>
                <a:ext cx="169768" cy="138571"/>
              </a:xfrm>
              <a:custGeom>
                <a:avLst/>
                <a:gdLst>
                  <a:gd name="T0" fmla="*/ 192 w 266"/>
                  <a:gd name="T1" fmla="*/ 0 h 213"/>
                  <a:gd name="T2" fmla="*/ 266 w 266"/>
                  <a:gd name="T3" fmla="*/ 104 h 213"/>
                  <a:gd name="T4" fmla="*/ 0 w 266"/>
                  <a:gd name="T5" fmla="*/ 213 h 213"/>
                  <a:gd name="T6" fmla="*/ 192 w 266"/>
                  <a:gd name="T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213">
                    <a:moveTo>
                      <a:pt x="192" y="0"/>
                    </a:moveTo>
                    <a:cubicBezTo>
                      <a:pt x="222" y="30"/>
                      <a:pt x="247" y="66"/>
                      <a:pt x="266" y="104"/>
                    </a:cubicBezTo>
                    <a:cubicBezTo>
                      <a:pt x="0" y="213"/>
                      <a:pt x="0" y="213"/>
                      <a:pt x="0" y="213"/>
                    </a:cubicBez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9" name="Freeform 74">
                <a:extLst>
                  <a:ext uri="{FF2B5EF4-FFF2-40B4-BE49-F238E27FC236}">
                    <a16:creationId xmlns:a16="http://schemas.microsoft.com/office/drawing/2014/main" id="{A28FA5C8-F750-4E0E-A71A-B791DD5EB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871" y="5543987"/>
                <a:ext cx="239111" cy="398988"/>
              </a:xfrm>
              <a:custGeom>
                <a:avLst/>
                <a:gdLst>
                  <a:gd name="T0" fmla="*/ 99 w 375"/>
                  <a:gd name="T1" fmla="*/ 622 h 622"/>
                  <a:gd name="T2" fmla="*/ 0 w 375"/>
                  <a:gd name="T3" fmla="*/ 356 h 622"/>
                  <a:gd name="T4" fmla="*/ 210 w 375"/>
                  <a:gd name="T5" fmla="*/ 0 h 622"/>
                  <a:gd name="T6" fmla="*/ 375 w 375"/>
                  <a:gd name="T7" fmla="*/ 351 h 622"/>
                  <a:gd name="T8" fmla="*/ 99 w 37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622">
                    <a:moveTo>
                      <a:pt x="99" y="622"/>
                    </a:moveTo>
                    <a:cubicBezTo>
                      <a:pt x="35" y="548"/>
                      <a:pt x="0" y="455"/>
                      <a:pt x="0" y="356"/>
                    </a:cubicBezTo>
                    <a:cubicBezTo>
                      <a:pt x="0" y="208"/>
                      <a:pt x="82" y="71"/>
                      <a:pt x="210" y="0"/>
                    </a:cubicBezTo>
                    <a:cubicBezTo>
                      <a:pt x="375" y="351"/>
                      <a:pt x="375" y="351"/>
                      <a:pt x="375" y="351"/>
                    </a:cubicBezTo>
                    <a:lnTo>
                      <a:pt x="99" y="6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Freeform 75">
                <a:extLst>
                  <a:ext uri="{FF2B5EF4-FFF2-40B4-BE49-F238E27FC236}">
                    <a16:creationId xmlns:a16="http://schemas.microsoft.com/office/drawing/2014/main" id="{8FB7F4C7-06F4-430B-94C3-5149598F6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972" y="5689726"/>
                <a:ext cx="172160" cy="64506"/>
              </a:xfrm>
              <a:custGeom>
                <a:avLst/>
                <a:gdLst>
                  <a:gd name="T0" fmla="*/ 0 w 269"/>
                  <a:gd name="T1" fmla="*/ 102 h 102"/>
                  <a:gd name="T2" fmla="*/ 249 w 269"/>
                  <a:gd name="T3" fmla="*/ 0 h 102"/>
                  <a:gd name="T4" fmla="*/ 269 w 269"/>
                  <a:gd name="T5" fmla="*/ 102 h 102"/>
                  <a:gd name="T6" fmla="*/ 0 w 269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102">
                    <a:moveTo>
                      <a:pt x="0" y="102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60" y="33"/>
                      <a:pt x="267" y="67"/>
                      <a:pt x="269" y="102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1" name="Freeform 76">
                <a:extLst>
                  <a:ext uri="{FF2B5EF4-FFF2-40B4-BE49-F238E27FC236}">
                    <a16:creationId xmlns:a16="http://schemas.microsoft.com/office/drawing/2014/main" id="{1C6B9320-A453-430E-BA1E-614D14BE6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341" y="5859354"/>
                <a:ext cx="107600" cy="138571"/>
              </a:xfrm>
              <a:custGeom>
                <a:avLst/>
                <a:gdLst>
                  <a:gd name="T0" fmla="*/ 62 w 171"/>
                  <a:gd name="T1" fmla="*/ 215 h 215"/>
                  <a:gd name="T2" fmla="*/ 0 w 171"/>
                  <a:gd name="T3" fmla="*/ 169 h 215"/>
                  <a:gd name="T4" fmla="*/ 171 w 171"/>
                  <a:gd name="T5" fmla="*/ 0 h 215"/>
                  <a:gd name="T6" fmla="*/ 62 w 171"/>
                  <a:gd name="T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5">
                    <a:moveTo>
                      <a:pt x="62" y="215"/>
                    </a:moveTo>
                    <a:cubicBezTo>
                      <a:pt x="40" y="201"/>
                      <a:pt x="19" y="186"/>
                      <a:pt x="0" y="169"/>
                    </a:cubicBezTo>
                    <a:cubicBezTo>
                      <a:pt x="171" y="0"/>
                      <a:pt x="171" y="0"/>
                      <a:pt x="171" y="0"/>
                    </a:cubicBezTo>
                    <a:lnTo>
                      <a:pt x="62" y="2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Freeform 77">
                <a:extLst>
                  <a:ext uri="{FF2B5EF4-FFF2-40B4-BE49-F238E27FC236}">
                    <a16:creationId xmlns:a16="http://schemas.microsoft.com/office/drawing/2014/main" id="{0870877E-02B2-4E4F-A5BE-4828CAA96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7684" y="5790070"/>
                <a:ext cx="363448" cy="243693"/>
              </a:xfrm>
              <a:custGeom>
                <a:avLst/>
                <a:gdLst>
                  <a:gd name="T0" fmla="*/ 160 w 566"/>
                  <a:gd name="T1" fmla="*/ 381 h 381"/>
                  <a:gd name="T2" fmla="*/ 0 w 566"/>
                  <a:gd name="T3" fmla="*/ 348 h 381"/>
                  <a:gd name="T4" fmla="*/ 176 w 566"/>
                  <a:gd name="T5" fmla="*/ 0 h 381"/>
                  <a:gd name="T6" fmla="*/ 566 w 566"/>
                  <a:gd name="T7" fmla="*/ 0 h 381"/>
                  <a:gd name="T8" fmla="*/ 160 w 566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381">
                    <a:moveTo>
                      <a:pt x="160" y="381"/>
                    </a:moveTo>
                    <a:cubicBezTo>
                      <a:pt x="104" y="381"/>
                      <a:pt x="50" y="370"/>
                      <a:pt x="0" y="348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52" y="213"/>
                      <a:pt x="375" y="381"/>
                      <a:pt x="160" y="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85F289-2E0F-4ECE-BAC8-424125B63EB6}"/>
              </a:ext>
            </a:extLst>
          </p:cNvPr>
          <p:cNvGrpSpPr/>
          <p:nvPr/>
        </p:nvGrpSpPr>
        <p:grpSpPr>
          <a:xfrm>
            <a:off x="10417805" y="5087843"/>
            <a:ext cx="1109073" cy="720572"/>
            <a:chOff x="10355354" y="2960609"/>
            <a:chExt cx="1109544" cy="72087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5ACF041-4C11-4FBA-AC25-52B9923E6D49}"/>
                </a:ext>
              </a:extLst>
            </p:cNvPr>
            <p:cNvGrpSpPr/>
            <p:nvPr/>
          </p:nvGrpSpPr>
          <p:grpSpPr>
            <a:xfrm>
              <a:off x="10355354" y="2960609"/>
              <a:ext cx="1109544" cy="720878"/>
              <a:chOff x="10355354" y="2831936"/>
              <a:chExt cx="1307592" cy="849551"/>
            </a:xfrm>
          </p:grpSpPr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F3E2769-5B62-4245-8F31-75F24702B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5354" y="2831936"/>
                <a:ext cx="1307592" cy="849551"/>
              </a:xfrm>
              <a:custGeom>
                <a:avLst/>
                <a:gdLst>
                  <a:gd name="T0" fmla="*/ 14 w 432"/>
                  <a:gd name="T1" fmla="*/ 278 h 278"/>
                  <a:gd name="T2" fmla="*/ 418 w 432"/>
                  <a:gd name="T3" fmla="*/ 278 h 278"/>
                  <a:gd name="T4" fmla="*/ 432 w 432"/>
                  <a:gd name="T5" fmla="*/ 263 h 278"/>
                  <a:gd name="T6" fmla="*/ 432 w 432"/>
                  <a:gd name="T7" fmla="*/ 15 h 278"/>
                  <a:gd name="T8" fmla="*/ 418 w 432"/>
                  <a:gd name="T9" fmla="*/ 0 h 278"/>
                  <a:gd name="T10" fmla="*/ 14 w 432"/>
                  <a:gd name="T11" fmla="*/ 0 h 278"/>
                  <a:gd name="T12" fmla="*/ 0 w 432"/>
                  <a:gd name="T13" fmla="*/ 15 h 278"/>
                  <a:gd name="T14" fmla="*/ 0 w 432"/>
                  <a:gd name="T15" fmla="*/ 263 h 278"/>
                  <a:gd name="T16" fmla="*/ 14 w 432"/>
                  <a:gd name="T17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278">
                    <a:moveTo>
                      <a:pt x="14" y="278"/>
                    </a:moveTo>
                    <a:cubicBezTo>
                      <a:pt x="418" y="278"/>
                      <a:pt x="418" y="278"/>
                      <a:pt x="418" y="278"/>
                    </a:cubicBezTo>
                    <a:cubicBezTo>
                      <a:pt x="427" y="278"/>
                      <a:pt x="432" y="272"/>
                      <a:pt x="432" y="263"/>
                    </a:cubicBezTo>
                    <a:cubicBezTo>
                      <a:pt x="432" y="15"/>
                      <a:pt x="432" y="15"/>
                      <a:pt x="432" y="15"/>
                    </a:cubicBezTo>
                    <a:cubicBezTo>
                      <a:pt x="432" y="6"/>
                      <a:pt x="427" y="0"/>
                      <a:pt x="4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63"/>
                      <a:pt x="0" y="263"/>
                      <a:pt x="0" y="263"/>
                    </a:cubicBezTo>
                    <a:cubicBezTo>
                      <a:pt x="0" y="272"/>
                      <a:pt x="7" y="278"/>
                      <a:pt x="14" y="2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3FDFA64-5F71-4435-9CEF-8E63D5D11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2929" y="2847289"/>
                <a:ext cx="1192442" cy="742078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rgbClr val="DC3C00"/>
              </a:solidFill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8" name="Group 1031">
              <a:extLst>
                <a:ext uri="{FF2B5EF4-FFF2-40B4-BE49-F238E27FC236}">
                  <a16:creationId xmlns:a16="http://schemas.microsoft.com/office/drawing/2014/main" id="{3DDBC506-730C-437A-A3B6-A17148EE1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99291" y="3157951"/>
              <a:ext cx="595154" cy="296900"/>
              <a:chOff x="4841436" y="5510539"/>
              <a:chExt cx="1049696" cy="523224"/>
            </a:xfrm>
            <a:solidFill>
              <a:schemeClr val="bg1"/>
            </a:solidFill>
          </p:grpSpPr>
          <p:sp>
            <p:nvSpPr>
              <p:cNvPr id="39" name="Freeform 67">
                <a:extLst>
                  <a:ext uri="{FF2B5EF4-FFF2-40B4-BE49-F238E27FC236}">
                    <a16:creationId xmlns:a16="http://schemas.microsoft.com/office/drawing/2014/main" id="{197DD606-C722-4BE0-B636-707D9C429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334" y="5852188"/>
                <a:ext cx="59777" cy="181575"/>
              </a:xfrm>
              <a:custGeom>
                <a:avLst/>
                <a:gdLst>
                  <a:gd name="T0" fmla="*/ 0 w 222"/>
                  <a:gd name="T1" fmla="*/ 0 h 674"/>
                  <a:gd name="T2" fmla="*/ 0 w 222"/>
                  <a:gd name="T3" fmla="*/ 135 h 674"/>
                  <a:gd name="T4" fmla="*/ 0 w 222"/>
                  <a:gd name="T5" fmla="*/ 674 h 674"/>
                  <a:gd name="T6" fmla="*/ 222 w 222"/>
                  <a:gd name="T7" fmla="*/ 674 h 674"/>
                  <a:gd name="T8" fmla="*/ 222 w 222"/>
                  <a:gd name="T9" fmla="*/ 29 h 674"/>
                  <a:gd name="T10" fmla="*/ 222 w 222"/>
                  <a:gd name="T11" fmla="*/ 0 h 674"/>
                  <a:gd name="T12" fmla="*/ 0 w 222"/>
                  <a:gd name="T1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74">
                    <a:moveTo>
                      <a:pt x="0" y="0"/>
                    </a:moveTo>
                    <a:lnTo>
                      <a:pt x="0" y="135"/>
                    </a:lnTo>
                    <a:lnTo>
                      <a:pt x="0" y="674"/>
                    </a:lnTo>
                    <a:lnTo>
                      <a:pt x="222" y="674"/>
                    </a:lnTo>
                    <a:lnTo>
                      <a:pt x="222" y="29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0" name="Freeform 68">
                <a:extLst>
                  <a:ext uri="{FF2B5EF4-FFF2-40B4-BE49-F238E27FC236}">
                    <a16:creationId xmlns:a16="http://schemas.microsoft.com/office/drawing/2014/main" id="{DD3A5CD9-2C04-498B-AD21-959892B86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978" y="5677779"/>
                <a:ext cx="59777" cy="355984"/>
              </a:xfrm>
              <a:custGeom>
                <a:avLst/>
                <a:gdLst>
                  <a:gd name="T0" fmla="*/ 0 w 223"/>
                  <a:gd name="T1" fmla="*/ 0 h 1319"/>
                  <a:gd name="T2" fmla="*/ 0 w 223"/>
                  <a:gd name="T3" fmla="*/ 652 h 1319"/>
                  <a:gd name="T4" fmla="*/ 0 w 223"/>
                  <a:gd name="T5" fmla="*/ 1319 h 1319"/>
                  <a:gd name="T6" fmla="*/ 223 w 223"/>
                  <a:gd name="T7" fmla="*/ 1319 h 1319"/>
                  <a:gd name="T8" fmla="*/ 223 w 223"/>
                  <a:gd name="T9" fmla="*/ 548 h 1319"/>
                  <a:gd name="T10" fmla="*/ 223 w 223"/>
                  <a:gd name="T11" fmla="*/ 0 h 1319"/>
                  <a:gd name="T12" fmla="*/ 0 w 223"/>
                  <a:gd name="T1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19">
                    <a:moveTo>
                      <a:pt x="0" y="0"/>
                    </a:moveTo>
                    <a:lnTo>
                      <a:pt x="0" y="652"/>
                    </a:lnTo>
                    <a:lnTo>
                      <a:pt x="0" y="1319"/>
                    </a:lnTo>
                    <a:lnTo>
                      <a:pt x="223" y="1319"/>
                    </a:lnTo>
                    <a:lnTo>
                      <a:pt x="223" y="548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Freeform 69">
                <a:extLst>
                  <a:ext uri="{FF2B5EF4-FFF2-40B4-BE49-F238E27FC236}">
                    <a16:creationId xmlns:a16="http://schemas.microsoft.com/office/drawing/2014/main" id="{A8D1ECE4-60E4-446E-BF5C-62ACFAB8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231" y="5517707"/>
                <a:ext cx="62169" cy="516056"/>
              </a:xfrm>
              <a:custGeom>
                <a:avLst/>
                <a:gdLst>
                  <a:gd name="T0" fmla="*/ 0 w 223"/>
                  <a:gd name="T1" fmla="*/ 0 h 1909"/>
                  <a:gd name="T2" fmla="*/ 0 w 223"/>
                  <a:gd name="T3" fmla="*/ 1117 h 1909"/>
                  <a:gd name="T4" fmla="*/ 0 w 223"/>
                  <a:gd name="T5" fmla="*/ 1909 h 1909"/>
                  <a:gd name="T6" fmla="*/ 223 w 223"/>
                  <a:gd name="T7" fmla="*/ 1909 h 1909"/>
                  <a:gd name="T8" fmla="*/ 223 w 223"/>
                  <a:gd name="T9" fmla="*/ 1012 h 1909"/>
                  <a:gd name="T10" fmla="*/ 223 w 223"/>
                  <a:gd name="T11" fmla="*/ 0 h 1909"/>
                  <a:gd name="T12" fmla="*/ 0 w 223"/>
                  <a:gd name="T13" fmla="*/ 0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909">
                    <a:moveTo>
                      <a:pt x="0" y="0"/>
                    </a:moveTo>
                    <a:lnTo>
                      <a:pt x="0" y="1117"/>
                    </a:lnTo>
                    <a:lnTo>
                      <a:pt x="0" y="1909"/>
                    </a:lnTo>
                    <a:lnTo>
                      <a:pt x="223" y="1909"/>
                    </a:lnTo>
                    <a:lnTo>
                      <a:pt x="223" y="1012"/>
                    </a:lnTo>
                    <a:lnTo>
                      <a:pt x="22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Freeform 70">
                <a:extLst>
                  <a:ext uri="{FF2B5EF4-FFF2-40B4-BE49-F238E27FC236}">
                    <a16:creationId xmlns:a16="http://schemas.microsoft.com/office/drawing/2014/main" id="{E33741C8-5848-462C-BD4D-83E41B65C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436" y="5859354"/>
                <a:ext cx="59778" cy="174409"/>
              </a:xfrm>
              <a:custGeom>
                <a:avLst/>
                <a:gdLst>
                  <a:gd name="T0" fmla="*/ 0 w 222"/>
                  <a:gd name="T1" fmla="*/ 0 h 648"/>
                  <a:gd name="T2" fmla="*/ 0 w 222"/>
                  <a:gd name="T3" fmla="*/ 361 h 648"/>
                  <a:gd name="T4" fmla="*/ 0 w 222"/>
                  <a:gd name="T5" fmla="*/ 648 h 648"/>
                  <a:gd name="T6" fmla="*/ 222 w 222"/>
                  <a:gd name="T7" fmla="*/ 648 h 648"/>
                  <a:gd name="T8" fmla="*/ 222 w 222"/>
                  <a:gd name="T9" fmla="*/ 256 h 648"/>
                  <a:gd name="T10" fmla="*/ 222 w 222"/>
                  <a:gd name="T11" fmla="*/ 0 h 648"/>
                  <a:gd name="T12" fmla="*/ 0 w 222"/>
                  <a:gd name="T1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648">
                    <a:moveTo>
                      <a:pt x="0" y="0"/>
                    </a:moveTo>
                    <a:lnTo>
                      <a:pt x="0" y="361"/>
                    </a:lnTo>
                    <a:lnTo>
                      <a:pt x="0" y="648"/>
                    </a:lnTo>
                    <a:lnTo>
                      <a:pt x="222" y="648"/>
                    </a:lnTo>
                    <a:lnTo>
                      <a:pt x="222" y="256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Freeform 71">
                <a:extLst>
                  <a:ext uri="{FF2B5EF4-FFF2-40B4-BE49-F238E27FC236}">
                    <a16:creationId xmlns:a16="http://schemas.microsoft.com/office/drawing/2014/main" id="{6B0ED2F9-05AD-4E87-8C76-400389C5C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080" y="5653888"/>
                <a:ext cx="59778" cy="379875"/>
              </a:xfrm>
              <a:custGeom>
                <a:avLst/>
                <a:gdLst>
                  <a:gd name="T0" fmla="*/ 0 w 222"/>
                  <a:gd name="T1" fmla="*/ 0 h 1402"/>
                  <a:gd name="T2" fmla="*/ 0 w 222"/>
                  <a:gd name="T3" fmla="*/ 1062 h 1402"/>
                  <a:gd name="T4" fmla="*/ 0 w 222"/>
                  <a:gd name="T5" fmla="*/ 1402 h 1402"/>
                  <a:gd name="T6" fmla="*/ 222 w 222"/>
                  <a:gd name="T7" fmla="*/ 1402 h 1402"/>
                  <a:gd name="T8" fmla="*/ 222 w 222"/>
                  <a:gd name="T9" fmla="*/ 977 h 1402"/>
                  <a:gd name="T10" fmla="*/ 222 w 222"/>
                  <a:gd name="T11" fmla="*/ 0 h 1402"/>
                  <a:gd name="T12" fmla="*/ 0 w 222"/>
                  <a:gd name="T13" fmla="*/ 0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402">
                    <a:moveTo>
                      <a:pt x="0" y="0"/>
                    </a:moveTo>
                    <a:lnTo>
                      <a:pt x="0" y="1062"/>
                    </a:lnTo>
                    <a:lnTo>
                      <a:pt x="0" y="1402"/>
                    </a:lnTo>
                    <a:lnTo>
                      <a:pt x="222" y="1402"/>
                    </a:lnTo>
                    <a:lnTo>
                      <a:pt x="222" y="977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Freeform 72">
                <a:extLst>
                  <a:ext uri="{FF2B5EF4-FFF2-40B4-BE49-F238E27FC236}">
                    <a16:creationId xmlns:a16="http://schemas.microsoft.com/office/drawing/2014/main" id="{2A2047A2-9A62-4BB8-B95E-D1CD713F7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857" y="5510539"/>
                <a:ext cx="258239" cy="229358"/>
              </a:xfrm>
              <a:custGeom>
                <a:avLst/>
                <a:gdLst>
                  <a:gd name="T0" fmla="*/ 0 w 401"/>
                  <a:gd name="T1" fmla="*/ 28 h 359"/>
                  <a:gd name="T2" fmla="*/ 149 w 401"/>
                  <a:gd name="T3" fmla="*/ 0 h 359"/>
                  <a:gd name="T4" fmla="*/ 401 w 401"/>
                  <a:gd name="T5" fmla="*/ 88 h 359"/>
                  <a:gd name="T6" fmla="*/ 156 w 401"/>
                  <a:gd name="T7" fmla="*/ 359 h 359"/>
                  <a:gd name="T8" fmla="*/ 0 w 401"/>
                  <a:gd name="T9" fmla="*/ 28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59">
                    <a:moveTo>
                      <a:pt x="0" y="28"/>
                    </a:moveTo>
                    <a:cubicBezTo>
                      <a:pt x="47" y="9"/>
                      <a:pt x="97" y="0"/>
                      <a:pt x="149" y="0"/>
                    </a:cubicBezTo>
                    <a:cubicBezTo>
                      <a:pt x="241" y="0"/>
                      <a:pt x="330" y="31"/>
                      <a:pt x="401" y="88"/>
                    </a:cubicBezTo>
                    <a:cubicBezTo>
                      <a:pt x="156" y="359"/>
                      <a:pt x="156" y="359"/>
                      <a:pt x="156" y="359"/>
                    </a:cubicBez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Freeform 73">
                <a:extLst>
                  <a:ext uri="{FF2B5EF4-FFF2-40B4-BE49-F238E27FC236}">
                    <a16:creationId xmlns:a16="http://schemas.microsoft.com/office/drawing/2014/main" id="{42CC778A-AEFF-4E9C-9274-C631DEE8F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061" y="5589382"/>
                <a:ext cx="169768" cy="138571"/>
              </a:xfrm>
              <a:custGeom>
                <a:avLst/>
                <a:gdLst>
                  <a:gd name="T0" fmla="*/ 192 w 266"/>
                  <a:gd name="T1" fmla="*/ 0 h 213"/>
                  <a:gd name="T2" fmla="*/ 266 w 266"/>
                  <a:gd name="T3" fmla="*/ 104 h 213"/>
                  <a:gd name="T4" fmla="*/ 0 w 266"/>
                  <a:gd name="T5" fmla="*/ 213 h 213"/>
                  <a:gd name="T6" fmla="*/ 192 w 266"/>
                  <a:gd name="T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213">
                    <a:moveTo>
                      <a:pt x="192" y="0"/>
                    </a:moveTo>
                    <a:cubicBezTo>
                      <a:pt x="222" y="30"/>
                      <a:pt x="247" y="66"/>
                      <a:pt x="266" y="104"/>
                    </a:cubicBezTo>
                    <a:cubicBezTo>
                      <a:pt x="0" y="213"/>
                      <a:pt x="0" y="213"/>
                      <a:pt x="0" y="213"/>
                    </a:cubicBez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6" name="Freeform 74">
                <a:extLst>
                  <a:ext uri="{FF2B5EF4-FFF2-40B4-BE49-F238E27FC236}">
                    <a16:creationId xmlns:a16="http://schemas.microsoft.com/office/drawing/2014/main" id="{74AB5C48-D722-42FC-91A5-925F134E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9871" y="5543987"/>
                <a:ext cx="239111" cy="398988"/>
              </a:xfrm>
              <a:custGeom>
                <a:avLst/>
                <a:gdLst>
                  <a:gd name="T0" fmla="*/ 99 w 375"/>
                  <a:gd name="T1" fmla="*/ 622 h 622"/>
                  <a:gd name="T2" fmla="*/ 0 w 375"/>
                  <a:gd name="T3" fmla="*/ 356 h 622"/>
                  <a:gd name="T4" fmla="*/ 210 w 375"/>
                  <a:gd name="T5" fmla="*/ 0 h 622"/>
                  <a:gd name="T6" fmla="*/ 375 w 375"/>
                  <a:gd name="T7" fmla="*/ 351 h 622"/>
                  <a:gd name="T8" fmla="*/ 99 w 37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622">
                    <a:moveTo>
                      <a:pt x="99" y="622"/>
                    </a:moveTo>
                    <a:cubicBezTo>
                      <a:pt x="35" y="548"/>
                      <a:pt x="0" y="455"/>
                      <a:pt x="0" y="356"/>
                    </a:cubicBezTo>
                    <a:cubicBezTo>
                      <a:pt x="0" y="208"/>
                      <a:pt x="82" y="71"/>
                      <a:pt x="210" y="0"/>
                    </a:cubicBezTo>
                    <a:cubicBezTo>
                      <a:pt x="375" y="351"/>
                      <a:pt x="375" y="351"/>
                      <a:pt x="375" y="351"/>
                    </a:cubicBezTo>
                    <a:lnTo>
                      <a:pt x="99" y="6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7" name="Freeform 75">
                <a:extLst>
                  <a:ext uri="{FF2B5EF4-FFF2-40B4-BE49-F238E27FC236}">
                    <a16:creationId xmlns:a16="http://schemas.microsoft.com/office/drawing/2014/main" id="{EEFCA9B3-9390-41C1-A6B9-304D7556D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972" y="5689726"/>
                <a:ext cx="172160" cy="64506"/>
              </a:xfrm>
              <a:custGeom>
                <a:avLst/>
                <a:gdLst>
                  <a:gd name="T0" fmla="*/ 0 w 269"/>
                  <a:gd name="T1" fmla="*/ 102 h 102"/>
                  <a:gd name="T2" fmla="*/ 249 w 269"/>
                  <a:gd name="T3" fmla="*/ 0 h 102"/>
                  <a:gd name="T4" fmla="*/ 269 w 269"/>
                  <a:gd name="T5" fmla="*/ 102 h 102"/>
                  <a:gd name="T6" fmla="*/ 0 w 269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102">
                    <a:moveTo>
                      <a:pt x="0" y="102"/>
                    </a:moveTo>
                    <a:cubicBezTo>
                      <a:pt x="249" y="0"/>
                      <a:pt x="249" y="0"/>
                      <a:pt x="249" y="0"/>
                    </a:cubicBezTo>
                    <a:cubicBezTo>
                      <a:pt x="260" y="33"/>
                      <a:pt x="267" y="67"/>
                      <a:pt x="269" y="102"/>
                    </a:cubicBez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8" name="Freeform 76">
                <a:extLst>
                  <a:ext uri="{FF2B5EF4-FFF2-40B4-BE49-F238E27FC236}">
                    <a16:creationId xmlns:a16="http://schemas.microsoft.com/office/drawing/2014/main" id="{D700F9F5-753F-412D-935F-F35A7EB57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341" y="5859354"/>
                <a:ext cx="107600" cy="138571"/>
              </a:xfrm>
              <a:custGeom>
                <a:avLst/>
                <a:gdLst>
                  <a:gd name="T0" fmla="*/ 62 w 171"/>
                  <a:gd name="T1" fmla="*/ 215 h 215"/>
                  <a:gd name="T2" fmla="*/ 0 w 171"/>
                  <a:gd name="T3" fmla="*/ 169 h 215"/>
                  <a:gd name="T4" fmla="*/ 171 w 171"/>
                  <a:gd name="T5" fmla="*/ 0 h 215"/>
                  <a:gd name="T6" fmla="*/ 62 w 171"/>
                  <a:gd name="T7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5">
                    <a:moveTo>
                      <a:pt x="62" y="215"/>
                    </a:moveTo>
                    <a:cubicBezTo>
                      <a:pt x="40" y="201"/>
                      <a:pt x="19" y="186"/>
                      <a:pt x="0" y="169"/>
                    </a:cubicBezTo>
                    <a:cubicBezTo>
                      <a:pt x="171" y="0"/>
                      <a:pt x="171" y="0"/>
                      <a:pt x="171" y="0"/>
                    </a:cubicBezTo>
                    <a:lnTo>
                      <a:pt x="62" y="2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Freeform 77">
                <a:extLst>
                  <a:ext uri="{FF2B5EF4-FFF2-40B4-BE49-F238E27FC236}">
                    <a16:creationId xmlns:a16="http://schemas.microsoft.com/office/drawing/2014/main" id="{563252B7-424B-4E02-9703-3D78B678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7684" y="5790070"/>
                <a:ext cx="363448" cy="243693"/>
              </a:xfrm>
              <a:custGeom>
                <a:avLst/>
                <a:gdLst>
                  <a:gd name="T0" fmla="*/ 160 w 566"/>
                  <a:gd name="T1" fmla="*/ 381 h 381"/>
                  <a:gd name="T2" fmla="*/ 0 w 566"/>
                  <a:gd name="T3" fmla="*/ 348 h 381"/>
                  <a:gd name="T4" fmla="*/ 176 w 566"/>
                  <a:gd name="T5" fmla="*/ 0 h 381"/>
                  <a:gd name="T6" fmla="*/ 566 w 566"/>
                  <a:gd name="T7" fmla="*/ 0 h 381"/>
                  <a:gd name="T8" fmla="*/ 160 w 566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381">
                    <a:moveTo>
                      <a:pt x="160" y="381"/>
                    </a:moveTo>
                    <a:cubicBezTo>
                      <a:pt x="104" y="381"/>
                      <a:pt x="50" y="370"/>
                      <a:pt x="0" y="348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52" y="213"/>
                      <a:pt x="375" y="381"/>
                      <a:pt x="160" y="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32151">
                  <a:defRPr/>
                </a:pPr>
                <a:endParaRPr lang="en-US" sz="1836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62F2C68-3C50-4AA6-BAAB-C91C1655B872}"/>
              </a:ext>
            </a:extLst>
          </p:cNvPr>
          <p:cNvSpPr/>
          <p:nvPr/>
        </p:nvSpPr>
        <p:spPr>
          <a:xfrm>
            <a:off x="10338612" y="1820979"/>
            <a:ext cx="1160249" cy="622078"/>
          </a:xfrm>
          <a:prstGeom prst="rect">
            <a:avLst/>
          </a:prstGeom>
        </p:spPr>
        <p:txBody>
          <a:bodyPr wrap="none" lIns="182802" tIns="137101" rIns="182802" bIns="137101">
            <a:spAutoFit/>
          </a:bodyPr>
          <a:lstStyle/>
          <a:p>
            <a:pPr defTabSz="913873"/>
            <a:r>
              <a:rPr lang="en-US" sz="2200" dirty="0">
                <a:latin typeface="Segoe UI Light"/>
                <a:ea typeface="Calibri" panose="020F0502020204030204" pitchFamily="34" charset="0"/>
              </a:rPr>
              <a:t>Clients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8BE6A1-B315-450B-A49C-62FEDFD4964B}"/>
              </a:ext>
            </a:extLst>
          </p:cNvPr>
          <p:cNvSpPr>
            <a:spLocks noChangeAspect="1"/>
          </p:cNvSpPr>
          <p:nvPr/>
        </p:nvSpPr>
        <p:spPr bwMode="auto">
          <a:xfrm>
            <a:off x="7123211" y="4115965"/>
            <a:ext cx="1860449" cy="395492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97" dirty="0"/>
              <a:t>Model is now a web service that is callable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D08818C-957B-4E9D-AEE4-0A91B3AA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5" y="2793781"/>
            <a:ext cx="2042229" cy="11634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F040DC5-2363-4B5B-9B8A-7260E4CF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86" y="3172746"/>
            <a:ext cx="738311" cy="15943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5691D5-F77C-4A2D-BD61-7EE10DA9F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013" y="3523346"/>
            <a:ext cx="738311" cy="159437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52910A9-9561-42B1-8BAF-6D12A94BC5A6}"/>
              </a:ext>
            </a:extLst>
          </p:cNvPr>
          <p:cNvGrpSpPr/>
          <p:nvPr/>
        </p:nvGrpSpPr>
        <p:grpSpPr>
          <a:xfrm>
            <a:off x="7405794" y="2460807"/>
            <a:ext cx="1295282" cy="1577131"/>
            <a:chOff x="6954979" y="2097980"/>
            <a:chExt cx="1270000" cy="154634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21D302-3C85-4E35-A8E6-1180958E7309}"/>
                </a:ext>
              </a:extLst>
            </p:cNvPr>
            <p:cNvSpPr/>
            <p:nvPr/>
          </p:nvSpPr>
          <p:spPr>
            <a:xfrm>
              <a:off x="7188226" y="2097980"/>
              <a:ext cx="780956" cy="780956"/>
            </a:xfrm>
            <a:prstGeom prst="ellipse">
              <a:avLst/>
            </a:prstGeom>
            <a:solidFill>
              <a:srgbClr val="00B0F0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 dirty="0">
                <a:solidFill>
                  <a:srgbClr val="FFFFFF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126488-C4FD-44A4-9298-4C4EB3AE4905}"/>
                </a:ext>
              </a:extLst>
            </p:cNvPr>
            <p:cNvGrpSpPr/>
            <p:nvPr/>
          </p:nvGrpSpPr>
          <p:grpSpPr>
            <a:xfrm>
              <a:off x="6954979" y="2453658"/>
              <a:ext cx="1270000" cy="1190669"/>
              <a:chOff x="6444986" y="2494569"/>
              <a:chExt cx="1270000" cy="1190669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28484A7-8155-4773-ABD1-0B008C4F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4986" y="2494569"/>
                <a:ext cx="1270000" cy="1187225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3B4938-8D74-4E18-99C8-9CA54D98D97D}"/>
                  </a:ext>
                </a:extLst>
              </p:cNvPr>
              <p:cNvSpPr/>
              <p:nvPr/>
            </p:nvSpPr>
            <p:spPr>
              <a:xfrm>
                <a:off x="6672560" y="3075302"/>
                <a:ext cx="757799" cy="609936"/>
              </a:xfrm>
              <a:prstGeom prst="rect">
                <a:avLst/>
              </a:prstGeom>
            </p:spPr>
            <p:txBody>
              <a:bodyPr wrap="none" lIns="182802" tIns="137101" rIns="182802" bIns="137101">
                <a:spAutoFit/>
              </a:bodyPr>
              <a:lstStyle/>
              <a:p>
                <a:pPr defTabSz="913873"/>
                <a:r>
                  <a:rPr lang="en-US" sz="2200" dirty="0">
                    <a:solidFill>
                      <a:srgbClr val="0070C0"/>
                    </a:solidFill>
                    <a:latin typeface="Segoe UI Light"/>
                    <a:ea typeface="Calibri" panose="020F0502020204030204" pitchFamily="34" charset="0"/>
                  </a:rPr>
                  <a:t>API</a:t>
                </a: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17C2FF-4391-4BFB-B6F4-DF364E94A6F1}"/>
              </a:ext>
            </a:extLst>
          </p:cNvPr>
          <p:cNvCxnSpPr/>
          <p:nvPr/>
        </p:nvCxnSpPr>
        <p:spPr>
          <a:xfrm>
            <a:off x="7022318" y="4124278"/>
            <a:ext cx="2062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E76A445E-D781-452C-9B5D-A4BBBC2CC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03" y="3172746"/>
            <a:ext cx="738311" cy="159437"/>
          </a:xfrm>
          <a:prstGeom prst="rect">
            <a:avLst/>
          </a:prstGeom>
        </p:spPr>
      </p:pic>
      <p:grpSp>
        <p:nvGrpSpPr>
          <p:cNvPr id="64" name="Group 4">
            <a:extLst>
              <a:ext uri="{FF2B5EF4-FFF2-40B4-BE49-F238E27FC236}">
                <a16:creationId xmlns:a16="http://schemas.microsoft.com/office/drawing/2014/main" id="{A2444030-7866-4F22-BDA5-DFF2F31E5E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7044" y="2710287"/>
            <a:ext cx="2801048" cy="1800444"/>
            <a:chOff x="2254" y="1703"/>
            <a:chExt cx="1730" cy="1112"/>
          </a:xfrm>
        </p:grpSpPr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BC599714-3C40-4CEE-963F-0BBCB237682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4" y="1704"/>
              <a:ext cx="1730" cy="1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E8E37B9C-C981-4D1D-9CDA-287C637514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" y="1703"/>
              <a:ext cx="1233" cy="1112"/>
            </a:xfrm>
            <a:custGeom>
              <a:avLst/>
              <a:gdLst>
                <a:gd name="T0" fmla="*/ 923 w 977"/>
                <a:gd name="T1" fmla="*/ 0 h 883"/>
                <a:gd name="T2" fmla="*/ 54 w 977"/>
                <a:gd name="T3" fmla="*/ 0 h 883"/>
                <a:gd name="T4" fmla="*/ 0 w 977"/>
                <a:gd name="T5" fmla="*/ 53 h 883"/>
                <a:gd name="T6" fmla="*/ 0 w 977"/>
                <a:gd name="T7" fmla="*/ 646 h 883"/>
                <a:gd name="T8" fmla="*/ 54 w 977"/>
                <a:gd name="T9" fmla="*/ 700 h 883"/>
                <a:gd name="T10" fmla="*/ 355 w 977"/>
                <a:gd name="T11" fmla="*/ 700 h 883"/>
                <a:gd name="T12" fmla="*/ 168 w 977"/>
                <a:gd name="T13" fmla="*/ 834 h 883"/>
                <a:gd name="T14" fmla="*/ 168 w 977"/>
                <a:gd name="T15" fmla="*/ 883 h 883"/>
                <a:gd name="T16" fmla="*/ 393 w 977"/>
                <a:gd name="T17" fmla="*/ 883 h 883"/>
                <a:gd name="T18" fmla="*/ 568 w 977"/>
                <a:gd name="T19" fmla="*/ 883 h 883"/>
                <a:gd name="T20" fmla="*/ 808 w 977"/>
                <a:gd name="T21" fmla="*/ 883 h 883"/>
                <a:gd name="T22" fmla="*/ 808 w 977"/>
                <a:gd name="T23" fmla="*/ 834 h 883"/>
                <a:gd name="T24" fmla="*/ 618 w 977"/>
                <a:gd name="T25" fmla="*/ 700 h 883"/>
                <a:gd name="T26" fmla="*/ 923 w 977"/>
                <a:gd name="T27" fmla="*/ 700 h 883"/>
                <a:gd name="T28" fmla="*/ 977 w 977"/>
                <a:gd name="T29" fmla="*/ 646 h 883"/>
                <a:gd name="T30" fmla="*/ 977 w 977"/>
                <a:gd name="T31" fmla="*/ 53 h 883"/>
                <a:gd name="T32" fmla="*/ 923 w 977"/>
                <a:gd name="T33" fmla="*/ 0 h 883"/>
                <a:gd name="T34" fmla="*/ 915 w 977"/>
                <a:gd name="T35" fmla="*/ 639 h 883"/>
                <a:gd name="T36" fmla="*/ 61 w 977"/>
                <a:gd name="T37" fmla="*/ 639 h 883"/>
                <a:gd name="T38" fmla="*/ 61 w 977"/>
                <a:gd name="T39" fmla="*/ 61 h 883"/>
                <a:gd name="T40" fmla="*/ 915 w 977"/>
                <a:gd name="T41" fmla="*/ 61 h 883"/>
                <a:gd name="T42" fmla="*/ 915 w 977"/>
                <a:gd name="T43" fmla="*/ 63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7" h="883">
                  <a:moveTo>
                    <a:pt x="923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676"/>
                    <a:pt x="24" y="700"/>
                    <a:pt x="54" y="700"/>
                  </a:cubicBezTo>
                  <a:cubicBezTo>
                    <a:pt x="355" y="700"/>
                    <a:pt x="355" y="700"/>
                    <a:pt x="355" y="700"/>
                  </a:cubicBezTo>
                  <a:cubicBezTo>
                    <a:pt x="384" y="819"/>
                    <a:pt x="353" y="834"/>
                    <a:pt x="168" y="834"/>
                  </a:cubicBezTo>
                  <a:cubicBezTo>
                    <a:pt x="168" y="883"/>
                    <a:pt x="168" y="883"/>
                    <a:pt x="168" y="883"/>
                  </a:cubicBezTo>
                  <a:cubicBezTo>
                    <a:pt x="393" y="883"/>
                    <a:pt x="393" y="883"/>
                    <a:pt x="393" y="883"/>
                  </a:cubicBezTo>
                  <a:cubicBezTo>
                    <a:pt x="568" y="883"/>
                    <a:pt x="568" y="883"/>
                    <a:pt x="568" y="883"/>
                  </a:cubicBezTo>
                  <a:cubicBezTo>
                    <a:pt x="808" y="883"/>
                    <a:pt x="808" y="883"/>
                    <a:pt x="808" y="883"/>
                  </a:cubicBezTo>
                  <a:cubicBezTo>
                    <a:pt x="808" y="834"/>
                    <a:pt x="808" y="834"/>
                    <a:pt x="808" y="834"/>
                  </a:cubicBezTo>
                  <a:cubicBezTo>
                    <a:pt x="603" y="834"/>
                    <a:pt x="589" y="819"/>
                    <a:pt x="618" y="700"/>
                  </a:cubicBezTo>
                  <a:cubicBezTo>
                    <a:pt x="923" y="700"/>
                    <a:pt x="923" y="700"/>
                    <a:pt x="923" y="700"/>
                  </a:cubicBezTo>
                  <a:cubicBezTo>
                    <a:pt x="953" y="700"/>
                    <a:pt x="977" y="676"/>
                    <a:pt x="977" y="646"/>
                  </a:cubicBezTo>
                  <a:cubicBezTo>
                    <a:pt x="977" y="53"/>
                    <a:pt x="977" y="53"/>
                    <a:pt x="977" y="53"/>
                  </a:cubicBezTo>
                  <a:cubicBezTo>
                    <a:pt x="977" y="24"/>
                    <a:pt x="953" y="0"/>
                    <a:pt x="923" y="0"/>
                  </a:cubicBezTo>
                  <a:close/>
                  <a:moveTo>
                    <a:pt x="915" y="639"/>
                  </a:moveTo>
                  <a:cubicBezTo>
                    <a:pt x="61" y="639"/>
                    <a:pt x="61" y="639"/>
                    <a:pt x="61" y="639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915" y="61"/>
                    <a:pt x="915" y="61"/>
                    <a:pt x="915" y="61"/>
                  </a:cubicBezTo>
                  <a:lnTo>
                    <a:pt x="915" y="6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F1230583-AE79-442F-B312-3B2E377C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780"/>
              <a:ext cx="1078" cy="728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DCE88D61-E37E-4D41-9210-F4CD36AFF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1780"/>
              <a:ext cx="1078" cy="11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C047F3A5-D774-42D9-911A-F165A08C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796"/>
              <a:ext cx="77" cy="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6153ECEC-8241-4874-8CBF-B7DF68F4C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9" y="1835"/>
              <a:ext cx="42" cy="0"/>
            </a:xfrm>
            <a:prstGeom prst="line">
              <a:avLst/>
            </a:pr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F8E42D68-642B-4934-B541-D144E50B5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1835"/>
              <a:ext cx="0" cy="0"/>
            </a:xfrm>
            <a:prstGeom prst="line">
              <a:avLst/>
            </a:pr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6C46C75D-26A3-403C-9566-23299295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" y="1819"/>
              <a:ext cx="17" cy="32"/>
            </a:xfrm>
            <a:custGeom>
              <a:avLst/>
              <a:gdLst>
                <a:gd name="T0" fmla="*/ 17 w 17"/>
                <a:gd name="T1" fmla="*/ 32 h 32"/>
                <a:gd name="T2" fmla="*/ 0 w 17"/>
                <a:gd name="T3" fmla="*/ 16 h 32"/>
                <a:gd name="T4" fmla="*/ 17 w 17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2">
                  <a:moveTo>
                    <a:pt x="17" y="32"/>
                  </a:moveTo>
                  <a:lnTo>
                    <a:pt x="0" y="16"/>
                  </a:lnTo>
                  <a:lnTo>
                    <a:pt x="17" y="0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3" name="Rectangle 12">
              <a:extLst>
                <a:ext uri="{FF2B5EF4-FFF2-40B4-BE49-F238E27FC236}">
                  <a16:creationId xmlns:a16="http://schemas.microsoft.com/office/drawing/2014/main" id="{87967C33-8B30-4FE4-9B5E-0995D176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1780"/>
              <a:ext cx="71" cy="65"/>
            </a:xfrm>
            <a:prstGeom prst="rect">
              <a:avLst/>
            </a:prstGeom>
            <a:solidFill>
              <a:srgbClr val="DD5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4" name="Line 13">
              <a:extLst>
                <a:ext uri="{FF2B5EF4-FFF2-40B4-BE49-F238E27FC236}">
                  <a16:creationId xmlns:a16="http://schemas.microsoft.com/office/drawing/2014/main" id="{B7275C6E-0EEC-47F0-A15A-80DF3063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8" y="1796"/>
              <a:ext cx="34" cy="34"/>
            </a:xfrm>
            <a:prstGeom prst="line">
              <a:avLst/>
            </a:prstGeom>
            <a:noFill/>
            <a:ln w="31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5" name="Line 14">
              <a:extLst>
                <a:ext uri="{FF2B5EF4-FFF2-40B4-BE49-F238E27FC236}">
                  <a16:creationId xmlns:a16="http://schemas.microsoft.com/office/drawing/2014/main" id="{CCFB6C5B-9AF4-4199-B8A4-E543FAF03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8" y="1796"/>
              <a:ext cx="34" cy="34"/>
            </a:xfrm>
            <a:prstGeom prst="line">
              <a:avLst/>
            </a:prstGeom>
            <a:noFill/>
            <a:ln w="31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90646ED9-6369-4BDD-80BD-06423468B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807"/>
              <a:ext cx="824" cy="57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EB150242-38C8-4AC5-BD03-740907A9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981"/>
              <a:ext cx="464" cy="78"/>
            </a:xfrm>
            <a:custGeom>
              <a:avLst/>
              <a:gdLst>
                <a:gd name="T0" fmla="*/ 346 w 368"/>
                <a:gd name="T1" fmla="*/ 62 h 62"/>
                <a:gd name="T2" fmla="*/ 22 w 368"/>
                <a:gd name="T3" fmla="*/ 62 h 62"/>
                <a:gd name="T4" fmla="*/ 0 w 368"/>
                <a:gd name="T5" fmla="*/ 40 h 62"/>
                <a:gd name="T6" fmla="*/ 0 w 368"/>
                <a:gd name="T7" fmla="*/ 22 h 62"/>
                <a:gd name="T8" fmla="*/ 22 w 368"/>
                <a:gd name="T9" fmla="*/ 0 h 62"/>
                <a:gd name="T10" fmla="*/ 346 w 368"/>
                <a:gd name="T11" fmla="*/ 0 h 62"/>
                <a:gd name="T12" fmla="*/ 368 w 368"/>
                <a:gd name="T13" fmla="*/ 22 h 62"/>
                <a:gd name="T14" fmla="*/ 368 w 368"/>
                <a:gd name="T15" fmla="*/ 40 h 62"/>
                <a:gd name="T16" fmla="*/ 346 w 368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2">
                  <a:moveTo>
                    <a:pt x="346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0" y="62"/>
                    <a:pt x="0" y="52"/>
                    <a:pt x="0" y="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2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8" y="52"/>
                    <a:pt x="358" y="62"/>
                    <a:pt x="346" y="62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89DB6BFC-4B10-4F5C-9916-DB75878B1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2135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10" y="61"/>
                    <a:pt x="0" y="51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1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12C09F43-A267-4E25-A59C-026D9CDD4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2135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9" y="61"/>
                    <a:pt x="0" y="51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1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6F7C9862-1EDB-4733-AFC5-1E79D3F1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2242"/>
              <a:ext cx="275" cy="77"/>
            </a:xfrm>
            <a:custGeom>
              <a:avLst/>
              <a:gdLst>
                <a:gd name="T0" fmla="*/ 196 w 218"/>
                <a:gd name="T1" fmla="*/ 61 h 61"/>
                <a:gd name="T2" fmla="*/ 22 w 218"/>
                <a:gd name="T3" fmla="*/ 61 h 61"/>
                <a:gd name="T4" fmla="*/ 0 w 218"/>
                <a:gd name="T5" fmla="*/ 39 h 61"/>
                <a:gd name="T6" fmla="*/ 0 w 218"/>
                <a:gd name="T7" fmla="*/ 22 h 61"/>
                <a:gd name="T8" fmla="*/ 22 w 218"/>
                <a:gd name="T9" fmla="*/ 0 h 61"/>
                <a:gd name="T10" fmla="*/ 196 w 218"/>
                <a:gd name="T11" fmla="*/ 0 h 61"/>
                <a:gd name="T12" fmla="*/ 218 w 218"/>
                <a:gd name="T13" fmla="*/ 22 h 61"/>
                <a:gd name="T14" fmla="*/ 218 w 218"/>
                <a:gd name="T15" fmla="*/ 39 h 61"/>
                <a:gd name="T16" fmla="*/ 196 w 218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61">
                  <a:moveTo>
                    <a:pt x="196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10" y="61"/>
                    <a:pt x="0" y="52"/>
                    <a:pt x="0" y="3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8" y="0"/>
                    <a:pt x="218" y="10"/>
                    <a:pt x="218" y="2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52"/>
                    <a:pt x="208" y="61"/>
                    <a:pt x="196" y="6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355231E7-E939-40F0-9637-00AE72DD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060"/>
              <a:ext cx="258" cy="47"/>
            </a:xfrm>
            <a:custGeom>
              <a:avLst/>
              <a:gdLst>
                <a:gd name="T0" fmla="*/ 258 w 258"/>
                <a:gd name="T1" fmla="*/ 0 h 47"/>
                <a:gd name="T2" fmla="*/ 258 w 258"/>
                <a:gd name="T3" fmla="*/ 24 h 47"/>
                <a:gd name="T4" fmla="*/ 0 w 258"/>
                <a:gd name="T5" fmla="*/ 24 h 47"/>
                <a:gd name="T6" fmla="*/ 0 w 258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7">
                  <a:moveTo>
                    <a:pt x="258" y="0"/>
                  </a:moveTo>
                  <a:lnTo>
                    <a:pt x="258" y="24"/>
                  </a:lnTo>
                  <a:lnTo>
                    <a:pt x="0" y="24"/>
                  </a:lnTo>
                  <a:lnTo>
                    <a:pt x="0" y="47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4DDE554-EAE6-4D43-B1FA-83415D044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103"/>
              <a:ext cx="23" cy="20"/>
            </a:xfrm>
            <a:custGeom>
              <a:avLst/>
              <a:gdLst>
                <a:gd name="T0" fmla="*/ 0 w 23"/>
                <a:gd name="T1" fmla="*/ 0 h 20"/>
                <a:gd name="T2" fmla="*/ 12 w 23"/>
                <a:gd name="T3" fmla="*/ 20 h 20"/>
                <a:gd name="T4" fmla="*/ 23 w 23"/>
                <a:gd name="T5" fmla="*/ 0 h 20"/>
                <a:gd name="T6" fmla="*/ 0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lnTo>
                    <a:pt x="12" y="2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EC50D40-8CF1-48F2-8505-DCAAAD55F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" y="2060"/>
              <a:ext cx="81" cy="47"/>
            </a:xfrm>
            <a:custGeom>
              <a:avLst/>
              <a:gdLst>
                <a:gd name="T0" fmla="*/ 0 w 81"/>
                <a:gd name="T1" fmla="*/ 0 h 47"/>
                <a:gd name="T2" fmla="*/ 0 w 81"/>
                <a:gd name="T3" fmla="*/ 24 h 47"/>
                <a:gd name="T4" fmla="*/ 81 w 81"/>
                <a:gd name="T5" fmla="*/ 24 h 47"/>
                <a:gd name="T6" fmla="*/ 81 w 81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7">
                  <a:moveTo>
                    <a:pt x="0" y="0"/>
                  </a:moveTo>
                  <a:lnTo>
                    <a:pt x="0" y="24"/>
                  </a:lnTo>
                  <a:lnTo>
                    <a:pt x="81" y="24"/>
                  </a:lnTo>
                  <a:lnTo>
                    <a:pt x="81" y="47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D0301A3-8D01-4567-891F-1F50ABB1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2103"/>
              <a:ext cx="22" cy="20"/>
            </a:xfrm>
            <a:custGeom>
              <a:avLst/>
              <a:gdLst>
                <a:gd name="T0" fmla="*/ 0 w 22"/>
                <a:gd name="T1" fmla="*/ 0 h 20"/>
                <a:gd name="T2" fmla="*/ 11 w 22"/>
                <a:gd name="T3" fmla="*/ 20 h 20"/>
                <a:gd name="T4" fmla="*/ 22 w 22"/>
                <a:gd name="T5" fmla="*/ 0 h 20"/>
                <a:gd name="T6" fmla="*/ 0 w 2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lnTo>
                    <a:pt x="11" y="2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26A8F86D-5EAD-4E0E-A51C-D8C7891F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174"/>
              <a:ext cx="137" cy="35"/>
            </a:xfrm>
            <a:custGeom>
              <a:avLst/>
              <a:gdLst>
                <a:gd name="T0" fmla="*/ 0 w 137"/>
                <a:gd name="T1" fmla="*/ 0 h 35"/>
                <a:gd name="T2" fmla="*/ 137 w 137"/>
                <a:gd name="T3" fmla="*/ 0 h 35"/>
                <a:gd name="T4" fmla="*/ 137 w 137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35">
                  <a:moveTo>
                    <a:pt x="0" y="0"/>
                  </a:moveTo>
                  <a:lnTo>
                    <a:pt x="137" y="0"/>
                  </a:lnTo>
                  <a:lnTo>
                    <a:pt x="137" y="35"/>
                  </a:lnTo>
                </a:path>
              </a:pathLst>
            </a:custGeom>
            <a:noFill/>
            <a:ln w="6350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0C90F068-5A03-48BC-A10E-796435EEF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" y="2205"/>
              <a:ext cx="21" cy="19"/>
            </a:xfrm>
            <a:custGeom>
              <a:avLst/>
              <a:gdLst>
                <a:gd name="T0" fmla="*/ 0 w 21"/>
                <a:gd name="T1" fmla="*/ 0 h 19"/>
                <a:gd name="T2" fmla="*/ 11 w 21"/>
                <a:gd name="T3" fmla="*/ 19 h 19"/>
                <a:gd name="T4" fmla="*/ 21 w 21"/>
                <a:gd name="T5" fmla="*/ 0 h 19"/>
                <a:gd name="T6" fmla="*/ 0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lnTo>
                    <a:pt x="11" y="19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srgbClr val="00B0F0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F2B4890-24B7-4A05-8598-1004C468C222}"/>
              </a:ext>
            </a:extLst>
          </p:cNvPr>
          <p:cNvSpPr>
            <a:spLocks noChangeAspect="1"/>
          </p:cNvSpPr>
          <p:nvPr/>
        </p:nvSpPr>
        <p:spPr bwMode="auto">
          <a:xfrm>
            <a:off x="3707203" y="4641893"/>
            <a:ext cx="2800419" cy="816369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97" dirty="0"/>
              <a:t>Integrated development environment for Machine Learning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8A4870-A3CC-42C5-B202-CAB61C8885D8}"/>
              </a:ext>
            </a:extLst>
          </p:cNvPr>
          <p:cNvSpPr>
            <a:spLocks noChangeAspect="1"/>
          </p:cNvSpPr>
          <p:nvPr/>
        </p:nvSpPr>
        <p:spPr bwMode="auto">
          <a:xfrm>
            <a:off x="3980318" y="3612946"/>
            <a:ext cx="1351588" cy="237262"/>
          </a:xfrm>
          <a:prstGeom prst="rect">
            <a:avLst/>
          </a:prstGeom>
          <a:noFill/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16" tIns="91401" rIns="93216" bIns="91401" numCol="1" rtlCol="0" anchor="t" anchorCtr="0" compatLnSpc="1">
            <a:prstTxWarp prst="textNoShape">
              <a:avLst/>
            </a:prstTxWarp>
          </a:bodyPr>
          <a:lstStyle/>
          <a:p>
            <a:pPr algn="ctr" defTabSz="93259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20" dirty="0">
                <a:solidFill>
                  <a:srgbClr val="FFFFFF"/>
                </a:solidFill>
              </a:rPr>
              <a:t>ML STUDIO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C2D863-DC3F-406C-9EF1-9461B7821D26}"/>
              </a:ext>
            </a:extLst>
          </p:cNvPr>
          <p:cNvCxnSpPr/>
          <p:nvPr/>
        </p:nvCxnSpPr>
        <p:spPr>
          <a:xfrm>
            <a:off x="3719058" y="4634363"/>
            <a:ext cx="2788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Azure Machine Learning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D018E-B007-4069-AFCC-839A64AC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37" y="1668462"/>
            <a:ext cx="5677516" cy="39170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365C5B-2204-43F7-9FE7-0FA5B31935B2}"/>
              </a:ext>
            </a:extLst>
          </p:cNvPr>
          <p:cNvSpPr txBox="1">
            <a:spLocks/>
          </p:cNvSpPr>
          <p:nvPr/>
        </p:nvSpPr>
        <p:spPr>
          <a:xfrm>
            <a:off x="378504" y="3118065"/>
            <a:ext cx="10058336" cy="182878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/>
              <a:t>https://studio.azureml.net</a:t>
            </a:r>
          </a:p>
        </p:txBody>
      </p:sp>
    </p:spTree>
    <p:extLst>
      <p:ext uri="{BB962C8B-B14F-4D97-AF65-F5344CB8AC3E}">
        <p14:creationId xmlns:p14="http://schemas.microsoft.com/office/powerpoint/2010/main" val="24523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449262"/>
            <a:ext cx="11887200" cy="849463"/>
          </a:xfrm>
        </p:spPr>
        <p:txBody>
          <a:bodyPr/>
          <a:lstStyle/>
          <a:p>
            <a:r>
              <a:rPr lang="en-US" sz="4800" dirty="0"/>
              <a:t>Azure Machine Learning Service</a:t>
            </a:r>
          </a:p>
        </p:txBody>
      </p:sp>
      <p:pic>
        <p:nvPicPr>
          <p:cNvPr id="92" name="Picture 91" descr="Datastream4.png">
            <a:extLst>
              <a:ext uri="{FF2B5EF4-FFF2-40B4-BE49-F238E27FC236}">
                <a16:creationId xmlns:a16="http://schemas.microsoft.com/office/drawing/2014/main" id="{4C721C46-F1CF-43F5-8D7D-A9F5B59E9D6A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 l="1969" r="2125"/>
          <a:stretch>
            <a:fillRect/>
          </a:stretch>
        </p:blipFill>
        <p:spPr>
          <a:xfrm>
            <a:off x="5606071" y="3336625"/>
            <a:ext cx="5773574" cy="17878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Down Arrow 7">
            <a:extLst>
              <a:ext uri="{FF2B5EF4-FFF2-40B4-BE49-F238E27FC236}">
                <a16:creationId xmlns:a16="http://schemas.microsoft.com/office/drawing/2014/main" id="{88BFDB55-6493-46C6-8BA3-C87C15F295A8}"/>
              </a:ext>
            </a:extLst>
          </p:cNvPr>
          <p:cNvSpPr/>
          <p:nvPr/>
        </p:nvSpPr>
        <p:spPr>
          <a:xfrm rot="10800000">
            <a:off x="6153380" y="3719772"/>
            <a:ext cx="832182" cy="1142390"/>
          </a:xfrm>
          <a:prstGeom prst="downArrow">
            <a:avLst/>
          </a:prstGeom>
          <a:gradFill flip="none" rotWithShape="1">
            <a:gsLst>
              <a:gs pos="0">
                <a:srgbClr val="5191CD">
                  <a:lumMod val="82000"/>
                </a:srgbClr>
              </a:gs>
              <a:gs pos="63000">
                <a:srgbClr val="5191CD">
                  <a:alpha val="71000"/>
                  <a:lumMod val="90000"/>
                </a:srgbClr>
              </a:gs>
              <a:gs pos="100000">
                <a:srgbClr val="A4D7F4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4" name="Down Arrow 8">
            <a:extLst>
              <a:ext uri="{FF2B5EF4-FFF2-40B4-BE49-F238E27FC236}">
                <a16:creationId xmlns:a16="http://schemas.microsoft.com/office/drawing/2014/main" id="{2CD5E8CB-4047-49D9-82E1-E93A85EED48D}"/>
              </a:ext>
            </a:extLst>
          </p:cNvPr>
          <p:cNvSpPr/>
          <p:nvPr/>
        </p:nvSpPr>
        <p:spPr>
          <a:xfrm rot="10800000">
            <a:off x="8549117" y="3719772"/>
            <a:ext cx="832182" cy="1142390"/>
          </a:xfrm>
          <a:prstGeom prst="downArrow">
            <a:avLst/>
          </a:prstGeom>
          <a:gradFill flip="none" rotWithShape="1">
            <a:gsLst>
              <a:gs pos="0">
                <a:srgbClr val="5191CD">
                  <a:lumMod val="82000"/>
                </a:srgbClr>
              </a:gs>
              <a:gs pos="63000">
                <a:srgbClr val="5191CD">
                  <a:alpha val="71000"/>
                  <a:lumMod val="90000"/>
                </a:srgbClr>
              </a:gs>
              <a:gs pos="100000">
                <a:srgbClr val="A4D7F4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5" name="Down Arrow 9">
            <a:extLst>
              <a:ext uri="{FF2B5EF4-FFF2-40B4-BE49-F238E27FC236}">
                <a16:creationId xmlns:a16="http://schemas.microsoft.com/office/drawing/2014/main" id="{6FE5FB12-7BDA-445F-B363-85CA0C7791C5}"/>
              </a:ext>
            </a:extLst>
          </p:cNvPr>
          <p:cNvSpPr/>
          <p:nvPr/>
        </p:nvSpPr>
        <p:spPr>
          <a:xfrm rot="10800000">
            <a:off x="10776146" y="3719772"/>
            <a:ext cx="832182" cy="1142390"/>
          </a:xfrm>
          <a:prstGeom prst="downArrow">
            <a:avLst/>
          </a:prstGeom>
          <a:gradFill flip="none" rotWithShape="1">
            <a:gsLst>
              <a:gs pos="0">
                <a:srgbClr val="5191CD">
                  <a:lumMod val="82000"/>
                </a:srgbClr>
              </a:gs>
              <a:gs pos="63000">
                <a:srgbClr val="5191CD">
                  <a:alpha val="71000"/>
                  <a:lumMod val="90000"/>
                </a:srgbClr>
              </a:gs>
              <a:gs pos="100000">
                <a:srgbClr val="A4D7F4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Freeform 15">
            <a:extLst>
              <a:ext uri="{FF2B5EF4-FFF2-40B4-BE49-F238E27FC236}">
                <a16:creationId xmlns:a16="http://schemas.microsoft.com/office/drawing/2014/main" id="{C64F8035-D6DA-4FD4-9537-80F3C58398D8}"/>
              </a:ext>
            </a:extLst>
          </p:cNvPr>
          <p:cNvSpPr>
            <a:spLocks noEditPoints="1"/>
          </p:cNvSpPr>
          <p:nvPr/>
        </p:nvSpPr>
        <p:spPr bwMode="black">
          <a:xfrm>
            <a:off x="5711599" y="1900548"/>
            <a:ext cx="663609" cy="533717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922" tIns="41961" rIns="83922" bIns="41961" numCol="1" anchor="t" anchorCtr="0" compatLnSpc="1">
            <a:prstTxWarp prst="textNoShape">
              <a:avLst/>
            </a:prstTxWarp>
          </a:bodyPr>
          <a:lstStyle/>
          <a:p>
            <a:pPr defTabSz="932559"/>
            <a:endParaRPr lang="en-US" sz="1632">
              <a:solidFill>
                <a:srgbClr val="00B0F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468C1E-D3AC-421D-8D33-77CAB33C0EA7}"/>
              </a:ext>
            </a:extLst>
          </p:cNvPr>
          <p:cNvSpPr txBox="1"/>
          <p:nvPr/>
        </p:nvSpPr>
        <p:spPr>
          <a:xfrm>
            <a:off x="4824839" y="2420569"/>
            <a:ext cx="263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59"/>
            <a:r>
              <a:rPr lang="en-US" sz="2400" dirty="0" err="1">
                <a:solidFill>
                  <a:srgbClr val="00B0F0"/>
                </a:solidFill>
                <a:cs typeface="Segoe UI" panose="020B0502040204020203" pitchFamily="34" charset="0"/>
              </a:rPr>
              <a:t>CloudML</a:t>
            </a:r>
            <a:r>
              <a:rPr lang="en-US" sz="2400" dirty="0">
                <a:solidFill>
                  <a:srgbClr val="00B0F0"/>
                </a:solidFill>
                <a:cs typeface="Segoe UI" panose="020B0502040204020203" pitchFamily="34" charset="0"/>
              </a:rPr>
              <a:t> Service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DF473C65-EF33-4F2E-BF54-BBBA3F678BEC}"/>
              </a:ext>
            </a:extLst>
          </p:cNvPr>
          <p:cNvSpPr txBox="1">
            <a:spLocks/>
          </p:cNvSpPr>
          <p:nvPr/>
        </p:nvSpPr>
        <p:spPr>
          <a:xfrm>
            <a:off x="446483" y="3991672"/>
            <a:ext cx="4433590" cy="9766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 fontScale="25000" lnSpcReduction="20000"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9200" dirty="0"/>
              <a:t>Factory Gadget</a:t>
            </a:r>
            <a:br>
              <a:rPr lang="en-US" sz="19200" dirty="0"/>
            </a:br>
            <a:br>
              <a:rPr lang="en-US" sz="19200" dirty="0"/>
            </a:br>
            <a:r>
              <a:rPr lang="en-US" sz="19200" dirty="0"/>
              <a:t>IOT Example</a:t>
            </a:r>
            <a:br>
              <a:rPr lang="en-US" dirty="0"/>
            </a:br>
            <a:endParaRPr lang="en-US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8A8E4B67-7460-4494-B37F-45C57014F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13" y="5215574"/>
            <a:ext cx="1048455" cy="859489"/>
          </a:xfrm>
          <a:prstGeom prst="rect">
            <a:avLst/>
          </a:prstGeom>
          <a:solidFill>
            <a:srgbClr val="B4009E">
              <a:lumMod val="75000"/>
            </a:srgbClr>
          </a:solidFill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819EF58-EF2A-40FE-B1E1-0F911635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463" y="5215573"/>
            <a:ext cx="1048455" cy="859489"/>
          </a:xfrm>
          <a:prstGeom prst="rect">
            <a:avLst/>
          </a:prstGeom>
          <a:solidFill>
            <a:srgbClr val="B4009E">
              <a:lumMod val="75000"/>
            </a:srgbClr>
          </a:solidFill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01C1D25-2165-49CE-9834-11AE3C65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417" y="5215573"/>
            <a:ext cx="1048455" cy="859489"/>
          </a:xfrm>
          <a:prstGeom prst="rect">
            <a:avLst/>
          </a:prstGeom>
          <a:solidFill>
            <a:srgbClr val="B4009E">
              <a:lumMod val="75000"/>
            </a:srgbClr>
          </a:solidFill>
        </p:spPr>
      </p:pic>
      <p:pic>
        <p:nvPicPr>
          <p:cNvPr id="102" name="Picture 101" descr="Clouds_v01.png">
            <a:extLst>
              <a:ext uri="{FF2B5EF4-FFF2-40B4-BE49-F238E27FC236}">
                <a16:creationId xmlns:a16="http://schemas.microsoft.com/office/drawing/2014/main" id="{3E6C59D2-C65F-4E8B-9953-4946EB7B067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lum bright="10000"/>
          </a:blip>
          <a:stretch>
            <a:fillRect/>
          </a:stretch>
        </p:blipFill>
        <p:spPr bwMode="auto">
          <a:xfrm>
            <a:off x="160020" y="958357"/>
            <a:ext cx="12430375" cy="28566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3" name="Freeform 15">
            <a:extLst>
              <a:ext uri="{FF2B5EF4-FFF2-40B4-BE49-F238E27FC236}">
                <a16:creationId xmlns:a16="http://schemas.microsoft.com/office/drawing/2014/main" id="{B106866B-0702-469C-85F7-BD90303B7A4D}"/>
              </a:ext>
            </a:extLst>
          </p:cNvPr>
          <p:cNvSpPr>
            <a:spLocks noEditPoints="1"/>
          </p:cNvSpPr>
          <p:nvPr/>
        </p:nvSpPr>
        <p:spPr bwMode="black">
          <a:xfrm>
            <a:off x="5606071" y="1799144"/>
            <a:ext cx="663609" cy="533717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922" tIns="41961" rIns="83922" bIns="41961" numCol="1" anchor="t" anchorCtr="0" compatLnSpc="1">
            <a:prstTxWarp prst="textNoShape">
              <a:avLst/>
            </a:prstTxWarp>
          </a:bodyPr>
          <a:lstStyle/>
          <a:p>
            <a:pPr defTabSz="932559"/>
            <a:endParaRPr lang="en-US" sz="1632">
              <a:solidFill>
                <a:srgbClr val="00B0F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5B0B4C-5C15-4AB6-AF2B-6DD10E4EB0EF}"/>
              </a:ext>
            </a:extLst>
          </p:cNvPr>
          <p:cNvSpPr txBox="1"/>
          <p:nvPr/>
        </p:nvSpPr>
        <p:spPr>
          <a:xfrm>
            <a:off x="4719311" y="2319165"/>
            <a:ext cx="263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2559"/>
            <a:r>
              <a:rPr lang="en-US" sz="2400" dirty="0" err="1">
                <a:solidFill>
                  <a:srgbClr val="00B0F0"/>
                </a:solidFill>
                <a:cs typeface="Segoe UI" panose="020B0502040204020203" pitchFamily="34" charset="0"/>
              </a:rPr>
              <a:t>CloudML</a:t>
            </a:r>
            <a:r>
              <a:rPr lang="en-US" sz="2400" dirty="0">
                <a:solidFill>
                  <a:srgbClr val="00B0F0"/>
                </a:solidFill>
                <a:cs typeface="Segoe UI" panose="020B0502040204020203" pitchFamily="34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7580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71B45-7845-40AE-89F9-0F4107D0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1744662"/>
            <a:ext cx="1025401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 Studio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820400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Typical Pipeline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175DC-EC25-4A54-812E-91F5C045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1216119"/>
            <a:ext cx="10439400" cy="52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59C0C13-863D-4830-A228-B21F2D22E53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237" y="1211644"/>
            <a:ext cx="10058337" cy="1828007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Cortana Intelligence Suite: </a:t>
            </a:r>
            <a:r>
              <a:rPr lang="en-US" sz="2800" dirty="0">
                <a:hlinkClick r:id="rId3"/>
              </a:rPr>
              <a:t>https://www.microsoft.com/en-us/cloud-platform/cortana-intelligence-suite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b="1" dirty="0"/>
              <a:t>ML Studio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https://studio.azureml.net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Gallery</a:t>
            </a:r>
            <a:r>
              <a:rPr lang="en-US" sz="2800" dirty="0"/>
              <a:t>: </a:t>
            </a:r>
            <a:r>
              <a:rPr lang="en-US" sz="2800" dirty="0">
                <a:hlinkClick r:id="rId5"/>
              </a:rPr>
              <a:t>https://gallery.cortanaanalytics.com/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Marketplace</a:t>
            </a:r>
            <a:r>
              <a:rPr lang="en-US" sz="2800" dirty="0"/>
              <a:t>: </a:t>
            </a:r>
            <a:r>
              <a:rPr lang="en-US" sz="2800" dirty="0">
                <a:hlinkClick r:id="rId6"/>
              </a:rPr>
              <a:t>https://azure.microsoft.com/en-us/marketplace/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DS Cheat Sheet</a:t>
            </a:r>
            <a:r>
              <a:rPr lang="en-US" sz="2800" dirty="0"/>
              <a:t>: </a:t>
            </a:r>
            <a:r>
              <a:rPr lang="en-US" sz="2800" dirty="0">
                <a:hlinkClick r:id="rId7"/>
              </a:rPr>
              <a:t>https://azure.microsoft.com/en-us/documentation/articles/machine-learning-algorithm-cheat-sheet/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0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Machine Learning 101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Grecoe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438138"/>
          </a:xfrm>
        </p:spPr>
        <p:txBody>
          <a:bodyPr/>
          <a:lstStyle/>
          <a:p>
            <a:r>
              <a:rPr lang="en-US" dirty="0"/>
              <a:t>Understand Data Science Concepts</a:t>
            </a:r>
          </a:p>
          <a:p>
            <a:pPr lvl="1"/>
            <a:r>
              <a:rPr lang="en-US" dirty="0"/>
              <a:t>Terminology of the data scientist</a:t>
            </a:r>
          </a:p>
          <a:p>
            <a:pPr lvl="1"/>
            <a:r>
              <a:rPr lang="en-US" dirty="0"/>
              <a:t>What is “good” data?</a:t>
            </a:r>
          </a:p>
          <a:p>
            <a:pPr lvl="1"/>
            <a:r>
              <a:rPr lang="en-US" dirty="0"/>
              <a:t>What is supervised/unsupervised training?</a:t>
            </a:r>
          </a:p>
          <a:p>
            <a:r>
              <a:rPr lang="en-US" dirty="0"/>
              <a:t>Azure Machine Learning Studio</a:t>
            </a:r>
          </a:p>
          <a:p>
            <a:pPr lvl="1"/>
            <a:r>
              <a:rPr lang="en-US" dirty="0"/>
              <a:t>How to build a machine learning model and publish it for external consumption.</a:t>
            </a:r>
          </a:p>
          <a:p>
            <a:pPr lvl="1"/>
            <a:r>
              <a:rPr lang="en-US" dirty="0"/>
              <a:t>Make your application smarter with machine learning, consuming a model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problems…it’s what we do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EBEA1A-8D08-4E15-9EC8-85169FA5674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4639" y="1212849"/>
            <a:ext cx="10058337" cy="57431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Traditional approach is rules based</a:t>
            </a:r>
          </a:p>
          <a:p>
            <a:pPr lvl="1"/>
            <a:r>
              <a:rPr lang="en-US" dirty="0"/>
              <a:t>Problem specification</a:t>
            </a:r>
          </a:p>
          <a:p>
            <a:pPr lvl="1"/>
            <a:r>
              <a:rPr lang="en-US" dirty="0"/>
              <a:t>Software creation</a:t>
            </a:r>
          </a:p>
          <a:p>
            <a:pPr lvl="1"/>
            <a:r>
              <a:rPr lang="en-US" dirty="0"/>
              <a:t>Deploy/Deliver</a:t>
            </a:r>
          </a:p>
          <a:p>
            <a:pPr lvl="1"/>
            <a:r>
              <a:rPr lang="en-US" dirty="0"/>
              <a:t>Patch</a:t>
            </a:r>
          </a:p>
          <a:p>
            <a:r>
              <a:rPr lang="en-US" dirty="0"/>
              <a:t>Machine learning </a:t>
            </a:r>
          </a:p>
          <a:p>
            <a:pPr lvl="1"/>
            <a:r>
              <a:rPr lang="en-US" dirty="0"/>
              <a:t>Use exposed cloud API’s to make applications smarter…</a:t>
            </a:r>
          </a:p>
          <a:p>
            <a:pPr lvl="1"/>
            <a:r>
              <a:rPr lang="en-US" dirty="0"/>
              <a:t>ML models can be retrained without rebuilding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33B6A9-B845-4AD1-A04A-6B7E1DB833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237" y="1973262"/>
            <a:ext cx="11277600" cy="1828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systems that become smarter with experience.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“Experience” = past data + human input</a:t>
            </a:r>
          </a:p>
        </p:txBody>
      </p:sp>
    </p:spTree>
    <p:extLst>
      <p:ext uri="{BB962C8B-B14F-4D97-AF65-F5344CB8AC3E}">
        <p14:creationId xmlns:p14="http://schemas.microsoft.com/office/powerpoint/2010/main" val="2866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Data…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37825C8-A322-40ED-B364-810CD7887B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237" y="1439862"/>
            <a:ext cx="10058337" cy="555844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Training Data : A set of samples </a:t>
            </a:r>
          </a:p>
          <a:p>
            <a:endParaRPr lang="en-US" dirty="0"/>
          </a:p>
          <a:p>
            <a:r>
              <a:rPr lang="en-US" dirty="0"/>
              <a:t>Sample : A single observation</a:t>
            </a:r>
          </a:p>
          <a:p>
            <a:endParaRPr lang="en-US" dirty="0"/>
          </a:p>
          <a:p>
            <a:r>
              <a:rPr lang="en-US" dirty="0"/>
              <a:t>Features: Individual columns in the data set</a:t>
            </a:r>
          </a:p>
          <a:p>
            <a:endParaRPr lang="en-US" dirty="0"/>
          </a:p>
          <a:p>
            <a:r>
              <a:rPr lang="en-US" dirty="0"/>
              <a:t>Label: Historical results related to a sample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Human Input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37825C8-A322-40ED-B364-810CD7887B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237" y="1439862"/>
            <a:ext cx="10058337" cy="494904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Domain of the data scientist and the SME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must be….</a:t>
            </a:r>
          </a:p>
          <a:p>
            <a:r>
              <a:rPr lang="en-US" dirty="0"/>
              <a:t>Relevant</a:t>
            </a:r>
          </a:p>
          <a:p>
            <a:r>
              <a:rPr lang="en-US" dirty="0"/>
              <a:t>Connected</a:t>
            </a:r>
          </a:p>
          <a:p>
            <a:r>
              <a:rPr lang="en-US" dirty="0"/>
              <a:t>Accurate</a:t>
            </a:r>
          </a:p>
          <a:p>
            <a:r>
              <a:rPr lang="en-US" dirty="0"/>
              <a:t>Enough of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The Sharp Question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FA2C7D-5250-4481-BF98-106CF542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982662"/>
            <a:ext cx="11889564" cy="917575"/>
          </a:xfrm>
        </p:spPr>
        <p:txBody>
          <a:bodyPr/>
          <a:lstStyle/>
          <a:p>
            <a:r>
              <a:rPr lang="en-US" sz="4000" dirty="0"/>
              <a:t>Vague questions             vs.            Sharp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7FAEB-E019-411F-A2CF-AA48171705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0655" y="2779643"/>
            <a:ext cx="5486399" cy="33055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Can’t</a:t>
            </a:r>
            <a:r>
              <a:rPr lang="en-US" sz="3200" dirty="0"/>
              <a:t> be answered with a name or a number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can my data tell me about my business?</a:t>
            </a:r>
          </a:p>
          <a:p>
            <a:pPr marL="0" indent="0">
              <a:buNone/>
            </a:pPr>
            <a:r>
              <a:rPr lang="en-US" sz="3200" dirty="0"/>
              <a:t>What should I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D61E-3877-4571-8D2E-39F1B9DD4F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77802" y="2775360"/>
            <a:ext cx="5486399" cy="359483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Can</a:t>
            </a:r>
            <a:r>
              <a:rPr lang="en-US" sz="3200" dirty="0"/>
              <a:t> be answered with a name or a number.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many Model Q Gizmos will I sell in Montreal during the third quarter?</a:t>
            </a:r>
          </a:p>
          <a:p>
            <a:pPr marL="0" indent="0">
              <a:buNone/>
            </a:pPr>
            <a:r>
              <a:rPr lang="en-US" sz="3200" dirty="0"/>
              <a:t>Which car in my fleet is going to fail first?</a:t>
            </a:r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D8794E7B-FFC1-4F19-A9D5-90204F0A0751}"/>
              </a:ext>
            </a:extLst>
          </p:cNvPr>
          <p:cNvSpPr/>
          <p:nvPr/>
        </p:nvSpPr>
        <p:spPr bwMode="auto">
          <a:xfrm>
            <a:off x="8383366" y="1992255"/>
            <a:ext cx="1219200" cy="332232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77C47-0A17-4F36-B0FA-D9B38E399C12}"/>
              </a:ext>
            </a:extLst>
          </p:cNvPr>
          <p:cNvGrpSpPr/>
          <p:nvPr/>
        </p:nvGrpSpPr>
        <p:grpSpPr>
          <a:xfrm>
            <a:off x="1627841" y="1814398"/>
            <a:ext cx="1266453" cy="954453"/>
            <a:chOff x="1040477" y="1074408"/>
            <a:chExt cx="2358360" cy="1737054"/>
          </a:xfrm>
        </p:grpSpPr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E8C4102C-3342-4BFE-B31B-93E77D384478}"/>
                </a:ext>
              </a:extLst>
            </p:cNvPr>
            <p:cNvSpPr/>
            <p:nvPr/>
          </p:nvSpPr>
          <p:spPr bwMode="auto">
            <a:xfrm rot="18129529">
              <a:off x="1957234" y="1377517"/>
              <a:ext cx="997954" cy="391735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F640FF-481B-4923-AD2D-A738C5B7FF48}"/>
                </a:ext>
              </a:extLst>
            </p:cNvPr>
            <p:cNvGrpSpPr/>
            <p:nvPr/>
          </p:nvGrpSpPr>
          <p:grpSpPr>
            <a:xfrm>
              <a:off x="1040477" y="1093212"/>
              <a:ext cx="2358360" cy="1718250"/>
              <a:chOff x="1040477" y="1134314"/>
              <a:chExt cx="2358360" cy="1718250"/>
            </a:xfrm>
          </p:grpSpPr>
          <p:sp>
            <p:nvSpPr>
              <p:cNvPr id="11" name="Right Arrow 13">
                <a:extLst>
                  <a:ext uri="{FF2B5EF4-FFF2-40B4-BE49-F238E27FC236}">
                    <a16:creationId xmlns:a16="http://schemas.microsoft.com/office/drawing/2014/main" id="{4CA9CF14-62AB-4291-820F-961F770D316F}"/>
                  </a:ext>
                </a:extLst>
              </p:cNvPr>
              <p:cNvSpPr/>
              <p:nvPr/>
            </p:nvSpPr>
            <p:spPr bwMode="auto">
              <a:xfrm>
                <a:off x="2179637" y="1820862"/>
                <a:ext cx="1219200" cy="332232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ight Arrow 14">
                <a:extLst>
                  <a:ext uri="{FF2B5EF4-FFF2-40B4-BE49-F238E27FC236}">
                    <a16:creationId xmlns:a16="http://schemas.microsoft.com/office/drawing/2014/main" id="{B227F9C3-A327-47D9-B51C-D59F97DED7B5}"/>
                  </a:ext>
                </a:extLst>
              </p:cNvPr>
              <p:cNvSpPr/>
              <p:nvPr/>
            </p:nvSpPr>
            <p:spPr bwMode="auto">
              <a:xfrm rot="15113655">
                <a:off x="1571975" y="1420710"/>
                <a:ext cx="923615" cy="350823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ight Arrow 15">
                <a:extLst>
                  <a:ext uri="{FF2B5EF4-FFF2-40B4-BE49-F238E27FC236}">
                    <a16:creationId xmlns:a16="http://schemas.microsoft.com/office/drawing/2014/main" id="{78E12D90-D41A-4AA3-8EF4-1725492C28C8}"/>
                  </a:ext>
                </a:extLst>
              </p:cNvPr>
              <p:cNvSpPr/>
              <p:nvPr/>
            </p:nvSpPr>
            <p:spPr bwMode="auto">
              <a:xfrm rot="11709879">
                <a:off x="1040477" y="1667179"/>
                <a:ext cx="1219200" cy="332232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Right Arrow 16">
                <a:extLst>
                  <a:ext uri="{FF2B5EF4-FFF2-40B4-BE49-F238E27FC236}">
                    <a16:creationId xmlns:a16="http://schemas.microsoft.com/office/drawing/2014/main" id="{16C71063-4061-4ECE-9412-CAADF6AB29C8}"/>
                  </a:ext>
                </a:extLst>
              </p:cNvPr>
              <p:cNvSpPr/>
              <p:nvPr/>
            </p:nvSpPr>
            <p:spPr bwMode="auto">
              <a:xfrm rot="9428621">
                <a:off x="1134486" y="2000721"/>
                <a:ext cx="1219200" cy="332232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Right Arrow 17">
                <a:extLst>
                  <a:ext uri="{FF2B5EF4-FFF2-40B4-BE49-F238E27FC236}">
                    <a16:creationId xmlns:a16="http://schemas.microsoft.com/office/drawing/2014/main" id="{7212B9F6-B379-480B-A1C4-18DE4F88BFC8}"/>
                  </a:ext>
                </a:extLst>
              </p:cNvPr>
              <p:cNvSpPr/>
              <p:nvPr/>
            </p:nvSpPr>
            <p:spPr bwMode="auto">
              <a:xfrm rot="6768223">
                <a:off x="1638038" y="2135795"/>
                <a:ext cx="807999" cy="302322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Right Arrow 18">
                <a:extLst>
                  <a:ext uri="{FF2B5EF4-FFF2-40B4-BE49-F238E27FC236}">
                    <a16:creationId xmlns:a16="http://schemas.microsoft.com/office/drawing/2014/main" id="{2E4E3DEB-411E-4FE1-B7F8-F963BC43BF68}"/>
                  </a:ext>
                </a:extLst>
              </p:cNvPr>
              <p:cNvSpPr/>
              <p:nvPr/>
            </p:nvSpPr>
            <p:spPr bwMode="auto">
              <a:xfrm rot="3655025">
                <a:off x="1855084" y="2183925"/>
                <a:ext cx="1017384" cy="319894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Right Arrow 19">
                <a:extLst>
                  <a:ext uri="{FF2B5EF4-FFF2-40B4-BE49-F238E27FC236}">
                    <a16:creationId xmlns:a16="http://schemas.microsoft.com/office/drawing/2014/main" id="{B2F66A64-939E-4A50-84F4-6A5A0A22149F}"/>
                  </a:ext>
                </a:extLst>
              </p:cNvPr>
              <p:cNvSpPr/>
              <p:nvPr/>
            </p:nvSpPr>
            <p:spPr bwMode="auto">
              <a:xfrm rot="1799145">
                <a:off x="1964111" y="2017048"/>
                <a:ext cx="1219200" cy="332232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1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DBEB150-48FC-4623-AC3A-4F2E8AA6BDD1}"/>
              </a:ext>
            </a:extLst>
          </p:cNvPr>
          <p:cNvSpPr txBox="1">
            <a:spLocks/>
          </p:cNvSpPr>
          <p:nvPr/>
        </p:nvSpPr>
        <p:spPr>
          <a:xfrm>
            <a:off x="198437" y="296862"/>
            <a:ext cx="10058336" cy="18287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Types of Learning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717EABB-DB1B-4A74-8EB1-9FCE871A10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7" y="1439862"/>
            <a:ext cx="10058337" cy="18280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Do we have labels to go along with the features? </a:t>
            </a:r>
          </a:p>
          <a:p>
            <a:endParaRPr lang="en-US" dirty="0"/>
          </a:p>
          <a:p>
            <a:r>
              <a:rPr lang="en-US" dirty="0"/>
              <a:t>Yes - Supervised </a:t>
            </a:r>
          </a:p>
          <a:p>
            <a:pPr lvl="1"/>
            <a:r>
              <a:rPr lang="en-US" dirty="0"/>
              <a:t>Infer a function from labeled training data</a:t>
            </a:r>
          </a:p>
          <a:p>
            <a:pPr lvl="1"/>
            <a:r>
              <a:rPr lang="en-US" dirty="0"/>
              <a:t>Prediction / Classification</a:t>
            </a:r>
          </a:p>
          <a:p>
            <a:endParaRPr lang="en-US" dirty="0"/>
          </a:p>
          <a:p>
            <a:r>
              <a:rPr lang="en-US" dirty="0"/>
              <a:t>No - Unsupervised</a:t>
            </a:r>
          </a:p>
          <a:p>
            <a:pPr lvl="1"/>
            <a:r>
              <a:rPr lang="en-US" dirty="0"/>
              <a:t>Finds patterns and relationships in features</a:t>
            </a:r>
          </a:p>
          <a:p>
            <a:pPr lvl="1"/>
            <a:r>
              <a:rPr lang="en-US" dirty="0"/>
              <a:t>Clustering / Anomaly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0a2e83-186a-4a0f-ab27-bee8a8096ab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73</TotalTime>
  <Words>1066</Words>
  <Application>Microsoft Office PowerPoint</Application>
  <PresentationFormat>Custom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Data Science and Machine Learning 101</vt:lpstr>
      <vt:lpstr>Session Goals </vt:lpstr>
      <vt:lpstr>Solving problems…it’s what we do</vt:lpstr>
      <vt:lpstr>What is Machine Learning?</vt:lpstr>
      <vt:lpstr>PowerPoint Presentation</vt:lpstr>
      <vt:lpstr>PowerPoint Presentation</vt:lpstr>
      <vt:lpstr>Vague questions             vs.            Sharp questions</vt:lpstr>
      <vt:lpstr>PowerPoint Presentation</vt:lpstr>
      <vt:lpstr>Machine Learning Problems</vt:lpstr>
      <vt:lpstr>Azure Machine Learning Service</vt:lpstr>
      <vt:lpstr>PowerPoint Presentation</vt:lpstr>
      <vt:lpstr>Factory Demo</vt:lpstr>
      <vt:lpstr>Azure Machine Learning Service</vt:lpstr>
      <vt:lpstr>PowerPoint Presentation</vt:lpstr>
      <vt:lpstr>AML Studio Demo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Daniel Grecoe</dc:creator>
  <cp:keywords>AI Immersion Workshop</cp:keywords>
  <dc:description>Template: Mitchell Derrey, Silver Fox Productions_x000d_
Formatting: _x000d_
Audience Type:</dc:description>
  <cp:lastModifiedBy>Daniel Grecoe</cp:lastModifiedBy>
  <cp:revision>12</cp:revision>
  <dcterms:created xsi:type="dcterms:W3CDTF">2017-05-04T21:49:58Z</dcterms:created>
  <dcterms:modified xsi:type="dcterms:W3CDTF">2017-05-09T17:43:15Z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grecoe@microsoft.com</vt:lpwstr>
  </property>
  <property fmtid="{D5CDD505-2E9C-101B-9397-08002B2CF9AE}" pid="15" name="MSIP_Label_f42aa342-8706-4288-bd11-ebb85995028c_SetDate">
    <vt:lpwstr>2017-05-04T17:50:13.4102375-04:00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