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4.xml" ContentType="application/vnd.openxmlformats-officedocument.themeOverride+xml"/>
  <Override PartName="/ppt/notesSlides/notesSlide37.xml" ContentType="application/vnd.openxmlformats-officedocument.presentationml.notesSlide+xml"/>
  <Override PartName="/ppt/theme/themeOverride5.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4"/>
  </p:notesMasterIdLst>
  <p:handoutMasterIdLst>
    <p:handoutMasterId r:id="rId55"/>
  </p:handoutMasterIdLst>
  <p:sldIdLst>
    <p:sldId id="1485" r:id="rId9"/>
    <p:sldId id="1519" r:id="rId10"/>
    <p:sldId id="1549" r:id="rId11"/>
    <p:sldId id="1554" r:id="rId12"/>
    <p:sldId id="1605" r:id="rId13"/>
    <p:sldId id="1556" r:id="rId14"/>
    <p:sldId id="1614" r:id="rId15"/>
    <p:sldId id="1610" r:id="rId16"/>
    <p:sldId id="1557" r:id="rId17"/>
    <p:sldId id="1558" r:id="rId18"/>
    <p:sldId id="1559" r:id="rId19"/>
    <p:sldId id="1560" r:id="rId20"/>
    <p:sldId id="1561" r:id="rId21"/>
    <p:sldId id="1562" r:id="rId22"/>
    <p:sldId id="1563" r:id="rId23"/>
    <p:sldId id="1564" r:id="rId24"/>
    <p:sldId id="1611" r:id="rId25"/>
    <p:sldId id="1612" r:id="rId26"/>
    <p:sldId id="1565" r:id="rId27"/>
    <p:sldId id="1566" r:id="rId28"/>
    <p:sldId id="1567" r:id="rId29"/>
    <p:sldId id="1568" r:id="rId30"/>
    <p:sldId id="1569" r:id="rId31"/>
    <p:sldId id="1570" r:id="rId32"/>
    <p:sldId id="1571" r:id="rId33"/>
    <p:sldId id="1572" r:id="rId34"/>
    <p:sldId id="1575" r:id="rId35"/>
    <p:sldId id="1576" r:id="rId36"/>
    <p:sldId id="1579" r:id="rId37"/>
    <p:sldId id="1580" r:id="rId38"/>
    <p:sldId id="1582" r:id="rId39"/>
    <p:sldId id="1583" r:id="rId40"/>
    <p:sldId id="1587" r:id="rId41"/>
    <p:sldId id="1590" r:id="rId42"/>
    <p:sldId id="1591" r:id="rId43"/>
    <p:sldId id="1588" r:id="rId44"/>
    <p:sldId id="1608" r:id="rId45"/>
    <p:sldId id="1589" r:id="rId46"/>
    <p:sldId id="1592" r:id="rId47"/>
    <p:sldId id="1594" r:id="rId48"/>
    <p:sldId id="1595" r:id="rId49"/>
    <p:sldId id="1606" r:id="rId50"/>
    <p:sldId id="1607" r:id="rId51"/>
    <p:sldId id="1609" r:id="rId52"/>
    <p:sldId id="153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614"/>
            <p14:sldId id="1610"/>
            <p14:sldId id="1557"/>
            <p14:sldId id="1558"/>
            <p14:sldId id="1559"/>
            <p14:sldId id="1560"/>
            <p14:sldId id="1561"/>
            <p14:sldId id="1562"/>
            <p14:sldId id="1563"/>
            <p14:sldId id="1564"/>
            <p14:sldId id="1611"/>
            <p14:sldId id="1612"/>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000000"/>
    <a:srgbClr val="FF5050"/>
    <a:srgbClr val="FFFFFF"/>
    <a:srgbClr val="0078D7"/>
    <a:srgbClr val="FF8C00"/>
    <a:srgbClr val="D83B01"/>
    <a:srgbClr val="107C10"/>
    <a:srgbClr val="35353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50" d="100"/>
          <a:sy n="50" d="100"/>
        </p:scale>
        <p:origin x="1131"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commentAuthors" Target="commentAuthors.xml"/><Relationship Id="rId8" Type="http://schemas.openxmlformats.org/officeDocument/2006/relationships/slideMaster" Target="slideMasters/slideMaster1.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5/9/2017 11:40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5/9/2017 11:39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5/9/2017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13677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15</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16</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5/10/2017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3844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5/10/2017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184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5/9/2017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21</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23</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24</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26</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27</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29</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5/9/2017 11:39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5/9/2017 11:39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35</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36</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37</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38</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42</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43</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5/9/2017 11:39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5/9/2017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5/10/2017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86506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5/10/2017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7447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2506231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17.jp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jpg"/><Relationship Id="rId12" Type="http://schemas.openxmlformats.org/officeDocument/2006/relationships/image" Target="../media/image21.jpg"/><Relationship Id="rId17" Type="http://schemas.openxmlformats.org/officeDocument/2006/relationships/image" Target="../media/image26.jpg"/><Relationship Id="rId2" Type="http://schemas.openxmlformats.org/officeDocument/2006/relationships/notesSlide" Target="../notesSlides/notesSlide15.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png"/><Relationship Id="rId15" Type="http://schemas.openxmlformats.org/officeDocument/2006/relationships/image" Target="../media/image24.jpg"/><Relationship Id="rId10" Type="http://schemas.openxmlformats.org/officeDocument/2006/relationships/image" Target="../media/image19.jp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jpg"/><Relationship Id="rId1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9.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7.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6.xml"/><Relationship Id="rId9"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10180637" y="6165313"/>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 </a:t>
            </a:r>
            <a:r>
              <a:rPr lang="en-US" sz="2200" i="1" dirty="0">
                <a:solidFill>
                  <a:schemeClr val="accent3"/>
                </a:solidFill>
                <a:ea typeface="+mn-ea"/>
                <a:cs typeface="+mn-cs"/>
              </a:rPr>
              <a:t>Iteration is discouraged, functions accept and return vectors by default.</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 </a:t>
            </a:r>
            <a:r>
              <a:rPr lang="en-US" sz="2200" i="1" dirty="0">
                <a:solidFill>
                  <a:schemeClr val="accent3"/>
                </a:solidFill>
                <a:ea typeface="+mn-ea"/>
                <a:cs typeface="+mn-cs"/>
              </a:rPr>
              <a:t>Argument names are available to a function, to be used as labels.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object language, allowing you to mutate variables and analyze datasets quickly, but is significantly slower than statically typed languages like C or Java. </a:t>
            </a:r>
            <a:r>
              <a:rPr lang="en-US" sz="2200" i="1" dirty="0">
                <a:solidFill>
                  <a:schemeClr val="accent3"/>
                </a:solidFill>
                <a:ea typeface="+mn-ea"/>
                <a:cs typeface="+mn-cs"/>
              </a:rPr>
              <a:t>But most computation is done by passing values to C libraries, which can be fast.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 </a:t>
            </a:r>
            <a:r>
              <a:rPr lang="en-US" sz="2200" i="1" dirty="0">
                <a:solidFill>
                  <a:schemeClr val="accent3"/>
                </a:solidFill>
                <a:ea typeface="+mn-ea"/>
                <a:cs typeface="+mn-cs"/>
              </a:rPr>
              <a:t>But the R-Server library (MRS) extends R to run disk-resident data, to run large datasets. </a:t>
            </a:r>
            <a:endParaRPr lang="en-US" sz="2200" dirty="0">
              <a:solidFill>
                <a:schemeClr val="accent3"/>
              </a:solidFill>
              <a:ea typeface="+mn-ea"/>
              <a:cs typeface="+mn-cs"/>
            </a:endParaRP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215849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3600" b="1" dirty="0">
                <a:solidFill>
                  <a:schemeClr val="bg1"/>
                </a:solidFill>
              </a:rPr>
              <a:t>MS Distributions of R, compared to Open Source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All distributions come with </a:t>
            </a:r>
            <a:r>
              <a:rPr lang="en-US" sz="3264" b="1" i="1" dirty="0" err="1">
                <a:solidFill>
                  <a:srgbClr val="0070C0"/>
                </a:solidFill>
              </a:rPr>
              <a:t>Rgui</a:t>
            </a:r>
            <a:r>
              <a:rPr lang="en-US" sz="3264" b="1" i="1" dirty="0">
                <a:solidFill>
                  <a:srgbClr val="0070C0"/>
                </a:solidFill>
              </a:rPr>
              <a:t>, </a:t>
            </a:r>
            <a:r>
              <a:rPr lang="en-US" sz="3264" dirty="0">
                <a:solidFill>
                  <a:schemeClr val="accent3"/>
                </a:solidFill>
              </a:rPr>
              <a:t>a basic GUI editing and execution environment.</a:t>
            </a:r>
          </a:p>
          <a:p>
            <a:pPr>
              <a:lnSpc>
                <a:spcPct val="120000"/>
              </a:lnSpc>
            </a:pPr>
            <a:r>
              <a:rPr lang="en-US" sz="3264" dirty="0">
                <a:solidFill>
                  <a:schemeClr val="accent3"/>
                </a:solidFill>
              </a:rPr>
              <a:t>The most popular 3-rd party integrated development environment for R is </a:t>
            </a:r>
            <a:r>
              <a:rPr lang="en-US" sz="3264" i="1" dirty="0" err="1">
                <a:solidFill>
                  <a:schemeClr val="accent3"/>
                </a:solidFill>
                <a:hlinkClick r:id="rId3"/>
              </a:rPr>
              <a:t>Rstudio</a:t>
            </a:r>
            <a:r>
              <a:rPr lang="en-US" sz="3264" i="1" dirty="0">
                <a:solidFill>
                  <a:schemeClr val="accent3"/>
                </a:solidFill>
              </a:rPr>
              <a:t>.</a:t>
            </a:r>
            <a:r>
              <a:rPr lang="en-US" sz="3264" dirty="0">
                <a:solidFill>
                  <a:schemeClr val="accent3"/>
                </a:solidFill>
              </a:rPr>
              <a:t> The </a:t>
            </a:r>
            <a:r>
              <a:rPr lang="en-US" sz="3264" b="1" i="1" dirty="0" err="1">
                <a:solidFill>
                  <a:srgbClr val="0070C0"/>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 </a:t>
            </a:r>
            <a:r>
              <a:rPr lang="en-US" sz="3264" b="1" i="1" dirty="0" err="1">
                <a:solidFill>
                  <a:srgbClr val="0070C0"/>
                </a:solidFill>
              </a:rPr>
              <a:t>RStudio</a:t>
            </a:r>
            <a:r>
              <a:rPr lang="en-US" sz="3264" b="1" i="1" dirty="0">
                <a:solidFill>
                  <a:srgbClr val="0070C0"/>
                </a:solidFill>
              </a:rPr>
              <a:t> Server </a:t>
            </a:r>
            <a:r>
              <a:rPr lang="en-US" sz="3264" dirty="0">
                <a:solidFill>
                  <a:schemeClr val="accent3"/>
                </a:solidFill>
              </a:rPr>
              <a:t>provides a full IDE in your web browser: great for cloud instances</a:t>
            </a:r>
          </a:p>
          <a:p>
            <a:pPr>
              <a:lnSpc>
                <a:spcPct val="120000"/>
              </a:lnSpc>
            </a:pPr>
            <a:endParaRPr lang="en-US" sz="3264" dirty="0">
              <a:solidFill>
                <a:schemeClr val="accent3"/>
              </a:solidFill>
            </a:endParaRPr>
          </a:p>
          <a:p>
            <a:pPr>
              <a:lnSpc>
                <a:spcPct val="120000"/>
              </a:lnSpc>
            </a:pPr>
            <a:r>
              <a:rPr lang="en-US" sz="3264" b="1" i="1" dirty="0">
                <a:solidFill>
                  <a:schemeClr val="accent3"/>
                </a:solidFill>
                <a:hlinkClick r:id="rId4"/>
              </a:rPr>
              <a:t>R Tools for Visual Studio, RTVS</a:t>
            </a:r>
            <a:r>
              <a:rPr lang="en-US" sz="3264" b="1" dirty="0">
                <a:solidFill>
                  <a:schemeClr val="accent3"/>
                </a:solidFill>
              </a:rPr>
              <a:t>, </a:t>
            </a:r>
            <a:r>
              <a:rPr lang="en-US" sz="3264" dirty="0">
                <a:solidFill>
                  <a:schemeClr val="accent3"/>
                </a:solidFill>
              </a:rPr>
              <a:t>now in V1, became generally available in 2016 for Windows machines. 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b="1" i="1" dirty="0" err="1">
                <a:solidFill>
                  <a:srgbClr val="0070C0"/>
                </a:solidFill>
              </a:rPr>
              <a:t>Jupyter</a:t>
            </a:r>
            <a:r>
              <a:rPr lang="en-US" sz="3264" dirty="0">
                <a:solidFill>
                  <a:schemeClr val="accent3"/>
                </a:solidFill>
              </a:rPr>
              <a:t> notebooks, </a:t>
            </a:r>
            <a:r>
              <a:rPr lang="en-US" sz="3264" b="1" i="1" dirty="0">
                <a:solidFill>
                  <a:srgbClr val="0070C0"/>
                </a:solidFill>
              </a:rPr>
              <a:t>Emacs</a:t>
            </a:r>
            <a:r>
              <a:rPr lang="en-US" sz="3264" b="1" dirty="0">
                <a:solidFill>
                  <a:srgbClr val="0070C0"/>
                </a:solidFill>
              </a:rPr>
              <a:t> </a:t>
            </a:r>
            <a:r>
              <a:rPr lang="en-US" sz="3264" dirty="0">
                <a:solidFill>
                  <a:schemeClr val="accent3"/>
                </a:solidFill>
              </a:rPr>
              <a:t>+ ESS, etc.</a:t>
            </a:r>
          </a:p>
          <a:p>
            <a:pPr>
              <a:lnSpc>
                <a:spcPct val="120000"/>
              </a:lnSpc>
            </a:pPr>
            <a:endParaRPr lang="en-US" sz="3264" dirty="0">
              <a:solidFill>
                <a:schemeClr val="accent3"/>
              </a:solidFill>
            </a:endParaRPr>
          </a:p>
          <a:p>
            <a:pPr>
              <a:lnSpc>
                <a:spcPct val="120000"/>
              </a:lnSpc>
            </a:pPr>
            <a:r>
              <a:rPr lang="en-US" sz="3264" dirty="0">
                <a:solidFill>
                  <a:schemeClr val="accent3"/>
                </a:solidFill>
              </a:rPr>
              <a:t>Of course batch and interpreter execution is possible from the </a:t>
            </a:r>
            <a:r>
              <a:rPr lang="en-US" sz="3264" b="1" dirty="0">
                <a:solidFill>
                  <a:srgbClr val="0070C0"/>
                </a:solidFill>
              </a:rPr>
              <a:t>command line</a:t>
            </a:r>
            <a:r>
              <a:rPr lang="en-US" sz="3264" dirty="0">
                <a:solidFill>
                  <a:schemeClr val="accent3"/>
                </a:solidFill>
              </a:rPr>
              <a:t>. </a:t>
            </a: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Popular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R and C++ Integration: </a:t>
            </a:r>
            <a:r>
              <a:rPr lang="en-US" altLang="en-US" sz="2550" b="1" dirty="0" err="1">
                <a:solidFill>
                  <a:srgbClr val="0070C0"/>
                </a:solidFill>
              </a:rPr>
              <a:t>Rcpp</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Data Management (“tidy-verse”) : </a:t>
            </a:r>
            <a:r>
              <a:rPr lang="en-US" altLang="en-US" sz="2550" b="1" dirty="0" err="1">
                <a:solidFill>
                  <a:srgbClr val="0070C0"/>
                </a:solidFill>
              </a:rPr>
              <a:t>dplyr</a:t>
            </a:r>
            <a:r>
              <a:rPr lang="en-US" altLang="en-US" sz="2550" b="1" dirty="0">
                <a:solidFill>
                  <a:srgbClr val="0070C0"/>
                </a:solidFill>
              </a:rPr>
              <a:t>, </a:t>
            </a:r>
            <a:r>
              <a:rPr lang="en-US" altLang="en-US" sz="2550" b="1" dirty="0" err="1">
                <a:solidFill>
                  <a:srgbClr val="0070C0"/>
                </a:solidFill>
              </a:rPr>
              <a:t>tidyr</a:t>
            </a:r>
            <a:r>
              <a:rPr lang="en-US" altLang="en-US" sz="2550" b="1" dirty="0">
                <a:solidFill>
                  <a:srgbClr val="0070C0"/>
                </a:solidFill>
              </a:rPr>
              <a:t>, </a:t>
            </a:r>
            <a:r>
              <a:rPr lang="en-US" altLang="en-US" sz="2550" b="1" dirty="0" err="1">
                <a:solidFill>
                  <a:srgbClr val="0070C0"/>
                </a:solidFill>
              </a:rPr>
              <a:t>magrittr</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Visualization</a:t>
            </a:r>
            <a:r>
              <a:rPr lang="en-US" altLang="en-US" sz="2550" dirty="0">
                <a:solidFill>
                  <a:schemeClr val="accent3"/>
                </a:solidFill>
              </a:rPr>
              <a:t>: </a:t>
            </a:r>
            <a:r>
              <a:rPr lang="en-US" altLang="en-US" sz="2550" b="1" dirty="0">
                <a:solidFill>
                  <a:srgbClr val="0070C0"/>
                </a:solidFill>
              </a:rPr>
              <a:t>ggplot2, </a:t>
            </a:r>
            <a:r>
              <a:rPr lang="en-US" altLang="en-US" sz="2550" b="1" dirty="0" err="1">
                <a:solidFill>
                  <a:srgbClr val="0070C0"/>
                </a:solidFill>
              </a:rPr>
              <a:t>ggvis</a:t>
            </a:r>
            <a:r>
              <a:rPr lang="en-US" altLang="en-US" sz="2550" b="1" dirty="0">
                <a:solidFill>
                  <a:srgbClr val="0070C0"/>
                </a:solidFill>
              </a:rPr>
              <a:t>, </a:t>
            </a:r>
            <a:r>
              <a:rPr lang="en-US" altLang="en-US" sz="2550" b="1" dirty="0" err="1">
                <a:solidFill>
                  <a:srgbClr val="0070C0"/>
                </a:solidFill>
              </a:rPr>
              <a:t>htmlwidgets</a:t>
            </a:r>
            <a:r>
              <a:rPr lang="en-US" altLang="en-US" sz="2550" b="1" dirty="0">
                <a:solidFill>
                  <a:srgbClr val="0070C0"/>
                </a:solidFill>
              </a:rPr>
              <a:t>, shiny</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Data Importing: </a:t>
            </a:r>
            <a:r>
              <a:rPr lang="en-US" altLang="en-US" sz="2550" b="1" dirty="0">
                <a:solidFill>
                  <a:srgbClr val="0070C0"/>
                </a:solidFill>
              </a:rPr>
              <a:t>haven, RODBC, </a:t>
            </a:r>
            <a:r>
              <a:rPr lang="en-US" altLang="en-US" sz="2550" b="1" dirty="0" err="1">
                <a:solidFill>
                  <a:srgbClr val="0070C0"/>
                </a:solidFill>
              </a:rPr>
              <a:t>readr</a:t>
            </a:r>
            <a:r>
              <a:rPr lang="en-US" altLang="en-US" sz="2550" b="1" dirty="0">
                <a:solidFill>
                  <a:srgbClr val="0070C0"/>
                </a:solidFill>
              </a:rPr>
              <a:t>, foreign</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Other favorites: </a:t>
            </a:r>
            <a:r>
              <a:rPr lang="en-US" altLang="en-US" sz="2550" b="1" dirty="0" err="1">
                <a:solidFill>
                  <a:srgbClr val="0070C0"/>
                </a:solidFill>
              </a:rPr>
              <a:t>rmarkdown</a:t>
            </a:r>
            <a:r>
              <a:rPr lang="en-US" altLang="en-US" sz="2550" b="1" dirty="0">
                <a:solidFill>
                  <a:srgbClr val="0070C0"/>
                </a:solidFill>
              </a:rPr>
              <a:t>, caret</a:t>
            </a: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i="1" dirty="0">
                <a:solidFill>
                  <a:schemeClr val="accent3"/>
                </a:solidFill>
              </a:rPr>
              <a:t>Also, essentially any statistics modeling function you can imagine. </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27037" y="2278062"/>
            <a:ext cx="11634967" cy="4191000"/>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Explore algorithms and data with Azure </a:t>
            </a:r>
            <a:r>
              <a:rPr lang="en-US" sz="4080" b="1" i="1" dirty="0">
                <a:solidFill>
                  <a:schemeClr val="bg1"/>
                </a:solidFill>
              </a:rPr>
              <a:t>Data Science VM</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7349448" cy="469039"/>
          </a:xfrm>
          <a:prstGeom prst="rect">
            <a:avLst/>
          </a:prstGeom>
        </p:spPr>
        <p:txBody>
          <a:bodyPr wrap="none">
            <a:spAutoFit/>
          </a:bodyPr>
          <a:lstStyle/>
          <a:p>
            <a:r>
              <a:rPr lang="en-US" sz="2448" b="1" dirty="0"/>
              <a:t>Contents of the 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15</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2646042" y="3222109"/>
            <a:ext cx="7144392" cy="563231"/>
          </a:xfrm>
          <a:prstGeom prst="rect">
            <a:avLst/>
          </a:prstGeom>
        </p:spPr>
        <p:txBody>
          <a:bodyPr wrap="none">
            <a:spAutoFit/>
          </a:bodyPr>
          <a:lstStyle/>
          <a:p>
            <a:r>
              <a:rPr lang="en-US" sz="3060" b="1" dirty="0">
                <a:solidFill>
                  <a:schemeClr val="accent2"/>
                </a:solidFill>
                <a:hlinkClick r:id="rId3"/>
              </a:rPr>
              <a:t>http://tinyurl.com/AI-Immersion-ScalingR</a:t>
            </a:r>
            <a:endParaRPr lang="en-US" sz="3060" b="1"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16</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a:solidFill>
                  <a:schemeClr val="bg1"/>
                </a:solidFill>
              </a:rPr>
              <a:t>Good syntax to know </a:t>
            </a:r>
          </a:p>
        </p:txBody>
      </p:sp>
      <p:sp>
        <p:nvSpPr>
          <p:cNvPr id="4" name="Text Placeholder 3"/>
          <p:cNvSpPr>
            <a:spLocks noGrp="1"/>
          </p:cNvSpPr>
          <p:nvPr>
            <p:ph type="body" sz="quarter" idx="10"/>
          </p:nvPr>
        </p:nvSpPr>
        <p:spPr>
          <a:xfrm>
            <a:off x="274639" y="1135062"/>
            <a:ext cx="5486399" cy="5209118"/>
          </a:xfrm>
        </p:spPr>
        <p:txBody>
          <a:bodyPr/>
          <a:lstStyle/>
          <a:p>
            <a:r>
              <a:rPr lang="en-US" sz="2000" dirty="0">
                <a:latin typeface="Book Antiqua" panose="02040602050305030304" pitchFamily="18" charset="0"/>
              </a:rPr>
              <a:t>Assignment</a:t>
            </a:r>
            <a:r>
              <a:rPr lang="en-US" sz="2000" dirty="0"/>
              <a:t>			</a:t>
            </a:r>
            <a:r>
              <a:rPr lang="en-US" sz="2000" dirty="0">
                <a:latin typeface="Courier New" panose="02070309020205020404" pitchFamily="49" charset="0"/>
                <a:cs typeface="Courier New" panose="02070309020205020404" pitchFamily="49" charset="0"/>
              </a:rPr>
              <a:t>&lt;-</a:t>
            </a:r>
          </a:p>
          <a:p>
            <a:r>
              <a:rPr lang="en-US" sz="2000" dirty="0">
                <a:latin typeface="Book Antiqua" panose="02040602050305030304" pitchFamily="18" charset="0"/>
              </a:rPr>
              <a:t>Field selector			</a:t>
            </a:r>
            <a:r>
              <a:rPr lang="en-US" sz="2000" dirty="0">
                <a:latin typeface="Courier New" panose="02070309020205020404" pitchFamily="49" charset="0"/>
                <a:cs typeface="Courier New" panose="02070309020205020404" pitchFamily="49" charset="0"/>
              </a:rPr>
              <a:t>$  </a:t>
            </a:r>
          </a:p>
          <a:p>
            <a:r>
              <a:rPr lang="en-US" sz="2000" dirty="0">
                <a:latin typeface="Book Antiqua" panose="02040602050305030304" pitchFamily="18" charset="0"/>
              </a:rPr>
              <a:t>Vector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List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Vector constructor		</a:t>
            </a:r>
            <a:r>
              <a:rPr lang="en-US" sz="2000" dirty="0">
                <a:latin typeface="Courier New" panose="02070309020205020404" pitchFamily="49" charset="0"/>
                <a:cs typeface="Courier New" panose="02070309020205020404" pitchFamily="49" charset="0"/>
              </a:rPr>
              <a:t>c()</a:t>
            </a:r>
          </a:p>
          <a:p>
            <a:r>
              <a:rPr lang="en-US" sz="2000" dirty="0">
                <a:latin typeface="Book Antiqua" panose="02040602050305030304" pitchFamily="18" charset="0"/>
              </a:rPr>
              <a:t>Transpose			</a:t>
            </a:r>
            <a:r>
              <a:rPr lang="en-US" sz="2000" dirty="0">
                <a:latin typeface="Courier New" panose="02070309020205020404" pitchFamily="49" charset="0"/>
                <a:cs typeface="Courier New" panose="02070309020205020404" pitchFamily="49" charset="0"/>
              </a:rPr>
              <a:t>t()</a:t>
            </a:r>
          </a:p>
          <a:p>
            <a:r>
              <a:rPr lang="en-US" sz="2000" dirty="0">
                <a:latin typeface="Book Antiqua" panose="02040602050305030304" pitchFamily="18" charset="0"/>
              </a:rPr>
              <a:t>Line comment			</a:t>
            </a:r>
            <a:r>
              <a:rPr lang="en-US" sz="2000" dirty="0">
                <a:latin typeface="Courier New" panose="02070309020205020404" pitchFamily="49" charset="0"/>
                <a:cs typeface="Courier New" panose="02070309020205020404" pitchFamily="49" charset="0"/>
              </a:rPr>
              <a:t>#</a:t>
            </a:r>
          </a:p>
          <a:p>
            <a:r>
              <a:rPr lang="en-US" sz="2000" dirty="0" err="1">
                <a:latin typeface="Book Antiqua" panose="02040602050305030304" pitchFamily="18" charset="0"/>
              </a:rPr>
              <a:t>Int</a:t>
            </a:r>
            <a:r>
              <a:rPr lang="en-US" sz="2000" dirty="0">
                <a:latin typeface="Book Antiqua" panose="02040602050305030304" pitchFamily="18" charset="0"/>
              </a:rPr>
              <a:t> value, e.g.			</a:t>
            </a:r>
            <a:r>
              <a:rPr lang="en-US" sz="2000" dirty="0">
                <a:latin typeface="Courier New" panose="02070309020205020404" pitchFamily="49" charset="0"/>
                <a:cs typeface="Courier New" panose="02070309020205020404" pitchFamily="49" charset="0"/>
              </a:rPr>
              <a:t>9L</a:t>
            </a:r>
          </a:p>
          <a:p>
            <a:r>
              <a:rPr lang="en-US" sz="2000" dirty="0" err="1">
                <a:latin typeface="Book Antiqua" panose="02040602050305030304" pitchFamily="18" charset="0"/>
              </a:rPr>
              <a:t>Int</a:t>
            </a:r>
            <a:r>
              <a:rPr lang="en-US" sz="2000" dirty="0">
                <a:latin typeface="Book Antiqua" panose="02040602050305030304" pitchFamily="18" charset="0"/>
              </a:rPr>
              <a:t> series, e.g.			</a:t>
            </a:r>
            <a:r>
              <a:rPr lang="en-US" sz="2000" dirty="0">
                <a:latin typeface="Courier New" panose="02070309020205020404" pitchFamily="49" charset="0"/>
                <a:cs typeface="Courier New" panose="02070309020205020404" pitchFamily="49" charset="0"/>
              </a:rPr>
              <a:t>1:100</a:t>
            </a:r>
          </a:p>
          <a:p>
            <a:r>
              <a:rPr lang="en-US" sz="2000" dirty="0">
                <a:latin typeface="Book Antiqua" panose="02040602050305030304" pitchFamily="18" charset="0"/>
              </a:rPr>
              <a:t>Binary ops, e.g.		</a:t>
            </a:r>
            <a:r>
              <a:rPr lang="en-US" sz="2000" dirty="0">
                <a:latin typeface="Courier New" panose="02070309020205020404" pitchFamily="49" charset="0"/>
                <a:cs typeface="Courier New" panose="02070309020205020404" pitchFamily="49" charset="0"/>
              </a:rPr>
              <a:t>%in%</a:t>
            </a:r>
          </a:p>
          <a:p>
            <a:r>
              <a:rPr lang="en-US" sz="2000" dirty="0">
                <a:latin typeface="Book Antiqua" panose="02040602050305030304" pitchFamily="18" charset="0"/>
              </a:rPr>
              <a:t>Help				</a:t>
            </a:r>
            <a:r>
              <a:rPr lang="en-US" sz="2000" dirty="0">
                <a:latin typeface="Courier New" panose="02070309020205020404" pitchFamily="49" charset="0"/>
                <a:cs typeface="Courier New" panose="02070309020205020404" pitchFamily="49" charset="0"/>
              </a:rPr>
              <a:t>?</a:t>
            </a:r>
          </a:p>
          <a:p>
            <a:r>
              <a:rPr lang="en-US" sz="2000" dirty="0">
                <a:latin typeface="Book Antiqua" panose="02040602050305030304" pitchFamily="18" charset="0"/>
              </a:rPr>
              <a:t>Apropos			</a:t>
            </a:r>
            <a:r>
              <a:rPr lang="en-US" sz="2000" dirty="0">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11"/>
          </p:nvPr>
        </p:nvSpPr>
        <p:spPr>
          <a:xfrm>
            <a:off x="6675439" y="1211287"/>
            <a:ext cx="5486399" cy="6063198"/>
          </a:xfrm>
        </p:spPr>
        <p:txBody>
          <a:bodyPr/>
          <a:lstStyle/>
          <a:p>
            <a:r>
              <a:rPr lang="en-US" sz="2000" dirty="0">
                <a:latin typeface="Book Antiqua" panose="02040602050305030304" pitchFamily="18" charset="0"/>
              </a:rPr>
              <a:t>Scripts end in .</a:t>
            </a:r>
            <a:r>
              <a:rPr lang="en-US" sz="2000" dirty="0" err="1">
                <a:latin typeface="Courier New" panose="02070309020205020404" pitchFamily="49" charset="0"/>
                <a:cs typeface="Courier New" panose="02070309020205020404" pitchFamily="49" charset="0"/>
              </a:rPr>
              <a:t>r,.R</a:t>
            </a:r>
            <a:endParaRPr lang="en-US" sz="2000" dirty="0">
              <a:latin typeface="Book Antiqua" panose="02040602050305030304" pitchFamily="18" charset="0"/>
            </a:endParaRPr>
          </a:p>
          <a:p>
            <a:r>
              <a:rPr lang="en-US" sz="2000" dirty="0">
                <a:latin typeface="Book Antiqua" panose="02040602050305030304" pitchFamily="18" charset="0"/>
              </a:rPr>
              <a:t>“Dot” is a valid symbol character</a:t>
            </a:r>
          </a:p>
          <a:p>
            <a:r>
              <a:rPr lang="en-US" sz="2000" dirty="0">
                <a:latin typeface="Book Antiqua" panose="02040602050305030304" pitchFamily="18" charset="0"/>
              </a:rPr>
              <a:t>“underscore” – be careful</a:t>
            </a:r>
          </a:p>
          <a:p>
            <a:r>
              <a:rPr lang="en-US" sz="2000" dirty="0">
                <a:latin typeface="Book Antiqua" panose="02040602050305030304" pitchFamily="18" charset="0"/>
              </a:rPr>
              <a:t>Semi-colon line endings are optional</a:t>
            </a:r>
          </a:p>
          <a:p>
            <a:r>
              <a:rPr lang="en-US" sz="2000" dirty="0">
                <a:latin typeface="Courier New" panose="02070309020205020404" pitchFamily="49" charset="0"/>
                <a:cs typeface="Courier New" panose="02070309020205020404" pitchFamily="49" charset="0"/>
              </a:rPr>
              <a:t>{}</a:t>
            </a:r>
            <a:r>
              <a:rPr lang="en-US" sz="2000" dirty="0">
                <a:latin typeface="Book Antiqua" panose="02040602050305030304" pitchFamily="18" charset="0"/>
              </a:rPr>
              <a:t> are optional in one-line functions</a:t>
            </a:r>
          </a:p>
          <a:p>
            <a:r>
              <a:rPr lang="en-US" sz="2000" dirty="0">
                <a:latin typeface="Courier New" panose="02070309020205020404" pitchFamily="49" charset="0"/>
                <a:cs typeface="Courier New" panose="02070309020205020404" pitchFamily="49" charset="0"/>
              </a:rPr>
              <a:t>as.&lt;type&gt;() </a:t>
            </a:r>
            <a:r>
              <a:rPr lang="en-US" sz="2000" dirty="0">
                <a:latin typeface="Book Antiqua" panose="02040602050305030304" pitchFamily="18" charset="0"/>
              </a:rPr>
              <a:t>are coercions</a:t>
            </a:r>
          </a:p>
          <a:p>
            <a:r>
              <a:rPr lang="en-US" sz="2000" dirty="0">
                <a:latin typeface="Courier New" panose="02070309020205020404" pitchFamily="49" charset="0"/>
                <a:cs typeface="Courier New" panose="02070309020205020404" pitchFamily="49" charset="0"/>
              </a:rPr>
              <a:t>return() </a:t>
            </a:r>
            <a:r>
              <a:rPr lang="en-US" sz="2000" dirty="0">
                <a:latin typeface="Book Antiqua" panose="02040602050305030304" pitchFamily="18" charset="0"/>
              </a:rPr>
              <a:t>is optional</a:t>
            </a:r>
          </a:p>
          <a:p>
            <a:r>
              <a:rPr lang="en-US" sz="2000" dirty="0">
                <a:latin typeface="Courier New" panose="02070309020205020404" pitchFamily="49" charset="0"/>
                <a:cs typeface="Courier New" panose="02070309020205020404" pitchFamily="49" charset="0"/>
              </a:rPr>
              <a:t>cat() </a:t>
            </a:r>
            <a:r>
              <a:rPr lang="en-US" sz="2000" dirty="0">
                <a:latin typeface="Book Antiqua" panose="02040602050305030304" pitchFamily="18" charset="0"/>
              </a:rPr>
              <a:t>works like print()</a:t>
            </a:r>
          </a:p>
          <a:p>
            <a:r>
              <a:rPr lang="en-US" sz="2000" dirty="0">
                <a:latin typeface="Courier New" panose="02070309020205020404" pitchFamily="49" charset="0"/>
                <a:cs typeface="Courier New" panose="02070309020205020404" pitchFamily="49" charset="0"/>
              </a:rPr>
              <a:t>quit() </a:t>
            </a:r>
            <a:r>
              <a:rPr lang="en-US" sz="2000" dirty="0">
                <a:latin typeface="Book Antiqua" panose="02040602050305030304" pitchFamily="18" charset="0"/>
              </a:rPr>
              <a:t>ends a session</a:t>
            </a:r>
          </a:p>
          <a:p>
            <a:endParaRPr lang="en-US" sz="2000" dirty="0">
              <a:latin typeface="Book Antiqua" panose="02040602050305030304" pitchFamily="18" charset="0"/>
            </a:endParaRPr>
          </a:p>
          <a:p>
            <a:endParaRPr lang="en-US" sz="2000" dirty="0">
              <a:latin typeface="Book Antiqua" panose="02040602050305030304" pitchFamily="18" charset="0"/>
            </a:endParaRPr>
          </a:p>
          <a:p>
            <a:endParaRPr lang="en-US" sz="2000" dirty="0">
              <a:latin typeface="Courier New" panose="02070309020205020404" pitchFamily="49" charset="0"/>
              <a:cs typeface="Courier New" panose="02070309020205020404" pitchFamily="49" charset="0"/>
            </a:endParaRPr>
          </a:p>
          <a:p>
            <a:endParaRPr lang="en-US" sz="2000" dirty="0"/>
          </a:p>
          <a:p>
            <a:endParaRPr lang="en-US" sz="2000" dirty="0"/>
          </a:p>
        </p:txBody>
      </p:sp>
    </p:spTree>
    <p:extLst>
      <p:ext uri="{BB962C8B-B14F-4D97-AF65-F5344CB8AC3E}">
        <p14:creationId xmlns:p14="http://schemas.microsoft.com/office/powerpoint/2010/main" val="604026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err="1">
                <a:solidFill>
                  <a:schemeClr val="bg1"/>
                </a:solidFill>
                <a:latin typeface="Courier New" panose="02070309020205020404" pitchFamily="49" charset="0"/>
                <a:cs typeface="Courier New" panose="02070309020205020404" pitchFamily="49" charset="0"/>
              </a:rPr>
              <a:t>data.frame</a:t>
            </a:r>
            <a:r>
              <a:rPr lang="en-US" b="1" dirty="0">
                <a:solidFill>
                  <a:schemeClr val="bg1"/>
                </a:solidFill>
              </a:rPr>
              <a:t> is the first class data structure</a:t>
            </a:r>
          </a:p>
        </p:txBody>
      </p:sp>
      <p:sp>
        <p:nvSpPr>
          <p:cNvPr id="4" name="Text Placeholder 3"/>
          <p:cNvSpPr>
            <a:spLocks noGrp="1"/>
          </p:cNvSpPr>
          <p:nvPr>
            <p:ph type="body" sz="quarter" idx="10"/>
          </p:nvPr>
        </p:nvSpPr>
        <p:spPr>
          <a:xfrm>
            <a:off x="350837" y="2049462"/>
            <a:ext cx="11582398" cy="4456605"/>
          </a:xfrm>
        </p:spPr>
        <p:txBody>
          <a:bodyPr/>
          <a:lstStyle/>
          <a:p>
            <a:r>
              <a:rPr lang="en-US" sz="2000" dirty="0">
                <a:latin typeface="Book Antiqua" panose="02040602050305030304" pitchFamily="18" charset="0"/>
              </a:rPr>
              <a:t>It’s a </a:t>
            </a:r>
            <a:r>
              <a:rPr lang="en-US" sz="2000" dirty="0">
                <a:latin typeface="Courier New" panose="02070309020205020404" pitchFamily="49" charset="0"/>
                <a:cs typeface="Courier New" panose="02070309020205020404" pitchFamily="49" charset="0"/>
              </a:rPr>
              <a:t>list()</a:t>
            </a:r>
            <a:r>
              <a:rPr lang="en-US" sz="2000" dirty="0">
                <a:latin typeface="Book Antiqua" panose="02040602050305030304" pitchFamily="18" charset="0"/>
              </a:rPr>
              <a:t> of column vectors, typically mixing different types </a:t>
            </a:r>
            <a:r>
              <a:rPr lang="en-US" sz="2000" dirty="0" err="1">
                <a:latin typeface="Book Antiqua" panose="02040602050305030304" pitchFamily="18" charset="0"/>
              </a:rPr>
              <a:t>e.g</a:t>
            </a:r>
            <a:r>
              <a:rPr lang="en-US" sz="2000" dirty="0">
                <a:latin typeface="Book Antiqua" panose="02040602050305030304" pitchFamily="18" charset="0"/>
              </a:rPr>
              <a:t> </a:t>
            </a:r>
            <a:r>
              <a:rPr lang="en-US" sz="2000" dirty="0">
                <a:latin typeface="Courier New" panose="02070309020205020404" pitchFamily="49" charset="0"/>
                <a:cs typeface="Courier New" panose="02070309020205020404" pitchFamily="49" charset="0"/>
              </a:rPr>
              <a:t>factor, double,</a:t>
            </a:r>
            <a:r>
              <a:rPr lang="en-US" sz="2000" dirty="0">
                <a:latin typeface="Book Antiqua" panose="02040602050305030304" pitchFamily="18" charset="0"/>
              </a:rPr>
              <a:t> etc.</a:t>
            </a:r>
          </a:p>
          <a:p>
            <a:r>
              <a:rPr lang="en-US" sz="2000" dirty="0">
                <a:latin typeface="Book Antiqua" panose="02040602050305030304" pitchFamily="18" charset="0"/>
              </a:rPr>
              <a:t>It’s </a:t>
            </a:r>
            <a:r>
              <a:rPr lang="en-US" sz="2000" dirty="0">
                <a:latin typeface="Courier New" panose="02070309020205020404" pitchFamily="49" charset="0"/>
                <a:cs typeface="Courier New" panose="02070309020205020404" pitchFamily="49" charset="0"/>
              </a:rPr>
              <a:t>length()</a:t>
            </a:r>
            <a:r>
              <a:rPr lang="en-US" sz="2000" dirty="0">
                <a:latin typeface="Book Antiqua" panose="02040602050305030304" pitchFamily="18" charset="0"/>
              </a:rPr>
              <a:t>is the number of columns. (Use </a:t>
            </a:r>
            <a:r>
              <a:rPr lang="en-US" sz="2000" dirty="0" err="1">
                <a:latin typeface="Courier New" panose="02070309020205020404" pitchFamily="49" charset="0"/>
                <a:cs typeface="Courier New" panose="02070309020205020404" pitchFamily="49" charset="0"/>
              </a:rPr>
              <a:t>nrow</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for the number of samples.)</a:t>
            </a:r>
          </a:p>
          <a:p>
            <a:r>
              <a:rPr lang="en-US" sz="2000" dirty="0">
                <a:latin typeface="Book Antiqua" panose="02040602050305030304" pitchFamily="18" charset="0"/>
              </a:rPr>
              <a:t>Missing values have a special type, </a:t>
            </a:r>
            <a:r>
              <a:rPr lang="en-US" sz="2000" dirty="0">
                <a:latin typeface="Courier New" panose="02070309020205020404" pitchFamily="49" charset="0"/>
                <a:cs typeface="Courier New" panose="02070309020205020404" pitchFamily="49" charset="0"/>
              </a:rPr>
              <a:t>NA, </a:t>
            </a:r>
            <a:r>
              <a:rPr lang="en-US" sz="2000" dirty="0">
                <a:latin typeface="Book Antiqua" panose="02040602050305030304" pitchFamily="18" charset="0"/>
              </a:rPr>
              <a:t>which is different than the </a:t>
            </a:r>
            <a:r>
              <a:rPr lang="en-US" sz="2000" dirty="0">
                <a:latin typeface="Courier New" panose="02070309020205020404" pitchFamily="49" charset="0"/>
                <a:cs typeface="Courier New" panose="02070309020205020404" pitchFamily="49" charset="0"/>
              </a:rPr>
              <a:t>NULL </a:t>
            </a:r>
            <a:r>
              <a:rPr lang="en-US" sz="2000" dirty="0">
                <a:latin typeface="Book Antiqua" panose="02040602050305030304" pitchFamily="18" charset="0"/>
              </a:rPr>
              <a:t>type.</a:t>
            </a:r>
          </a:p>
          <a:p>
            <a:r>
              <a:rPr lang="en-US" sz="2000" dirty="0">
                <a:latin typeface="Book Antiqua" panose="02040602050305030304" pitchFamily="18" charset="0"/>
              </a:rPr>
              <a:t>File I/O read and write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types.</a:t>
            </a:r>
          </a:p>
          <a:p>
            <a:r>
              <a:rPr lang="en-US" sz="2000" dirty="0">
                <a:latin typeface="Book Antiqua" panose="02040602050305030304" pitchFamily="18" charset="0"/>
              </a:rPr>
              <a:t>“R at scale” libraries specialize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a:t>
            </a:r>
          </a:p>
          <a:p>
            <a:pPr lvl="1"/>
            <a:r>
              <a:rPr lang="en-US" sz="2000" dirty="0">
                <a:latin typeface="Book Antiqua" panose="02040602050305030304" pitchFamily="18" charset="0"/>
                <a:cs typeface="Courier New" panose="02070309020205020404" pitchFamily="49" charset="0"/>
              </a:rPr>
              <a:t>“</a:t>
            </a:r>
            <a:r>
              <a:rPr lang="en-US" sz="2000" dirty="0" err="1">
                <a:latin typeface="Book Antiqua" panose="02040602050305030304" pitchFamily="18" charset="0"/>
                <a:cs typeface="Courier New" panose="02070309020205020404" pitchFamily="49" charset="0"/>
              </a:rPr>
              <a:t>tidyR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data.table</a:t>
            </a:r>
            <a:endParaRPr lang="en-US" sz="2000" dirty="0">
              <a:latin typeface="Courier New" panose="02070309020205020404" pitchFamily="49" charset="0"/>
              <a:cs typeface="Courier New" panose="02070309020205020404" pitchFamily="49" charset="0"/>
            </a:endParaRPr>
          </a:p>
          <a:p>
            <a:pPr lvl="1"/>
            <a:r>
              <a:rPr lang="en-US" sz="2000" dirty="0" err="1">
                <a:latin typeface="Book Antiqua" panose="02040602050305030304" pitchFamily="18" charset="0"/>
                <a:cs typeface="Courier New" panose="02070309020205020404" pitchFamily="49" charset="0"/>
              </a:rPr>
              <a:t>SparkR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spark.data.frame</a:t>
            </a:r>
            <a:endParaRPr lang="en-US" sz="2000" dirty="0">
              <a:latin typeface="Courier New" panose="02070309020205020404" pitchFamily="49" charset="0"/>
              <a:cs typeface="Courier New" panose="02070309020205020404" pitchFamily="49" charset="0"/>
            </a:endParaRPr>
          </a:p>
          <a:p>
            <a:pPr lvl="1"/>
            <a:r>
              <a:rPr lang="en-US" sz="2000" dirty="0">
                <a:latin typeface="Book Antiqua" panose="02040602050305030304" pitchFamily="18" charset="0"/>
                <a:cs typeface="Courier New" panose="02070309020205020404" pitchFamily="49" charset="0"/>
              </a:rPr>
              <a:t>MRS: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xdf</a:t>
            </a:r>
            <a:r>
              <a:rPr lang="en-US" sz="2000" dirty="0">
                <a:latin typeface="Courier New" panose="02070309020205020404" pitchFamily="49" charset="0"/>
                <a:cs typeface="Courier New" panose="02070309020205020404" pitchFamily="49" charset="0"/>
              </a:rPr>
              <a:t> (on disk)</a:t>
            </a:r>
          </a:p>
          <a:p>
            <a:pPr lvl="1"/>
            <a:endParaRPr lang="en-US" sz="2000" dirty="0">
              <a:latin typeface="Courier New" panose="02070309020205020404" pitchFamily="49" charset="0"/>
              <a:cs typeface="Courier New" panose="02070309020205020404" pitchFamily="49" charset="0"/>
            </a:endParaRPr>
          </a:p>
          <a:p>
            <a:r>
              <a:rPr lang="en-US" sz="2400" i="1" dirty="0">
                <a:latin typeface="Book Antiqua" panose="02040602050305030304" pitchFamily="18" charset="0"/>
              </a:rPr>
              <a:t>Statisticians like data frames. </a:t>
            </a:r>
          </a:p>
          <a:p>
            <a:pPr marL="0" indent="0">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33300790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0" y="85923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427037" y="1800680"/>
            <a:ext cx="6217356" cy="4236801"/>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R's data structures</a:t>
            </a:r>
          </a:p>
          <a:p>
            <a:pPr lvl="2" indent="-342834">
              <a:lnSpc>
                <a:spcPct val="150000"/>
              </a:lnSpc>
              <a:buFont typeface="Arial" panose="020B0604020202020204" pitchFamily="34" charset="0"/>
              <a:buChar char="•"/>
              <a:defRPr/>
            </a:pPr>
            <a:r>
              <a:rPr lang="en-US" sz="1632" dirty="0" err="1">
                <a:solidFill>
                  <a:srgbClr val="FFFFFF">
                    <a:lumMod val="65000"/>
                  </a:srgbClr>
                </a:solidFill>
              </a:rPr>
              <a:t>Subsetting</a:t>
            </a:r>
            <a:r>
              <a:rPr lang="en-US" sz="1632" dirty="0">
                <a:solidFill>
                  <a:srgbClr val="FFFFFF">
                    <a:lumMod val="65000"/>
                  </a:srgbClr>
                </a:solidFill>
              </a:rPr>
              <a:t> Operators</a:t>
            </a:r>
          </a:p>
          <a:p>
            <a:pPr lvl="2" indent="-342834">
              <a:lnSpc>
                <a:spcPct val="150000"/>
              </a:lnSpc>
              <a:buFont typeface="Arial" panose="020B0604020202020204" pitchFamily="34" charset="0"/>
              <a:buChar char="•"/>
              <a:defRPr/>
            </a:pPr>
            <a:r>
              <a:rPr lang="en-US" sz="1632" dirty="0">
                <a:solidFill>
                  <a:srgbClr val="FFFFFF">
                    <a:lumMod val="65000"/>
                  </a:srgbClr>
                </a:solidFill>
              </a:rPr>
              <a:t>Vectors, </a:t>
            </a:r>
            <a:r>
              <a:rPr lang="en-US" sz="1632" dirty="0" err="1">
                <a:solidFill>
                  <a:srgbClr val="FFFFFF">
                    <a:lumMod val="65000"/>
                  </a:srgbClr>
                </a:solidFill>
              </a:rPr>
              <a:t>Matricies</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Lists, </a:t>
            </a:r>
            <a:r>
              <a:rPr lang="en-US" sz="1632" dirty="0" err="1">
                <a:solidFill>
                  <a:srgbClr val="FFFFFF">
                    <a:lumMod val="65000"/>
                  </a:srgbClr>
                </a:solidFill>
              </a:rPr>
              <a:t>Data.Frames</a:t>
            </a:r>
            <a:endParaRPr lang="en-US" sz="1632" dirty="0">
              <a:solidFill>
                <a:srgbClr val="FFFFFF">
                  <a:lumMod val="65000"/>
                </a:srgbClr>
              </a:solidFill>
            </a:endParaRPr>
          </a:p>
          <a:p>
            <a:pPr lvl="1" indent="-342834">
              <a:lnSpc>
                <a:spcPct val="150000"/>
              </a:lnSpc>
              <a:buFont typeface="Arial" panose="020B0604020202020204" pitchFamily="34" charset="0"/>
              <a:buChar char="•"/>
              <a:defRPr/>
            </a:pPr>
            <a:r>
              <a:rPr lang="en-US" sz="1632" dirty="0" err="1">
                <a:solidFill>
                  <a:srgbClr val="FFFFFF">
                    <a:lumMod val="65000"/>
                  </a:srgbClr>
                </a:solidFill>
              </a:rPr>
              <a:t>dplyr</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Manipulation verbs</a:t>
            </a:r>
          </a:p>
          <a:p>
            <a:pPr lvl="2" indent="-342834">
              <a:lnSpc>
                <a:spcPct val="150000"/>
              </a:lnSpc>
              <a:buFont typeface="Arial" panose="020B0604020202020204" pitchFamily="34" charset="0"/>
              <a:buChar char="•"/>
              <a:defRPr/>
            </a:pPr>
            <a:r>
              <a:rPr lang="en-US" sz="1632" dirty="0">
                <a:solidFill>
                  <a:srgbClr val="FFFFFF">
                    <a:lumMod val="65000"/>
                  </a:srgbClr>
                </a:solidFill>
              </a:rPr>
              <a:t>Aggregation verbs</a:t>
            </a:r>
          </a:p>
          <a:p>
            <a:pPr lvl="2" indent="-342834">
              <a:lnSpc>
                <a:spcPct val="150000"/>
              </a:lnSpc>
              <a:buFont typeface="Arial" panose="020B0604020202020204" pitchFamily="34" charset="0"/>
              <a:buChar char="•"/>
              <a:defRPr/>
            </a:pPr>
            <a:r>
              <a:rPr lang="en-US" sz="1632" dirty="0" err="1">
                <a:solidFill>
                  <a:srgbClr val="FFFFFF">
                    <a:lumMod val="65000"/>
                  </a:srgbClr>
                </a:solidFill>
              </a:rPr>
              <a:t>Magrittr</a:t>
            </a:r>
            <a:r>
              <a:rPr lang="en-US" sz="1632" dirty="0">
                <a:solidFill>
                  <a:srgbClr val="FFFFFF">
                    <a:lumMod val="65000"/>
                  </a:srgbClr>
                </a:solidFill>
              </a:rPr>
              <a:t>, pipes</a:t>
            </a:r>
          </a:p>
          <a:p>
            <a:pPr lvl="1" indent="-342834">
              <a:lnSpc>
                <a:spcPct val="150000"/>
              </a:lnSpc>
              <a:buFont typeface="Arial" panose="020B0604020202020204" pitchFamily="34" charset="0"/>
              <a:buChar char="•"/>
              <a:defRPr/>
            </a:pPr>
            <a:r>
              <a:rPr lang="en-US" sz="1632" dirty="0">
                <a:solidFill>
                  <a:srgbClr val="FFFFFF">
                    <a:lumMod val="65000"/>
                  </a:srgbClr>
                </a:solidFill>
              </a:rPr>
              <a:t>Functions and formulas</a:t>
            </a:r>
          </a:p>
          <a:p>
            <a:pPr lvl="1" indent="-342834">
              <a:lnSpc>
                <a:spcPct val="150000"/>
              </a:lnSpc>
              <a:buFont typeface="Arial" panose="020B0604020202020204" pitchFamily="34" charset="0"/>
              <a:buChar char="•"/>
              <a:defRPr/>
            </a:pPr>
            <a:endParaRPr lang="en-US" sz="1632" dirty="0">
              <a:solidFill>
                <a:srgbClr val="FFFFFF">
                  <a:lumMod val="65000"/>
                </a:srgbClr>
              </a:solidFill>
            </a:endParaRPr>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using Azure</a:t>
            </a:r>
            <a:endParaRPr lang="en-US" dirty="0"/>
          </a:p>
        </p:txBody>
      </p:sp>
      <p:sp>
        <p:nvSpPr>
          <p:cNvPr id="5" name="Text Placeholder 4"/>
          <p:cNvSpPr>
            <a:spLocks noGrp="1"/>
          </p:cNvSpPr>
          <p:nvPr>
            <p:ph type="body" sz="quarter" idx="12"/>
          </p:nvPr>
        </p:nvSpPr>
        <p:spPr>
          <a:xfrm>
            <a:off x="274702" y="4030663"/>
            <a:ext cx="8686736" cy="1371600"/>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
        <p:nvSpPr>
          <p:cNvPr id="2" name="Rectangle 1">
            <a:extLst>
              <a:ext uri="{FF2B5EF4-FFF2-40B4-BE49-F238E27FC236}">
                <a16:creationId xmlns:a16="http://schemas.microsoft.com/office/drawing/2014/main" id="{BFE872F0-1FFF-4FBA-83E4-5FC19B8B14D9}"/>
              </a:ext>
            </a:extLst>
          </p:cNvPr>
          <p:cNvSpPr/>
          <p:nvPr/>
        </p:nvSpPr>
        <p:spPr>
          <a:xfrm>
            <a:off x="296885" y="5650739"/>
            <a:ext cx="5189562" cy="769441"/>
          </a:xfrm>
          <a:prstGeom prst="rect">
            <a:avLst/>
          </a:prstGeom>
        </p:spPr>
        <p:txBody>
          <a:bodyPr wrap="none">
            <a:spAutoFit/>
          </a:bodyPr>
          <a:lstStyle/>
          <a:p>
            <a:r>
              <a:rPr lang="en-US" sz="2200" i="1" u="sng" dirty="0">
                <a:solidFill>
                  <a:schemeClr val="accent2"/>
                </a:solidFill>
                <a:hlinkClick r:id="rId3"/>
              </a:rPr>
              <a:t>To start please go to this repository</a:t>
            </a:r>
          </a:p>
          <a:p>
            <a:r>
              <a:rPr lang="en-US" sz="2200" b="1" dirty="0">
                <a:solidFill>
                  <a:schemeClr val="accent2"/>
                </a:solidFill>
                <a:hlinkClick r:id="rId3"/>
              </a:rPr>
              <a:t>http://tinyurl.com/AI-Immersion-ScalingR</a:t>
            </a:r>
            <a:endParaRPr lang="en-US" sz="2200" b="1" dirty="0">
              <a:solidFill>
                <a:schemeClr val="accent2"/>
              </a:solidFill>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770437" y="2125678"/>
            <a:ext cx="726211" cy="797834"/>
          </a:xfrm>
          <a:prstGeom prst="rect">
            <a:avLst/>
          </a:prstGeom>
        </p:spPr>
      </p:pic>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use HDInsight storage</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24</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the Spark API in R</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122237" y="1516062"/>
            <a:ext cx="11658600" cy="5024004"/>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Comes with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26</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27</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33</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34</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36</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38</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3627437" y="1717929"/>
            <a:ext cx="4495800"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R in the Cloud </a:t>
            </a:r>
            <a:r>
              <a:rPr lang="en-US" sz="2800" dirty="0">
                <a:solidFill>
                  <a:srgbClr val="FFFFFF">
                    <a:lumMod val="65000"/>
                  </a:srgbClr>
                </a:solidFill>
                <a:latin typeface="Segoe UI"/>
              </a:rPr>
              <a:t>[50 mins]</a:t>
            </a:r>
          </a:p>
          <a:p>
            <a:pPr marL="584088" lvl="1" indent="-241253" defTabSz="931684">
              <a:lnSpc>
                <a:spcPct val="150000"/>
              </a:lnSpc>
              <a:defRPr/>
            </a:pPr>
            <a:r>
              <a:rPr lang="en-US" sz="2800" dirty="0">
                <a:solidFill>
                  <a:srgbClr val="FFFFFF">
                    <a:lumMod val="65000"/>
                  </a:srgbClr>
                </a:solidFill>
                <a:latin typeface="Segoe UI"/>
              </a:rPr>
              <a:t>Spark</a:t>
            </a:r>
          </a:p>
          <a:p>
            <a:pPr marL="584088" lvl="1" indent="-241253" defTabSz="931684">
              <a:lnSpc>
                <a:spcPct val="150000"/>
              </a:lnSpc>
              <a:defRPr/>
            </a:pPr>
            <a:r>
              <a:rPr lang="en-US" sz="2800" dirty="0">
                <a:solidFill>
                  <a:srgbClr val="FFFFFF">
                    <a:lumMod val="65000"/>
                  </a:srgbClr>
                </a:solidFill>
                <a:latin typeface="Segoe UI"/>
              </a:rPr>
              <a:t>Azure Batch</a:t>
            </a:r>
          </a:p>
          <a:p>
            <a:pPr marL="584088" lvl="1" indent="-241253" defTabSz="931684">
              <a:lnSpc>
                <a:spcPct val="150000"/>
              </a:lnSpc>
              <a:defRPr/>
            </a:pPr>
            <a:r>
              <a:rPr lang="en-US" sz="2800" dirty="0" err="1">
                <a:solidFill>
                  <a:srgbClr val="FFFFFF">
                    <a:lumMod val="65000"/>
                  </a:srgbClr>
                </a:solidFill>
                <a:latin typeface="Segoe UI"/>
              </a:rPr>
              <a:t>RevoScaleR</a:t>
            </a:r>
            <a:r>
              <a:rPr lang="en-US" sz="2800" dirty="0">
                <a:solidFill>
                  <a:srgbClr val="FFFFFF">
                    <a:lumMod val="65000"/>
                  </a:srgbClr>
                </a:solidFill>
                <a:latin typeface="Segoe UI"/>
              </a:rPr>
              <a:t>, </a:t>
            </a:r>
            <a:r>
              <a:rPr lang="en-US" sz="2800" dirty="0" err="1">
                <a:solidFill>
                  <a:srgbClr val="FFFFFF">
                    <a:lumMod val="65000"/>
                  </a:srgbClr>
                </a:solidFill>
                <a:latin typeface="Segoe UI"/>
              </a:rPr>
              <a:t>MicrosoftML</a:t>
            </a:r>
            <a:r>
              <a:rPr lang="en-US" sz="2800" dirty="0">
                <a:solidFill>
                  <a:srgbClr val="FFFFFF">
                    <a:lumMod val="65000"/>
                  </a:srgbClr>
                </a:solidFill>
                <a:latin typeface="Segoe UI"/>
              </a:rPr>
              <a:t>, h2o</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
        <p:nvSpPr>
          <p:cNvPr id="7" name="Content Placeholder 2"/>
          <p:cNvSpPr txBox="1">
            <a:spLocks/>
          </p:cNvSpPr>
          <p:nvPr/>
        </p:nvSpPr>
        <p:spPr>
          <a:xfrm>
            <a:off x="198437" y="1717929"/>
            <a:ext cx="4216545"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Intro to R </a:t>
            </a:r>
            <a:r>
              <a:rPr lang="en-US" sz="2800" dirty="0">
                <a:solidFill>
                  <a:srgbClr val="FFFFFF">
                    <a:lumMod val="65000"/>
                  </a:srgbClr>
                </a:solidFill>
                <a:latin typeface="Segoe UI"/>
              </a:rPr>
              <a:t>[40 mins]</a:t>
            </a:r>
          </a:p>
          <a:p>
            <a:pPr lvl="1" indent="-342834">
              <a:lnSpc>
                <a:spcPct val="150000"/>
              </a:lnSpc>
              <a:defRPr/>
            </a:pPr>
            <a:r>
              <a:rPr lang="en-US" sz="2800" dirty="0">
                <a:solidFill>
                  <a:srgbClr val="FFFFFF">
                    <a:lumMod val="65000"/>
                  </a:srgbClr>
                </a:solidFill>
                <a:latin typeface="Segoe UI"/>
              </a:rPr>
              <a:t>R language</a:t>
            </a:r>
          </a:p>
          <a:p>
            <a:pPr lvl="1" indent="-342834">
              <a:lnSpc>
                <a:spcPct val="150000"/>
              </a:lnSpc>
              <a:defRPr/>
            </a:pPr>
            <a:r>
              <a:rPr lang="en-US" sz="2800" dirty="0">
                <a:solidFill>
                  <a:srgbClr val="FFFFFF">
                    <a:lumMod val="65000"/>
                  </a:srgbClr>
                </a:solidFill>
                <a:latin typeface="Segoe UI"/>
              </a:rPr>
              <a:t>IDEs for R</a:t>
            </a:r>
          </a:p>
          <a:p>
            <a:pPr lvl="1" indent="-342834">
              <a:lnSpc>
                <a:spcPct val="150000"/>
              </a:lnSpc>
              <a:defRPr/>
            </a:pPr>
            <a:r>
              <a:rPr lang="en-US" sz="2800" dirty="0">
                <a:solidFill>
                  <a:srgbClr val="FFFFFF">
                    <a:lumMod val="65000"/>
                  </a:srgbClr>
                </a:solidFill>
                <a:latin typeface="Segoe UI"/>
              </a:rPr>
              <a:t>Libraries most used</a:t>
            </a:r>
          </a:p>
        </p:txBody>
      </p:sp>
      <p:sp>
        <p:nvSpPr>
          <p:cNvPr id="9" name="Content Placeholder 2"/>
          <p:cNvSpPr txBox="1">
            <a:spLocks/>
          </p:cNvSpPr>
          <p:nvPr/>
        </p:nvSpPr>
        <p:spPr>
          <a:xfrm>
            <a:off x="7835056" y="1717929"/>
            <a:ext cx="4555381"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R deployment </a:t>
            </a:r>
            <a:r>
              <a:rPr lang="en-US" sz="2800" dirty="0">
                <a:solidFill>
                  <a:srgbClr val="FFFFFF">
                    <a:lumMod val="65000"/>
                  </a:srgbClr>
                </a:solidFill>
                <a:latin typeface="Segoe UI"/>
              </a:rPr>
              <a:t>[50 mins]</a:t>
            </a:r>
          </a:p>
          <a:p>
            <a:pPr lvl="1" indent="-342834">
              <a:lnSpc>
                <a:spcPct val="150000"/>
              </a:lnSpc>
              <a:defRPr/>
            </a:pPr>
            <a:r>
              <a:rPr lang="en-US" sz="2800" dirty="0">
                <a:solidFill>
                  <a:srgbClr val="FFFFFF">
                    <a:lumMod val="65000"/>
                  </a:srgbClr>
                </a:solidFill>
                <a:latin typeface="Segoe UI"/>
              </a:rPr>
              <a:t>Azure ML</a:t>
            </a:r>
          </a:p>
          <a:p>
            <a:pPr lvl="1" indent="-342834">
              <a:lnSpc>
                <a:spcPct val="150000"/>
              </a:lnSpc>
              <a:defRPr/>
            </a:pPr>
            <a:r>
              <a:rPr lang="en-US" sz="2800" dirty="0">
                <a:solidFill>
                  <a:srgbClr val="FFFFFF">
                    <a:lumMod val="65000"/>
                  </a:srgbClr>
                </a:solidFill>
                <a:latin typeface="Segoe UI"/>
              </a:rPr>
              <a:t>R Server with SQL Server</a:t>
            </a:r>
          </a:p>
          <a:p>
            <a:pPr lvl="1" indent="-342834">
              <a:lnSpc>
                <a:spcPct val="150000"/>
              </a:lnSpc>
              <a:defRPr/>
            </a:pPr>
            <a:r>
              <a:rPr lang="en-US" sz="2800" dirty="0" err="1">
                <a:solidFill>
                  <a:srgbClr val="FFFFFF">
                    <a:lumMod val="65000"/>
                  </a:srgbClr>
                </a:solidFill>
                <a:latin typeface="Segoe UI"/>
              </a:rPr>
              <a:t>mrsdeploy</a:t>
            </a:r>
            <a:endParaRPr lang="en-US" sz="2800" dirty="0">
              <a:solidFill>
                <a:srgbClr val="FFFFFF">
                  <a:lumMod val="65000"/>
                </a:srgbClr>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41</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42</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43</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5994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Linux</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 based on the S language from Bell Labs</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 and growing</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A brief history of R</a:t>
            </a:r>
            <a:endParaRPr lang="en-US" dirty="0"/>
          </a:p>
        </p:txBody>
      </p:sp>
      <p:sp>
        <p:nvSpPr>
          <p:cNvPr id="7" name="Slide Number Placeholder 6"/>
          <p:cNvSpPr>
            <a:spLocks noGrp="1"/>
          </p:cNvSpPr>
          <p:nvPr>
            <p:ph type="sldNum" sz="quarter" idx="4294967295"/>
          </p:nvPr>
        </p:nvSpPr>
        <p:spPr>
          <a:xfrm>
            <a:off x="9536113" y="6577013"/>
            <a:ext cx="2900362" cy="373062"/>
          </a:xfrm>
          <a:prstGeom prst="rect">
            <a:avLst/>
          </a:prstGeom>
        </p:spPr>
        <p:txBody>
          <a:bodyPr/>
          <a:lstStyle/>
          <a:p>
            <a:fld id="{19413ED4-CDD4-40AA-AB9B-BBA803B6DC55}" type="slidenum">
              <a:rPr lang="en-US" smtClean="0"/>
              <a:pPr/>
              <a:t>7</a:t>
            </a:fld>
            <a:endParaRPr lang="en-US"/>
          </a:p>
        </p:txBody>
      </p:sp>
      <p:grpSp>
        <p:nvGrpSpPr>
          <p:cNvPr id="5" name="Group 4"/>
          <p:cNvGrpSpPr/>
          <p:nvPr/>
        </p:nvGrpSpPr>
        <p:grpSpPr>
          <a:xfrm>
            <a:off x="1570036" y="2292233"/>
            <a:ext cx="10580967" cy="3421483"/>
            <a:chOff x="122238" y="2292233"/>
            <a:chExt cx="12028766" cy="3421483"/>
          </a:xfrm>
        </p:grpSpPr>
        <p:sp>
          <p:nvSpPr>
            <p:cNvPr id="9" name="Notched Right Arrow 8"/>
            <p:cNvSpPr/>
            <p:nvPr/>
          </p:nvSpPr>
          <p:spPr>
            <a:xfrm>
              <a:off x="122238" y="2740742"/>
              <a:ext cx="12028766" cy="2152015"/>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729017" y="2292233"/>
              <a:ext cx="1556776" cy="991040"/>
            </a:xfrm>
            <a:custGeom>
              <a:avLst/>
              <a:gdLst>
                <a:gd name="connsiteX0" fmla="*/ 0 w 1463146"/>
                <a:gd name="connsiteY0" fmla="*/ 0 h 2152015"/>
                <a:gd name="connsiteX1" fmla="*/ 1463146 w 1463146"/>
                <a:gd name="connsiteY1" fmla="*/ 0 h 2152015"/>
                <a:gd name="connsiteX2" fmla="*/ 1463146 w 1463146"/>
                <a:gd name="connsiteY2" fmla="*/ 2152015 h 2152015"/>
                <a:gd name="connsiteX3" fmla="*/ 0 w 1463146"/>
                <a:gd name="connsiteY3" fmla="*/ 2152015 h 2152015"/>
                <a:gd name="connsiteX4" fmla="*/ 0 w 1463146"/>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146" h="2152015">
                  <a:moveTo>
                    <a:pt x="0" y="0"/>
                  </a:moveTo>
                  <a:lnTo>
                    <a:pt x="1463146" y="0"/>
                  </a:lnTo>
                  <a:lnTo>
                    <a:pt x="1463146"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noAutofit/>
            </a:bodyPr>
            <a:lstStyle/>
            <a:p>
              <a:pPr defTabSz="800231">
                <a:lnSpc>
                  <a:spcPct val="90000"/>
                </a:lnSpc>
                <a:spcBef>
                  <a:spcPct val="0"/>
                </a:spcBef>
                <a:spcAft>
                  <a:spcPts val="600"/>
                </a:spcAft>
              </a:pPr>
              <a:r>
                <a:rPr lang="en-US" sz="1801" b="1" dirty="0">
                  <a:solidFill>
                    <a:schemeClr val="accent2"/>
                  </a:solidFill>
                </a:rPr>
                <a:t>1993</a:t>
              </a:r>
              <a:endParaRPr lang="en-GB" sz="1801" b="1" dirty="0">
                <a:solidFill>
                  <a:schemeClr val="accent2"/>
                </a:solidFill>
              </a:endParaRPr>
            </a:p>
            <a:p>
              <a:pPr marL="0" lvl="1" defTabSz="711315">
                <a:lnSpc>
                  <a:spcPct val="90000"/>
                </a:lnSpc>
                <a:spcBef>
                  <a:spcPct val="0"/>
                </a:spcBef>
                <a:spcAft>
                  <a:spcPts val="600"/>
                </a:spcAft>
              </a:pPr>
              <a:r>
                <a:rPr lang="en-US" sz="1599" dirty="0"/>
                <a:t>Research project in Auckland, NZ</a:t>
              </a:r>
              <a:endParaRPr lang="en-GB" sz="1599" dirty="0"/>
            </a:p>
          </p:txBody>
        </p:sp>
        <p:sp>
          <p:nvSpPr>
            <p:cNvPr id="11" name="Oval 10"/>
            <p:cNvSpPr/>
            <p:nvPr/>
          </p:nvSpPr>
          <p:spPr>
            <a:xfrm>
              <a:off x="893974"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2048304" y="4484781"/>
              <a:ext cx="1556776" cy="547841"/>
            </a:xfrm>
            <a:custGeom>
              <a:avLst/>
              <a:gdLst>
                <a:gd name="connsiteX0" fmla="*/ 0 w 1410964"/>
                <a:gd name="connsiteY0" fmla="*/ 0 h 2152015"/>
                <a:gd name="connsiteX1" fmla="*/ 1410964 w 1410964"/>
                <a:gd name="connsiteY1" fmla="*/ 0 h 2152015"/>
                <a:gd name="connsiteX2" fmla="*/ 1410964 w 1410964"/>
                <a:gd name="connsiteY2" fmla="*/ 2152015 h 2152015"/>
                <a:gd name="connsiteX3" fmla="*/ 0 w 1410964"/>
                <a:gd name="connsiteY3" fmla="*/ 2152015 h 2152015"/>
                <a:gd name="connsiteX4" fmla="*/ 0 w 141096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964" h="2152015">
                  <a:moveTo>
                    <a:pt x="0" y="0"/>
                  </a:moveTo>
                  <a:lnTo>
                    <a:pt x="1410964" y="0"/>
                  </a:lnTo>
                  <a:lnTo>
                    <a:pt x="141096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noAutofit/>
            </a:bodyPr>
            <a:lstStyle/>
            <a:p>
              <a:pPr defTabSz="800231">
                <a:lnSpc>
                  <a:spcPct val="90000"/>
                </a:lnSpc>
                <a:spcBef>
                  <a:spcPct val="0"/>
                </a:spcBef>
                <a:spcAft>
                  <a:spcPts val="600"/>
                </a:spcAft>
              </a:pPr>
              <a:r>
                <a:rPr lang="en-US" sz="1483" b="1" dirty="0">
                  <a:solidFill>
                    <a:schemeClr val="accent2"/>
                  </a:solidFill>
                </a:rPr>
                <a:t>1995</a:t>
              </a:r>
              <a:endParaRPr lang="en-GB" sz="1483" b="1" dirty="0">
                <a:solidFill>
                  <a:schemeClr val="accent2"/>
                </a:solidFill>
              </a:endParaRPr>
            </a:p>
            <a:p>
              <a:pPr marL="0" lvl="1" defTabSz="711315">
                <a:lnSpc>
                  <a:spcPct val="90000"/>
                </a:lnSpc>
                <a:spcBef>
                  <a:spcPct val="0"/>
                </a:spcBef>
                <a:spcAft>
                  <a:spcPts val="600"/>
                </a:spcAft>
              </a:pPr>
              <a:r>
                <a:rPr lang="en-US" sz="1599" dirty="0"/>
                <a:t>Open source</a:t>
              </a:r>
              <a:endParaRPr lang="en-GB" sz="1599" dirty="0"/>
            </a:p>
          </p:txBody>
        </p:sp>
        <p:sp>
          <p:nvSpPr>
            <p:cNvPr id="13" name="Oval 12"/>
            <p:cNvSpPr/>
            <p:nvPr/>
          </p:nvSpPr>
          <p:spPr>
            <a:xfrm>
              <a:off x="2183235"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3369007" y="2734804"/>
              <a:ext cx="596107" cy="503792"/>
            </a:xfrm>
            <a:custGeom>
              <a:avLst/>
              <a:gdLst>
                <a:gd name="connsiteX0" fmla="*/ 0 w 1055209"/>
                <a:gd name="connsiteY0" fmla="*/ 0 h 2152015"/>
                <a:gd name="connsiteX1" fmla="*/ 1055209 w 1055209"/>
                <a:gd name="connsiteY1" fmla="*/ 0 h 2152015"/>
                <a:gd name="connsiteX2" fmla="*/ 1055209 w 1055209"/>
                <a:gd name="connsiteY2" fmla="*/ 2152015 h 2152015"/>
                <a:gd name="connsiteX3" fmla="*/ 0 w 1055209"/>
                <a:gd name="connsiteY3" fmla="*/ 2152015 h 2152015"/>
                <a:gd name="connsiteX4" fmla="*/ 0 w 1055209"/>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209" h="2152015">
                  <a:moveTo>
                    <a:pt x="0" y="0"/>
                  </a:moveTo>
                  <a:lnTo>
                    <a:pt x="1055209" y="0"/>
                  </a:lnTo>
                  <a:lnTo>
                    <a:pt x="1055209"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1997</a:t>
              </a:r>
              <a:endParaRPr lang="en-GB" sz="1483" b="1" dirty="0">
                <a:solidFill>
                  <a:schemeClr val="accent2"/>
                </a:solidFill>
              </a:endParaRPr>
            </a:p>
            <a:p>
              <a:pPr marL="0" lvl="1" defTabSz="711315">
                <a:lnSpc>
                  <a:spcPct val="90000"/>
                </a:lnSpc>
                <a:spcBef>
                  <a:spcPct val="0"/>
                </a:spcBef>
                <a:spcAft>
                  <a:spcPts val="600"/>
                </a:spcAft>
              </a:pPr>
              <a:r>
                <a:rPr lang="en-US" sz="1599" dirty="0"/>
                <a:t>R-core</a:t>
              </a:r>
              <a:endParaRPr lang="en-GB" sz="1599" dirty="0"/>
            </a:p>
          </p:txBody>
        </p:sp>
        <p:sp>
          <p:nvSpPr>
            <p:cNvPr id="15" name="Oval 14"/>
            <p:cNvSpPr/>
            <p:nvPr/>
          </p:nvSpPr>
          <p:spPr>
            <a:xfrm>
              <a:off x="3472497"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15"/>
            <p:cNvSpPr/>
            <p:nvPr/>
          </p:nvSpPr>
          <p:spPr>
            <a:xfrm>
              <a:off x="4688245" y="4484781"/>
              <a:ext cx="627701" cy="503792"/>
            </a:xfrm>
            <a:custGeom>
              <a:avLst/>
              <a:gdLst>
                <a:gd name="connsiteX0" fmla="*/ 0 w 1139034"/>
                <a:gd name="connsiteY0" fmla="*/ 0 h 2152015"/>
                <a:gd name="connsiteX1" fmla="*/ 1139034 w 1139034"/>
                <a:gd name="connsiteY1" fmla="*/ 0 h 2152015"/>
                <a:gd name="connsiteX2" fmla="*/ 1139034 w 1139034"/>
                <a:gd name="connsiteY2" fmla="*/ 2152015 h 2152015"/>
                <a:gd name="connsiteX3" fmla="*/ 0 w 1139034"/>
                <a:gd name="connsiteY3" fmla="*/ 2152015 h 2152015"/>
                <a:gd name="connsiteX4" fmla="*/ 0 w 113903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034" h="2152015">
                  <a:moveTo>
                    <a:pt x="0" y="0"/>
                  </a:moveTo>
                  <a:lnTo>
                    <a:pt x="1139034" y="0"/>
                  </a:lnTo>
                  <a:lnTo>
                    <a:pt x="113903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2000</a:t>
              </a:r>
              <a:endParaRPr lang="en-GB" sz="1483" b="1" dirty="0">
                <a:solidFill>
                  <a:schemeClr val="accent2"/>
                </a:solidFill>
              </a:endParaRPr>
            </a:p>
            <a:p>
              <a:pPr marL="0" lvl="1" defTabSz="711315">
                <a:lnSpc>
                  <a:spcPct val="90000"/>
                </a:lnSpc>
                <a:spcBef>
                  <a:spcPct val="0"/>
                </a:spcBef>
                <a:spcAft>
                  <a:spcPts val="600"/>
                </a:spcAft>
              </a:pPr>
              <a:r>
                <a:rPr lang="en-US" sz="1599" dirty="0"/>
                <a:t>R-1.0.0</a:t>
              </a:r>
              <a:endParaRPr lang="en-GB" sz="1599" dirty="0"/>
            </a:p>
          </p:txBody>
        </p:sp>
        <p:sp>
          <p:nvSpPr>
            <p:cNvPr id="17" name="Oval 16"/>
            <p:cNvSpPr/>
            <p:nvPr/>
          </p:nvSpPr>
          <p:spPr>
            <a:xfrm>
              <a:off x="4761757"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6006672" y="2734804"/>
              <a:ext cx="1210449" cy="503792"/>
            </a:xfrm>
            <a:custGeom>
              <a:avLst/>
              <a:gdLst>
                <a:gd name="connsiteX0" fmla="*/ 0 w 1452576"/>
                <a:gd name="connsiteY0" fmla="*/ 0 h 2152015"/>
                <a:gd name="connsiteX1" fmla="*/ 1452576 w 1452576"/>
                <a:gd name="connsiteY1" fmla="*/ 0 h 2152015"/>
                <a:gd name="connsiteX2" fmla="*/ 1452576 w 1452576"/>
                <a:gd name="connsiteY2" fmla="*/ 2152015 h 2152015"/>
                <a:gd name="connsiteX3" fmla="*/ 0 w 1452576"/>
                <a:gd name="connsiteY3" fmla="*/ 2152015 h 2152015"/>
                <a:gd name="connsiteX4" fmla="*/ 0 w 1452576"/>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576" h="2152015">
                  <a:moveTo>
                    <a:pt x="0" y="0"/>
                  </a:moveTo>
                  <a:lnTo>
                    <a:pt x="1452576" y="0"/>
                  </a:lnTo>
                  <a:lnTo>
                    <a:pt x="1452576"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2003</a:t>
              </a:r>
              <a:endParaRPr lang="en-GB" sz="1483" b="1" dirty="0">
                <a:solidFill>
                  <a:schemeClr val="accent2"/>
                </a:solidFill>
              </a:endParaRPr>
            </a:p>
            <a:p>
              <a:pPr marL="0" lvl="1" defTabSz="711315">
                <a:lnSpc>
                  <a:spcPct val="90000"/>
                </a:lnSpc>
                <a:spcBef>
                  <a:spcPct val="0"/>
                </a:spcBef>
                <a:spcAft>
                  <a:spcPts val="600"/>
                </a:spcAft>
              </a:pPr>
              <a:r>
                <a:rPr lang="en-US" sz="1599" dirty="0"/>
                <a:t>R Foundation</a:t>
              </a:r>
              <a:endParaRPr lang="en-GB" sz="1599" dirty="0"/>
            </a:p>
          </p:txBody>
        </p:sp>
        <p:sp>
          <p:nvSpPr>
            <p:cNvPr id="19" name="Oval 18"/>
            <p:cNvSpPr/>
            <p:nvPr/>
          </p:nvSpPr>
          <p:spPr>
            <a:xfrm>
              <a:off x="6051019"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326342" y="4484781"/>
              <a:ext cx="950187" cy="503792"/>
            </a:xfrm>
            <a:custGeom>
              <a:avLst/>
              <a:gdLst>
                <a:gd name="connsiteX0" fmla="*/ 0 w 939534"/>
                <a:gd name="connsiteY0" fmla="*/ 0 h 2152015"/>
                <a:gd name="connsiteX1" fmla="*/ 939534 w 939534"/>
                <a:gd name="connsiteY1" fmla="*/ 0 h 2152015"/>
                <a:gd name="connsiteX2" fmla="*/ 939534 w 939534"/>
                <a:gd name="connsiteY2" fmla="*/ 2152015 h 2152015"/>
                <a:gd name="connsiteX3" fmla="*/ 0 w 939534"/>
                <a:gd name="connsiteY3" fmla="*/ 2152015 h 2152015"/>
                <a:gd name="connsiteX4" fmla="*/ 0 w 93953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534" h="2152015">
                  <a:moveTo>
                    <a:pt x="0" y="0"/>
                  </a:moveTo>
                  <a:lnTo>
                    <a:pt x="939534" y="0"/>
                  </a:lnTo>
                  <a:lnTo>
                    <a:pt x="93953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2004</a:t>
              </a:r>
              <a:endParaRPr lang="en-GB" sz="1483" b="1" dirty="0">
                <a:solidFill>
                  <a:schemeClr val="accent2"/>
                </a:solidFill>
              </a:endParaRPr>
            </a:p>
            <a:p>
              <a:pPr marL="0" lvl="1" defTabSz="711315">
                <a:lnSpc>
                  <a:spcPct val="90000"/>
                </a:lnSpc>
                <a:spcBef>
                  <a:spcPct val="0"/>
                </a:spcBef>
                <a:spcAft>
                  <a:spcPts val="600"/>
                </a:spcAft>
              </a:pPr>
              <a:r>
                <a:rPr lang="en-US" sz="1599" dirty="0"/>
                <a:t>First </a:t>
              </a:r>
              <a:r>
                <a:rPr lang="en-US" sz="1599" dirty="0" err="1"/>
                <a:t>UseR</a:t>
              </a:r>
              <a:r>
                <a:rPr lang="en-US" sz="1599" dirty="0"/>
                <a:t>!</a:t>
              </a:r>
              <a:endParaRPr lang="en-GB" sz="1599" dirty="0"/>
            </a:p>
          </p:txBody>
        </p:sp>
        <p:sp>
          <p:nvSpPr>
            <p:cNvPr id="21" name="Oval 20"/>
            <p:cNvSpPr/>
            <p:nvPr/>
          </p:nvSpPr>
          <p:spPr>
            <a:xfrm>
              <a:off x="734028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8644907" y="2734804"/>
              <a:ext cx="1439632" cy="503792"/>
            </a:xfrm>
            <a:custGeom>
              <a:avLst/>
              <a:gdLst>
                <a:gd name="connsiteX0" fmla="*/ 0 w 1057567"/>
                <a:gd name="connsiteY0" fmla="*/ 0 h 2152015"/>
                <a:gd name="connsiteX1" fmla="*/ 1057567 w 1057567"/>
                <a:gd name="connsiteY1" fmla="*/ 0 h 2152015"/>
                <a:gd name="connsiteX2" fmla="*/ 1057567 w 1057567"/>
                <a:gd name="connsiteY2" fmla="*/ 2152015 h 2152015"/>
                <a:gd name="connsiteX3" fmla="*/ 0 w 1057567"/>
                <a:gd name="connsiteY3" fmla="*/ 2152015 h 2152015"/>
                <a:gd name="connsiteX4" fmla="*/ 0 w 1057567"/>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67" h="2152015">
                  <a:moveTo>
                    <a:pt x="0" y="0"/>
                  </a:moveTo>
                  <a:lnTo>
                    <a:pt x="1057567" y="0"/>
                  </a:lnTo>
                  <a:lnTo>
                    <a:pt x="1057567"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2009</a:t>
              </a:r>
              <a:endParaRPr lang="en-GB" sz="1483" b="1" dirty="0">
                <a:solidFill>
                  <a:schemeClr val="accent2"/>
                </a:solidFill>
              </a:endParaRPr>
            </a:p>
            <a:p>
              <a:pPr marL="0" lvl="1" defTabSz="711315">
                <a:lnSpc>
                  <a:spcPct val="90000"/>
                </a:lnSpc>
                <a:spcBef>
                  <a:spcPct val="0"/>
                </a:spcBef>
                <a:spcAft>
                  <a:spcPts val="600"/>
                </a:spcAft>
              </a:pPr>
              <a:r>
                <a:rPr lang="en-US" sz="1599" dirty="0"/>
                <a:t>New York Times</a:t>
              </a:r>
              <a:endParaRPr lang="en-GB" sz="1599" dirty="0"/>
            </a:p>
          </p:txBody>
        </p:sp>
        <p:sp>
          <p:nvSpPr>
            <p:cNvPr id="23" name="Oval 22"/>
            <p:cNvSpPr/>
            <p:nvPr/>
          </p:nvSpPr>
          <p:spPr>
            <a:xfrm>
              <a:off x="862954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9964493" y="4440876"/>
              <a:ext cx="1237228" cy="802207"/>
            </a:xfrm>
            <a:custGeom>
              <a:avLst/>
              <a:gdLst>
                <a:gd name="connsiteX0" fmla="*/ 0 w 1950069"/>
                <a:gd name="connsiteY0" fmla="*/ 0 h 2152015"/>
                <a:gd name="connsiteX1" fmla="*/ 1950069 w 1950069"/>
                <a:gd name="connsiteY1" fmla="*/ 0 h 2152015"/>
                <a:gd name="connsiteX2" fmla="*/ 1950069 w 1950069"/>
                <a:gd name="connsiteY2" fmla="*/ 2152015 h 2152015"/>
                <a:gd name="connsiteX3" fmla="*/ 0 w 1950069"/>
                <a:gd name="connsiteY3" fmla="*/ 2152015 h 2152015"/>
                <a:gd name="connsiteX4" fmla="*/ 0 w 1950069"/>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069" h="2152015">
                  <a:moveTo>
                    <a:pt x="0" y="0"/>
                  </a:moveTo>
                  <a:lnTo>
                    <a:pt x="1950069" y="0"/>
                  </a:lnTo>
                  <a:lnTo>
                    <a:pt x="1950069"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2015</a:t>
              </a:r>
              <a:endParaRPr lang="en-GB" sz="1483" b="1" dirty="0">
                <a:solidFill>
                  <a:schemeClr val="accent2"/>
                </a:solidFill>
              </a:endParaRPr>
            </a:p>
            <a:p>
              <a:pPr marL="0" lvl="1" defTabSz="711315">
                <a:lnSpc>
                  <a:spcPct val="90000"/>
                </a:lnSpc>
                <a:spcBef>
                  <a:spcPct val="0"/>
                </a:spcBef>
                <a:spcAft>
                  <a:spcPts val="600"/>
                </a:spcAft>
              </a:pPr>
              <a:r>
                <a:rPr lang="en-GB" sz="1599" dirty="0"/>
                <a:t>R-3.2.0</a:t>
              </a:r>
            </a:p>
            <a:p>
              <a:pPr marL="0" lvl="1" defTabSz="711315">
                <a:lnSpc>
                  <a:spcPct val="90000"/>
                </a:lnSpc>
                <a:spcBef>
                  <a:spcPct val="0"/>
                </a:spcBef>
                <a:spcAft>
                  <a:spcPts val="600"/>
                </a:spcAft>
              </a:pPr>
              <a:r>
                <a:rPr lang="en-US" sz="1599" dirty="0"/>
                <a:t>R Consortium</a:t>
              </a:r>
              <a:endParaRPr lang="en-GB" sz="1599" dirty="0"/>
            </a:p>
          </p:txBody>
        </p:sp>
        <p:sp>
          <p:nvSpPr>
            <p:cNvPr id="25" name="Oval 24"/>
            <p:cNvSpPr/>
            <p:nvPr/>
          </p:nvSpPr>
          <p:spPr>
            <a:xfrm>
              <a:off x="991880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2" name="Picture 1" descr="Ross Ihaka and Robert Gentleman.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2902" y="4617720"/>
              <a:ext cx="1591706" cy="1095996"/>
            </a:xfrm>
            <a:prstGeom prst="rect">
              <a:avLst/>
            </a:prstGeom>
          </p:spPr>
        </p:pic>
      </p:grpSp>
      <p:sp>
        <p:nvSpPr>
          <p:cNvPr id="3" name="TextBox 2"/>
          <p:cNvSpPr txBox="1"/>
          <p:nvPr/>
        </p:nvSpPr>
        <p:spPr>
          <a:xfrm>
            <a:off x="261469" y="5731568"/>
            <a:ext cx="1795683" cy="230832"/>
          </a:xfrm>
          <a:prstGeom prst="rect">
            <a:avLst/>
          </a:prstGeom>
          <a:noFill/>
        </p:spPr>
        <p:txBody>
          <a:bodyPr wrap="none" rtlCol="0">
            <a:spAutoFit/>
          </a:bodyPr>
          <a:lstStyle/>
          <a:p>
            <a:pPr algn="ctr"/>
            <a:r>
              <a:rPr lang="en-US" sz="900" dirty="0">
                <a:solidFill>
                  <a:schemeClr val="bg1">
                    <a:lumMod val="75000"/>
                  </a:schemeClr>
                </a:solidFill>
              </a:rPr>
              <a:t>Photo credit: Robert Gentleman</a:t>
            </a:r>
          </a:p>
        </p:txBody>
      </p:sp>
      <p:sp>
        <p:nvSpPr>
          <p:cNvPr id="4" name="Arrow: Down 3"/>
          <p:cNvSpPr/>
          <p:nvPr/>
        </p:nvSpPr>
        <p:spPr bwMode="auto">
          <a:xfrm>
            <a:off x="7666037" y="1212849"/>
            <a:ext cx="685800" cy="2070424"/>
          </a:xfrm>
          <a:prstGeom prst="downArrow">
            <a:avLst/>
          </a:prstGeom>
          <a:solidFill>
            <a:srgbClr val="FFB9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4"/>
          <a:stretch>
            <a:fillRect/>
          </a:stretch>
        </p:blipFill>
        <p:spPr>
          <a:xfrm>
            <a:off x="7766416" y="606194"/>
            <a:ext cx="1952898" cy="466790"/>
          </a:xfrm>
          <a:prstGeom prst="rect">
            <a:avLst/>
          </a:prstGeom>
        </p:spPr>
      </p:pic>
      <p:pic>
        <p:nvPicPr>
          <p:cNvPr id="8" name="Picture 7"/>
          <p:cNvPicPr>
            <a:picLocks noChangeAspect="1"/>
          </p:cNvPicPr>
          <p:nvPr/>
        </p:nvPicPr>
        <p:blipFill>
          <a:blip r:embed="rId5"/>
          <a:stretch>
            <a:fillRect/>
          </a:stretch>
        </p:blipFill>
        <p:spPr>
          <a:xfrm>
            <a:off x="419117" y="3316798"/>
            <a:ext cx="949221" cy="942893"/>
          </a:xfrm>
          <a:prstGeom prst="rect">
            <a:avLst/>
          </a:prstGeom>
        </p:spPr>
      </p:pic>
      <p:sp>
        <p:nvSpPr>
          <p:cNvPr id="26" name="TextBox 25"/>
          <p:cNvSpPr txBox="1"/>
          <p:nvPr/>
        </p:nvSpPr>
        <p:spPr>
          <a:xfrm flipH="1">
            <a:off x="419117" y="2190039"/>
            <a:ext cx="11617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latin typeface="Verdana" panose="020B0604030504040204" pitchFamily="34" charset="0"/>
                <a:ea typeface="Verdana" panose="020B0604030504040204" pitchFamily="34" charset="0"/>
                <a:cs typeface="Verdana" panose="020B0604030504040204" pitchFamily="34" charset="0"/>
              </a:rPr>
              <a:t>1977</a:t>
            </a:r>
            <a:endParaRPr lang="en-US" sz="1600" dirty="0">
              <a:gradFill>
                <a:gsLst>
                  <a:gs pos="2917">
                    <a:schemeClr val="tx1"/>
                  </a:gs>
                  <a:gs pos="30000">
                    <a:schemeClr val="tx1"/>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29" name="TextBox 28"/>
          <p:cNvSpPr txBox="1"/>
          <p:nvPr/>
        </p:nvSpPr>
        <p:spPr>
          <a:xfrm flipH="1">
            <a:off x="8052751" y="2354262"/>
            <a:ext cx="11617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latin typeface="Verdana" panose="020B0604030504040204" pitchFamily="34" charset="0"/>
                <a:ea typeface="Verdana" panose="020B0604030504040204" pitchFamily="34" charset="0"/>
                <a:cs typeface="Verdana" panose="020B0604030504040204" pitchFamily="34" charset="0"/>
              </a:rPr>
              <a:t>2007</a:t>
            </a:r>
            <a:endParaRPr lang="en-US" sz="1600" dirty="0">
              <a:gradFill>
                <a:gsLst>
                  <a:gs pos="2917">
                    <a:schemeClr val="tx1"/>
                  </a:gs>
                  <a:gs pos="30000">
                    <a:schemeClr val="tx1"/>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flipH="1">
            <a:off x="424839" y="2638987"/>
            <a:ext cx="1161741"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p>
        </p:txBody>
      </p:sp>
    </p:spTree>
    <p:extLst>
      <p:ext uri="{BB962C8B-B14F-4D97-AF65-F5344CB8AC3E}">
        <p14:creationId xmlns:p14="http://schemas.microsoft.com/office/powerpoint/2010/main" val="17715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570037" y="2125662"/>
            <a:ext cx="8229600" cy="3581400"/>
          </a:xfrm>
          <a:prstGeom prst="rect">
            <a:avLst/>
          </a:prstGeom>
          <a:gradFill>
            <a:gsLst>
              <a:gs pos="0">
                <a:srgbClr val="FF5050">
                  <a:lumMod val="52000"/>
                  <a:lumOff val="48000"/>
                  <a:alpha val="22000"/>
                </a:srgbClr>
              </a:gs>
              <a:gs pos="74000">
                <a:schemeClr val="accent5">
                  <a:lumMod val="60000"/>
                  <a:lumOff val="40000"/>
                </a:schemeClr>
              </a:gs>
              <a:gs pos="100000">
                <a:schemeClr val="bg1">
                  <a:lumMod val="50000"/>
                </a:schemeClr>
              </a:gs>
            </a:gsLst>
            <a:lin ang="5400000" scaled="1"/>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We focus on one of many toolchains on Azure</a:t>
            </a:r>
          </a:p>
        </p:txBody>
      </p:sp>
      <p:sp>
        <p:nvSpPr>
          <p:cNvPr id="4" name="TextBox 3"/>
          <p:cNvSpPr txBox="1"/>
          <p:nvPr/>
        </p:nvSpPr>
        <p:spPr>
          <a:xfrm>
            <a:off x="1874841" y="3320595"/>
            <a:ext cx="1142998"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Python</a:t>
            </a:r>
          </a:p>
          <a:p>
            <a:pPr>
              <a:lnSpc>
                <a:spcPct val="90000"/>
              </a:lnSpc>
              <a:spcAft>
                <a:spcPts val="600"/>
              </a:spcAft>
            </a:pPr>
            <a:r>
              <a:rPr lang="en-US" sz="1600" dirty="0">
                <a:gradFill>
                  <a:gsLst>
                    <a:gs pos="2917">
                      <a:schemeClr val="tx1"/>
                    </a:gs>
                    <a:gs pos="30000">
                      <a:schemeClr val="tx1"/>
                    </a:gs>
                  </a:gsLst>
                  <a:lin ang="5400000" scaled="0"/>
                </a:gradFill>
              </a:rPr>
              <a:t>R</a:t>
            </a:r>
          </a:p>
          <a:p>
            <a:pPr>
              <a:lnSpc>
                <a:spcPct val="90000"/>
              </a:lnSpc>
              <a:spcAft>
                <a:spcPts val="600"/>
              </a:spcAft>
            </a:pPr>
            <a:r>
              <a:rPr lang="en-US" sz="1600" dirty="0">
                <a:gradFill>
                  <a:gsLst>
                    <a:gs pos="2917">
                      <a:schemeClr val="tx1"/>
                    </a:gs>
                    <a:gs pos="30000">
                      <a:schemeClr val="tx1"/>
                    </a:gs>
                  </a:gsLst>
                  <a:lin ang="5400000" scaled="0"/>
                </a:gradFill>
              </a:rPr>
              <a:t>C#</a:t>
            </a:r>
          </a:p>
        </p:txBody>
      </p:sp>
      <p:sp>
        <p:nvSpPr>
          <p:cNvPr id="5" name="Left Brace 4"/>
          <p:cNvSpPr/>
          <p:nvPr/>
        </p:nvSpPr>
        <p:spPr>
          <a:xfrm>
            <a:off x="1646239" y="3290114"/>
            <a:ext cx="228602" cy="1447800"/>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170239" y="3667080"/>
            <a:ext cx="1784366"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Base R</a:t>
            </a:r>
          </a:p>
          <a:p>
            <a:pPr>
              <a:lnSpc>
                <a:spcPct val="90000"/>
              </a:lnSpc>
              <a:spcAft>
                <a:spcPts val="600"/>
              </a:spcAft>
            </a:pPr>
            <a:r>
              <a:rPr lang="en-US" sz="1600" dirty="0">
                <a:gradFill>
                  <a:gsLst>
                    <a:gs pos="2917">
                      <a:schemeClr val="tx1"/>
                    </a:gs>
                    <a:gs pos="30000">
                      <a:schemeClr val="tx1"/>
                    </a:gs>
                  </a:gsLst>
                  <a:lin ang="5400000" scaled="0"/>
                </a:gradFill>
              </a:rPr>
              <a:t>MRO</a:t>
            </a:r>
          </a:p>
          <a:p>
            <a:pPr>
              <a:lnSpc>
                <a:spcPct val="90000"/>
              </a:lnSpc>
              <a:spcAft>
                <a:spcPts val="600"/>
              </a:spcAft>
            </a:pPr>
            <a:r>
              <a:rPr lang="en-US" sz="1600" dirty="0">
                <a:gradFill>
                  <a:gsLst>
                    <a:gs pos="2917">
                      <a:schemeClr val="tx1"/>
                    </a:gs>
                    <a:gs pos="30000">
                      <a:schemeClr val="tx1"/>
                    </a:gs>
                  </a:gsLst>
                  <a:lin ang="5400000" scaled="0"/>
                </a:gradFill>
              </a:rPr>
              <a:t>MS R-Server</a:t>
            </a:r>
          </a:p>
          <a:p>
            <a:pPr>
              <a:lnSpc>
                <a:spcPct val="90000"/>
              </a:lnSpc>
              <a:spcAft>
                <a:spcPts val="600"/>
              </a:spcAft>
            </a:pPr>
            <a:r>
              <a:rPr lang="en-US" sz="1600" dirty="0">
                <a:gradFill>
                  <a:gsLst>
                    <a:gs pos="2917">
                      <a:schemeClr val="tx1"/>
                    </a:gs>
                    <a:gs pos="30000">
                      <a:schemeClr val="tx1"/>
                    </a:gs>
                  </a:gsLst>
                  <a:lin ang="5400000" scaled="0"/>
                </a:gradFill>
              </a:rPr>
              <a:t>MS R-Client</a:t>
            </a:r>
          </a:p>
        </p:txBody>
      </p:sp>
      <p:sp>
        <p:nvSpPr>
          <p:cNvPr id="7" name="Left Brace 6"/>
          <p:cNvSpPr/>
          <p:nvPr/>
        </p:nvSpPr>
        <p:spPr>
          <a:xfrm>
            <a:off x="2940050" y="3636600"/>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Rounded Corners 7"/>
          <p:cNvSpPr/>
          <p:nvPr/>
        </p:nvSpPr>
        <p:spPr bwMode="auto">
          <a:xfrm>
            <a:off x="1874841" y="4052114"/>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Rounded Corners 8"/>
          <p:cNvSpPr/>
          <p:nvPr/>
        </p:nvSpPr>
        <p:spPr bwMode="auto">
          <a:xfrm>
            <a:off x="3146425" y="4376557"/>
            <a:ext cx="1381117" cy="281124"/>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t>
            </a:r>
          </a:p>
        </p:txBody>
      </p:sp>
      <p:sp>
        <p:nvSpPr>
          <p:cNvPr id="10" name="Rectangle 9"/>
          <p:cNvSpPr/>
          <p:nvPr/>
        </p:nvSpPr>
        <p:spPr bwMode="auto">
          <a:xfrm>
            <a:off x="1760540"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language</a:t>
            </a:r>
          </a:p>
        </p:txBody>
      </p:sp>
      <p:sp>
        <p:nvSpPr>
          <p:cNvPr id="12" name="Rectangle 11"/>
          <p:cNvSpPr/>
          <p:nvPr/>
        </p:nvSpPr>
        <p:spPr bwMode="auto">
          <a:xfrm>
            <a:off x="3133729"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interpreter</a:t>
            </a:r>
          </a:p>
        </p:txBody>
      </p:sp>
      <p:sp>
        <p:nvSpPr>
          <p:cNvPr id="21" name="TextBox 20"/>
          <p:cNvSpPr txBox="1"/>
          <p:nvPr/>
        </p:nvSpPr>
        <p:spPr>
          <a:xfrm>
            <a:off x="4967273" y="3802062"/>
            <a:ext cx="1142998" cy="1711238"/>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Rgui</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Rstudio</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RTVS</a:t>
            </a:r>
          </a:p>
          <a:p>
            <a:pPr>
              <a:lnSpc>
                <a:spcPct val="90000"/>
              </a:lnSpc>
              <a:spcAft>
                <a:spcPts val="600"/>
              </a:spcAft>
            </a:pPr>
            <a:r>
              <a:rPr lang="en-US" sz="1600" dirty="0" err="1">
                <a:gradFill>
                  <a:gsLst>
                    <a:gs pos="2917">
                      <a:schemeClr val="tx1"/>
                    </a:gs>
                    <a:gs pos="30000">
                      <a:schemeClr val="tx1"/>
                    </a:gs>
                  </a:gsLst>
                  <a:lin ang="5400000" scaled="0"/>
                </a:gradFill>
              </a:rPr>
              <a:t>Jupyter</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ESS</a:t>
            </a:r>
          </a:p>
        </p:txBody>
      </p:sp>
      <p:sp>
        <p:nvSpPr>
          <p:cNvPr id="22" name="Left Brace 21"/>
          <p:cNvSpPr/>
          <p:nvPr/>
        </p:nvSpPr>
        <p:spPr>
          <a:xfrm>
            <a:off x="4737085" y="3771581"/>
            <a:ext cx="221460" cy="1458502"/>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Rounded Corners 22"/>
          <p:cNvSpPr/>
          <p:nvPr/>
        </p:nvSpPr>
        <p:spPr bwMode="auto">
          <a:xfrm>
            <a:off x="4958544" y="4235450"/>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5156181"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IDE</a:t>
            </a:r>
          </a:p>
        </p:txBody>
      </p:sp>
      <p:sp>
        <p:nvSpPr>
          <p:cNvPr id="28" name="TextBox 27"/>
          <p:cNvSpPr txBox="1"/>
          <p:nvPr/>
        </p:nvSpPr>
        <p:spPr>
          <a:xfrm>
            <a:off x="6204727" y="3828002"/>
            <a:ext cx="1181103" cy="11141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Centos</a:t>
            </a:r>
          </a:p>
          <a:p>
            <a:pPr>
              <a:lnSpc>
                <a:spcPct val="90000"/>
              </a:lnSpc>
              <a:spcAft>
                <a:spcPts val="600"/>
              </a:spcAft>
            </a:pPr>
            <a:r>
              <a:rPr lang="en-US" sz="1600" dirty="0">
                <a:gradFill>
                  <a:gsLst>
                    <a:gs pos="2917">
                      <a:schemeClr val="tx1"/>
                    </a:gs>
                    <a:gs pos="30000">
                      <a:schemeClr val="tx1"/>
                    </a:gs>
                  </a:gsLst>
                  <a:lin ang="5400000" scaled="0"/>
                </a:gradFill>
              </a:rPr>
              <a:t>Ubuntu</a:t>
            </a:r>
          </a:p>
          <a:p>
            <a:pPr>
              <a:lnSpc>
                <a:spcPct val="90000"/>
              </a:lnSpc>
              <a:spcAft>
                <a:spcPts val="600"/>
              </a:spcAft>
            </a:pPr>
            <a:r>
              <a:rPr lang="en-US" sz="1600" dirty="0">
                <a:gradFill>
                  <a:gsLst>
                    <a:gs pos="2917">
                      <a:schemeClr val="tx1"/>
                    </a:gs>
                    <a:gs pos="30000">
                      <a:schemeClr val="tx1"/>
                    </a:gs>
                  </a:gsLst>
                  <a:lin ang="5400000" scaled="0"/>
                </a:gradFill>
              </a:rPr>
              <a:t>Windows</a:t>
            </a:r>
          </a:p>
        </p:txBody>
      </p:sp>
      <p:sp>
        <p:nvSpPr>
          <p:cNvPr id="29" name="Left Brace 28"/>
          <p:cNvSpPr/>
          <p:nvPr/>
        </p:nvSpPr>
        <p:spPr>
          <a:xfrm>
            <a:off x="6043598" y="3828002"/>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Rounded Corners 29"/>
          <p:cNvSpPr/>
          <p:nvPr/>
        </p:nvSpPr>
        <p:spPr bwMode="auto">
          <a:xfrm>
            <a:off x="6256324" y="3985486"/>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Rectangle 30"/>
          <p:cNvSpPr/>
          <p:nvPr/>
        </p:nvSpPr>
        <p:spPr bwMode="auto">
          <a:xfrm>
            <a:off x="6477772"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VM</a:t>
            </a:r>
          </a:p>
        </p:txBody>
      </p:sp>
      <p:sp>
        <p:nvSpPr>
          <p:cNvPr id="32" name="TextBox 31"/>
          <p:cNvSpPr txBox="1"/>
          <p:nvPr/>
        </p:nvSpPr>
        <p:spPr>
          <a:xfrm>
            <a:off x="7742237" y="3165308"/>
            <a:ext cx="2409828" cy="230832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Mrsdeploy</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Spark</a:t>
            </a:r>
          </a:p>
          <a:p>
            <a:pPr>
              <a:lnSpc>
                <a:spcPct val="90000"/>
              </a:lnSpc>
              <a:spcAft>
                <a:spcPts val="600"/>
              </a:spcAft>
            </a:pPr>
            <a:r>
              <a:rPr lang="en-US" sz="1600" dirty="0">
                <a:gradFill>
                  <a:gsLst>
                    <a:gs pos="2917">
                      <a:schemeClr val="tx1"/>
                    </a:gs>
                    <a:gs pos="30000">
                      <a:schemeClr val="tx1"/>
                    </a:gs>
                  </a:gsLst>
                  <a:lin ang="5400000" scaled="0"/>
                </a:gradFill>
              </a:rPr>
              <a:t>MS SQL – R Server</a:t>
            </a:r>
          </a:p>
          <a:p>
            <a:pPr>
              <a:lnSpc>
                <a:spcPct val="90000"/>
              </a:lnSpc>
              <a:spcAft>
                <a:spcPts val="600"/>
              </a:spcAft>
            </a:pPr>
            <a:r>
              <a:rPr lang="en-US" sz="1600" dirty="0">
                <a:gradFill>
                  <a:gsLst>
                    <a:gs pos="2917">
                      <a:schemeClr val="tx1"/>
                    </a:gs>
                    <a:gs pos="30000">
                      <a:schemeClr val="tx1"/>
                    </a:gs>
                  </a:gsLst>
                  <a:lin ang="5400000" scaled="0"/>
                </a:gradFill>
              </a:rPr>
              <a:t>H2O</a:t>
            </a:r>
          </a:p>
          <a:p>
            <a:pPr>
              <a:lnSpc>
                <a:spcPct val="90000"/>
              </a:lnSpc>
              <a:spcAft>
                <a:spcPts val="600"/>
              </a:spcAft>
            </a:pPr>
            <a:r>
              <a:rPr lang="en-US" sz="1600" dirty="0">
                <a:gradFill>
                  <a:gsLst>
                    <a:gs pos="2917">
                      <a:schemeClr val="tx1"/>
                    </a:gs>
                    <a:gs pos="30000">
                      <a:schemeClr val="tx1"/>
                    </a:gs>
                  </a:gsLst>
                  <a:lin ang="5400000" scaled="0"/>
                </a:gradFill>
              </a:rPr>
              <a:t>Azure Batch</a:t>
            </a:r>
          </a:p>
          <a:p>
            <a:pPr>
              <a:lnSpc>
                <a:spcPct val="90000"/>
              </a:lnSpc>
              <a:spcAft>
                <a:spcPts val="600"/>
              </a:spcAft>
            </a:pPr>
            <a:endParaRPr lang="en-US" sz="1600" dirty="0">
              <a:gradFill>
                <a:gsLst>
                  <a:gs pos="2917">
                    <a:schemeClr val="tx1"/>
                  </a:gs>
                  <a:gs pos="30000">
                    <a:schemeClr val="tx1"/>
                  </a:gs>
                </a:gsLst>
                <a:lin ang="5400000" scaled="0"/>
              </a:gradFill>
            </a:endParaRPr>
          </a:p>
        </p:txBody>
      </p:sp>
      <p:sp>
        <p:nvSpPr>
          <p:cNvPr id="33" name="Left Brace 32"/>
          <p:cNvSpPr/>
          <p:nvPr/>
        </p:nvSpPr>
        <p:spPr>
          <a:xfrm>
            <a:off x="7467575" y="3192462"/>
            <a:ext cx="236545" cy="1783124"/>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Rounded Corners 33"/>
          <p:cNvSpPr/>
          <p:nvPr/>
        </p:nvSpPr>
        <p:spPr bwMode="auto">
          <a:xfrm>
            <a:off x="7894639" y="3240405"/>
            <a:ext cx="990598" cy="938075"/>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7597740" y="2609655"/>
            <a:ext cx="1417656"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deployment</a:t>
            </a:r>
          </a:p>
        </p:txBody>
      </p:sp>
      <p:cxnSp>
        <p:nvCxnSpPr>
          <p:cNvPr id="38" name="Straight Arrow Connector 37"/>
          <p:cNvCxnSpPr/>
          <p:nvPr/>
        </p:nvCxnSpPr>
        <p:spPr>
          <a:xfrm>
            <a:off x="2940050" y="2762055"/>
            <a:ext cx="1936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4" idx="1"/>
          </p:cNvCxnSpPr>
          <p:nvPr/>
        </p:nvCxnSpPr>
        <p:spPr>
          <a:xfrm flipV="1">
            <a:off x="4313237" y="2762055"/>
            <a:ext cx="84294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653075" y="2759287"/>
            <a:ext cx="824697" cy="55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974666" y="2758066"/>
            <a:ext cx="623074" cy="79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14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athena xmlns="http://schemas.microsoft.com/edu/athena" version="0.1.4983.0">
  <timings duration="112202"/>
</athen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453D4000-FD27-48A3-9937-C169C8DBF1C5}">
  <ds:schemaRefs>
    <ds:schemaRef ds:uri="http://schemas.microsoft.com/edu/athena"/>
  </ds:schemaRefs>
</ds:datastoreItem>
</file>

<file path=customXml/itemProps7.xml><?xml version="1.0" encoding="utf-8"?>
<ds:datastoreItem xmlns:ds="http://schemas.openxmlformats.org/officeDocument/2006/customXml" ds:itemID="{3E2DE02C-825E-4893-9BF1-AB53324DDF5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3721</TotalTime>
  <Words>2983</Words>
  <Application>Microsoft Office PowerPoint</Application>
  <PresentationFormat>Custom</PresentationFormat>
  <Paragraphs>559</Paragraphs>
  <Slides>45</Slides>
  <Notes>45</Notes>
  <HiddenSlides>1</HiddenSlides>
  <MMClips>1</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45</vt:i4>
      </vt:variant>
    </vt:vector>
  </HeadingPairs>
  <TitlesOfParts>
    <vt:vector size="61" baseType="lpstr">
      <vt:lpstr>MS PGothic</vt:lpstr>
      <vt:lpstr>MS PGothic</vt:lpstr>
      <vt:lpstr>Arial</vt:lpstr>
      <vt:lpstr>Book Antiqua</vt:lpstr>
      <vt:lpstr>Calibri</vt:lpstr>
      <vt:lpstr>Consolas</vt:lpstr>
      <vt:lpstr>Courier New</vt:lpstr>
      <vt:lpstr>Segoe UI</vt:lpstr>
      <vt:lpstr>Segoe UI Black</vt:lpstr>
      <vt:lpstr>Segoe UI Light</vt:lpstr>
      <vt:lpstr>Segoe UI Semilight</vt:lpstr>
      <vt:lpstr>Times New Roman</vt:lpstr>
      <vt:lpstr>Verdana</vt:lpstr>
      <vt:lpstr>Wingdings</vt:lpstr>
      <vt:lpstr>Wingdings 3</vt:lpstr>
      <vt:lpstr>5-50129_AI_Immersion_Workshop_Template</vt:lpstr>
      <vt:lpstr>PowerPoint Presentation</vt:lpstr>
      <vt:lpstr>Tools for scaling    using Azure</vt:lpstr>
      <vt:lpstr>Session Goals </vt:lpstr>
      <vt:lpstr>Tutorial Outline</vt:lpstr>
      <vt:lpstr>Introduction</vt:lpstr>
      <vt:lpstr>PowerPoint Presentation</vt:lpstr>
      <vt:lpstr>A brief history of R</vt:lpstr>
      <vt:lpstr>We focus on one of many toolchains on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syntax to know </vt:lpstr>
      <vt:lpstr>data.frame is the first class data structure</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76</cp:revision>
  <dcterms:created xsi:type="dcterms:W3CDTF">2017-04-27T23:26:12Z</dcterms:created>
  <dcterms:modified xsi:type="dcterms:W3CDTF">2017-05-10T21:26:43Z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