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6"/>
  </p:notesMasterIdLst>
  <p:handoutMasterIdLst>
    <p:handoutMasterId r:id="rId27"/>
  </p:handoutMasterIdLst>
  <p:sldIdLst>
    <p:sldId id="1485" r:id="rId5"/>
    <p:sldId id="1519" r:id="rId6"/>
    <p:sldId id="1553" r:id="rId7"/>
    <p:sldId id="1554" r:id="rId8"/>
    <p:sldId id="1555" r:id="rId9"/>
    <p:sldId id="1556" r:id="rId10"/>
    <p:sldId id="1557" r:id="rId11"/>
    <p:sldId id="1558" r:id="rId12"/>
    <p:sldId id="1559" r:id="rId13"/>
    <p:sldId id="1560" r:id="rId14"/>
    <p:sldId id="1562" r:id="rId15"/>
    <p:sldId id="1563" r:id="rId16"/>
    <p:sldId id="1564" r:id="rId17"/>
    <p:sldId id="1574" r:id="rId18"/>
    <p:sldId id="1566" r:id="rId19"/>
    <p:sldId id="1567" r:id="rId20"/>
    <p:sldId id="1568" r:id="rId21"/>
    <p:sldId id="1573" r:id="rId22"/>
    <p:sldId id="1571" r:id="rId23"/>
    <p:sldId id="1572" r:id="rId24"/>
    <p:sldId id="1532"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Immersion Workshop Template" id="{A073DAE3-B461-442F-A3D3-6642BD875E45}">
          <p14:sldIdLst>
            <p14:sldId id="1485"/>
            <p14:sldId id="1519"/>
            <p14:sldId id="1553"/>
            <p14:sldId id="1554"/>
            <p14:sldId id="1555"/>
            <p14:sldId id="1556"/>
            <p14:sldId id="1557"/>
            <p14:sldId id="1558"/>
            <p14:sldId id="1559"/>
            <p14:sldId id="1560"/>
            <p14:sldId id="1562"/>
            <p14:sldId id="1563"/>
            <p14:sldId id="1564"/>
            <p14:sldId id="1574"/>
            <p14:sldId id="1566"/>
            <p14:sldId id="1567"/>
            <p14:sldId id="1568"/>
            <p14:sldId id="1573"/>
            <p14:sldId id="1571"/>
            <p14:sldId id="1572"/>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90" autoAdjust="0"/>
    <p:restoredTop sz="92136" autoAdjust="0"/>
  </p:normalViewPr>
  <p:slideViewPr>
    <p:cSldViewPr>
      <p:cViewPr varScale="1">
        <p:scale>
          <a:sx n="78" d="100"/>
          <a:sy n="78" d="100"/>
        </p:scale>
        <p:origin x="546"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5/9/2017 10:08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5/9/2017 10:08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244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742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18605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39292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57162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55130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47706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49599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04952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https://www.internetretailer.com/commentary/2016/03/11/5-strategies-beat-amazon</a:t>
            </a:r>
          </a:p>
        </p:txBody>
      </p:sp>
      <p:sp>
        <p:nvSpPr>
          <p:cNvPr id="4" name="Slide Number Placeholder 3"/>
          <p:cNvSpPr>
            <a:spLocks noGrp="1"/>
          </p:cNvSpPr>
          <p:nvPr>
            <p:ph type="sldNum" sz="quarter" idx="10"/>
          </p:nvPr>
        </p:nvSpPr>
        <p:spPr/>
        <p:txBody>
          <a:bodyPr/>
          <a:lstStyle/>
          <a:p>
            <a:fld id="{347139AD-5AFE-407F-A4AC-FDE8ECBB5A0F}" type="slidenum">
              <a:rPr lang="en-US" smtClean="0"/>
              <a:t>19</a:t>
            </a:fld>
            <a:endParaRPr lang="en-US"/>
          </a:p>
        </p:txBody>
      </p:sp>
    </p:spTree>
    <p:extLst>
      <p:ext uri="{BB962C8B-B14F-4D97-AF65-F5344CB8AC3E}">
        <p14:creationId xmlns:p14="http://schemas.microsoft.com/office/powerpoint/2010/main" val="195848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fld id="{F22B3E36-5CE0-4CB7-82DE-38A88C71BFA8}" type="datetime1">
              <a:rPr lang="en-US" smtClean="0"/>
              <a:pPr/>
              <a:t>5/9/2017</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20</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898233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5/9/2017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205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3020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262135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88839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70579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552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939498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097302"/>
          </a:xfrm>
        </p:spPr>
        <p:txBody>
          <a:bodyPr lIns="146304" tIns="91440" rIns="146304" bIns="91440"/>
          <a:lstStyle>
            <a:lvl1pPr>
              <a:lnSpc>
                <a:spcPts val="6298"/>
              </a:lnSpc>
              <a:defRPr sz="5798"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3064319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8678668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mailto:liamca@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466540"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keys, indexes, indexers, data sources</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resource management API</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4406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Create in portal or during app initialization</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Fields definition: name, type, key</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attributes – searchable, </a:t>
            </a:r>
            <a:r>
              <a:rPr lang="en-US" dirty="0" err="1">
                <a:latin typeface="Segoe UI Light" panose="020B0502040204020203" pitchFamily="34" charset="0"/>
                <a:cs typeface="Segoe UI Light" panose="020B0502040204020203" pitchFamily="34" charset="0"/>
              </a:rPr>
              <a:t>facetable</a:t>
            </a:r>
            <a:r>
              <a:rPr lang="en-US"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dirty="0" err="1">
                <a:latin typeface="Segoe UI Light" panose="020B0502040204020203" pitchFamily="34" charset="0"/>
                <a:cs typeface="Segoe UI Light" panose="020B0502040204020203" pitchFamily="34" charset="0"/>
              </a:rPr>
              <a:t>Suggesters</a:t>
            </a:r>
            <a:r>
              <a:rPr lang="en-US"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profiles for ranking tuning</a:t>
            </a:r>
          </a:p>
          <a:p>
            <a:pPr marL="241253" lvl="1"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6564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Linguistics</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Linguistics are key in search</a:t>
            </a:r>
          </a:p>
          <a:p>
            <a:pPr marL="0" indent="0">
              <a:buNone/>
            </a:pPr>
            <a:endParaRPr lang="en-US" sz="3999"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Support for 56 languages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Word breaking, stop words, inflections</a:t>
            </a:r>
          </a:p>
          <a:p>
            <a:pPr lvl="1">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err="1">
                <a:latin typeface="Segoe UI Light" panose="020B0502040204020203" pitchFamily="34" charset="0"/>
                <a:cs typeface="Segoe UI Light" panose="020B0502040204020203" pitchFamily="34" charset="0"/>
              </a:rPr>
              <a:t>Lucene</a:t>
            </a:r>
            <a:r>
              <a:rPr lang="en-US" sz="3999" dirty="0">
                <a:latin typeface="Segoe UI Light" panose="020B0502040204020203" pitchFamily="34" charset="0"/>
                <a:cs typeface="Segoe UI Light" panose="020B0502040204020203" pitchFamily="34" charset="0"/>
              </a:rPr>
              <a:t> analyzers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Well-known analyzer stack</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Stemming</a:t>
            </a:r>
          </a:p>
          <a:p>
            <a:pPr lvl="1">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Microsoft analyzers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Same NLP stack used by parts of Office, Bing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Deep understanding of languages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Lemmatization in many languages</a:t>
            </a:r>
          </a:p>
        </p:txBody>
      </p:sp>
    </p:spTree>
    <p:extLst>
      <p:ext uri="{BB962C8B-B14F-4D97-AF65-F5344CB8AC3E}">
        <p14:creationId xmlns:p14="http://schemas.microsoft.com/office/powerpoint/2010/main" val="33927370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Actions can be upload, merge, delete, etc.</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SQL DB,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Blob and Tables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73688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Liam Cavanagh</a:t>
            </a:r>
          </a:p>
        </p:txBody>
      </p:sp>
    </p:spTree>
    <p:extLst>
      <p:ext uri="{BB962C8B-B14F-4D97-AF65-F5344CB8AC3E}">
        <p14:creationId xmlns:p14="http://schemas.microsoft.com/office/powerpoint/2010/main" val="276001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Spelling mistakes, phonetic and </a:t>
            </a:r>
            <a:r>
              <a:rPr lang="en-US" dirty="0" err="1">
                <a:latin typeface="Segoe UI Light" panose="020B0502040204020203" pitchFamily="34" charset="0"/>
                <a:cs typeface="Segoe UI Light" panose="020B0502040204020203" pitchFamily="34" charset="0"/>
              </a:rPr>
              <a:t>RegEx</a:t>
            </a:r>
            <a:endParaRPr lang="en-US" dirty="0">
              <a:latin typeface="Segoe UI Light" panose="020B0502040204020203" pitchFamily="34" charset="0"/>
              <a:cs typeface="Segoe UI Light" panose="020B0502040204020203" pitchFamily="34" charset="0"/>
            </a:endParaRP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Options work with search and suggest</a:t>
            </a:r>
          </a:p>
          <a:p>
            <a:pPr marL="241253" lvl="1" indent="0">
              <a:buNone/>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CORS allows direct calls from browsers</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350925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magnitude, freshness, distance, tags</a:t>
            </a:r>
          </a:p>
          <a:p>
            <a:pPr lvl="1"/>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38376727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4" y="264963"/>
            <a:ext cx="8584670" cy="1097302"/>
          </a:xfrm>
        </p:spPr>
        <p:txBody>
          <a:bodyPr vert="horz" wrap="square" lIns="149217" tIns="93260" rIns="149217" bIns="93260" rtlCol="0" anchor="ctr">
            <a:noAutofit/>
          </a:bodyPr>
          <a:lstStyle/>
          <a:p>
            <a:r>
              <a:rPr lang="en-US" sz="4488" dirty="0">
                <a:latin typeface="Segoe UI Light" panose="020B0502040204020203" pitchFamily="34" charset="0"/>
                <a:cs typeface="Segoe UI Light" panose="020B0502040204020203" pitchFamily="34" charset="0"/>
              </a:rPr>
              <a:t>Synonyms (Preview)</a:t>
            </a:r>
          </a:p>
        </p:txBody>
      </p:sp>
      <p:sp>
        <p:nvSpPr>
          <p:cNvPr id="3" name="Text Placeholder 2"/>
          <p:cNvSpPr>
            <a:spLocks noGrp="1"/>
          </p:cNvSpPr>
          <p:nvPr>
            <p:ph type="body" sz="quarter" idx="4294967295"/>
          </p:nvPr>
        </p:nvSpPr>
        <p:spPr>
          <a:xfrm>
            <a:off x="276327" y="1779450"/>
            <a:ext cx="8036495" cy="4708732"/>
          </a:xfrm>
        </p:spPr>
        <p:txBody>
          <a:bodyPr>
            <a:normAutofit fontScale="77500" lnSpcReduction="20000"/>
          </a:bodyPr>
          <a:lstStyle/>
          <a:p>
            <a:r>
              <a:rPr lang="en-US" dirty="0"/>
              <a:t>Associate equivalent terms that implicitly expand the scope of a query, without user having to actually provide terms.  For example:</a:t>
            </a:r>
          </a:p>
          <a:p>
            <a:pPr lvl="1"/>
            <a:r>
              <a:rPr lang="en-US" dirty="0"/>
              <a:t>"dog" can be associated with “canine” &amp; “puppy”</a:t>
            </a:r>
          </a:p>
          <a:p>
            <a:r>
              <a:rPr lang="en-US" dirty="0"/>
              <a:t>Synonyms are currently in preview, exclusive to the Service REST API (</a:t>
            </a:r>
            <a:r>
              <a:rPr lang="en-US" dirty="0" err="1"/>
              <a:t>api</a:t>
            </a:r>
            <a:r>
              <a:rPr lang="en-US" dirty="0"/>
              <a:t>-version=2015-20-28-preview)</a:t>
            </a:r>
          </a:p>
          <a:p>
            <a:r>
              <a:rPr lang="en-US" dirty="0"/>
              <a:t>Word mappings is defined in a “</a:t>
            </a:r>
            <a:r>
              <a:rPr lang="en-US" b="1" dirty="0"/>
              <a:t>synonym map</a:t>
            </a:r>
            <a:r>
              <a:rPr lang="en-US" dirty="0"/>
              <a:t>” and is linked to one or more Index fields using </a:t>
            </a:r>
            <a:r>
              <a:rPr lang="en-US" b="1" dirty="0" err="1"/>
              <a:t>synonymMaps</a:t>
            </a:r>
            <a:r>
              <a:rPr lang="en-US" dirty="0"/>
              <a:t> in the field definition</a:t>
            </a:r>
          </a:p>
          <a:p>
            <a:r>
              <a:rPr lang="en-US" dirty="0"/>
              <a:t>Synonyms can be updated as needed</a:t>
            </a:r>
          </a:p>
          <a:p>
            <a:r>
              <a:rPr lang="en-US" dirty="0"/>
              <a:t>Ties in well with Search Traffic Analytics (Searches with 0 Results)</a:t>
            </a:r>
          </a:p>
          <a:p>
            <a:pPr marL="0" indent="0">
              <a:buNone/>
            </a:pPr>
            <a:endParaRPr lang="en-US" sz="4080" dirty="0">
              <a:latin typeface="Segoe UI Light" panose="020B0502040204020203" pitchFamily="34" charset="0"/>
              <a:cs typeface="Segoe UI Light" panose="020B0502040204020203" pitchFamily="34" charset="0"/>
            </a:endParaRPr>
          </a:p>
          <a:p>
            <a:pPr marL="0" indent="0">
              <a:buNone/>
            </a:pPr>
            <a:endParaRPr lang="en-US" sz="408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9200" y="1779450"/>
            <a:ext cx="3886390" cy="2914792"/>
          </a:xfrm>
          <a:prstGeom prst="rect">
            <a:avLst/>
          </a:prstGeom>
        </p:spPr>
      </p:pic>
    </p:spTree>
    <p:extLst>
      <p:ext uri="{BB962C8B-B14F-4D97-AF65-F5344CB8AC3E}">
        <p14:creationId xmlns:p14="http://schemas.microsoft.com/office/powerpoint/2010/main" val="42620520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Liam Cavanagh</a:t>
            </a:r>
          </a:p>
        </p:txBody>
      </p:sp>
    </p:spTree>
    <p:extLst>
      <p:ext uri="{BB962C8B-B14F-4D97-AF65-F5344CB8AC3E}">
        <p14:creationId xmlns:p14="http://schemas.microsoft.com/office/powerpoint/2010/main" val="153723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4" y="264963"/>
            <a:ext cx="8584670" cy="1097302"/>
          </a:xfrm>
        </p:spPr>
        <p:txBody>
          <a:bodyPr vert="horz" wrap="square" lIns="149217" tIns="93260" rIns="149217" bIns="93260" rtlCol="0" anchor="ctr">
            <a:noAutofit/>
          </a:bodyPr>
          <a:lstStyle/>
          <a:p>
            <a:r>
              <a:rPr lang="en-US" sz="4488" dirty="0">
                <a:latin typeface="Segoe UI Light" panose="020B0502040204020203" pitchFamily="34" charset="0"/>
                <a:cs typeface="Segoe UI Light" panose="020B0502040204020203" pitchFamily="34" charset="0"/>
              </a:rPr>
              <a:t>Cater to the Long Tail Search</a:t>
            </a:r>
          </a:p>
        </p:txBody>
      </p:sp>
      <p:sp>
        <p:nvSpPr>
          <p:cNvPr id="3" name="Text Placeholder 2"/>
          <p:cNvSpPr>
            <a:spLocks noGrp="1"/>
          </p:cNvSpPr>
          <p:nvPr>
            <p:ph type="body" sz="quarter" idx="4294967295"/>
          </p:nvPr>
        </p:nvSpPr>
        <p:spPr>
          <a:xfrm>
            <a:off x="276327" y="1779450"/>
            <a:ext cx="3122661" cy="4708732"/>
          </a:xfrm>
        </p:spPr>
        <p:txBody>
          <a:bodyPr>
            <a:normAutofit/>
          </a:bodyPr>
          <a:lstStyle/>
          <a:p>
            <a:pPr marL="0" indent="0">
              <a:buNone/>
            </a:pPr>
            <a:r>
              <a:rPr lang="en-US" sz="4080" i="1" dirty="0">
                <a:latin typeface="Segoe UI Light" panose="020B0502040204020203" pitchFamily="34" charset="0"/>
                <a:cs typeface="Segoe UI Light" panose="020B0502040204020203" pitchFamily="34" charset="0"/>
              </a:rPr>
              <a:t>“70% of searches are unexpected”</a:t>
            </a:r>
            <a:r>
              <a:rPr lang="en-US" sz="4080" baseline="30000" dirty="0">
                <a:latin typeface="Segoe UI Light" panose="020B0502040204020203" pitchFamily="34" charset="0"/>
                <a:cs typeface="Segoe UI Light" panose="020B0502040204020203" pitchFamily="34" charset="0"/>
              </a:rPr>
              <a:t>1</a:t>
            </a:r>
          </a:p>
        </p:txBody>
      </p:sp>
      <p:pic>
        <p:nvPicPr>
          <p:cNvPr id="5" name="Picture 4"/>
          <p:cNvPicPr>
            <a:picLocks noChangeAspect="1"/>
          </p:cNvPicPr>
          <p:nvPr/>
        </p:nvPicPr>
        <p:blipFill>
          <a:blip r:embed="rId3"/>
          <a:stretch>
            <a:fillRect/>
          </a:stretch>
        </p:blipFill>
        <p:spPr>
          <a:xfrm>
            <a:off x="3399737" y="1456419"/>
            <a:ext cx="9035855" cy="5538105"/>
          </a:xfrm>
          <a:prstGeom prst="rect">
            <a:avLst/>
          </a:prstGeom>
        </p:spPr>
      </p:pic>
    </p:spTree>
    <p:extLst>
      <p:ext uri="{BB962C8B-B14F-4D97-AF65-F5344CB8AC3E}">
        <p14:creationId xmlns:p14="http://schemas.microsoft.com/office/powerpoint/2010/main" val="30263954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a:t>
            </a:r>
          </a:p>
        </p:txBody>
      </p:sp>
      <p:sp>
        <p:nvSpPr>
          <p:cNvPr id="5" name="Text Placeholder 4"/>
          <p:cNvSpPr>
            <a:spLocks noGrp="1"/>
          </p:cNvSpPr>
          <p:nvPr>
            <p:ph type="body" sz="quarter" idx="12"/>
          </p:nvPr>
        </p:nvSpPr>
        <p:spPr/>
        <p:txBody>
          <a:bodyPr/>
          <a:lstStyle/>
          <a:p>
            <a:r>
              <a:rPr lang="en-US" dirty="0"/>
              <a:t>Liam Cavanagh (@</a:t>
            </a:r>
            <a:r>
              <a:rPr lang="en-US" dirty="0" err="1"/>
              <a:t>liamca</a:t>
            </a:r>
            <a:r>
              <a:rPr lang="en-US" dirty="0"/>
              <a:t>)</a:t>
            </a:r>
          </a:p>
          <a:p>
            <a:r>
              <a:rPr lang="en-US" dirty="0"/>
              <a:t>Principal Program Manager</a:t>
            </a:r>
          </a:p>
          <a:p>
            <a:r>
              <a:rPr lang="en-US">
                <a:hlinkClick r:id="rId3"/>
              </a:rPr>
              <a:t>liamca@microsoft.com</a:t>
            </a:r>
            <a:r>
              <a:rPr lang="en-US"/>
              <a:t> </a:t>
            </a:r>
            <a:endParaRPr lang="en-US" dirty="0"/>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64314" y="93606"/>
            <a:ext cx="10537926" cy="6242100"/>
          </a:xfrm>
          <a:prstGeom prst="rect">
            <a:avLst/>
          </a:prstGeom>
        </p:spPr>
      </p:pic>
      <p:sp>
        <p:nvSpPr>
          <p:cNvPr id="3" name="Left Arrow 2"/>
          <p:cNvSpPr/>
          <p:nvPr/>
        </p:nvSpPr>
        <p:spPr>
          <a:xfrm rot="19898974">
            <a:off x="5770590" y="3378994"/>
            <a:ext cx="4368822" cy="966375"/>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48" dirty="0"/>
              <a:t>Recommendations</a:t>
            </a:r>
          </a:p>
        </p:txBody>
      </p:sp>
    </p:spTree>
    <p:extLst>
      <p:ext uri="{BB962C8B-B14F-4D97-AF65-F5344CB8AC3E}">
        <p14:creationId xmlns:p14="http://schemas.microsoft.com/office/powerpoint/2010/main" val="346181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5768" y="1724345"/>
            <a:ext cx="7354123" cy="4507141"/>
          </a:xfrm>
          <a:prstGeom prst="rect">
            <a:avLst/>
          </a:prstGeom>
        </p:spPr>
        <p:txBody>
          <a:bodyPr vert="horz" wrap="square" lIns="109712" tIns="68570" rIns="109712" bIns="68570"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692" i="1" dirty="0">
                <a:latin typeface="Segoe UI Light" panose="020B0502040204020203" pitchFamily="34" charset="0"/>
                <a:cs typeface="Segoe UI Light" panose="020B0502040204020203" pitchFamily="34" charset="0"/>
              </a:rPr>
              <a:t>A </a:t>
            </a:r>
            <a:r>
              <a:rPr lang="en-US" sz="4692" b="1" i="1" dirty="0">
                <a:solidFill>
                  <a:srgbClr val="78ADDC"/>
                </a:solidFill>
                <a:latin typeface="Segoe UI Light" panose="020B0502040204020203" pitchFamily="34" charset="0"/>
                <a:cs typeface="Segoe UI Light" panose="020B0502040204020203" pitchFamily="34" charset="0"/>
              </a:rPr>
              <a:t>search-as-a-service </a:t>
            </a:r>
            <a:r>
              <a:rPr lang="en-US" sz="4692" i="1" dirty="0">
                <a:latin typeface="Segoe UI Light" panose="020B0502040204020203" pitchFamily="34" charset="0"/>
                <a:cs typeface="Segoe UI Light" panose="020B0502040204020203" pitchFamily="34" charset="0"/>
              </a:rPr>
              <a:t>solution allowing </a:t>
            </a:r>
            <a:r>
              <a:rPr lang="en-US" sz="4692" b="1" i="1" dirty="0">
                <a:solidFill>
                  <a:srgbClr val="78ADDC"/>
                </a:solidFill>
                <a:latin typeface="Segoe UI Light" panose="020B0502040204020203" pitchFamily="34" charset="0"/>
                <a:cs typeface="Segoe UI Light" panose="020B0502040204020203" pitchFamily="34" charset="0"/>
              </a:rPr>
              <a:t>developers</a:t>
            </a:r>
            <a:r>
              <a:rPr lang="en-US" sz="4692" i="1" dirty="0">
                <a:solidFill>
                  <a:srgbClr val="68217A"/>
                </a:solidFill>
                <a:latin typeface="Segoe UI Light" panose="020B0502040204020203" pitchFamily="34" charset="0"/>
                <a:cs typeface="Segoe UI Light" panose="020B0502040204020203" pitchFamily="34" charset="0"/>
              </a:rPr>
              <a:t> </a:t>
            </a:r>
            <a:r>
              <a:rPr lang="en-US" sz="4692" i="1" dirty="0">
                <a:latin typeface="Segoe UI Light" panose="020B0502040204020203" pitchFamily="34" charset="0"/>
                <a:cs typeface="Segoe UI Light" panose="020B0502040204020203" pitchFamily="34" charset="0"/>
              </a:rPr>
              <a:t>to incorporate </a:t>
            </a:r>
            <a:r>
              <a:rPr lang="en-US" sz="4692" b="1" i="1" dirty="0">
                <a:solidFill>
                  <a:srgbClr val="78ADDC"/>
                </a:solidFill>
                <a:latin typeface="Segoe UI Light" panose="020B0502040204020203" pitchFamily="34" charset="0"/>
                <a:cs typeface="Segoe UI Light" panose="020B0502040204020203" pitchFamily="34" charset="0"/>
              </a:rPr>
              <a:t>great search experiences </a:t>
            </a:r>
            <a:r>
              <a:rPr lang="en-US" sz="4692" i="1" dirty="0">
                <a:latin typeface="Segoe UI Light" panose="020B0502040204020203" pitchFamily="34" charset="0"/>
                <a:cs typeface="Segoe UI Light" panose="020B0502040204020203" pitchFamily="34" charset="0"/>
              </a:rPr>
              <a:t>into </a:t>
            </a:r>
            <a:r>
              <a:rPr lang="en-US" sz="4692" b="1" i="1" dirty="0">
                <a:solidFill>
                  <a:srgbClr val="78ADDC"/>
                </a:solidFill>
                <a:latin typeface="Segoe UI Light" panose="020B0502040204020203" pitchFamily="34" charset="0"/>
                <a:cs typeface="Segoe UI Light" panose="020B0502040204020203" pitchFamily="34" charset="0"/>
              </a:rPr>
              <a:t>applications </a:t>
            </a:r>
            <a:r>
              <a:rPr lang="en-US" sz="4692" i="1" dirty="0">
                <a:latin typeface="Segoe UI Light" panose="020B0502040204020203" pitchFamily="34" charset="0"/>
                <a:cs typeface="Segoe UI Light" panose="020B0502040204020203" pitchFamily="34" charset="0"/>
              </a:rPr>
              <a:t>without managing infrastructure or needing to become search experts.</a:t>
            </a:r>
          </a:p>
        </p:txBody>
      </p:sp>
      <p:grpSp>
        <p:nvGrpSpPr>
          <p:cNvPr id="4" name="Group 3"/>
          <p:cNvGrpSpPr/>
          <p:nvPr/>
        </p:nvGrpSpPr>
        <p:grpSpPr>
          <a:xfrm>
            <a:off x="8252592" y="1724345"/>
            <a:ext cx="3370815" cy="3904806"/>
            <a:chOff x="5869751" y="1025435"/>
            <a:chExt cx="3305021" cy="3828589"/>
          </a:xfrm>
        </p:grpSpPr>
        <p:pic>
          <p:nvPicPr>
            <p:cNvPr id="5" name="Picture 4"/>
            <p:cNvPicPr>
              <a:picLocks noChangeAspect="1"/>
            </p:cNvPicPr>
            <p:nvPr/>
          </p:nvPicPr>
          <p:blipFill>
            <a:blip r:embed="rId3"/>
            <a:stretch>
              <a:fillRect/>
            </a:stretch>
          </p:blipFill>
          <p:spPr>
            <a:xfrm>
              <a:off x="5869751" y="1025435"/>
              <a:ext cx="3305021" cy="3828589"/>
            </a:xfrm>
            <a:prstGeom prst="rect">
              <a:avLst/>
            </a:prstGeom>
          </p:spPr>
        </p:pic>
        <p:sp>
          <p:nvSpPr>
            <p:cNvPr id="6" name="Title 2"/>
            <p:cNvSpPr txBox="1">
              <a:spLocks/>
            </p:cNvSpPr>
            <p:nvPr/>
          </p:nvSpPr>
          <p:spPr>
            <a:xfrm>
              <a:off x="6532930" y="2179564"/>
              <a:ext cx="2129009" cy="1568743"/>
            </a:xfrm>
            <a:prstGeom prst="rect">
              <a:avLst/>
            </a:prstGeom>
          </p:spPr>
          <p:txBody>
            <a:bodyPr vert="horz" wrap="square" lIns="109712" tIns="68570" rIns="109712" bIns="6857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99" dirty="0">
                  <a:latin typeface="Segoe UI Light" panose="020B0502040204020203" pitchFamily="34" charset="0"/>
                  <a:cs typeface="Segoe UI Light" panose="020B0502040204020203" pitchFamily="34" charset="0"/>
                </a:rPr>
                <a:t>“Simplify the Search Experience”</a:t>
              </a:r>
            </a:p>
          </p:txBody>
        </p:sp>
      </p:grpSp>
      <p:sp>
        <p:nvSpPr>
          <p:cNvPr id="8" name="Title 1"/>
          <p:cNvSpPr txBox="1">
            <a:spLocks/>
          </p:cNvSpPr>
          <p:nvPr/>
        </p:nvSpPr>
        <p:spPr>
          <a:xfrm>
            <a:off x="855768" y="372393"/>
            <a:ext cx="10724938" cy="13519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798" dirty="0">
                <a:solidFill>
                  <a:schemeClr val="accent1"/>
                </a:solidFill>
                <a:latin typeface="Segoe UI Light" panose="020B0502040204020203" pitchFamily="34" charset="0"/>
                <a:cs typeface="Segoe UI Light" panose="020B0502040204020203" pitchFamily="34" charset="0"/>
              </a:rPr>
              <a:t>What is Azure Search?</a:t>
            </a:r>
          </a:p>
        </p:txBody>
      </p:sp>
    </p:spTree>
    <p:extLst>
      <p:ext uri="{BB962C8B-B14F-4D97-AF65-F5344CB8AC3E}">
        <p14:creationId xmlns:p14="http://schemas.microsoft.com/office/powerpoint/2010/main" val="244067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5768" y="1724345"/>
            <a:ext cx="10848809" cy="4507141"/>
          </a:xfrm>
          <a:prstGeom prst="rect">
            <a:avLst/>
          </a:prstGeom>
        </p:spPr>
        <p:txBody>
          <a:bodyPr vert="horz" wrap="square" lIns="109712" tIns="68570" rIns="109712" bIns="68570"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64" dirty="0">
                <a:latin typeface="Segoe UI Light" panose="020B0502040204020203" pitchFamily="34" charset="0"/>
                <a:cs typeface="Segoe UI Light" panose="020B0502040204020203" pitchFamily="34" charset="0"/>
              </a:rPr>
              <a:t>Developers look for PaaS services in Azure to achieve better results faster in their apps</a:t>
            </a:r>
          </a:p>
          <a:p>
            <a:endParaRPr lang="en-US" sz="3264" dirty="0">
              <a:latin typeface="Segoe UI Light" panose="020B0502040204020203" pitchFamily="34" charset="0"/>
              <a:cs typeface="Segoe UI Light" panose="020B0502040204020203" pitchFamily="34" charset="0"/>
            </a:endParaRPr>
          </a:p>
          <a:p>
            <a:pPr marL="0" indent="0">
              <a:buNone/>
            </a:pPr>
            <a:r>
              <a:rPr lang="en-US" sz="3264" dirty="0">
                <a:latin typeface="Segoe UI Light" panose="020B0502040204020203" pitchFamily="34" charset="0"/>
                <a:cs typeface="Segoe UI Light" panose="020B0502040204020203" pitchFamily="34" charset="0"/>
              </a:rPr>
              <a:t>Search is key to many categories of applications</a:t>
            </a:r>
          </a:p>
          <a:p>
            <a:pPr lvl="1"/>
            <a:r>
              <a:rPr lang="en-US" sz="2856" dirty="0">
                <a:latin typeface="Segoe UI Light" panose="020B0502040204020203" pitchFamily="34" charset="0"/>
                <a:cs typeface="Segoe UI Light" panose="020B0502040204020203" pitchFamily="34" charset="0"/>
              </a:rPr>
              <a:t>Web search engines have set the bar high for search</a:t>
            </a:r>
          </a:p>
          <a:p>
            <a:pPr lvl="2"/>
            <a:r>
              <a:rPr lang="en-US" sz="2448" dirty="0">
                <a:latin typeface="Segoe UI Light" panose="020B0502040204020203" pitchFamily="34" charset="0"/>
                <a:cs typeface="Segoe UI Light" panose="020B0502040204020203" pitchFamily="34" charset="0"/>
              </a:rPr>
              <a:t>Instant results, auto-complete, hit highlighting, great ranking, linguistics</a:t>
            </a:r>
          </a:p>
          <a:p>
            <a:pPr lvl="1"/>
            <a:r>
              <a:rPr lang="en-US" sz="2856" dirty="0">
                <a:latin typeface="Segoe UI Light" panose="020B0502040204020203" pitchFamily="34" charset="0"/>
                <a:cs typeface="Segoe UI Light" panose="020B0502040204020203" pitchFamily="34" charset="0"/>
              </a:rPr>
              <a:t>Search is hard and rarely a core expertise area</a:t>
            </a:r>
          </a:p>
          <a:p>
            <a:pPr lvl="2"/>
            <a:r>
              <a:rPr lang="en-US" sz="2448" dirty="0">
                <a:latin typeface="Segoe UI Light" panose="020B0502040204020203" pitchFamily="34" charset="0"/>
                <a:cs typeface="Segoe UI Light" panose="020B0502040204020203" pitchFamily="34" charset="0"/>
              </a:rPr>
              <a:t>Infrastructure standpoint: availability, durability, scale, operations</a:t>
            </a:r>
          </a:p>
          <a:p>
            <a:pPr lvl="2"/>
            <a:r>
              <a:rPr lang="en-US" sz="2448" dirty="0">
                <a:latin typeface="Segoe UI Light" panose="020B0502040204020203" pitchFamily="34" charset="0"/>
                <a:cs typeface="Segoe UI Light" panose="020B0502040204020203" pitchFamily="34" charset="0"/>
              </a:rPr>
              <a:t>Functionality standpoint: ranking, language support, geo-spatial</a:t>
            </a:r>
          </a:p>
        </p:txBody>
      </p:sp>
      <p:sp>
        <p:nvSpPr>
          <p:cNvPr id="8" name="Title 1"/>
          <p:cNvSpPr txBox="1">
            <a:spLocks/>
          </p:cNvSpPr>
          <p:nvPr/>
        </p:nvSpPr>
        <p:spPr>
          <a:xfrm>
            <a:off x="855768" y="372393"/>
            <a:ext cx="10724938" cy="13519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798" dirty="0">
                <a:solidFill>
                  <a:schemeClr val="accent1"/>
                </a:solidFill>
                <a:latin typeface="Segoe UI Light" panose="020B0502040204020203" pitchFamily="34" charset="0"/>
                <a:cs typeface="Segoe UI Light" panose="020B0502040204020203" pitchFamily="34" charset="0"/>
              </a:rPr>
              <a:t>Why?</a:t>
            </a:r>
          </a:p>
        </p:txBody>
      </p:sp>
    </p:spTree>
    <p:extLst>
      <p:ext uri="{BB962C8B-B14F-4D97-AF65-F5344CB8AC3E}">
        <p14:creationId xmlns:p14="http://schemas.microsoft.com/office/powerpoint/2010/main" val="146883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57487" y="295849"/>
            <a:ext cx="11921500" cy="6402827"/>
          </a:xfrm>
          <a:prstGeom prst="rect">
            <a:avLst/>
          </a:prstGeom>
        </p:spPr>
      </p:pic>
      <p:sp>
        <p:nvSpPr>
          <p:cNvPr id="3" name="Rectangular Callout 2"/>
          <p:cNvSpPr/>
          <p:nvPr/>
        </p:nvSpPr>
        <p:spPr bwMode="auto">
          <a:xfrm>
            <a:off x="118797" y="5670809"/>
            <a:ext cx="1426885" cy="593805"/>
          </a:xfrm>
          <a:prstGeom prst="wedgeRectCallout">
            <a:avLst>
              <a:gd name="adj1" fmla="val 60507"/>
              <a:gd name="adj2" fmla="val -40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5" name="Rectangular Callout 4"/>
          <p:cNvSpPr/>
          <p:nvPr/>
        </p:nvSpPr>
        <p:spPr bwMode="auto">
          <a:xfrm>
            <a:off x="3010582" y="1633939"/>
            <a:ext cx="1544801" cy="593805"/>
          </a:xfrm>
          <a:prstGeom prst="wedgeRectCallout">
            <a:avLst>
              <a:gd name="adj1" fmla="val -28504"/>
              <a:gd name="adj2" fmla="val -728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Sorting</a:t>
            </a:r>
          </a:p>
        </p:txBody>
      </p:sp>
      <p:sp>
        <p:nvSpPr>
          <p:cNvPr id="6" name="Rectangular Callout 5"/>
          <p:cNvSpPr/>
          <p:nvPr/>
        </p:nvSpPr>
        <p:spPr bwMode="auto">
          <a:xfrm>
            <a:off x="8768958" y="2798470"/>
            <a:ext cx="1544801" cy="593805"/>
          </a:xfrm>
          <a:prstGeom prst="wedgeRectCallout">
            <a:avLst>
              <a:gd name="adj1" fmla="val -70833"/>
              <a:gd name="adj2" fmla="val -2594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Ranking</a:t>
            </a:r>
          </a:p>
        </p:txBody>
      </p:sp>
    </p:spTree>
    <p:extLst>
      <p:ext uri="{BB962C8B-B14F-4D97-AF65-F5344CB8AC3E}">
        <p14:creationId xmlns:p14="http://schemas.microsoft.com/office/powerpoint/2010/main" val="312968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67126" y="1145997"/>
            <a:ext cx="9502222" cy="4702531"/>
          </a:xfrm>
          <a:prstGeom prst="rect">
            <a:avLst/>
          </a:prstGeom>
        </p:spPr>
      </p:pic>
      <p:sp>
        <p:nvSpPr>
          <p:cNvPr id="5" name="Rectangular Callout 2"/>
          <p:cNvSpPr/>
          <p:nvPr/>
        </p:nvSpPr>
        <p:spPr bwMode="auto">
          <a:xfrm>
            <a:off x="5116825" y="3200358"/>
            <a:ext cx="5369053" cy="593805"/>
          </a:xfrm>
          <a:prstGeom prst="wedgeRectCallout">
            <a:avLst>
              <a:gd name="adj1" fmla="val -57040"/>
              <a:gd name="adj2" fmla="val -129102"/>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Type Ahead and Search Suggestions</a:t>
            </a:r>
          </a:p>
        </p:txBody>
      </p:sp>
    </p:spTree>
    <p:extLst>
      <p:ext uri="{BB962C8B-B14F-4D97-AF65-F5344CB8AC3E}">
        <p14:creationId xmlns:p14="http://schemas.microsoft.com/office/powerpoint/2010/main" val="15793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85812" y="-1"/>
            <a:ext cx="9464851" cy="6994525"/>
          </a:xfrm>
          <a:prstGeom prst="rect">
            <a:avLst/>
          </a:prstGeom>
        </p:spPr>
      </p:pic>
      <p:sp>
        <p:nvSpPr>
          <p:cNvPr id="5" name="Rectangular Callout 2"/>
          <p:cNvSpPr/>
          <p:nvPr/>
        </p:nvSpPr>
        <p:spPr bwMode="auto">
          <a:xfrm>
            <a:off x="5587655" y="2411225"/>
            <a:ext cx="1426885" cy="593805"/>
          </a:xfrm>
          <a:prstGeom prst="wedgeRectCallout">
            <a:avLst>
              <a:gd name="adj1" fmla="val -49906"/>
              <a:gd name="adj2" fmla="val -74209"/>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6" name="Rectangular Callout 5"/>
          <p:cNvSpPr/>
          <p:nvPr/>
        </p:nvSpPr>
        <p:spPr bwMode="auto">
          <a:xfrm>
            <a:off x="8026497" y="5668715"/>
            <a:ext cx="1390962" cy="593805"/>
          </a:xfrm>
          <a:prstGeom prst="wedgeRectCallout">
            <a:avLst>
              <a:gd name="adj1" fmla="val -73764"/>
              <a:gd name="adj2" fmla="val -85408"/>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Tuning</a:t>
            </a:r>
          </a:p>
        </p:txBody>
      </p:sp>
      <p:sp>
        <p:nvSpPr>
          <p:cNvPr id="7" name="Rectangular Callout 5"/>
          <p:cNvSpPr/>
          <p:nvPr/>
        </p:nvSpPr>
        <p:spPr bwMode="auto">
          <a:xfrm>
            <a:off x="8053660" y="6331620"/>
            <a:ext cx="2830611" cy="593805"/>
          </a:xfrm>
          <a:prstGeom prst="wedgeRectCallout">
            <a:avLst>
              <a:gd name="adj1" fmla="val -70509"/>
              <a:gd name="adj2" fmla="val -21366"/>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Recommendations</a:t>
            </a:r>
          </a:p>
        </p:txBody>
      </p:sp>
    </p:spTree>
    <p:extLst>
      <p:ext uri="{BB962C8B-B14F-4D97-AF65-F5344CB8AC3E}">
        <p14:creationId xmlns:p14="http://schemas.microsoft.com/office/powerpoint/2010/main" val="195779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37978" y="290991"/>
            <a:ext cx="9560518" cy="6412542"/>
          </a:xfrm>
          <a:prstGeom prst="rect">
            <a:avLst/>
          </a:prstGeom>
        </p:spPr>
      </p:pic>
      <p:sp>
        <p:nvSpPr>
          <p:cNvPr id="5" name="Rectangular Callout 2"/>
          <p:cNvSpPr/>
          <p:nvPr/>
        </p:nvSpPr>
        <p:spPr bwMode="auto">
          <a:xfrm>
            <a:off x="5587654" y="2411225"/>
            <a:ext cx="2589352" cy="593805"/>
          </a:xfrm>
          <a:prstGeom prst="wedgeRectCallout">
            <a:avLst>
              <a:gd name="adj1" fmla="val -116740"/>
              <a:gd name="adj2" fmla="val -123003"/>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Spelling Mistakes</a:t>
            </a:r>
          </a:p>
        </p:txBody>
      </p:sp>
    </p:spTree>
    <p:extLst>
      <p:ext uri="{BB962C8B-B14F-4D97-AF65-F5344CB8AC3E}">
        <p14:creationId xmlns:p14="http://schemas.microsoft.com/office/powerpoint/2010/main" val="200577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Typical Workflow</a:t>
            </a:r>
          </a:p>
        </p:txBody>
      </p:sp>
      <p:sp>
        <p:nvSpPr>
          <p:cNvPr id="4" name="Rectangle 3"/>
          <p:cNvSpPr/>
          <p:nvPr/>
        </p:nvSpPr>
        <p:spPr bwMode="auto">
          <a:xfrm>
            <a:off x="276327" y="2742407"/>
            <a:ext cx="2697506" cy="15319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5" name="Rectangle 4"/>
          <p:cNvSpPr/>
          <p:nvPr/>
        </p:nvSpPr>
        <p:spPr bwMode="auto">
          <a:xfrm>
            <a:off x="3206950" y="2742407"/>
            <a:ext cx="2697506" cy="15319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6" name="Rectangle 5"/>
          <p:cNvSpPr/>
          <p:nvPr/>
        </p:nvSpPr>
        <p:spPr bwMode="auto">
          <a:xfrm>
            <a:off x="6137574" y="2742407"/>
            <a:ext cx="2697506" cy="15319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7" name="Rectangle 6"/>
          <p:cNvSpPr/>
          <p:nvPr/>
        </p:nvSpPr>
        <p:spPr bwMode="auto">
          <a:xfrm>
            <a:off x="9068197" y="2742407"/>
            <a:ext cx="2697506" cy="15319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11" name="Right Arrow 10"/>
          <p:cNvSpPr/>
          <p:nvPr/>
        </p:nvSpPr>
        <p:spPr bwMode="auto">
          <a:xfrm>
            <a:off x="2890577" y="3175340"/>
            <a:ext cx="399629" cy="66605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Right Arrow 11"/>
          <p:cNvSpPr/>
          <p:nvPr/>
        </p:nvSpPr>
        <p:spPr bwMode="auto">
          <a:xfrm>
            <a:off x="5812692" y="3175340"/>
            <a:ext cx="399629" cy="66605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Right Arrow 12"/>
          <p:cNvSpPr/>
          <p:nvPr/>
        </p:nvSpPr>
        <p:spPr bwMode="auto">
          <a:xfrm>
            <a:off x="8782169" y="3175340"/>
            <a:ext cx="399629" cy="66605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545152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20545</TotalTime>
  <Words>1291</Words>
  <Application>Microsoft Office PowerPoint</Application>
  <PresentationFormat>Custom</PresentationFormat>
  <Paragraphs>211</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Arial</vt:lpstr>
      <vt:lpstr>Consolas</vt:lpstr>
      <vt:lpstr>Segoe UI</vt:lpstr>
      <vt:lpstr>Segoe UI Light</vt:lpstr>
      <vt:lpstr>Segoe UI Semilight</vt:lpstr>
      <vt:lpstr>Wingdings</vt:lpstr>
      <vt:lpstr>5-50129_AI_Immersion_Workshop_Template</vt:lpstr>
      <vt:lpstr>PowerPoint Presentation</vt:lpstr>
      <vt:lpstr>Azure Search</vt:lpstr>
      <vt:lpstr>PowerPoint Presentation</vt:lpstr>
      <vt:lpstr>PowerPoint Presentation</vt:lpstr>
      <vt:lpstr>PowerPoint Presentation</vt:lpstr>
      <vt:lpstr>PowerPoint Presentation</vt:lpstr>
      <vt:lpstr>PowerPoint Presentation</vt:lpstr>
      <vt:lpstr>PowerPoint Presentation</vt:lpstr>
      <vt:lpstr>Typical Workflow</vt:lpstr>
      <vt:lpstr>PowerPoint Presentation</vt:lpstr>
      <vt:lpstr>PowerPoint Presentation</vt:lpstr>
      <vt:lpstr>Linguistics</vt:lpstr>
      <vt:lpstr>PowerPoint Presentation</vt:lpstr>
      <vt:lpstr>Demo</vt:lpstr>
      <vt:lpstr>PowerPoint Presentation</vt:lpstr>
      <vt:lpstr>Custom relevance</vt:lpstr>
      <vt:lpstr>Synonyms (Preview)</vt:lpstr>
      <vt:lpstr>Demo</vt:lpstr>
      <vt:lpstr>Cater to the Long Tail Search</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Search</dc:title>
  <dc:subject>&lt;Speech title here&gt;</dc:subject>
  <dc:creator>Liam Cavanagh</dc:creator>
  <cp:keywords>AI Immersion Workshop</cp:keywords>
  <dc:description>Template: Mitchell Derrey, Silver Fox Productions_x000d_
Formatting: _x000d_
Audience Type:</dc:description>
  <cp:lastModifiedBy>Liam Cavanagh</cp:lastModifiedBy>
  <cp:revision>514</cp:revision>
  <dcterms:created xsi:type="dcterms:W3CDTF">2014-06-10T19:28:25Z</dcterms:created>
  <dcterms:modified xsi:type="dcterms:W3CDTF">2017-05-09T20:15:17Z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liamca@microsoft.com</vt:lpwstr>
  </property>
  <property fmtid="{D5CDD505-2E9C-101B-9397-08002B2CF9AE}" pid="15" name="MSIP_Label_f42aa342-8706-4288-bd11-ebb85995028c_SetDate">
    <vt:lpwstr>2017-04-28T09:50:51.5851054-07:00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