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0"/>
  </p:notesMasterIdLst>
  <p:handoutMasterIdLst>
    <p:handoutMasterId r:id="rId21"/>
  </p:handoutMasterIdLst>
  <p:sldIdLst>
    <p:sldId id="1485" r:id="rId5"/>
    <p:sldId id="1519" r:id="rId6"/>
    <p:sldId id="1549" r:id="rId7"/>
    <p:sldId id="1553" r:id="rId8"/>
    <p:sldId id="1554" r:id="rId9"/>
    <p:sldId id="1556" r:id="rId10"/>
    <p:sldId id="1557" r:id="rId11"/>
    <p:sldId id="1555" r:id="rId12"/>
    <p:sldId id="1558" r:id="rId13"/>
    <p:sldId id="1560" r:id="rId14"/>
    <p:sldId id="1561" r:id="rId15"/>
    <p:sldId id="1565" r:id="rId16"/>
    <p:sldId id="1562" r:id="rId17"/>
    <p:sldId id="1563" r:id="rId18"/>
    <p:sldId id="1532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I Immersion Workshop Template" id="{A073DAE3-B461-442F-A3D3-6642BD875E45}">
          <p14:sldIdLst>
            <p14:sldId id="1485"/>
            <p14:sldId id="1519"/>
            <p14:sldId id="1549"/>
            <p14:sldId id="1553"/>
            <p14:sldId id="1554"/>
            <p14:sldId id="1556"/>
            <p14:sldId id="1557"/>
            <p14:sldId id="1555"/>
            <p14:sldId id="1558"/>
            <p14:sldId id="1560"/>
            <p14:sldId id="1561"/>
            <p14:sldId id="1565"/>
            <p14:sldId id="1562"/>
            <p14:sldId id="1563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83989" autoAdjust="0"/>
  </p:normalViewPr>
  <p:slideViewPr>
    <p:cSldViewPr>
      <p:cViewPr varScale="1">
        <p:scale>
          <a:sx n="62" d="100"/>
          <a:sy n="62" d="100"/>
        </p:scale>
        <p:origin x="420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81" d="100"/>
          <a:sy n="81" d="100"/>
        </p:scale>
        <p:origin x="2826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AI Immersion Workshop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5/7/2017 1:41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AI Immersion Workshop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8B44C4B-E218-4158-810E-47EF8FD635FD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7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09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16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7F603A-779F-4101-9B83-C34650C566A7}" type="datetime8">
              <a:rPr lang="en-US" smtClean="0"/>
              <a:t>5/8/2017 12:08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1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0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AI Immersion Workshop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5/7/2017 1:40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683C9CD-37C6-4B53-B210-CC8F66F9049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AI Immersion Workshop</a:t>
            </a:r>
          </a:p>
        </p:txBody>
      </p:sp>
    </p:spTree>
    <p:extLst>
      <p:ext uri="{BB962C8B-B14F-4D97-AF65-F5344CB8AC3E}">
        <p14:creationId xmlns:p14="http://schemas.microsoft.com/office/powerpoint/2010/main" val="427467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1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3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3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3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AI Immersion Workshop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5/7/2017 1:40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46861" y="1654778"/>
            <a:ext cx="11089614" cy="39897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 bwMode="auto">
          <a:xfrm>
            <a:off x="1112837" y="1654778"/>
            <a:ext cx="7162800" cy="4038600"/>
          </a:xfrm>
          <a:prstGeom prst="rect">
            <a:avLst/>
          </a:prstGeom>
          <a:gradFill>
            <a:gsLst>
              <a:gs pos="44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 userDrawn="1"/>
        </p:nvSpPr>
        <p:spPr bwMode="black">
          <a:xfrm>
            <a:off x="294215" y="2659062"/>
            <a:ext cx="11887200" cy="1126462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AI Immersion Workshop</a:t>
            </a:r>
          </a:p>
        </p:txBody>
      </p:sp>
      <p:sp>
        <p:nvSpPr>
          <p:cNvPr id="12" name="TextBox 11"/>
          <p:cNvSpPr txBox="1"/>
          <p:nvPr userDrawn="1"/>
        </p:nvSpPr>
        <p:spPr bwMode="black">
          <a:xfrm>
            <a:off x="294215" y="3649662"/>
            <a:ext cx="10195024" cy="738664"/>
          </a:xfrm>
          <a:prstGeom prst="rect">
            <a:avLst/>
          </a:prstGeom>
          <a:noFill/>
        </p:spPr>
        <p:txBody>
          <a:bodyPr wrap="square" lIns="137160" tIns="146304" rIns="13716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May 9, 2017</a:t>
            </a:r>
            <a:r>
              <a:rPr lang="en-US" sz="3200" baseline="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3200" dirty="0">
                <a:gradFill>
                  <a:gsLst>
                    <a:gs pos="5435">
                      <a:schemeClr val="tx1"/>
                    </a:gs>
                    <a:gs pos="15000">
                      <a:schemeClr val="tx1"/>
                    </a:gs>
                  </a:gsLst>
                  <a:lin ang="5400000" scaled="0"/>
                </a:gradFill>
                <a:latin typeface="Segoe UI Light"/>
              </a:rPr>
              <a:t>| W Seattle Hotel, Seattle, WA</a:t>
            </a:r>
          </a:p>
        </p:txBody>
      </p: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2280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69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68308" y="479425"/>
            <a:ext cx="1448129" cy="310896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125677"/>
            <a:ext cx="7315199" cy="1828786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60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4872215"/>
            <a:ext cx="73151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6266" y="0"/>
            <a:ext cx="6120209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73151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475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476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4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GPU Virtual Machines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4641" y="1740465"/>
          <a:ext cx="8321010" cy="40622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4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29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NC6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NC12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NC24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NC24r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Cores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 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12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24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24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GPU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r>
                        <a:rPr lang="en-US" sz="1600" baseline="0" dirty="0">
                          <a:latin typeface="+mj-lt"/>
                        </a:rPr>
                        <a:t> K80 GPU (1/2 Physical Card)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 K80 GPUs (1 Physical Card)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4 K80 GPUs (2 Physical Cards)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4 K80 GPUs (2 Physical Cards)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Memory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56 GB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112 GB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224 GB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224 GB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Disk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~380 GB SSD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~680 GB SSD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~1.5 TB SSD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~1.5 TB SSD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Network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Azure Network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Azure Network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marL="0" marR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Azure Network</a:t>
                      </a:r>
                    </a:p>
                  </a:txBody>
                  <a:tcPr marL="78623" marR="78623" marT="39311" marB="393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InfiniBand</a:t>
                      </a:r>
                    </a:p>
                  </a:txBody>
                  <a:tcPr marL="78623" marR="78623" marT="39311" marB="393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 descr="http://images.nvidia.com/content/tesla/images/tesla-3-qua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028" y="2566665"/>
            <a:ext cx="33051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96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VM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81" y="321643"/>
            <a:ext cx="6036917" cy="6215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639" y="2034238"/>
            <a:ext cx="521208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Comprehensive cloud based Data Science Environment to empower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3423375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3263" y="662653"/>
            <a:ext cx="7315199" cy="1828786"/>
          </a:xfrm>
        </p:spPr>
        <p:txBody>
          <a:bodyPr/>
          <a:lstStyle/>
          <a:p>
            <a:r>
              <a:rPr lang="en-US" dirty="0"/>
              <a:t>Hands-on and Demos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BE6246-9A1E-42BB-B6FA-B0AEFBF137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4703" y="1759921"/>
            <a:ext cx="6034974" cy="48813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OpenCV</a:t>
            </a:r>
          </a:p>
          <a:p>
            <a:r>
              <a:rPr lang="en-US" dirty="0"/>
              <a:t>Single GPU</a:t>
            </a:r>
          </a:p>
          <a:p>
            <a:r>
              <a:rPr lang="en-US" dirty="0"/>
              <a:t>Multiple GPUs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DIGITS</a:t>
            </a:r>
          </a:p>
          <a:p>
            <a:r>
              <a:rPr lang="en-US" dirty="0" err="1"/>
              <a:t>TensorBoard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DE3032-AAE8-4932-9BCD-3480FC178D0C}"/>
              </a:ext>
            </a:extLst>
          </p:cNvPr>
          <p:cNvSpPr txBox="1">
            <a:spLocks/>
          </p:cNvSpPr>
          <p:nvPr/>
        </p:nvSpPr>
        <p:spPr>
          <a:xfrm>
            <a:off x="274702" y="1211287"/>
            <a:ext cx="11888787" cy="332398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Lightweight containers (vs VMs)</a:t>
            </a:r>
          </a:p>
          <a:p>
            <a:r>
              <a:rPr lang="en-US" dirty="0"/>
              <a:t>Shared OS kernel</a:t>
            </a:r>
          </a:p>
          <a:p>
            <a:r>
              <a:rPr lang="en-US" dirty="0"/>
              <a:t>Provides resource isolation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D68A3-6BB7-41F0-801A-312F6EC0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579" y="3111276"/>
            <a:ext cx="7081889" cy="28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020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Docker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ADE3032-AAE8-4932-9BCD-3480FC178D0C}"/>
              </a:ext>
            </a:extLst>
          </p:cNvPr>
          <p:cNvSpPr txBox="1">
            <a:spLocks/>
          </p:cNvSpPr>
          <p:nvPr/>
        </p:nvSpPr>
        <p:spPr>
          <a:xfrm>
            <a:off x="274702" y="1211287"/>
            <a:ext cx="11888787" cy="332398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Container needs driver, GPU device(s)</a:t>
            </a:r>
          </a:p>
        </p:txBody>
      </p:sp>
      <p:pic>
        <p:nvPicPr>
          <p:cNvPr id="1026" name="Picture 2" descr="https://cloud.githubusercontent.com/assets/3028125/12213714/5b208976-b632-11e5-8406-38d379ec46aa.png">
            <a:extLst>
              <a:ext uri="{FF2B5EF4-FFF2-40B4-BE49-F238E27FC236}">
                <a16:creationId xmlns:a16="http://schemas.microsoft.com/office/drawing/2014/main" id="{288DA7E6-44D0-471A-8863-0ACD0A1D8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89" y="2171729"/>
            <a:ext cx="49720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6317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GPU Data Science Virtual Machine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7680877" cy="1828007"/>
          </a:xfrm>
        </p:spPr>
        <p:txBody>
          <a:bodyPr/>
          <a:lstStyle/>
          <a:p>
            <a:r>
              <a:rPr lang="en-US" dirty="0"/>
              <a:t>Paul Shealy (Senior Software Engineer)</a:t>
            </a:r>
          </a:p>
          <a:p>
            <a:r>
              <a:rPr lang="en-US" dirty="0"/>
              <a:t>Gopi Kumar (Principal Program Manager)</a:t>
            </a:r>
          </a:p>
          <a:p>
            <a:r>
              <a:rPr lang="en-US" dirty="0"/>
              <a:t>Data Group, </a:t>
            </a:r>
          </a:p>
          <a:p>
            <a:r>
              <a:rPr lang="en-US" dirty="0"/>
              <a:t>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005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Goals</a:t>
            </a:r>
            <a:br>
              <a:rPr lang="en-US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881336"/>
          </a:xfrm>
        </p:spPr>
        <p:txBody>
          <a:bodyPr/>
          <a:lstStyle/>
          <a:p>
            <a:r>
              <a:rPr lang="en-US" dirty="0"/>
              <a:t>Motivation for GPU</a:t>
            </a:r>
          </a:p>
          <a:p>
            <a:pPr lvl="1"/>
            <a:r>
              <a:rPr lang="en-US" dirty="0"/>
              <a:t>What are GPUs?</a:t>
            </a:r>
          </a:p>
          <a:p>
            <a:pPr lvl="1"/>
            <a:r>
              <a:rPr lang="en-US" dirty="0"/>
              <a:t>Why GPUs for deep learning?</a:t>
            </a:r>
          </a:p>
          <a:p>
            <a:r>
              <a:rPr lang="en-US" dirty="0"/>
              <a:t>Introduction to Azure GPU DSVMs</a:t>
            </a:r>
          </a:p>
          <a:p>
            <a:pPr lvl="1"/>
            <a:r>
              <a:rPr lang="en-US" dirty="0"/>
              <a:t>Understand the GPU hardware offering</a:t>
            </a:r>
          </a:p>
          <a:p>
            <a:pPr lvl="1"/>
            <a:r>
              <a:rPr lang="en-US" dirty="0"/>
              <a:t>Learn about DSVM</a:t>
            </a:r>
          </a:p>
          <a:p>
            <a:pPr lvl="1"/>
            <a:r>
              <a:rPr lang="en-US" dirty="0"/>
              <a:t>Scaling from one GPU to multiple GPUs</a:t>
            </a:r>
          </a:p>
          <a:p>
            <a:r>
              <a:rPr lang="en-US" dirty="0"/>
              <a:t>GPU Tools: Hands-on and demos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GPUs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8" y="3131506"/>
            <a:ext cx="5007305" cy="36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42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GPU?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5558445"/>
          </a:xfrm>
        </p:spPr>
        <p:txBody>
          <a:bodyPr/>
          <a:lstStyle/>
          <a:p>
            <a:r>
              <a:rPr lang="en-US" dirty="0"/>
              <a:t>Big Data, Simulation needs lots of raw computing</a:t>
            </a:r>
          </a:p>
          <a:p>
            <a:r>
              <a:rPr lang="en-US" dirty="0"/>
              <a:t>Single Core CPU performance limits</a:t>
            </a:r>
          </a:p>
          <a:p>
            <a:r>
              <a:rPr lang="en-US" dirty="0"/>
              <a:t>Multi Core CPUs still under 40 (mostly)</a:t>
            </a:r>
          </a:p>
          <a:p>
            <a:r>
              <a:rPr lang="en-US" dirty="0"/>
              <a:t>Solution:</a:t>
            </a:r>
          </a:p>
          <a:p>
            <a:pPr lvl="2"/>
            <a:r>
              <a:rPr lang="en-US" dirty="0"/>
              <a:t>Scale Out  =&gt; Distributed Computing</a:t>
            </a:r>
          </a:p>
          <a:p>
            <a:pPr lvl="2"/>
            <a:r>
              <a:rPr lang="en-US" dirty="0"/>
              <a:t>Scale Up =&gt; Increase cores</a:t>
            </a:r>
          </a:p>
          <a:p>
            <a:r>
              <a:rPr lang="en-US" dirty="0"/>
              <a:t>GPUs</a:t>
            </a:r>
          </a:p>
          <a:p>
            <a:pPr lvl="2"/>
            <a:r>
              <a:rPr lang="en-US" dirty="0"/>
              <a:t>Long history with Graphic Acceleration</a:t>
            </a:r>
          </a:p>
          <a:p>
            <a:pPr lvl="2"/>
            <a:r>
              <a:rPr lang="en-US" dirty="0"/>
              <a:t>Extend to Compute Acceleration </a:t>
            </a:r>
          </a:p>
          <a:p>
            <a:pPr lvl="2"/>
            <a:r>
              <a:rPr lang="en-US" dirty="0"/>
              <a:t>Lots and Lots of Cores</a:t>
            </a:r>
          </a:p>
          <a:p>
            <a:pPr lvl="2"/>
            <a:r>
              <a:rPr lang="en-US" dirty="0"/>
              <a:t>Fast </a:t>
            </a:r>
            <a:r>
              <a:rPr lang="en-US" dirty="0" err="1"/>
              <a:t>Vectorized</a:t>
            </a:r>
            <a:r>
              <a:rPr lang="en-US" dirty="0"/>
              <a:t> Operations =&gt; SIMD</a:t>
            </a:r>
          </a:p>
        </p:txBody>
      </p:sp>
    </p:spTree>
    <p:extLst>
      <p:ext uri="{BB962C8B-B14F-4D97-AF65-F5344CB8AC3E}">
        <p14:creationId xmlns:p14="http://schemas.microsoft.com/office/powerpoint/2010/main" val="34895883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2" y="1260382"/>
            <a:ext cx="4663389" cy="4771403"/>
          </a:xfrm>
          <a:prstGeom prst="rect">
            <a:avLst/>
          </a:prstGeom>
        </p:spPr>
      </p:pic>
      <p:pic>
        <p:nvPicPr>
          <p:cNvPr id="1026" name="Picture 2" descr="http://img.hexus.net/v2/cpu/intel/Haswell/4770K/HVK/haswell-02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530" y="1286803"/>
            <a:ext cx="7277164" cy="468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767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65" y="205458"/>
            <a:ext cx="9296634" cy="66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65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anandtech.com/doci/8729/TK80Per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8" y="479775"/>
            <a:ext cx="11256821" cy="633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553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the power of GPU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323987"/>
          </a:xfrm>
        </p:spPr>
        <p:txBody>
          <a:bodyPr/>
          <a:lstStyle/>
          <a:p>
            <a:r>
              <a:rPr lang="en-US" dirty="0"/>
              <a:t>Direct GPU Programming</a:t>
            </a:r>
          </a:p>
          <a:p>
            <a:pPr lvl="1"/>
            <a:r>
              <a:rPr lang="en-US" dirty="0"/>
              <a:t>CUDA Toolkit</a:t>
            </a:r>
          </a:p>
          <a:p>
            <a:r>
              <a:rPr lang="en-US" dirty="0"/>
              <a:t> GPU Libraries</a:t>
            </a:r>
          </a:p>
          <a:p>
            <a:pPr lvl="1"/>
            <a:r>
              <a:rPr lang="en-US" dirty="0" err="1"/>
              <a:t>cuDNN</a:t>
            </a:r>
            <a:r>
              <a:rPr lang="en-US" dirty="0"/>
              <a:t>, </a:t>
            </a:r>
            <a:r>
              <a:rPr lang="en-US" dirty="0" err="1"/>
              <a:t>cuFFT</a:t>
            </a:r>
            <a:r>
              <a:rPr lang="en-US" dirty="0"/>
              <a:t>, </a:t>
            </a:r>
            <a:r>
              <a:rPr lang="en-US" dirty="0" err="1"/>
              <a:t>cuBLAS</a:t>
            </a:r>
            <a:endParaRPr lang="en-US" dirty="0"/>
          </a:p>
          <a:p>
            <a:r>
              <a:rPr lang="en-US" dirty="0"/>
              <a:t>GPU Accelerated Applications</a:t>
            </a:r>
          </a:p>
          <a:p>
            <a:pPr lvl="1"/>
            <a:r>
              <a:rPr lang="en-US" dirty="0"/>
              <a:t>CNTK, Microsoft ML, </a:t>
            </a:r>
            <a:r>
              <a:rPr lang="en-US" dirty="0" err="1"/>
              <a:t>Tensorflow</a:t>
            </a:r>
            <a:r>
              <a:rPr lang="en-US" dirty="0"/>
              <a:t>, Caffe etc.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875797" y="1485604"/>
            <a:ext cx="0" cy="2743170"/>
          </a:xfrm>
          <a:prstGeom prst="straightConnector1">
            <a:avLst/>
          </a:prstGeom>
          <a:ln>
            <a:solidFill>
              <a:schemeClr val="tx1"/>
            </a:solidFill>
            <a:headEnd type="non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521699" y="1485604"/>
            <a:ext cx="0" cy="2651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78529" y="4358675"/>
            <a:ext cx="192180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Productivity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4337" y="4358675"/>
            <a:ext cx="134953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653" y="5783237"/>
            <a:ext cx="10796610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Compute Acceleration unlike graphic acceleration is not transparent</a:t>
            </a:r>
          </a:p>
        </p:txBody>
      </p:sp>
    </p:spTree>
    <p:extLst>
      <p:ext uri="{BB962C8B-B14F-4D97-AF65-F5344CB8AC3E}">
        <p14:creationId xmlns:p14="http://schemas.microsoft.com/office/powerpoint/2010/main" val="41503114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29_AI_Immersion_Workshop_Template">
  <a:themeElements>
    <a:clrScheme name="AI Immersion Workshop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0000"/>
      </a:accent2>
      <a:accent3>
        <a:srgbClr val="505050"/>
      </a:accent3>
      <a:accent4>
        <a:srgbClr val="737373"/>
      </a:accent4>
      <a:accent5>
        <a:srgbClr val="00BCF2"/>
      </a:accent5>
      <a:accent6>
        <a:srgbClr val="002050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Immersion_Template_16x9.potx" id="{1411D15E-2C6A-4931-B0C2-619D387D68BB}" vid="{D0D55ECE-B2EF-4CFB-90C5-2A41005C4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0" ma:contentTypeDescription="Create a new document." ma:contentTypeScope="" ma:versionID="82c3ea0a41e419028295de45840ac1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2e60de00df205aa164b5c7d26abd1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414C32-2505-40FC-BFD5-11C2BE67FE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22109</TotalTime>
  <Words>796</Words>
  <Application>Microsoft Office PowerPoint</Application>
  <PresentationFormat>Custom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Segoe UI Semilight</vt:lpstr>
      <vt:lpstr>Wingdings</vt:lpstr>
      <vt:lpstr>5-50129_AI_Immersion_Workshop_Template</vt:lpstr>
      <vt:lpstr>PowerPoint Presentation</vt:lpstr>
      <vt:lpstr>Introduction to GPU Data Science Virtual Machine</vt:lpstr>
      <vt:lpstr>Session Goals </vt:lpstr>
      <vt:lpstr>Motivation for GPUs</vt:lpstr>
      <vt:lpstr>Why GPU?</vt:lpstr>
      <vt:lpstr>PowerPoint Presentation</vt:lpstr>
      <vt:lpstr>PowerPoint Presentation</vt:lpstr>
      <vt:lpstr>PowerPoint Presentation</vt:lpstr>
      <vt:lpstr>Leveraging the power of GPU</vt:lpstr>
      <vt:lpstr>Azure GPU Virtual Machines</vt:lpstr>
      <vt:lpstr>Data Science VM</vt:lpstr>
      <vt:lpstr>Hands-on and Demos</vt:lpstr>
      <vt:lpstr>Docker</vt:lpstr>
      <vt:lpstr>NVIDIA Docker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&lt;Presentation title here&gt;</dc:title>
  <dc:subject>&lt;Speech title here&gt;</dc:subject>
  <dc:creator>&lt;Speaker name here&gt;</dc:creator>
  <cp:keywords>AI Immersion Workshop</cp:keywords>
  <dc:description>Template: Mitchell Derrey, Silver Fox Productions_x000d_
Formatting: _x000d_
Audience Type:</dc:description>
  <cp:lastModifiedBy>Paul Shealy</cp:lastModifiedBy>
  <cp:revision>532</cp:revision>
  <dcterms:created xsi:type="dcterms:W3CDTF">2014-06-10T19:28:25Z</dcterms:created>
  <dcterms:modified xsi:type="dcterms:W3CDTF">2017-05-08T21:34:39Z</dcterms:modified>
  <cp:category>AI Immersion Workshop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SetBy">
    <vt:lpwstr>gokuma@microsoft.com</vt:lpwstr>
  </property>
  <property fmtid="{D5CDD505-2E9C-101B-9397-08002B2CF9AE}" pid="15" name="MSIP_Label_f42aa342-8706-4288-bd11-ebb85995028c_SetDate">
    <vt:lpwstr>2017-04-28T10:59:58.6569942-07:00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