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56" r:id="rId3"/>
    <p:sldId id="265" r:id="rId5"/>
    <p:sldId id="267" r:id="rId6"/>
    <p:sldId id="268" r:id="rId7"/>
    <p:sldId id="269" r:id="rId8"/>
    <p:sldId id="270" r:id="rId9"/>
    <p:sldId id="271" r:id="rId10"/>
    <p:sldId id="272" r:id="rId11"/>
    <p:sldId id="282" r:id="rId12"/>
    <p:sldId id="283" r:id="rId13"/>
    <p:sldId id="284" r:id="rId14"/>
    <p:sldId id="285" r:id="rId15"/>
    <p:sldId id="286" r:id="rId16"/>
    <p:sldId id="287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88" r:id="rId26"/>
    <p:sldId id="289" r:id="rId27"/>
    <p:sldId id="290" r:id="rId28"/>
    <p:sldId id="300" r:id="rId29"/>
    <p:sldId id="301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2" r:id="rId39"/>
    <p:sldId id="313" r:id="rId40"/>
    <p:sldId id="314" r:id="rId41"/>
    <p:sldId id="26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4.png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image" Target="../media/image5.png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7.xml"/><Relationship Id="rId2" Type="http://schemas.openxmlformats.org/officeDocument/2006/relationships/image" Target="../media/image6.png"/><Relationship Id="rId1" Type="http://schemas.openxmlformats.org/officeDocument/2006/relationships/tags" Target="../tags/tag11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image" Target="../media/image7.png"/><Relationship Id="rId1" Type="http://schemas.openxmlformats.org/officeDocument/2006/relationships/tags" Target="../tags/tag1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image" Target="../media/image11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3.xml"/><Relationship Id="rId2" Type="http://schemas.openxmlformats.org/officeDocument/2006/relationships/image" Target="../media/image12.png"/><Relationship Id="rId1" Type="http://schemas.openxmlformats.org/officeDocument/2006/relationships/tags" Target="../tags/tag13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5.xml"/><Relationship Id="rId2" Type="http://schemas.openxmlformats.org/officeDocument/2006/relationships/image" Target="../media/image13.png"/><Relationship Id="rId1" Type="http://schemas.openxmlformats.org/officeDocument/2006/relationships/tags" Target="../tags/tag134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14.png"/><Relationship Id="rId1" Type="http://schemas.openxmlformats.org/officeDocument/2006/relationships/tags" Target="../tags/tag13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9.xml"/><Relationship Id="rId2" Type="http://schemas.openxmlformats.org/officeDocument/2006/relationships/image" Target="../media/image15.png"/><Relationship Id="rId1" Type="http://schemas.openxmlformats.org/officeDocument/2006/relationships/tags" Target="../tags/tag13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16.png"/><Relationship Id="rId1" Type="http://schemas.openxmlformats.org/officeDocument/2006/relationships/tags" Target="../tags/tag14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3.xml"/><Relationship Id="rId2" Type="http://schemas.openxmlformats.org/officeDocument/2006/relationships/image" Target="../media/image17.png"/><Relationship Id="rId1" Type="http://schemas.openxmlformats.org/officeDocument/2006/relationships/tags" Target="../tags/tag14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18.png"/><Relationship Id="rId1" Type="http://schemas.openxmlformats.org/officeDocument/2006/relationships/tags" Target="../tags/tag14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19.png"/><Relationship Id="rId1" Type="http://schemas.openxmlformats.org/officeDocument/2006/relationships/tags" Target="../tags/tag146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20.png"/><Relationship Id="rId1" Type="http://schemas.openxmlformats.org/officeDocument/2006/relationships/tags" Target="../tags/tag148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21.png"/><Relationship Id="rId1" Type="http://schemas.openxmlformats.org/officeDocument/2006/relationships/tags" Target="../tags/tag150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22.png"/><Relationship Id="rId1" Type="http://schemas.openxmlformats.org/officeDocument/2006/relationships/tags" Target="../tags/tag15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image" Target="../media/image23.png"/><Relationship Id="rId1" Type="http://schemas.openxmlformats.org/officeDocument/2006/relationships/tags" Target="../tags/tag154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24.png"/><Relationship Id="rId1" Type="http://schemas.openxmlformats.org/officeDocument/2006/relationships/tags" Target="../tags/tag156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3" Type="http://schemas.openxmlformats.org/officeDocument/2006/relationships/image" Target="../media/image1.wdp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image" Target="../media/image3.png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Drools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学习笔记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JBoss Drools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820" y="1247140"/>
            <a:ext cx="8754745" cy="504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Drools</a:t>
            </a:r>
            <a:r>
              <a:t>组成模块</a:t>
            </a: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390" y="1406525"/>
            <a:ext cx="9620250" cy="4819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Drools5.x</a:t>
            </a:r>
            <a:r>
              <a:t>特性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1200"/>
              <a:t>声明式业务规则</a:t>
            </a:r>
            <a:endParaRPr lang="zh-CN" altLang="en-US" sz="1200"/>
          </a:p>
          <a:p>
            <a:pPr lvl="1"/>
            <a:r>
              <a:rPr lang="zh-CN" altLang="en-US" sz="1200"/>
              <a:t>避免硬编码业务逻辑到应用</a:t>
            </a:r>
            <a:endParaRPr lang="zh-CN" altLang="en-US" sz="1200"/>
          </a:p>
          <a:p>
            <a:pPr lvl="1"/>
            <a:r>
              <a:rPr lang="en-US" altLang="zh-CN" sz="1200"/>
              <a:t>rule</a:t>
            </a:r>
            <a:r>
              <a:rPr sz="1200"/>
              <a:t>可以随时改变，而不需要改变</a:t>
            </a:r>
            <a:r>
              <a:rPr lang="en-US" altLang="zh-CN" sz="1200"/>
              <a:t>java</a:t>
            </a:r>
            <a:r>
              <a:rPr sz="1200"/>
              <a:t>代码和重新编译</a:t>
            </a:r>
            <a:endParaRPr sz="1200"/>
          </a:p>
          <a:p>
            <a:pPr lvl="1"/>
            <a:r>
              <a:rPr sz="1200"/>
              <a:t>能解决复杂问题，易于整合</a:t>
            </a:r>
            <a:endParaRPr sz="1200"/>
          </a:p>
          <a:p>
            <a:pPr lvl="0"/>
            <a:r>
              <a:rPr lang="en-US" altLang="zh-CN" sz="1200"/>
              <a:t>Eclipse Rule Designer</a:t>
            </a:r>
            <a:endParaRPr lang="en-US" altLang="zh-CN" sz="1200"/>
          </a:p>
          <a:p>
            <a:pPr lvl="1"/>
            <a:r>
              <a:rPr lang="en-US" altLang="zh-CN" sz="1200"/>
              <a:t>Rule</a:t>
            </a:r>
            <a:r>
              <a:rPr sz="1200"/>
              <a:t>创建向导</a:t>
            </a:r>
            <a:endParaRPr sz="1200"/>
          </a:p>
          <a:p>
            <a:pPr lvl="1"/>
            <a:r>
              <a:rPr sz="1200"/>
              <a:t>语法编辑（自动补全，颜色区别）</a:t>
            </a:r>
            <a:endParaRPr sz="1200"/>
          </a:p>
          <a:p>
            <a:pPr lvl="1"/>
            <a:r>
              <a:rPr sz="1200"/>
              <a:t>调试：</a:t>
            </a:r>
            <a:r>
              <a:rPr lang="en-US" altLang="zh-CN" sz="1200"/>
              <a:t>audit log</a:t>
            </a:r>
            <a:r>
              <a:rPr sz="1200"/>
              <a:t>，</a:t>
            </a:r>
            <a:r>
              <a:rPr lang="en-US" altLang="zh-CN" sz="1200"/>
              <a:t>working memory view</a:t>
            </a:r>
            <a:r>
              <a:rPr sz="1200"/>
              <a:t>，</a:t>
            </a:r>
            <a:r>
              <a:rPr lang="en-US" altLang="zh-CN" sz="1200"/>
              <a:t>agenda view</a:t>
            </a:r>
            <a:endParaRPr lang="en-US" altLang="zh-CN" sz="1200"/>
          </a:p>
          <a:p>
            <a:pPr lvl="0"/>
            <a:r>
              <a:rPr sz="1200"/>
              <a:t>多种规则</a:t>
            </a:r>
            <a:endParaRPr sz="1200"/>
          </a:p>
          <a:p>
            <a:pPr lvl="1"/>
            <a:r>
              <a:rPr lang="en-US" altLang="zh-CN" sz="1200"/>
              <a:t>DRL</a:t>
            </a:r>
            <a:endParaRPr lang="en-US" altLang="zh-CN" sz="1200"/>
          </a:p>
          <a:p>
            <a:pPr lvl="1"/>
            <a:r>
              <a:rPr lang="en-US" altLang="zh-CN" sz="1200"/>
              <a:t>DSL</a:t>
            </a:r>
            <a:endParaRPr lang="en-US" altLang="zh-CN" sz="1200"/>
          </a:p>
          <a:p>
            <a:pPr lvl="1"/>
            <a:r>
              <a:rPr lang="en-US" altLang="zh-CN" sz="1200"/>
              <a:t>Decision tables </a:t>
            </a:r>
            <a:r>
              <a:rPr sz="1200"/>
              <a:t>电子表格</a:t>
            </a:r>
            <a:endParaRPr sz="1200"/>
          </a:p>
          <a:p>
            <a:pPr lvl="1"/>
            <a:r>
              <a:rPr lang="en-US" altLang="zh-CN" sz="1200"/>
              <a:t>XML</a:t>
            </a:r>
            <a:endParaRPr lang="en-US" altLang="zh-CN" sz="120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Drools IDE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1200"/>
              <a:t>Eclipse</a:t>
            </a:r>
            <a:r>
              <a:rPr sz="1200"/>
              <a:t>支持</a:t>
            </a:r>
            <a:r>
              <a:rPr lang="en-US" altLang="zh-CN" sz="1200"/>
              <a:t>DRL</a:t>
            </a:r>
            <a:r>
              <a:rPr sz="1200"/>
              <a:t>文件格式</a:t>
            </a:r>
            <a:endParaRPr sz="1200"/>
          </a:p>
          <a:p>
            <a:pPr lvl="1"/>
            <a:r>
              <a:rPr sz="1200"/>
              <a:t>语法颜色标记</a:t>
            </a:r>
            <a:r>
              <a:rPr lang="en-US" altLang="zh-CN" sz="1200"/>
              <a:t>	</a:t>
            </a:r>
            <a:endParaRPr lang="en-US" altLang="zh-CN" sz="1200"/>
          </a:p>
          <a:p>
            <a:pPr lvl="1"/>
            <a:r>
              <a:rPr sz="1200"/>
              <a:t>验证</a:t>
            </a:r>
            <a:endParaRPr sz="1200"/>
          </a:p>
          <a:p>
            <a:pPr lvl="1"/>
            <a:r>
              <a:rPr sz="1200"/>
              <a:t>智能感知</a:t>
            </a:r>
            <a:endParaRPr sz="1200"/>
          </a:p>
          <a:p>
            <a:pPr lvl="1"/>
            <a:r>
              <a:rPr sz="1200"/>
              <a:t>大纲视图</a:t>
            </a:r>
            <a:endParaRPr sz="1200"/>
          </a:p>
          <a:p>
            <a:pPr lvl="0"/>
            <a:r>
              <a:rPr sz="1200"/>
              <a:t>调试视图</a:t>
            </a:r>
            <a:endParaRPr sz="1200"/>
          </a:p>
          <a:p>
            <a:pPr lvl="1"/>
            <a:r>
              <a:rPr lang="en-US" altLang="zh-CN" sz="1200"/>
              <a:t>Working Memory </a:t>
            </a:r>
            <a:endParaRPr lang="en-US" altLang="zh-CN" sz="1200"/>
          </a:p>
          <a:p>
            <a:pPr lvl="1"/>
            <a:r>
              <a:rPr lang="en-US" altLang="zh-CN" sz="1200"/>
              <a:t>Globals</a:t>
            </a:r>
            <a:endParaRPr lang="en-US" altLang="zh-CN" sz="1200"/>
          </a:p>
          <a:p>
            <a:pPr lvl="1"/>
            <a:r>
              <a:rPr lang="en-US" altLang="zh-CN" sz="1200"/>
              <a:t>Agenda</a:t>
            </a:r>
            <a:endParaRPr lang="en-US" altLang="zh-CN" sz="1200"/>
          </a:p>
          <a:p>
            <a:pPr lvl="1"/>
            <a:r>
              <a:rPr lang="en-US" altLang="zh-CN" sz="1200"/>
              <a:t>Audit</a:t>
            </a:r>
            <a:endParaRPr sz="1200"/>
          </a:p>
          <a:p>
            <a:pPr lvl="0"/>
            <a:r>
              <a:rPr sz="1200"/>
              <a:t>断点</a:t>
            </a:r>
            <a:endParaRPr sz="1200"/>
          </a:p>
          <a:p>
            <a:pPr lvl="0"/>
            <a:r>
              <a:rPr lang="en-US" altLang="zh-CN" sz="1200"/>
              <a:t>RETE</a:t>
            </a:r>
            <a:r>
              <a:rPr sz="1200"/>
              <a:t>网络视图</a:t>
            </a:r>
            <a:endParaRPr sz="1200"/>
          </a:p>
          <a:p>
            <a:pPr lvl="0"/>
            <a:r>
              <a:rPr sz="1200"/>
              <a:t>新</a:t>
            </a:r>
            <a:r>
              <a:rPr lang="en-US" altLang="zh-CN" sz="1200"/>
              <a:t>project</a:t>
            </a:r>
            <a:r>
              <a:rPr sz="1200"/>
              <a:t>和</a:t>
            </a:r>
            <a:r>
              <a:rPr lang="en-US" altLang="zh-CN" sz="1200"/>
              <a:t>rule</a:t>
            </a:r>
            <a:r>
              <a:rPr sz="1200"/>
              <a:t>向导</a:t>
            </a:r>
            <a:endParaRPr sz="1200"/>
          </a:p>
          <a:p>
            <a:pPr lvl="0"/>
            <a:r>
              <a:rPr sz="1200"/>
              <a:t>图形化的</a:t>
            </a:r>
            <a:r>
              <a:rPr lang="en-US" altLang="zh-CN" sz="1200"/>
              <a:t>rule flow</a:t>
            </a:r>
            <a:endParaRPr lang="en-US" altLang="zh-CN" sz="120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Golfing Configuration Example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有四个高尔夫球手从左到右站成一排</a:t>
            </a:r>
            <a:endParaRPr lang="zh-CN" altLang="en-US"/>
          </a:p>
          <a:p>
            <a:pPr lvl="1"/>
            <a:r>
              <a:rPr lang="en-US" altLang="zh-CN"/>
              <a:t>Fred</a:t>
            </a:r>
            <a:r>
              <a:t>右边的球手穿蓝色裤子</a:t>
            </a:r>
          </a:p>
          <a:p>
            <a:pPr lvl="1"/>
            <a:r>
              <a:rPr lang="en-US" altLang="zh-CN"/>
              <a:t>Joe</a:t>
            </a:r>
            <a:r>
              <a:t>是排在第二个</a:t>
            </a:r>
          </a:p>
          <a:p>
            <a:pPr lvl="1"/>
            <a:r>
              <a:rPr lang="en-US" altLang="zh-CN"/>
              <a:t>Bob</a:t>
            </a:r>
            <a:r>
              <a:t>穿格子裤子</a:t>
            </a:r>
          </a:p>
          <a:p>
            <a:pPr lvl="1"/>
            <a:r>
              <a:rPr lang="en-US" altLang="zh-CN"/>
              <a:t>Tom</a:t>
            </a:r>
            <a:r>
              <a:t>没有排在第一和第四位，并且他没有穿橙色的裤子</a:t>
            </a:r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Drools</a:t>
            </a:r>
            <a:r>
              <a:rPr altLang="zh-CN"/>
              <a:t>开发环境搭建</a:t>
            </a:r>
            <a:endParaRPr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Eclipse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z="1000"/>
              <a:t>Eclipse Drools</a:t>
            </a:r>
            <a:r>
              <a:rPr sz="1000"/>
              <a:t>插件</a:t>
            </a:r>
            <a:r>
              <a:rPr lang="en-US" altLang="zh-CN" sz="1000"/>
              <a:t>:</a:t>
            </a:r>
            <a:r>
              <a:rPr lang="zh-CN" altLang="en-US" sz="1000"/>
              <a:t>https://download.jboss.org/drools/release/7.28.0.Final/org.drools.updatesite/</a:t>
            </a:r>
            <a:endParaRPr lang="zh-CN" altLang="en-US"/>
          </a:p>
          <a:p>
            <a:r>
              <a:rPr lang="en-US" altLang="zh-CN"/>
              <a:t>Drools</a:t>
            </a:r>
            <a:r>
              <a:rPr altLang="zh-CN"/>
              <a:t>文档</a:t>
            </a:r>
            <a:endParaRPr altLang="zh-CN"/>
          </a:p>
          <a:p>
            <a:pPr marL="457200" lvl="1" indent="0">
              <a:buNone/>
            </a:pPr>
            <a:r>
              <a:rPr lang="zh-CN" altLang="en-US" sz="1000"/>
              <a:t>https://docs.jboss.org/drools/release/7.28.0.Final/drools-docs/html_single/index.html#_welcome</a:t>
            </a:r>
            <a:endParaRPr lang="zh-CN" altLang="en-US" sz="1000"/>
          </a:p>
          <a:p>
            <a:pPr lvl="0"/>
            <a:r>
              <a:rPr lang="en-US" altLang="zh-CN" sz="1600"/>
              <a:t>Drools所有版本</a:t>
            </a:r>
            <a:endParaRPr sz="1000"/>
          </a:p>
          <a:p>
            <a:pPr marL="457200" lvl="1" indent="0">
              <a:buNone/>
            </a:pPr>
            <a:r>
              <a:rPr sz="1000"/>
              <a:t>https://download.jboss.org/drools/release/</a:t>
            </a:r>
            <a:endParaRPr sz="1000"/>
          </a:p>
          <a:p>
            <a:pPr lvl="0"/>
            <a:r>
              <a:rPr lang="en-US" altLang="zh-CN" sz="1600"/>
              <a:t>验证开发环境</a:t>
            </a:r>
            <a:endParaRPr sz="1600"/>
          </a:p>
          <a:p>
            <a:pPr marL="457200" lvl="1" indent="0">
              <a:buNone/>
            </a:pPr>
            <a:r>
              <a:rPr sz="1000"/>
              <a:t>To check that the installation was successful, try opening the Drools perspective: Click the 'Open Perspective' button in the top right corner of your Eclipse window, select 'Other…​' and pick the Drools perspective. If you cannot find the Drools perspective as one of the possible perspectives, the installation probably was unsuccessful.</a:t>
            </a:r>
            <a:endParaRPr sz="1000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视频：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z="1000"/>
              <a:t>https://study.163.com/course/courseMain.htm?courseId=1004233007&amp;_trace_c_p_k2_=8c3a1110f0094c61bb1f48733f58bc2d</a:t>
            </a:r>
            <a:endParaRPr lang="zh-CN" altLang="en-US" sz="1000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大纲 </a:t>
            </a:r>
            <a:r>
              <a:rPr lang="en-US" altLang="zh-CN"/>
              <a:t>- </a:t>
            </a:r>
            <a:r>
              <a:rPr lang="en-US" altLang="zh-CN"/>
              <a:t>Drools</a:t>
            </a:r>
            <a:r>
              <a:t>规则语言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规则语言基础</a:t>
            </a:r>
            <a:endParaRPr lang="zh-CN" altLang="en-US"/>
          </a:p>
          <a:p>
            <a:r>
              <a:rPr lang="en-US" altLang="zh-CN"/>
              <a:t>Conditions</a:t>
            </a:r>
            <a:r>
              <a:rPr altLang="zh-CN"/>
              <a:t> </a:t>
            </a:r>
            <a:r>
              <a:rPr lang="en-US" altLang="zh-CN"/>
              <a:t>/ LHS</a:t>
            </a:r>
            <a:endParaRPr lang="en-US" altLang="zh-CN"/>
          </a:p>
          <a:p>
            <a:r>
              <a:rPr lang="en-US" altLang="zh-CN"/>
              <a:t>Consequence / RHS</a:t>
            </a:r>
            <a:endParaRPr lang="en-US" altLang="zh-CN"/>
          </a:p>
          <a:p>
            <a:r>
              <a:rPr lang="en-US" altLang="zh-CN"/>
              <a:t>Header</a:t>
            </a:r>
            <a:endParaRPr lang="en-US" altLang="zh-CN"/>
          </a:p>
          <a:p>
            <a:r>
              <a:rPr lang="en-US" altLang="zh-CN"/>
              <a:t>APIs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altLang="zh-CN">
                <a:sym typeface="+mn-ea"/>
              </a:rPr>
              <a:t>什么是规则 </a:t>
            </a:r>
            <a:r>
              <a:rPr lang="en-US" altLang="zh-CN">
                <a:sym typeface="+mn-ea"/>
              </a:rPr>
              <a:t>- Drools</a:t>
            </a:r>
            <a:r>
              <a:rPr>
                <a:sym typeface="+mn-ea"/>
              </a:rPr>
              <a:t>规则语言</a:t>
            </a:r>
            <a:endParaRPr lang="en-US" altLang="zh-CN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925" y="2524125"/>
            <a:ext cx="10852150" cy="3813175"/>
          </a:xfrm>
        </p:spPr>
        <p:txBody>
          <a:bodyPr/>
          <a:lstStyle/>
          <a:p>
            <a:r>
              <a:rPr altLang="zh-CN"/>
              <a:t>一个</a:t>
            </a:r>
            <a:r>
              <a:rPr lang="en-US" altLang="zh-CN"/>
              <a:t>rule</a:t>
            </a:r>
            <a:r>
              <a:t>由</a:t>
            </a:r>
            <a:r>
              <a:rPr lang="en-US" altLang="zh-CN"/>
              <a:t>conditions</a:t>
            </a:r>
            <a:r>
              <a:t>和</a:t>
            </a:r>
            <a:r>
              <a:rPr lang="en-US" altLang="zh-CN"/>
              <a:t>actions</a:t>
            </a:r>
            <a:r>
              <a:t>组成。当所有的</a:t>
            </a:r>
            <a:r>
              <a:rPr lang="en-US" altLang="zh-CN"/>
              <a:t>conditions</a:t>
            </a:r>
            <a:r>
              <a:t>匹配，</a:t>
            </a:r>
            <a:r>
              <a:rPr lang="en-US" altLang="zh-CN"/>
              <a:t>rule</a:t>
            </a:r>
            <a:r>
              <a:t>可能</a:t>
            </a:r>
            <a:r>
              <a:rPr lang="en-US" altLang="zh-CN"/>
              <a:t>‘fire’</a:t>
            </a:r>
            <a:endParaRPr lang="en-US" altLang="zh-CN"/>
          </a:p>
          <a:p>
            <a:r>
              <a:rPr lang="en-US" altLang="zh-CN"/>
              <a:t>Conditions</a:t>
            </a:r>
            <a:r>
              <a:t>即</a:t>
            </a:r>
            <a:r>
              <a:rPr lang="en-US" altLang="zh-CN"/>
              <a:t>LHS</a:t>
            </a:r>
            <a:r>
              <a:t>（</a:t>
            </a:r>
            <a:r>
              <a:rPr lang="en-US" altLang="zh-CN"/>
              <a:t>l</a:t>
            </a:r>
            <a:r>
              <a:rPr lang="en-US" altLang="zh-CN"/>
              <a:t>eft hand side</a:t>
            </a:r>
            <a:r>
              <a:t>）</a:t>
            </a:r>
          </a:p>
          <a:p>
            <a:r>
              <a:rPr lang="en-US" altLang="zh-CN"/>
              <a:t>Actions</a:t>
            </a:r>
            <a:r>
              <a:t>即</a:t>
            </a:r>
            <a:r>
              <a:rPr lang="en-US" altLang="zh-CN"/>
              <a:t>RHS</a:t>
            </a:r>
            <a:r>
              <a:t>（</a:t>
            </a:r>
            <a:r>
              <a:rPr lang="en-US" altLang="zh-CN"/>
              <a:t>right hand side</a:t>
            </a:r>
            <a:r>
              <a:t>或者</a:t>
            </a:r>
            <a:r>
              <a:rPr lang="en-US" altLang="zh-CN"/>
              <a:t>consequence</a:t>
            </a:r>
            <a:r>
              <a:t>）</a:t>
            </a:r>
          </a:p>
          <a:p>
            <a:r>
              <a:rPr lang="en-US" altLang="zh-CN"/>
              <a:t>Rule</a:t>
            </a:r>
            <a:r>
              <a:t>操纵应用程序中的数据（</a:t>
            </a:r>
            <a:r>
              <a:rPr lang="en-US" altLang="zh-CN"/>
              <a:t>fact</a:t>
            </a:r>
            <a:r>
              <a:t>）</a:t>
            </a:r>
          </a:p>
          <a:p/>
          <a:p/>
        </p:txBody>
      </p:sp>
      <p:sp>
        <p:nvSpPr>
          <p:cNvPr id="3" name="文本框 2"/>
          <p:cNvSpPr txBox="1"/>
          <p:nvPr/>
        </p:nvSpPr>
        <p:spPr>
          <a:xfrm>
            <a:off x="1316990" y="1409065"/>
            <a:ext cx="113919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when</a:t>
            </a:r>
            <a:endParaRPr lang="en-US" altLang="zh-CN" sz="1200"/>
          </a:p>
          <a:p>
            <a:r>
              <a:rPr lang="en-US" altLang="zh-CN" sz="1200"/>
              <a:t>    &lt;condition&gt;</a:t>
            </a:r>
            <a:endParaRPr lang="en-US" altLang="zh-CN" sz="1200"/>
          </a:p>
          <a:p>
            <a:r>
              <a:rPr lang="en-US" altLang="zh-CN" sz="1200"/>
              <a:t>the</a:t>
            </a:r>
            <a:endParaRPr lang="en-US" altLang="zh-CN" sz="1200"/>
          </a:p>
          <a:p>
            <a:r>
              <a:rPr lang="en-US" altLang="zh-CN" sz="1200"/>
              <a:t>    &lt;actions&gt;</a:t>
            </a:r>
            <a:endParaRPr lang="zh-CN" altLang="zh-CN" sz="1200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Pojo</a:t>
            </a:r>
            <a:r>
              <a:rPr altLang="zh-CN"/>
              <a:t>即</a:t>
            </a:r>
            <a:r>
              <a:rPr lang="en-US" altLang="zh-CN"/>
              <a:t>Facts </a:t>
            </a:r>
            <a:r>
              <a:rPr lang="en-US" altLang="zh-CN">
                <a:sym typeface="+mn-ea"/>
              </a:rPr>
              <a:t>- Drools</a:t>
            </a:r>
            <a:r>
              <a:rPr>
                <a:sym typeface="+mn-ea"/>
              </a:rPr>
              <a:t>规则语言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Fact</a:t>
            </a:r>
            <a:r>
              <a:t>是指</a:t>
            </a:r>
            <a:r>
              <a:rPr lang="zh-CN" altLang="en-US"/>
              <a:t>普通业务对象插入到</a:t>
            </a:r>
            <a:r>
              <a:rPr lang="en-US" altLang="zh-CN"/>
              <a:t>Workingmemory</a:t>
            </a:r>
            <a:r>
              <a:t>后的对象</a:t>
            </a:r>
          </a:p>
          <a:p>
            <a:r>
              <a:t>规则可以对</a:t>
            </a:r>
            <a:r>
              <a:rPr lang="en-US" altLang="zh-CN"/>
              <a:t>Fact</a:t>
            </a:r>
            <a:r>
              <a:t>对象进行任意的对象操作</a:t>
            </a:r>
          </a:p>
          <a:p>
            <a:r>
              <a:rPr lang="en-US" altLang="zh-CN"/>
              <a:t>Fact</a:t>
            </a:r>
            <a:r>
              <a:t>是规则与应用系统交换的桥梁</a:t>
            </a:r>
          </a:p>
          <a:p>
            <a:r>
              <a:t>返回</a:t>
            </a:r>
            <a:r>
              <a:rPr lang="en-US" altLang="zh-CN"/>
              <a:t>FactHandler</a:t>
            </a:r>
            <a:r>
              <a:t>对象，是插入到</a:t>
            </a:r>
            <a:r>
              <a:rPr lang="en-US" altLang="zh-CN">
                <a:sym typeface="+mn-ea"/>
              </a:rPr>
              <a:t>Workingmemory</a:t>
            </a:r>
            <a:r>
              <a:rPr>
                <a:sym typeface="+mn-ea"/>
              </a:rPr>
              <a:t>后的句柄</a:t>
            </a:r>
            <a:endParaRPr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业务规则面临的问题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业务规则 商业逻辑复杂</a:t>
            </a:r>
          </a:p>
          <a:p>
            <a:r>
              <a:t>业务规则经常变化</a:t>
            </a:r>
          </a:p>
          <a:p>
            <a:r>
              <a:rPr lang="en-US" altLang="zh-CN"/>
              <a:t>24</a:t>
            </a:r>
            <a:r>
              <a:t>小时不停机，实时修改商业规则</a:t>
            </a: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剖析规则文件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- Drools</a:t>
            </a:r>
            <a:r>
              <a:rPr>
                <a:sym typeface="+mn-ea"/>
              </a:rPr>
              <a:t>规则语言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251585"/>
            <a:ext cx="7534275" cy="45624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rule</a:t>
            </a:r>
            <a:r>
              <a:rPr>
                <a:sym typeface="+mn-ea"/>
              </a:rPr>
              <a:t>格式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- Drools</a:t>
            </a:r>
            <a:r>
              <a:rPr>
                <a:sym typeface="+mn-ea"/>
              </a:rPr>
              <a:t>规则语言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910" y="1371600"/>
            <a:ext cx="6515100" cy="4391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Conditions/LHS </a:t>
            </a:r>
            <a:r>
              <a:rPr lang="en-US" altLang="zh-CN">
                <a:sym typeface="+mn-ea"/>
              </a:rPr>
              <a:t>- Drools</a:t>
            </a:r>
            <a:r>
              <a:rPr>
                <a:sym typeface="+mn-ea"/>
              </a:rPr>
              <a:t>规则语言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Rule</a:t>
            </a:r>
            <a:r>
              <a:t>的</a:t>
            </a:r>
            <a:r>
              <a:rPr lang="en-US" altLang="zh-CN"/>
              <a:t>LHS</a:t>
            </a:r>
            <a:r>
              <a:t>由条件元素（</a:t>
            </a:r>
            <a:r>
              <a:rPr lang="en-US" altLang="zh-CN"/>
              <a:t>Condition Element-CS</a:t>
            </a:r>
            <a:r>
              <a:t>）和匹配模式（</a:t>
            </a:r>
            <a:r>
              <a:rPr lang="en-US" altLang="zh-CN"/>
              <a:t>Patterns</a:t>
            </a:r>
            <a:r>
              <a:t>）组成</a:t>
            </a:r>
          </a:p>
          <a:p>
            <a:r>
              <a:rPr lang="en-US" altLang="zh-CN"/>
              <a:t>Patterns</a:t>
            </a:r>
            <a:r>
              <a:t>被用来指示出</a:t>
            </a:r>
            <a:r>
              <a:rPr lang="en-US" altLang="zh-CN"/>
              <a:t>fact</a:t>
            </a:r>
            <a:r>
              <a:t>的字段约束</a:t>
            </a:r>
          </a:p>
          <a:p>
            <a:r>
              <a:t>每个约束必须为</a:t>
            </a:r>
            <a:r>
              <a:rPr lang="en-US" altLang="zh-CN"/>
              <a:t>true</a:t>
            </a:r>
            <a:r>
              <a:t>才能让</a:t>
            </a:r>
            <a:r>
              <a:rPr lang="en-US" altLang="zh-CN"/>
              <a:t>RHS</a:t>
            </a:r>
            <a:r>
              <a:t>的</a:t>
            </a:r>
            <a:r>
              <a:rPr lang="en-US" altLang="zh-CN"/>
              <a:t>actions fire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45" y="1694180"/>
            <a:ext cx="4199255" cy="3002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2785110"/>
            <a:ext cx="3448685" cy="2140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665" y="4152900"/>
            <a:ext cx="3315335" cy="2184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Conditions/LHS </a:t>
            </a:r>
            <a:r>
              <a:rPr>
                <a:sym typeface="+mn-ea"/>
              </a:rPr>
              <a:t>字段约束连接</a:t>
            </a:r>
            <a:endParaRPr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用于字段约束</a:t>
            </a:r>
            <a:endParaRPr lang="zh-CN" altLang="en-US"/>
          </a:p>
          <a:p>
            <a:r>
              <a:rPr lang="zh-CN" altLang="en-US"/>
              <a:t>对象内部多个约束连接，采用</a:t>
            </a:r>
            <a:r>
              <a:rPr lang="en-US" altLang="zh-CN"/>
              <a:t>&amp;&amp; || </a:t>
            </a:r>
            <a:r>
              <a:t>和，</a:t>
            </a:r>
          </a:p>
          <a:p>
            <a:r>
              <a:t>执行顺序 </a:t>
            </a:r>
            <a:r>
              <a:rPr lang="en-US" altLang="zh-CN"/>
              <a:t>&amp;&amp; || </a:t>
            </a:r>
            <a:r>
              <a:t>，</a:t>
            </a: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Conditions/LHS </a:t>
            </a:r>
            <a:r>
              <a:rPr>
                <a:sym typeface="+mn-ea"/>
              </a:rPr>
              <a:t>字段约束操作符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&gt;,&gt;=,&lt;,&lt;=,==,!=</a:t>
            </a:r>
            <a:endParaRPr lang="en-US" altLang="zh-CN"/>
          </a:p>
          <a:p>
            <a:r>
              <a:rPr lang="en-US" altLang="zh-CN"/>
              <a:t>contains</a:t>
            </a:r>
            <a:endParaRPr lang="en-US" altLang="zh-CN"/>
          </a:p>
          <a:p>
            <a:r>
              <a:rPr lang="en-US" altLang="zh-CN"/>
              <a:t>not contains</a:t>
            </a:r>
            <a:endParaRPr lang="en-US" altLang="zh-CN"/>
          </a:p>
          <a:p>
            <a:r>
              <a:rPr lang="en-US" altLang="zh-CN"/>
              <a:t>memberof</a:t>
            </a:r>
            <a:endParaRPr lang="en-US" altLang="zh-CN"/>
          </a:p>
          <a:p>
            <a:r>
              <a:rPr lang="en-US" altLang="zh-CN"/>
              <a:t>not memberof</a:t>
            </a:r>
            <a:endParaRPr lang="en-US" altLang="zh-CN"/>
          </a:p>
          <a:p>
            <a:r>
              <a:rPr lang="en-US" altLang="zh-CN"/>
              <a:t>matches</a:t>
            </a:r>
            <a:endParaRPr lang="en-US" altLang="zh-CN"/>
          </a:p>
          <a:p>
            <a:r>
              <a:rPr lang="en-US" altLang="zh-CN"/>
              <a:t>not matches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Consequence / RHS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Right Hand Side </a:t>
            </a:r>
            <a:r>
              <a:t>当</a:t>
            </a:r>
            <a:r>
              <a:rPr lang="en-US" altLang="zh-CN"/>
              <a:t>LHS</a:t>
            </a:r>
            <a:r>
              <a:t>所有条件满足才会执行</a:t>
            </a:r>
          </a:p>
          <a:p>
            <a:r>
              <a:t>可以使用</a:t>
            </a:r>
            <a:r>
              <a:rPr lang="en-US" altLang="zh-CN"/>
              <a:t>LHS</a:t>
            </a:r>
            <a:r>
              <a:t>部分定义的绑定变量，全局变量或者直接编写</a:t>
            </a:r>
            <a:r>
              <a:rPr lang="en-US" altLang="zh-CN"/>
              <a:t>Java</a:t>
            </a:r>
            <a:r>
              <a:t>代码</a:t>
            </a:r>
          </a:p>
          <a:p>
            <a:r>
              <a:t>提供宏函数，操作</a:t>
            </a:r>
            <a:r>
              <a:rPr lang="en-US" altLang="zh-CN"/>
              <a:t>working memory fact</a:t>
            </a:r>
            <a:r>
              <a:t>对象，如</a:t>
            </a:r>
            <a:r>
              <a:rPr lang="en-US" altLang="zh-CN"/>
              <a:t>insert/update/retract(</a:t>
            </a:r>
            <a:r>
              <a:t>撤回） </a:t>
            </a:r>
            <a:r>
              <a:rPr sz="1200">
                <a:solidFill>
                  <a:srgbClr val="FF0000"/>
                </a:solidFill>
              </a:rPr>
              <a:t>宏函数会引起规则的重新匹配</a:t>
            </a:r>
            <a:endParaRPr sz="1200">
              <a:solidFill>
                <a:srgbClr val="FF0000"/>
              </a:solidFill>
            </a:endParaRPr>
          </a:p>
          <a:p>
            <a:r>
              <a:t>宏对象</a:t>
            </a:r>
            <a:r>
              <a:rPr lang="en-US" altLang="zh-CN"/>
              <a:t>drools</a:t>
            </a:r>
            <a:r>
              <a:t>，</a:t>
            </a:r>
            <a:r>
              <a:t>操作</a:t>
            </a:r>
            <a:r>
              <a:rPr lang="en-US" altLang="zh-CN"/>
              <a:t>working memory</a:t>
            </a:r>
            <a:r>
              <a:t>，</a:t>
            </a:r>
            <a:r>
              <a:rPr lang="en-US" altLang="zh-CN"/>
              <a:t>kcontext</a:t>
            </a:r>
            <a:r>
              <a:t>操作</a:t>
            </a:r>
            <a:r>
              <a:rPr lang="en-US" altLang="zh-CN"/>
              <a:t>KnowledgeRuntime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85" y="3288665"/>
            <a:ext cx="4438650" cy="24384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Consequence /RHS modify</a:t>
            </a:r>
            <a:r>
              <a:rPr altLang="zh-CN"/>
              <a:t>块</a:t>
            </a:r>
            <a:endParaRPr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15" y="1387475"/>
            <a:ext cx="6486525" cy="4857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规则属性</a:t>
            </a:r>
            <a:endParaRPr lang="zh-CN" altLang="en-US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925" y="1295400"/>
            <a:ext cx="5836285" cy="4267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2275" y="1228725"/>
            <a:ext cx="2214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FF0000"/>
                </a:solidFill>
              </a:rPr>
              <a:t>一个规则由规则名称，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规则属性，规则条件，</a:t>
            </a:r>
            <a:endParaRPr lang="zh-CN" altLang="en-US" sz="1600">
              <a:solidFill>
                <a:srgbClr val="FF0000"/>
              </a:solidFill>
            </a:endParaRPr>
          </a:p>
          <a:p>
            <a:r>
              <a:rPr lang="zh-CN" altLang="en-US" sz="1600">
                <a:solidFill>
                  <a:srgbClr val="FF0000"/>
                </a:solidFill>
              </a:rPr>
              <a:t>规则结果组成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属性部分</a:t>
            </a:r>
            <a:r>
              <a:rPr lang="en-US" altLang="zh-CN"/>
              <a:t>-</a:t>
            </a:r>
            <a:r>
              <a:rPr lang="en-US" altLang="zh-CN"/>
              <a:t>salience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195" y="1182370"/>
            <a:ext cx="6543675" cy="4810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 </a:t>
            </a:r>
            <a:r>
              <a:rPr lang="en-US" altLang="zh-CN"/>
              <a:t>no-loop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840" y="1273175"/>
            <a:ext cx="6400800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规则引擎解决的问题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声明式编程 </a:t>
            </a:r>
            <a:r>
              <a:rPr lang="en-US" altLang="zh-CN"/>
              <a:t>- RuleEngine</a:t>
            </a:r>
            <a:r>
              <a:t>允许你说</a:t>
            </a:r>
            <a:r>
              <a:rPr lang="en-US" altLang="zh-CN"/>
              <a:t>‘</a:t>
            </a:r>
            <a:r>
              <a:t>做什么</a:t>
            </a:r>
            <a:r>
              <a:rPr lang="en-US" altLang="zh-CN"/>
              <a:t>’ </a:t>
            </a:r>
            <a:r>
              <a:t>而不是</a:t>
            </a:r>
            <a:r>
              <a:rPr lang="en-US" altLang="zh-CN"/>
              <a:t>‘</a:t>
            </a:r>
            <a:r>
              <a:t>怎样去做</a:t>
            </a:r>
            <a:r>
              <a:rPr lang="en-US" altLang="zh-CN"/>
              <a:t>’</a:t>
            </a:r>
            <a:endParaRPr lang="en-US" altLang="zh-CN"/>
          </a:p>
          <a:p>
            <a:r>
              <a:rPr lang="en-US" altLang="zh-CN"/>
              <a:t>Rule</a:t>
            </a:r>
            <a:r>
              <a:t>系统能解决非常 非常困难的问题</a:t>
            </a:r>
          </a:p>
          <a:p>
            <a:r>
              <a:t>逻辑和数据分离</a:t>
            </a:r>
          </a:p>
          <a:p>
            <a:r>
              <a:t>快捷和灵活</a:t>
            </a:r>
          </a:p>
          <a:p>
            <a:r>
              <a:t>易于理解</a:t>
            </a:r>
          </a:p>
          <a:p>
            <a:r>
              <a:t>可靠的性能：基于</a:t>
            </a:r>
            <a:r>
              <a:rPr lang="en-US" altLang="zh-CN"/>
              <a:t>rete</a:t>
            </a:r>
            <a:r>
              <a:t>算法</a:t>
            </a:r>
          </a:p>
          <a:p>
            <a:r>
              <a:t>将需求转化为规则</a:t>
            </a: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altLang="zh-CN"/>
              <a:t>属性 </a:t>
            </a:r>
            <a:r>
              <a:rPr lang="en-US" altLang="zh-CN"/>
              <a:t>- date-effective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095" y="1090930"/>
            <a:ext cx="6410325" cy="4676775"/>
          </a:xfrm>
          <a:prstGeom prst="rect">
            <a:avLst/>
          </a:prstGeom>
          <a:solidFill>
            <a:schemeClr val="accent1">
              <a:alpha val="99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属性部分</a:t>
            </a:r>
            <a:r>
              <a:rPr lang="en-US" altLang="zh-CN"/>
              <a:t>- date-expires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15" y="1568450"/>
            <a:ext cx="6515100" cy="3981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属性部分</a:t>
            </a:r>
            <a:r>
              <a:rPr lang="en-US" altLang="zh-CN"/>
              <a:t>-enabled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670" y="1406525"/>
            <a:ext cx="6619875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属性部分</a:t>
            </a:r>
            <a:r>
              <a:rPr lang="en-US" altLang="zh-CN"/>
              <a:t>-duration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020" y="1416050"/>
            <a:ext cx="6505575" cy="449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</a:t>
            </a:r>
            <a:r>
              <a:rPr lang="en-US" altLang="zh-CN"/>
              <a:t>activation-group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165" y="1273175"/>
            <a:ext cx="6457950" cy="4857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属性部分 </a:t>
            </a:r>
            <a:r>
              <a:rPr lang="en-US" altLang="zh-CN"/>
              <a:t>agenda-group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745" y="1168400"/>
            <a:ext cx="6543675" cy="4876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lock-on-active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565" y="1708785"/>
            <a:ext cx="7239000" cy="4038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dialect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85" y="1321435"/>
            <a:ext cx="7246620" cy="504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package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95" y="1997710"/>
            <a:ext cx="7439025" cy="3686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xxxxx </a:t>
            </a:r>
            <a:r>
              <a:rPr lang="en-US" altLang="zh-CN">
                <a:sym typeface="+mn-ea"/>
              </a:rPr>
              <a:t>- Drools</a:t>
            </a:r>
            <a:r>
              <a:rPr>
                <a:sym typeface="+mn-ea"/>
              </a:rPr>
              <a:t>规则语言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hello Eigpay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什么是规则引擎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是一种嵌入在应用程序中的组件，实现了将业务决策从应用程序代码中分离出来</a:t>
            </a:r>
          </a:p>
          <a:p>
            <a:r>
              <a:t>规则引擎的核心就是获取</a:t>
            </a:r>
            <a:r>
              <a:rPr lang="en-US" altLang="zh-CN"/>
              <a:t>knowledge</a:t>
            </a:r>
            <a:endParaRPr lang="en-US" altLang="zh-CN"/>
          </a:p>
          <a:p>
            <a:r>
              <a:t>应用</a:t>
            </a:r>
            <a:r>
              <a:rPr lang="en-US" altLang="zh-CN"/>
              <a:t>knowledge</a:t>
            </a:r>
            <a:r>
              <a:t>到特定的数据上（</a:t>
            </a:r>
            <a:r>
              <a:rPr lang="en-US" altLang="zh-CN"/>
              <a:t>fact</a:t>
            </a:r>
            <a:r>
              <a:t>）</a:t>
            </a:r>
          </a:p>
          <a:p>
            <a:r>
              <a:t>使用</a:t>
            </a:r>
            <a:r>
              <a:rPr lang="en-US" altLang="zh-CN"/>
              <a:t>“production rules</a:t>
            </a:r>
            <a:r>
              <a:t>（产生式规则）</a:t>
            </a:r>
            <a:r>
              <a:rPr lang="en-US" altLang="zh-CN"/>
              <a:t>”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 IF &lt;conditions&gt; then &lt;actions&gt;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- rule</a:t>
            </a:r>
            <a:r>
              <a:t>表达逻辑（任何逻辑都可以使用这种方式表达）</a:t>
            </a: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Rule Engines</a:t>
            </a:r>
            <a:r>
              <a:t>（</a:t>
            </a:r>
            <a:r>
              <a:rPr lang="en-US" altLang="zh-CN"/>
              <a:t>like drools</a:t>
            </a:r>
            <a:r>
              <a:t>）使用正向或者反向链（或者混合使用）</a:t>
            </a:r>
          </a:p>
          <a:p>
            <a:r>
              <a:t>正向链从事实到结论的推理。</a:t>
            </a:r>
            <a:r>
              <a:rPr lang="en-US" altLang="zh-CN"/>
              <a:t>rule</a:t>
            </a:r>
            <a:r>
              <a:t>在</a:t>
            </a:r>
            <a:r>
              <a:rPr lang="en-US" altLang="zh-CN"/>
              <a:t>LHS conditions</a:t>
            </a:r>
            <a:r>
              <a:t>匹配的时候执行。</a:t>
            </a:r>
            <a:r>
              <a:rPr lang="en-US" altLang="zh-CN"/>
              <a:t>Actions</a:t>
            </a:r>
            <a:r>
              <a:t>可以改变</a:t>
            </a:r>
            <a:r>
              <a:rPr lang="en-US" altLang="zh-CN"/>
              <a:t>facts</a:t>
            </a:r>
            <a:r>
              <a:t>，并可能导致新的</a:t>
            </a:r>
            <a:r>
              <a:rPr lang="en-US" altLang="zh-CN"/>
              <a:t>rule</a:t>
            </a:r>
            <a:r>
              <a:t>被</a:t>
            </a:r>
            <a:r>
              <a:rPr lang="en-US" altLang="zh-CN"/>
              <a:t>fire</a:t>
            </a:r>
            <a:r>
              <a:t>。</a:t>
            </a:r>
          </a:p>
          <a:p>
            <a:r>
              <a:t>反向链指从假设，即要证明的结论，到事实的推理。</a:t>
            </a: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推理引擎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规则系统的大脑实际上就是一个推理引擎，用于匹配</a:t>
            </a:r>
            <a:r>
              <a:rPr lang="en-US" altLang="zh-CN"/>
              <a:t>facts</a:t>
            </a:r>
            <a:r>
              <a:t>和</a:t>
            </a:r>
            <a:r>
              <a:rPr lang="en-US" altLang="zh-CN"/>
              <a:t>rule</a:t>
            </a:r>
            <a:endParaRPr lang="en-US" altLang="zh-CN"/>
          </a:p>
          <a:p>
            <a:r>
              <a:t>推理引擎将事实，数据与产生式规则进行匹配（模式匹配），以推论出结论</a:t>
            </a:r>
          </a:p>
          <a:p>
            <a:r>
              <a:t>当匹配被找到，</a:t>
            </a:r>
            <a:r>
              <a:rPr lang="en-US" altLang="zh-CN"/>
              <a:t>rule actions</a:t>
            </a:r>
            <a:r>
              <a:t>被</a:t>
            </a:r>
            <a:r>
              <a:rPr lang="en-US" altLang="zh-CN"/>
              <a:t>fire</a:t>
            </a:r>
            <a:endParaRPr lang="en-US" altLang="zh-CN"/>
          </a:p>
          <a:p>
            <a:r>
              <a:rPr lang="en-US" altLang="zh-CN"/>
              <a:t>Actions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88110" y="2954020"/>
            <a:ext cx="6976745" cy="3719830"/>
          </a:xfrm>
          <a:prstGeom prst="rect">
            <a:avLst/>
          </a:prstGeom>
          <a:ln w="31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推理例子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在</a:t>
            </a:r>
            <a:r>
              <a:rPr lang="en-US" altLang="zh-CN"/>
              <a:t>People</a:t>
            </a:r>
            <a:r>
              <a:t>的数据集（</a:t>
            </a:r>
            <a:r>
              <a:rPr lang="en-US" altLang="zh-CN"/>
              <a:t>facts</a:t>
            </a:r>
            <a:r>
              <a:t>）查找并匹配所有男性</a:t>
            </a:r>
          </a:p>
          <a:p>
            <a:r>
              <a:rPr lang="en-US" altLang="zh-CN"/>
              <a:t>Drools</a:t>
            </a:r>
            <a:r>
              <a:t>：</a:t>
            </a:r>
            <a:r>
              <a:rPr lang="en-US" altLang="zh-CN"/>
              <a:t>People</a:t>
            </a:r>
            <a:r>
              <a:t>（</a:t>
            </a:r>
            <a:r>
              <a:rPr lang="en-US" altLang="zh-CN"/>
              <a:t>sex==‘male’</a:t>
            </a:r>
            <a:r>
              <a:t>）</a:t>
            </a:r>
          </a:p>
          <a:p>
            <a:r>
              <a:rPr lang="en-US" altLang="zh-CN"/>
              <a:t>SQL</a:t>
            </a:r>
            <a:r>
              <a:t>：</a:t>
            </a:r>
            <a:r>
              <a:rPr lang="en-US" altLang="zh-CN"/>
              <a:t>select * from People where sex=‘male’</a:t>
            </a:r>
            <a:endParaRPr lang="en-US" altLang="zh-CN"/>
          </a:p>
          <a:p/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15" y="2851150"/>
            <a:ext cx="5264785" cy="3331845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t>正向链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20" y="1285875"/>
            <a:ext cx="8020685" cy="5041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何时使用规则引擎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当没有更让人满意的</a:t>
            </a:r>
            <a:r>
              <a:rPr lang="en-US" altLang="zh-CN"/>
              <a:t>‘</a:t>
            </a:r>
            <a:r>
              <a:t>传统</a:t>
            </a:r>
            <a:r>
              <a:rPr lang="en-US" altLang="zh-CN"/>
              <a:t>’</a:t>
            </a:r>
            <a:r>
              <a:t>方案</a:t>
            </a:r>
          </a:p>
          <a:p>
            <a:r>
              <a:t>当遇到以下问题：</a:t>
            </a:r>
          </a:p>
          <a:p>
            <a:pPr marL="457200" lvl="1" indent="0">
              <a:buNone/>
            </a:pPr>
            <a:r>
              <a:t>太复杂；</a:t>
            </a:r>
          </a:p>
          <a:p>
            <a:pPr marL="457200" lvl="1" indent="0">
              <a:buNone/>
            </a:pPr>
            <a:r>
              <a:t>没有已知的算法；</a:t>
            </a:r>
          </a:p>
          <a:p>
            <a:pPr marL="457200" lvl="1" indent="0">
              <a:buNone/>
            </a:pPr>
            <a:r>
              <a:t>太易变；</a:t>
            </a: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2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0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0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0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08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0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11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1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14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1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1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1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1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21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2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24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2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27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28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29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3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3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3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3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3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3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4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4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5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5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5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5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55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56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5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5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15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6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6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1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2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3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4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5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6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7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8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7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1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2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3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4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6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8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9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1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2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3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4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6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ags/tag97.xml><?xml version="1.0" encoding="utf-8"?>
<p:tagLst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8.xml><?xml version="1.0" encoding="utf-8"?>
<p:tagLst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9.xml><?xml version="1.0" encoding="utf-8"?>
<p:tagLst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根据需要可酌情增减文字，以便观者准确的理解您传达的思想。&#13;单击此处添加文本具体内容，简明扼要的阐述您的观点。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3041</Words>
  <Application>WPS 演示</Application>
  <PresentationFormat>宽屏</PresentationFormat>
  <Paragraphs>218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Arial Unicode MS</vt:lpstr>
      <vt:lpstr>Office 主题​​</vt:lpstr>
      <vt:lpstr>Drools</vt:lpstr>
      <vt:lpstr>业务规则面临的问题</vt:lpstr>
      <vt:lpstr>规则引擎解决的问题</vt:lpstr>
      <vt:lpstr>什么是规则引擎</vt:lpstr>
      <vt:lpstr>术语</vt:lpstr>
      <vt:lpstr>推理引擎</vt:lpstr>
      <vt:lpstr>推理例子</vt:lpstr>
      <vt:lpstr>正向链</vt:lpstr>
      <vt:lpstr>何时使用规则引擎</vt:lpstr>
      <vt:lpstr>JBoss Drools</vt:lpstr>
      <vt:lpstr>Drools组成模块</vt:lpstr>
      <vt:lpstr>Drools5.x特性</vt:lpstr>
      <vt:lpstr>Drools IDE</vt:lpstr>
      <vt:lpstr>Golfing Configuration Example</vt:lpstr>
      <vt:lpstr>Drools开发环境搭建</vt:lpstr>
      <vt:lpstr>单击此处添加标题</vt:lpstr>
      <vt:lpstr>大纲 - Drools规则语言</vt:lpstr>
      <vt:lpstr>什么是规则 - Drools规则语言</vt:lpstr>
      <vt:lpstr>Pojo即Facts - Drools规则语言</vt:lpstr>
      <vt:lpstr>剖析规则文件 - Drools规则语言</vt:lpstr>
      <vt:lpstr>rule格式 - Drools规则语言</vt:lpstr>
      <vt:lpstr>Conditions/LHS - Drools规则语言</vt:lpstr>
      <vt:lpstr>Conditions/LHS 字段约束连接</vt:lpstr>
      <vt:lpstr>Conditions/LHS 字段约束操作符</vt:lpstr>
      <vt:lpstr>Consequence / RHS</vt:lpstr>
      <vt:lpstr>Consequence /RHS modify块</vt:lpstr>
      <vt:lpstr>规则属性</vt:lpstr>
      <vt:lpstr>属性部分-salience</vt:lpstr>
      <vt:lpstr>属性 no-loop</vt:lpstr>
      <vt:lpstr>属性 - date-effective</vt:lpstr>
      <vt:lpstr>属性部分- date-expires</vt:lpstr>
      <vt:lpstr>属性部分-enabled</vt:lpstr>
      <vt:lpstr>属性部分-duration</vt:lpstr>
      <vt:lpstr>属性activation-group</vt:lpstr>
      <vt:lpstr>属性部分 agenda-group</vt:lpstr>
      <vt:lpstr>单击此处添加标题</vt:lpstr>
      <vt:lpstr>单击此处添加标题</vt:lpstr>
      <vt:lpstr>单击此处添加标题</vt:lpstr>
      <vt:lpstr>xxxxx - Drools规则语言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aiinspur</dc:creator>
  <cp:lastModifiedBy>士虎</cp:lastModifiedBy>
  <cp:revision>169</cp:revision>
  <dcterms:created xsi:type="dcterms:W3CDTF">2019-06-19T02:08:00Z</dcterms:created>
  <dcterms:modified xsi:type="dcterms:W3CDTF">2019-10-30T15:23:54Z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