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u.journal-neo.org/2014/06/23/bor-ba-s-korruptsiej-v-kitae-istinny-e-prichiny-i-tseli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e4fe2bc0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e4fe2bc0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e4fe2bc0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e4fe2bc0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e4fe2bc0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e4fe2bc0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C3D3D"/>
                </a:solidFill>
                <a:highlight>
                  <a:srgbClr val="FFFFFF"/>
                </a:highlight>
              </a:rPr>
              <a:t>Само понятие коррупции коренится глубоко в сознании нации. Еще в эпоху китайской империи было принято ходить к чиновнику с “подарком”, иначе расчитывать на какой-то положительный исход встречи было бесполезно. </a:t>
            </a:r>
            <a:endParaRPr sz="1200">
              <a:solidFill>
                <a:srgbClr val="3C3D3D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C3D3D"/>
                </a:solidFill>
                <a:highlight>
                  <a:srgbClr val="FFFFFF"/>
                </a:highlight>
              </a:rPr>
              <a:t>Сегодняшние руководство КНР хорошо понимает важность обеспечения социальной стабильности в стране с населением почти в 1,5 миллиарда человек. Именно поэтому оно так активно освещает борьбу с коррупцией, как бы отмахиваясь от нечестивых чиновников.</a:t>
            </a:r>
            <a:endParaRPr sz="1200">
              <a:solidFill>
                <a:srgbClr val="3C3D3D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C3D3D"/>
                </a:solidFill>
                <a:highlight>
                  <a:srgbClr val="FFFFFF"/>
                </a:highlight>
              </a:rPr>
              <a:t>В Китае наказание грозило не за саму взятку, а за факт нарушение предписанных норм поведения, что вело к недовольству народа</a:t>
            </a:r>
            <a:endParaRPr sz="1200">
              <a:solidFill>
                <a:srgbClr val="3C3D3D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C3D3D"/>
                </a:solidFill>
                <a:highlight>
                  <a:srgbClr val="FFFFFF"/>
                </a:highlight>
              </a:rPr>
              <a:t>“Первым случаем реформ и открытости” называют дело секретаря партийного комитета Ван Чжуна, которому вынесли смертный приговор 17 января 1983 года. Ван Чжун присваивал конфискованную контрабанду и брал взятки на общую сумму 69 00 юаней, что было шокирующей цифрой на раннем этапе реформ.</a:t>
            </a:r>
            <a:endParaRPr sz="1200">
              <a:solidFill>
                <a:srgbClr val="3C3D3D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C3D3D"/>
                </a:solidFill>
                <a:highlight>
                  <a:srgbClr val="FFFFFF"/>
                </a:highlight>
              </a:rPr>
              <a:t>Не смотря на тысячи осужденных за коррупцию в КНР, на деле лишь около 6% этих лиц понесут наказание и 3% от всех коррупционеров попадут в тюрьму или расстрельные списки.</a:t>
            </a:r>
            <a:endParaRPr sz="1200">
              <a:solidFill>
                <a:srgbClr val="3C3D3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C3D3D"/>
                </a:solidFill>
                <a:highlight>
                  <a:srgbClr val="FFFFFF"/>
                </a:highlight>
              </a:rPr>
              <a:t>&gt;&gt; </a:t>
            </a:r>
            <a:endParaRPr sz="1200">
              <a:solidFill>
                <a:srgbClr val="3C3D3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C3D3D"/>
                </a:solidFill>
                <a:highlight>
                  <a:srgbClr val="FFFFFF"/>
                </a:highlight>
              </a:rPr>
              <a:t>Текст и инфа отсюда:</a:t>
            </a:r>
            <a:endParaRPr sz="1200">
              <a:solidFill>
                <a:srgbClr val="3C3D3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u="sng">
                <a:solidFill>
                  <a:schemeClr val="hlink"/>
                </a:solidFill>
                <a:highlight>
                  <a:srgbClr val="FFFFFF"/>
                </a:highlight>
                <a:hlinkClick r:id="rId2"/>
              </a:rPr>
              <a:t>https://ru.journal-neo.org/2014/06/23/bor-ba-s-korruptsiej-v-kitae-istinny-e-prichiny-i-tseli/</a:t>
            </a:r>
            <a:endParaRPr sz="1200">
              <a:solidFill>
                <a:srgbClr val="3C3D3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C3D3D"/>
                </a:solidFill>
                <a:highlight>
                  <a:srgbClr val="FFFFFF"/>
                </a:highlight>
              </a:rPr>
              <a:t>+ инфа с китайской википедии (да, переводили транслитом)</a:t>
            </a:r>
            <a:endParaRPr sz="1200">
              <a:solidFill>
                <a:srgbClr val="3C3D3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C3D3D"/>
                </a:solidFill>
                <a:highlight>
                  <a:srgbClr val="FFFFFF"/>
                </a:highlight>
              </a:rPr>
              <a:t>&lt;&lt;</a:t>
            </a:r>
            <a:endParaRPr sz="1200">
              <a:solidFill>
                <a:srgbClr val="3C3D3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C3D3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e4fe2bc09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e4fe2bc09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Конвенцию ООН Китай подписал и ратифицировал в 2006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ru"/>
            </a:br>
            <a:r>
              <a:rPr lang="ru"/>
              <a:t>Показательные процессы проходят немного по-разному для членов и не-членов КПК: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Партийцев сначала публично уличают в аморальном поведении и нарушении партийной дисциплины, делают выговор, понижнеие или исключение из партии, затем за него берется военная прокуратура (начинается уголовный процесс)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Для не партийцев сразу начинается уголовный процесс без партийной прелюдии. Средний срок для чиновника составляет 12-16 лет, но могут дать и пожизненное.. При отягчающих обстоятельствах - казнят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2667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Регулирующие механизмы: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210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Georgia"/>
              <a:buChar char="-"/>
            </a:pPr>
            <a:r>
              <a:rPr lang="ru" sz="1200">
                <a:solidFill>
                  <a:srgbClr val="333333"/>
                </a:solidFill>
              </a:rPr>
              <a:t>Министерству контроля и Центральной комиссии (выявление, расследования, принятие мер)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-"/>
            </a:pPr>
            <a:r>
              <a:rPr lang="ru" sz="1200">
                <a:solidFill>
                  <a:srgbClr val="333333"/>
                </a:solidFill>
              </a:rPr>
              <a:t>Различные санкции (уголовные, дисциплинарные, административные и экономические)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-"/>
            </a:pPr>
            <a:r>
              <a:rPr lang="ru" sz="1200">
                <a:solidFill>
                  <a:srgbClr val="333333"/>
                </a:solidFill>
              </a:rPr>
              <a:t>Народная прокуратура и суды (уголовка)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-"/>
            </a:pPr>
            <a:r>
              <a:rPr lang="ru" sz="1200">
                <a:solidFill>
                  <a:srgbClr val="333333"/>
                </a:solidFill>
              </a:rPr>
              <a:t>Министерство по надзору (дисциплина гос служащих)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-"/>
            </a:pPr>
            <a:r>
              <a:rPr lang="ru" sz="1200">
                <a:solidFill>
                  <a:srgbClr val="333333"/>
                </a:solidFill>
              </a:rPr>
              <a:t>ЦК Компартии по надзору (дисциплина членов КПК)</a:t>
            </a:r>
            <a:endParaRPr sz="1400">
              <a:solidFill>
                <a:srgbClr val="333333"/>
              </a:solidFill>
            </a:endParaRPr>
          </a:p>
          <a:p>
            <a:pPr indent="0" lvl="0" marL="0" marR="2667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9DE99"/>
                </a:highlight>
                <a:latin typeface="Georgia"/>
                <a:ea typeface="Georgia"/>
                <a:cs typeface="Georgia"/>
                <a:sym typeface="Georgia"/>
              </a:rPr>
              <a:t>1. </a:t>
            </a:r>
            <a:r>
              <a:rPr lang="ru" sz="1000">
                <a:solidFill>
                  <a:srgbClr val="333333"/>
                </a:solidFill>
                <a:highlight>
                  <a:srgbClr val="F9DE99"/>
                </a:highlight>
                <a:latin typeface="Georgia"/>
                <a:ea typeface="Georgia"/>
                <a:cs typeface="Georgia"/>
                <a:sym typeface="Georgia"/>
              </a:rPr>
              <a:t>Отказ принимать участие в каких-либо коммерческих мероприятиях, таких как закладка камней, участие в конференциях, перерезание ленточек при открытии и т.д.</a:t>
            </a:r>
            <a:endParaRPr>
              <a:solidFill>
                <a:schemeClr val="dk1"/>
              </a:solidFill>
            </a:endParaRPr>
          </a:p>
          <a:p>
            <a:pPr indent="0" lvl="0" marL="0" marR="266700" rtl="0" algn="just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9DE99"/>
                </a:highlight>
                <a:latin typeface="Georgia"/>
                <a:ea typeface="Georgia"/>
                <a:cs typeface="Georgia"/>
                <a:sym typeface="Georgia"/>
              </a:rPr>
              <a:t>2. Сведение к минимуму поездок за границу.</a:t>
            </a:r>
            <a:endParaRPr>
              <a:solidFill>
                <a:schemeClr val="dk1"/>
              </a:solidFill>
            </a:endParaRPr>
          </a:p>
          <a:p>
            <a:pPr indent="0" lvl="0" marL="0" marR="266700" rtl="0" algn="just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9DE99"/>
                </a:highlight>
                <a:latin typeface="Georgia"/>
                <a:ea typeface="Georgia"/>
                <a:cs typeface="Georgia"/>
                <a:sym typeface="Georgia"/>
              </a:rPr>
              <a:t>3. Сокращение штата помощников, сопровождающих, если они все же необходимы.</a:t>
            </a:r>
            <a:endParaRPr>
              <a:solidFill>
                <a:schemeClr val="dk1"/>
              </a:solidFill>
            </a:endParaRPr>
          </a:p>
          <a:p>
            <a:pPr indent="0" lvl="0" marL="0" marR="266700" rtl="0" algn="just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9DE99"/>
                </a:highlight>
                <a:latin typeface="Georgia"/>
                <a:ea typeface="Georgia"/>
                <a:cs typeface="Georgia"/>
                <a:sym typeface="Georgia"/>
              </a:rPr>
              <a:t>4. Ведение документации и разъяснения понятным для обычных граждан языком.</a:t>
            </a:r>
            <a:endParaRPr>
              <a:solidFill>
                <a:schemeClr val="dk1"/>
              </a:solidFill>
            </a:endParaRPr>
          </a:p>
          <a:p>
            <a:pPr indent="0" lvl="0" marL="0" marR="266700" rtl="0" algn="just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9DE99"/>
                </a:highlight>
                <a:latin typeface="Georgia"/>
                <a:ea typeface="Georgia"/>
                <a:cs typeface="Georgia"/>
                <a:sym typeface="Georgia"/>
              </a:rPr>
              <a:t>5. Отказ от перекрытия дорог, улиц для проезда кортежей.</a:t>
            </a:r>
            <a:endParaRPr>
              <a:solidFill>
                <a:schemeClr val="dk1"/>
              </a:solidFill>
            </a:endParaRPr>
          </a:p>
          <a:p>
            <a:pPr indent="0" lvl="0" marL="0" marR="266700" rtl="0" algn="just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9DE99"/>
                </a:highlight>
                <a:latin typeface="Georgia"/>
                <a:ea typeface="Georgia"/>
                <a:cs typeface="Georgia"/>
                <a:sym typeface="Georgia"/>
              </a:rPr>
              <a:t>6. Отказ от лишнего пиара. Появление в новостных лентах, передачах только при крайней необходимости.</a:t>
            </a:r>
            <a:endParaRPr>
              <a:solidFill>
                <a:schemeClr val="dk1"/>
              </a:solidFill>
            </a:endParaRPr>
          </a:p>
          <a:p>
            <a:pPr indent="0" lvl="0" marL="0" marR="266700" rtl="0" algn="just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9DE99"/>
                </a:highlight>
                <a:latin typeface="Georgia"/>
                <a:ea typeface="Georgia"/>
                <a:cs typeface="Georgia"/>
                <a:sym typeface="Georgia"/>
              </a:rPr>
              <a:t>7. Отказ от публикаций, автобиографий, поучительных книг и прочее.</a:t>
            </a:r>
            <a:endParaRPr sz="1000">
              <a:solidFill>
                <a:srgbClr val="333333"/>
              </a:solidFill>
              <a:highlight>
                <a:srgbClr val="F9DE99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266700" rtl="0" algn="just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9DE99"/>
                </a:highlight>
                <a:latin typeface="Georgia"/>
                <a:ea typeface="Georgia"/>
                <a:cs typeface="Georgia"/>
                <a:sym typeface="Georgia"/>
              </a:rPr>
              <a:t>8 .Экономия. Не выписывать себе машины, квартиры, путевки и т.д.</a:t>
            </a:r>
            <a:endParaRPr sz="1400"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e4fe2bc09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e4fe2bc09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33333"/>
                </a:solidFill>
              </a:rPr>
              <a:t>В китайском уголовном праве в течение многих лет было предусмотрено наказание за определенные формы коррупции. За последнее время эти положения неоднократно изменялись, из-за расширения спектра незаконных деяний и введением нового законодательства, а также </a:t>
            </a:r>
            <a:r>
              <a:rPr lang="ru" sz="1200">
                <a:solidFill>
                  <a:srgbClr val="333333"/>
                </a:solidFill>
              </a:rPr>
              <a:t>из-за трудностей</a:t>
            </a:r>
            <a:r>
              <a:rPr lang="ru" sz="1200">
                <a:solidFill>
                  <a:srgbClr val="333333"/>
                </a:solidFill>
              </a:rPr>
              <a:t> сокрытия доходов, полученных незаконным путем</a:t>
            </a:r>
            <a:r>
              <a:rPr lang="ru" sz="1200">
                <a:solidFill>
                  <a:srgbClr val="333333"/>
                </a:solidFill>
              </a:rPr>
              <a:t> &lt;11&gt;.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33333"/>
                </a:solidFill>
              </a:rPr>
              <a:t>В действующем Уголовном кодексе КНР и других нормативных актах оговорено множество категорий коррупции &lt;12&gt;. Но в сравнении с политикой, выработанной государствами - членами Организации экономического сотрудничества и развития (оэср), в которую не входит Китай, эти законодательные акты существенно отличаются по трем аспектам.</a:t>
            </a:r>
            <a:endParaRPr sz="9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33333"/>
                </a:solidFill>
              </a:rPr>
              <a:t>Аспект первый.</a:t>
            </a:r>
            <a:r>
              <a:rPr lang="ru" sz="1200">
                <a:solidFill>
                  <a:srgbClr val="333333"/>
                </a:solidFill>
              </a:rPr>
              <a:t> строгость наказания за коррупцию в Китае существенно превышает стандарты для государств, входящих в ОЭСР. Дача взятки грозит пожизненным заключением, а взяточничество или просьба о даче взятки в Китае влечет наказание в виде смертной казни &lt;13&gt;. Другие формы злоупотребления государственной властью наказуемы пожизненным сроком лишения свободы. 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33333"/>
                </a:solidFill>
              </a:rPr>
              <a:t>Аспект второй. Китайское законодательство наказывает взяткодательство - подстрекательство или получение взятки государственным чиновником или членом компартии - гораздо строже, чем взяточничество &lt;14&gt;. При определенных условиях дача взятки, которую запросили, если речь идет о небольших суммах, даже может быть исключена из наказания. Такое неравное обращение с двумя сторонами - это общепринятое мнение, что те, кто дают взятку, не имеют выбора. Также это результат своеобразных обстоятельств переходного периода в экономике: в целях экономической эффективности стандарты для членов партии и государственных чиновников должны быть строже, чем в развивающемся частном секторе.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33333"/>
                </a:solidFill>
              </a:rPr>
              <a:t>Аспект третий. Те же принципы распространяются и на стандарты отчетности в государственном и частном секторах: в государственном они жестче &lt;15&gt;. Преступление, связанное с нарушением отчетности, считается коррупцией, если совершено в государственной организации, но в отношении частных фирм применяются менее строгие меры. </a:t>
            </a:r>
            <a:r>
              <a:rPr i="1" lang="ru" sz="1200">
                <a:solidFill>
                  <a:srgbClr val="333333"/>
                </a:solidFill>
              </a:rPr>
              <a:t>Со временем термин "государственные организации" стал включать государственные и коллективные фирмы, акционерные фирмы, совместные предприятия Китая с зарубежными странами.</a:t>
            </a:r>
            <a:endParaRPr i="1"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333333"/>
                </a:solidFill>
              </a:rPr>
              <a:t>--------------------------------</a:t>
            </a:r>
            <a:endParaRPr sz="9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333333"/>
                </a:solidFill>
              </a:rPr>
              <a:t>&lt;11&gt; Ху Жунь. Правовые проблемы борьбы с коррупцией Китая в Азиатско-Тихоокеанском регионе и пути их решения // Актуальные проблемы экономики и права. 2015. N 4. С. 84 - 95.</a:t>
            </a:r>
            <a:endParaRPr sz="9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333333"/>
                </a:solidFill>
              </a:rPr>
              <a:t>--------------------------------</a:t>
            </a:r>
            <a:endParaRPr sz="9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333333"/>
                </a:solidFill>
              </a:rPr>
              <a:t>&lt;12&gt; Макаров А.В. Коррупция: опыт успешной борьбы Китая и реальность современной России // Государственная власть и местное самоуправление. 2012. N 3. С. 23.</a:t>
            </a:r>
            <a:endParaRPr sz="9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333333"/>
                </a:solidFill>
              </a:rPr>
              <a:t>--------------------------------</a:t>
            </a:r>
            <a:endParaRPr sz="9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333333"/>
                </a:solidFill>
              </a:rPr>
              <a:t>&lt;13&gt; Батманова М.Ю. Некоторые аспекты борьбы с коррупцией в Китае на современном этапе. Россия и Китай: история и перспективы сотрудничества // Материалы VI Международной научно-практической конференции: Сб. науч. ст. Благовещенск, 2016. С. 323 - 326.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333333"/>
                </a:solidFill>
              </a:rPr>
              <a:t>--------------------------------</a:t>
            </a:r>
            <a:endParaRPr sz="9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333333"/>
                </a:solidFill>
              </a:rPr>
              <a:t>&lt;14&gt; Смирнова Л.Н. Личные наказания за коррупцию и возвращение похищенных активов: законодательство и практика КНР // Вестник Тверского государственного университета. Сер.: Экономика и управление. 2014. N 3. С. 21 - 34.</a:t>
            </a:r>
            <a:endParaRPr sz="9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e4fe2bc09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e4fe2bc09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250">
                <a:solidFill>
                  <a:srgbClr val="222240"/>
                </a:solidFill>
                <a:highlight>
                  <a:srgbClr val="FFFFFF"/>
                </a:highlight>
              </a:rPr>
              <a:t>Китай - Рейтинг восприятия коррупции</a:t>
            </a:r>
            <a:endParaRPr b="1" sz="2250">
              <a:solidFill>
                <a:srgbClr val="22224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Сказать что на слайде график этого рейтинга. Дальше попробуем разобраться почему именно график так скачет. Для этого посмотрим что было в точках максимума/минимума (если хотите постебать гуманитариев, можете сказать локального максимума/минимума)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e4fe2bc09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e4fe2bc09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 2013 года корреляция - после нет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это свидетельствует о том, что методы не эффективны без регулярных чисток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C3D3D"/>
                </a:solidFill>
                <a:highlight>
                  <a:srgbClr val="FFFFFF"/>
                </a:highlight>
              </a:rPr>
              <a:t>Профессор Пекинского технологического института Ху Синтоу уверен, что наказание получают только те чиновники, которые, так или иначе, лишаются покровительства вышестоящих лиц. Похожего мнения придерживается и другой профессор Вилли Лам из Китайского университета Гонконга, указывающий, что «есть достаточно доказательств того, что попавшие ранее под следствие чиновники, как правило, стали жертвами фракционной борьбы. Эти люди проиграли в политической битве». Яркой иллюстрацией этому служит получившее широкий резонанс дело Бо Силая, который мог составить конкуренцию Си Цзиньпину в борьбе за пост главы КНР, но был своевременно снят с политической арены по обвинению в коррупции. В тоже время Вилли Лам отмечает, что «в стране существует некая сеть влияния, поэтому многочисленные партийные руководители могут легко избежать ответственности даже за уголовное преступление».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Источники: China Daily, Xinhua, Центральная комиссия КПК по проверке дисциплины, Министерство общественной безопасности КНР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e4fe2bc09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e4fe2bc09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Китайские методы борьбы с коррупцией имеют сильное сходство с Сингапурскими. Однако, итоговые показатели разительно отличаются: если в Сингапуре коррупцию победить практически получилось, то Китаю до этого еще очень далеко. На слайде изображены позиции стран в рейтинге </a:t>
            </a:r>
            <a:r>
              <a:rPr lang="ru"/>
              <a:t>transparency international.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e4fe2bc09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e4fe2bc09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поисках причин разных итоговых показателей при использовании похожих методов борьбы, обращаемся к сравнению культурных профилей по Хофстеде.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Однако, культурных различий между этими странами почти нет, что и </a:t>
            </a:r>
            <a:r>
              <a:rPr lang="ru"/>
              <a:t>неудивительно</a:t>
            </a:r>
            <a:r>
              <a:rPr lang="ru"/>
              <a:t>, ведь три четверти населения Сингапура - те же китайцы.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e4fe2bc09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e4fe2bc09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нашем понимании, объяснить такую разницу в результатах может сравнение размеров этих государств. Китай обладает большой территорией и гигантским </a:t>
            </a:r>
            <a:r>
              <a:rPr lang="ru"/>
              <a:t>количеством</a:t>
            </a:r>
            <a:r>
              <a:rPr lang="ru"/>
              <a:t> населения, благодаря чему осуществлять контроль за коррупцией на местах гораздо сложнее. К тому же, на результатах может сказываться и бытность Сингапура британской колонией: европейский менталитет, в отличие от азиатского, характеризуется неприятием коррупции как явления.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Передаю слово Максиму для подведения итогов нашей работы.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69500" y="1317800"/>
            <a:ext cx="66768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Противодействие коррупции: опыт зарубежных стран.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Китай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69500" y="3081100"/>
            <a:ext cx="1507800" cy="11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Работу выполнили: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Захаров М.А.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Щиколодкина С.В.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Окуньков Н.С.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Мартынюк О.О.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Журавлёв А.В.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Низкая эффективность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ru"/>
              <a:t>Сложно контролировать большой аппарат чиновников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ru"/>
              <a:t>Требуются регулярные повторения показательных процессов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ru"/>
              <a:t>Есть вероятность использования борьбы с коррупцией как предлога для политических махинаций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Метод оправдан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ru"/>
              <a:t>При малой площади государства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ru"/>
              <a:t>При не слишком большом чиновничьем аппарате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ru"/>
              <a:t>При возможности исключить вероятность использования борьбы с коррупцией как предлога для политических махинаций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Вывод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ru"/>
              <a:t>Китайский опыт борьбы с коррупцией, вероятно, слабо применим в России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Коррупция в истории и культуре Китая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3D3D"/>
              </a:buClr>
              <a:buSzPts val="1200"/>
              <a:buFont typeface="Arial"/>
              <a:buChar char="●"/>
            </a:pPr>
            <a:r>
              <a:rPr lang="ru">
                <a:solidFill>
                  <a:srgbClr val="3C3D3D"/>
                </a:solidFill>
                <a:highlight>
                  <a:srgbClr val="FFFFFF"/>
                </a:highlight>
              </a:rPr>
              <a:t>Широкое распространение коррупции обусловлено традиционными конфуцианскими нормами поведения</a:t>
            </a:r>
            <a:endParaRPr>
              <a:solidFill>
                <a:srgbClr val="3C3D3D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C3D3D"/>
              </a:buClr>
              <a:buSzPts val="1300"/>
              <a:buChar char="●"/>
            </a:pPr>
            <a:r>
              <a:rPr lang="ru">
                <a:solidFill>
                  <a:srgbClr val="3C3D3D"/>
                </a:solidFill>
                <a:highlight>
                  <a:srgbClr val="FFFFFF"/>
                </a:highlight>
              </a:rPr>
              <a:t>Наказание не за взяточничество, как таковое, а за злоупотребление полномочиями</a:t>
            </a:r>
            <a:endParaRPr>
              <a:solidFill>
                <a:srgbClr val="3C3D3D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C3D3D"/>
              </a:buClr>
              <a:buSzPts val="1300"/>
              <a:buChar char="●"/>
            </a:pPr>
            <a:r>
              <a:rPr lang="ru">
                <a:solidFill>
                  <a:srgbClr val="3C3D3D"/>
                </a:solidFill>
                <a:highlight>
                  <a:srgbClr val="FFFFFF"/>
                </a:highlight>
              </a:rPr>
              <a:t>Первый случай реформ и открытости</a:t>
            </a:r>
            <a:endParaRPr>
              <a:solidFill>
                <a:srgbClr val="3C3D3D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C3D3D"/>
              </a:buClr>
              <a:buSzPts val="1300"/>
              <a:buChar char="●"/>
            </a:pPr>
            <a:r>
              <a:rPr lang="ru">
                <a:solidFill>
                  <a:srgbClr val="3C3D3D"/>
                </a:solidFill>
                <a:highlight>
                  <a:srgbClr val="FFFFFF"/>
                </a:highlight>
              </a:rPr>
              <a:t>Масштабы борьбы с коррупцией</a:t>
            </a:r>
            <a:endParaRPr>
              <a:solidFill>
                <a:srgbClr val="3C3D3D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C3D3D"/>
              </a:buClr>
              <a:buSzPts val="1300"/>
              <a:buChar char="●"/>
            </a:pPr>
            <a:r>
              <a:rPr lang="ru">
                <a:solidFill>
                  <a:srgbClr val="3C3D3D"/>
                </a:solidFill>
                <a:highlight>
                  <a:srgbClr val="FFFFFF"/>
                </a:highlight>
              </a:rPr>
              <a:t>Показательность борьбы с коррупцией</a:t>
            </a:r>
            <a:endParaRPr>
              <a:solidFill>
                <a:srgbClr val="3C3D3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борьбы с коррупцией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Подписание </a:t>
            </a:r>
            <a:r>
              <a:rPr lang="ru"/>
              <a:t>Конвенции Организации Объединенных Наций против коррупции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Показательные процессы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Регулирующие механизмы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8 правил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антикоррупционных законодательных актов с политикой OECD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Строгость наказания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Взяткодательство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Стандарты отчётности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Рейтинг восприятия коррупции за 2001 - 2020 года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50" y="231725"/>
            <a:ext cx="8570000" cy="46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Количество крупных чиновников, </a:t>
            </a:r>
            <a:r>
              <a:rPr lang="ru"/>
              <a:t>понесших</a:t>
            </a:r>
            <a:r>
              <a:rPr lang="ru"/>
              <a:t> наказание за коррупцию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2005 - 2 смертных приговора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2009 - 4 смертных приговора, 1 пожизненное заключение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2010 - 22 смертных приговора, 6 пожизненных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2013 - 3 смертных приговора, 2 пожизненных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2014 - 4 смертных приговора, 2 пожизненных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2017 - 2 смертных приговора, 10 пожизненных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2018 - 2 смертных приговора, 8 пожизненных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с Сингапуром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990725"/>
            <a:ext cx="310515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0163" y="2000250"/>
            <a:ext cx="311467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50" y="368975"/>
            <a:ext cx="7505701" cy="4319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5170575" y="483775"/>
            <a:ext cx="31542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площади и населения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5170575" y="1990725"/>
            <a:ext cx="3154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Китай - </a:t>
            </a:r>
            <a:r>
              <a:rPr lang="ru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9 597 000 км²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Сингапур - 728 км²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Китай - </a:t>
            </a:r>
            <a:r>
              <a:rPr lang="ru" sz="225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1,393 миллиарда 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2124"/>
                </a:solidFill>
                <a:highlight>
                  <a:srgbClr val="FFFFFF"/>
                </a:highlight>
              </a:rPr>
              <a:t>Сингапур - 5,639 миллиона 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данные за </a:t>
            </a:r>
            <a:r>
              <a:rPr lang="ru">
                <a:solidFill>
                  <a:srgbClr val="202124"/>
                </a:solidFill>
                <a:highlight>
                  <a:srgbClr val="FFFFFF"/>
                </a:highlight>
              </a:rPr>
              <a:t>2018 г.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25" y="483775"/>
            <a:ext cx="4494451" cy="417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