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B1F73BF5-58D3-4DB7-99CC-F76E4608743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1B803AC5-0E43-4C9B-B59B-33EDE407182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 descr=""/>
          <p:cNvPicPr/>
          <p:nvPr/>
        </p:nvPicPr>
        <p:blipFill>
          <a:blip r:embed="rId1"/>
          <a:stretch/>
        </p:blipFill>
        <p:spPr>
          <a:xfrm>
            <a:off x="1773000" y="-368640"/>
            <a:ext cx="7360560" cy="5474880"/>
          </a:xfrm>
          <a:prstGeom prst="rect">
            <a:avLst/>
          </a:prstGeom>
          <a:ln>
            <a:noFill/>
          </a:ln>
        </p:spPr>
      </p:pic>
      <p:pic>
        <p:nvPicPr>
          <p:cNvPr id="79" name="Google Shape;55;p13" descr=""/>
          <p:cNvPicPr/>
          <p:nvPr/>
        </p:nvPicPr>
        <p:blipFill>
          <a:blip r:embed="rId2"/>
          <a:stretch/>
        </p:blipFill>
        <p:spPr>
          <a:xfrm>
            <a:off x="-76320" y="2706840"/>
            <a:ext cx="3274920" cy="243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algn="ctr" rtl="1"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Arial"/>
              </a:rPr>
              <a:t>רשימת פיצ'רים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61440" algn="r" rtl="1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595959"/>
                </a:solidFill>
                <a:latin typeface="Arial"/>
                <a:ea typeface="Arial"/>
              </a:rPr>
              <a:t>העברות והוראת קבע.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 algn="r" rtl="1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595959"/>
                </a:solidFill>
                <a:latin typeface="Arial"/>
                <a:ea typeface="Arial"/>
              </a:rPr>
              <a:t>פעולות בפקדונות.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 algn="r" rtl="1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595959"/>
                </a:solidFill>
                <a:latin typeface="Arial"/>
                <a:ea typeface="Arial"/>
              </a:rPr>
              <a:t>ניוד בין בנקים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 algn="r" rtl="1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595959"/>
                </a:solidFill>
                <a:latin typeface="Arial"/>
                <a:ea typeface="Arial"/>
              </a:rPr>
              <a:t>הזמנת כרטיס אשראי.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 algn="r" rtl="1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595959"/>
                </a:solidFill>
                <a:latin typeface="Arial"/>
                <a:ea typeface="Arial"/>
              </a:rPr>
              <a:t>הזמנת צ'קים.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 algn="r" rtl="1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595959"/>
                </a:solidFill>
                <a:latin typeface="Arial"/>
                <a:ea typeface="Arial"/>
              </a:rPr>
              <a:t>התחברות למערכת.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00320" y="902880"/>
            <a:ext cx="2999520" cy="25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r">
              <a:lnSpc>
                <a:spcPct val="100000"/>
              </a:lnSpc>
            </a:pPr>
            <a:r>
              <a:rPr b="1" lang="en-US" sz="17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סוגי בדיקות שלא הולכים לבצע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בדיקות עומסים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אבטחת מידע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תאימות לאחור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התאוששות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ביצועים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טיפול בשגיאות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נגישות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Security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800320" y="3433680"/>
            <a:ext cx="2999520" cy="12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r">
              <a:lnSpc>
                <a:spcPct val="100000"/>
              </a:lnSpc>
            </a:pPr>
            <a:r>
              <a:rPr b="1" lang="en-US" sz="17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רמות בדיקה שהולכים לבצע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עשן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שפיות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אינטגרציה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16560" y="429480"/>
            <a:ext cx="466452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500" spc="-1" strike="noStrike">
                <a:solidFill>
                  <a:srgbClr val="0000ff"/>
                </a:solidFill>
                <a:latin typeface="Arial"/>
                <a:ea typeface="Arial"/>
              </a:rPr>
              <a:t>סוגי הבדיקות בהם השתמשתי</a:t>
            </a:r>
            <a:r>
              <a:rPr b="1" lang="en-US" sz="2500" spc="-1" strike="noStrike">
                <a:solidFill>
                  <a:srgbClr val="0000ff"/>
                </a:solidFill>
                <a:latin typeface="Arial"/>
                <a:ea typeface="Arial"/>
              </a:rPr>
              <a:t>:</a:t>
            </a:r>
            <a:endParaRPr b="0" lang="en-US" sz="2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Usability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Backward Compatibility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Error-Handling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Black Box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Localization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Functional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Recovery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Negative Testing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GUI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Install/Uninstall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Compatibility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692080" y="495360"/>
            <a:ext cx="4767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algn="ctr" rtl="1"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Arial"/>
              </a:rPr>
              <a:t>טסטים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1614960" y="1366920"/>
          <a:ext cx="6506280" cy="2298600"/>
        </p:xfrm>
        <a:graphic>
          <a:graphicData uri="http://schemas.openxmlformats.org/drawingml/2006/table">
            <a:tbl>
              <a:tblPr/>
              <a:tblGrid>
                <a:gridCol w="1076760"/>
                <a:gridCol w="1310040"/>
                <a:gridCol w="1076760"/>
                <a:gridCol w="1498680"/>
                <a:gridCol w="1544040"/>
              </a:tblGrid>
              <a:tr h="57744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כמה לא נבדקו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טסטים שלא עברו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טסטים שעברו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כמות טסטים שנעשו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פיצ'ר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solidFill>
                      <a:srgbClr val="c9daf8"/>
                    </a:solidFill>
                  </a:tcPr>
                </a:tc>
              </a:tr>
              <a:tr h="33372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התחברות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592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העברות והוראות קבע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372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פעולות בפקדונות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372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הזמנת כרטיס אשראי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408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הפקדת צקים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28440" marR="28440">
                    <a:lnL w="8640">
                      <a:solidFill>
                        <a:srgbClr val="000000"/>
                      </a:solidFill>
                    </a:lnL>
                    <a:lnR w="8640">
                      <a:solidFill>
                        <a:srgbClr val="000000"/>
                      </a:solidFill>
                    </a:lnR>
                    <a:lnT w="8640">
                      <a:solidFill>
                        <a:srgbClr val="000000"/>
                      </a:solidFill>
                    </a:lnT>
                    <a:lnB w="86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284640" y="252360"/>
            <a:ext cx="285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algn="ctr" rtl="1">
              <a:lnSpc>
                <a:spcPct val="100000"/>
              </a:lnSpc>
            </a:pPr>
            <a:r>
              <a:rPr b="1" lang="en-US" sz="2800" spc="-1" strike="noStrike">
                <a:solidFill>
                  <a:srgbClr val="4285f4"/>
                </a:solidFill>
                <a:latin typeface="Arial"/>
                <a:ea typeface="Arial"/>
              </a:rPr>
              <a:t>באגים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80;p17" descr=""/>
          <p:cNvPicPr/>
          <p:nvPr/>
        </p:nvPicPr>
        <p:blipFill>
          <a:blip r:embed="rId1"/>
          <a:stretch/>
        </p:blipFill>
        <p:spPr>
          <a:xfrm>
            <a:off x="1685520" y="860040"/>
            <a:ext cx="617904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259440" y="495360"/>
            <a:ext cx="28666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algn="r" rtl="1">
              <a:lnSpc>
                <a:spcPct val="100000"/>
              </a:lnSpc>
            </a:pPr>
            <a:r>
              <a:rPr b="1" lang="en-US" sz="2800" spc="-1" strike="noStrike">
                <a:solidFill>
                  <a:srgbClr val="4285f4"/>
                </a:solidFill>
                <a:latin typeface="Arial"/>
                <a:ea typeface="Arial"/>
              </a:rPr>
              <a:t>מסקנות והמלצות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r"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סגירת באגים קריטיין לפני העברה לייצור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כרגע ניתן לעלות גירסה אך יש חשיבות בטיפול בבאגים בהקדם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קידום המוצר להתקנה תוך כדי הצהרה ללקוח על באגים ידועים ונושאים בעייתים שיטופלו בגרסאות הבאות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