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73" r:id="rId8"/>
    <p:sldId id="271" r:id="rId9"/>
    <p:sldId id="272" r:id="rId10"/>
    <p:sldId id="274"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E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0448D-EE7B-45B8-97D6-AEC1722FF7EF}" type="datetimeFigureOut">
              <a:rPr lang="en-US" smtClean="0"/>
              <a:t>12-Dec-18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20103-2ADE-445A-A294-CE068CA064EC}" type="slidenum">
              <a:rPr lang="en-US" smtClean="0"/>
              <a:t>‹#›</a:t>
            </a:fld>
            <a:endParaRPr lang="en-US"/>
          </a:p>
        </p:txBody>
      </p:sp>
    </p:spTree>
    <p:extLst>
      <p:ext uri="{BB962C8B-B14F-4D97-AF65-F5344CB8AC3E}">
        <p14:creationId xmlns:p14="http://schemas.microsoft.com/office/powerpoint/2010/main" val="2686225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65" dirty="0"/>
          </a:p>
        </p:txBody>
      </p:sp>
      <p:sp>
        <p:nvSpPr>
          <p:cNvPr id="4" name="Slide Number Placeholder 3"/>
          <p:cNvSpPr>
            <a:spLocks noGrp="1"/>
          </p:cNvSpPr>
          <p:nvPr>
            <p:ph type="sldNum" sz="quarter" idx="10"/>
          </p:nvPr>
        </p:nvSpPr>
        <p:spPr/>
        <p:txBody>
          <a:bodyPr/>
          <a:lstStyle/>
          <a:p>
            <a:fld id="{DA820103-2ADE-445A-A294-CE068CA064EC}" type="slidenum">
              <a:rPr lang="en-US" smtClean="0"/>
              <a:t>2</a:t>
            </a:fld>
            <a:endParaRPr lang="en-US"/>
          </a:p>
        </p:txBody>
      </p:sp>
    </p:spTree>
    <p:extLst>
      <p:ext uri="{BB962C8B-B14F-4D97-AF65-F5344CB8AC3E}">
        <p14:creationId xmlns:p14="http://schemas.microsoft.com/office/powerpoint/2010/main" val="485467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12-Dec-18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12-Dec-18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12-Dec-18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12-Dec-18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12-Dec-18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12-Dec-18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12-Dec-18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Creative phone case project</a:t>
            </a:r>
            <a:endParaRPr lang="en-US" dirty="0"/>
          </a:p>
        </p:txBody>
      </p:sp>
      <p:sp>
        <p:nvSpPr>
          <p:cNvPr id="3" name="Subtitle 2"/>
          <p:cNvSpPr>
            <a:spLocks noGrp="1"/>
          </p:cNvSpPr>
          <p:nvPr>
            <p:ph type="subTitle" idx="1"/>
          </p:nvPr>
        </p:nvSpPr>
        <p:spPr/>
        <p:txBody>
          <a:bodyPr>
            <a:normAutofit fontScale="92500" lnSpcReduction="20000"/>
          </a:bodyPr>
          <a:lstStyle/>
          <a:p>
            <a:r>
              <a:rPr lang="en-US" b="1" u="sng" dirty="0" smtClean="0">
                <a:solidFill>
                  <a:schemeClr val="tx1"/>
                </a:solidFill>
                <a:latin typeface="Chaparral Pro Light" panose="02060403030505090203" pitchFamily="18" charset="0"/>
              </a:rPr>
              <a:t>Nurain nabilah bt salehuddin</a:t>
            </a:r>
          </a:p>
          <a:p>
            <a:r>
              <a:rPr lang="en-US" b="1" u="sng" dirty="0" smtClean="0">
                <a:solidFill>
                  <a:schemeClr val="tx1"/>
                </a:solidFill>
                <a:latin typeface="Chaparral Pro Light" panose="02060403030505090203" pitchFamily="18" charset="0"/>
              </a:rPr>
              <a:t>Siti Hajar bt Kamaruzaman</a:t>
            </a:r>
          </a:p>
          <a:p>
            <a:r>
              <a:rPr lang="en-US" b="1" u="sng" dirty="0" smtClean="0">
                <a:solidFill>
                  <a:schemeClr val="tx1"/>
                </a:solidFill>
                <a:latin typeface="Chaparral Pro Light" panose="02060403030505090203" pitchFamily="18" charset="0"/>
              </a:rPr>
              <a:t>Nurzafirah syamimi bt norman</a:t>
            </a:r>
          </a:p>
          <a:p>
            <a:r>
              <a:rPr lang="en-US" b="1" u="sng" dirty="0" smtClean="0">
                <a:solidFill>
                  <a:schemeClr val="tx1"/>
                </a:solidFill>
                <a:latin typeface="Chaparral Pro Light" panose="02060403030505090203" pitchFamily="18" charset="0"/>
              </a:rPr>
              <a:t>Siti norhazlina bt mohd halil</a:t>
            </a:r>
            <a:endParaRPr lang="en-US" b="1" u="sng" dirty="0">
              <a:solidFill>
                <a:schemeClr val="tx1"/>
              </a:solidFill>
              <a:latin typeface="Chaparral Pro Light" panose="02060403030505090203" pitchFamily="18" charset="0"/>
            </a:endParaRPr>
          </a:p>
        </p:txBody>
      </p:sp>
    </p:spTree>
    <p:extLst>
      <p:ext uri="{BB962C8B-B14F-4D97-AF65-F5344CB8AC3E}">
        <p14:creationId xmlns:p14="http://schemas.microsoft.com/office/powerpoint/2010/main" val="3219209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640" y="-191069"/>
            <a:ext cx="9905998" cy="923679"/>
          </a:xfrm>
        </p:spPr>
        <p:txBody>
          <a:bodyPr/>
          <a:lstStyle/>
          <a:p>
            <a:pPr algn="ctr"/>
            <a:r>
              <a:rPr lang="en-US" dirty="0" smtClean="0"/>
              <a:t>OUTPUT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28898726"/>
              </p:ext>
            </p:extLst>
          </p:nvPr>
        </p:nvGraphicFramePr>
        <p:xfrm>
          <a:off x="977638" y="502782"/>
          <a:ext cx="9906000" cy="6187440"/>
        </p:xfrm>
        <a:graphic>
          <a:graphicData uri="http://schemas.openxmlformats.org/drawingml/2006/table">
            <a:tbl>
              <a:tblPr firstRow="1" bandRow="1">
                <a:tableStyleId>{073A0DAA-6AF3-43AB-8588-CEC1D06C72B9}</a:tableStyleId>
              </a:tblPr>
              <a:tblGrid>
                <a:gridCol w="4953000"/>
                <a:gridCol w="4953000"/>
              </a:tblGrid>
              <a:tr h="5677468">
                <a:tc>
                  <a:txBody>
                    <a:bodyPr/>
                    <a:lstStyle/>
                    <a:p>
                      <a:r>
                        <a:rPr lang="en-US" dirty="0" smtClean="0"/>
                        <a:t>OUTPUT</a:t>
                      </a:r>
                      <a:endParaRPr lang="en-US" dirty="0"/>
                    </a:p>
                  </a:txBody>
                  <a:tcPr/>
                </a:tc>
                <a:tc>
                  <a:txBody>
                    <a:bodyPr/>
                    <a:lstStyle/>
                    <a:p>
                      <a:pPr marL="285750" indent="-285750">
                        <a:buFont typeface="Arial" panose="020B0604020202020204" pitchFamily="34" charset="0"/>
                        <a:buChar char="•"/>
                      </a:pPr>
                      <a:r>
                        <a:rPr lang="en-US" sz="1600" dirty="0" smtClean="0"/>
                        <a:t>CUSTOMER</a:t>
                      </a:r>
                      <a:r>
                        <a:rPr lang="en-US" sz="1600" baseline="0" dirty="0" smtClean="0"/>
                        <a:t>’S RECEIPT</a:t>
                      </a:r>
                      <a:endParaRPr lang="en-US" sz="1600" dirty="0" smtClean="0"/>
                    </a:p>
                    <a:p>
                      <a:pPr marL="285750" indent="-285750">
                        <a:buFont typeface="Arial" panose="020B0604020202020204" pitchFamily="34" charset="0"/>
                        <a:buChar char="•"/>
                      </a:pPr>
                      <a:r>
                        <a:rPr lang="en-US" sz="1600" dirty="0" smtClean="0"/>
                        <a:t>Display name, count, IC, </a:t>
                      </a:r>
                      <a:r>
                        <a:rPr lang="en-US" sz="1600" dirty="0" err="1" smtClean="0"/>
                        <a:t>phoNum,email,address</a:t>
                      </a:r>
                      <a:endParaRPr lang="en-US" sz="1600" dirty="0" smtClean="0"/>
                    </a:p>
                    <a:p>
                      <a:pPr marL="285750" indent="-285750">
                        <a:buFont typeface="Arial" panose="020B0604020202020204" pitchFamily="34" charset="0"/>
                        <a:buChar char="•"/>
                      </a:pPr>
                      <a:r>
                        <a:rPr lang="en-US" sz="1600" dirty="0" smtClean="0"/>
                        <a:t>Display “design </a:t>
                      </a:r>
                      <a:r>
                        <a:rPr lang="en-US" sz="1600" dirty="0" err="1" smtClean="0"/>
                        <a:t>choosen</a:t>
                      </a:r>
                      <a:r>
                        <a:rPr lang="en-US" sz="1600" dirty="0" smtClean="0"/>
                        <a:t>:”                        </a:t>
                      </a:r>
                    </a:p>
                    <a:p>
                      <a:pPr marL="285750" indent="-285750">
                        <a:buFont typeface="Arial" panose="020B0604020202020204" pitchFamily="34" charset="0"/>
                        <a:buChar char="•"/>
                      </a:pPr>
                      <a:r>
                        <a:rPr lang="en-US" sz="1600" dirty="0" smtClean="0"/>
                        <a:t>Display </a:t>
                      </a:r>
                      <a:r>
                        <a:rPr lang="en-US" sz="1600" dirty="0" err="1" smtClean="0"/>
                        <a:t>tryDesign</a:t>
                      </a:r>
                      <a:r>
                        <a:rPr lang="en-US" sz="1600" dirty="0" smtClean="0"/>
                        <a:t>[a] </a:t>
                      </a:r>
                    </a:p>
                    <a:p>
                      <a:pPr marL="285750" indent="-285750">
                        <a:buFont typeface="Arial" panose="020B0604020202020204" pitchFamily="34" charset="0"/>
                        <a:buChar char="•"/>
                      </a:pPr>
                      <a:r>
                        <a:rPr lang="en-US" sz="1600" dirty="0" smtClean="0"/>
                        <a:t>Display “Phone model </a:t>
                      </a:r>
                      <a:r>
                        <a:rPr lang="en-US" sz="1600" dirty="0" err="1" smtClean="0"/>
                        <a:t>choosen</a:t>
                      </a:r>
                      <a:r>
                        <a:rPr lang="en-US" sz="1600" dirty="0" smtClean="0"/>
                        <a:t>: "</a:t>
                      </a:r>
                    </a:p>
                    <a:p>
                      <a:pPr marL="285750" indent="-285750">
                        <a:buFont typeface="Arial" panose="020B0604020202020204" pitchFamily="34" charset="0"/>
                        <a:buChar char="•"/>
                      </a:pPr>
                      <a:r>
                        <a:rPr lang="en-US" sz="1600" dirty="0" smtClean="0"/>
                        <a:t>Display </a:t>
                      </a:r>
                      <a:r>
                        <a:rPr lang="en-US" sz="1600" dirty="0" err="1" smtClean="0"/>
                        <a:t>tryModel</a:t>
                      </a:r>
                      <a:r>
                        <a:rPr lang="en-US" sz="1600" dirty="0" smtClean="0"/>
                        <a:t>[b] </a:t>
                      </a:r>
                    </a:p>
                    <a:p>
                      <a:pPr marL="285750" indent="-285750">
                        <a:buFont typeface="Arial" panose="020B0604020202020204" pitchFamily="34" charset="0"/>
                        <a:buChar char="•"/>
                      </a:pPr>
                      <a:r>
                        <a:rPr lang="en-US" sz="1600" dirty="0" smtClean="0"/>
                        <a:t>Display </a:t>
                      </a:r>
                      <a:r>
                        <a:rPr lang="en-US" sz="1600" dirty="0" err="1" smtClean="0"/>
                        <a:t>disText</a:t>
                      </a:r>
                      <a:r>
                        <a:rPr lang="en-US" sz="1600" dirty="0" smtClean="0"/>
                        <a:t>;</a:t>
                      </a:r>
                    </a:p>
                    <a:p>
                      <a:pPr marL="285750" indent="-285750">
                        <a:buFont typeface="Arial" panose="020B0604020202020204" pitchFamily="34" charset="0"/>
                        <a:buChar char="•"/>
                      </a:pPr>
                      <a:r>
                        <a:rPr lang="en-US" sz="1600" dirty="0" smtClean="0"/>
                        <a:t>Display “Charges         : RM 10.00"</a:t>
                      </a:r>
                    </a:p>
                    <a:p>
                      <a:pPr marL="285750" indent="-285750">
                        <a:buFont typeface="Arial" panose="020B0604020202020204" pitchFamily="34" charset="0"/>
                        <a:buChar char="•"/>
                      </a:pPr>
                      <a:r>
                        <a:rPr lang="en-US" sz="1600" dirty="0" smtClean="0"/>
                        <a:t>Display  </a:t>
                      </a:r>
                      <a:r>
                        <a:rPr lang="en-US" sz="1600" dirty="0" err="1" smtClean="0"/>
                        <a:t>totalPrice</a:t>
                      </a: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DAILY REPORT</a:t>
                      </a:r>
                    </a:p>
                    <a:p>
                      <a:pPr marL="285750" indent="-285750">
                        <a:buFont typeface="Arial" panose="020B0604020202020204" pitchFamily="34" charset="0"/>
                        <a:buChar char="•"/>
                      </a:pPr>
                      <a:r>
                        <a:rPr lang="en-US" sz="1600" dirty="0" smtClean="0"/>
                        <a:t>Display </a:t>
                      </a:r>
                      <a:r>
                        <a:rPr lang="en-US" sz="1600" dirty="0" err="1" smtClean="0"/>
                        <a:t>totSales</a:t>
                      </a:r>
                      <a:r>
                        <a:rPr lang="en-US" sz="1600" dirty="0" smtClean="0"/>
                        <a:t>;</a:t>
                      </a:r>
                    </a:p>
                    <a:p>
                      <a:pPr marL="285750" indent="-285750">
                        <a:buFont typeface="Arial" panose="020B0604020202020204" pitchFamily="34" charset="0"/>
                        <a:buChar char="•"/>
                      </a:pPr>
                      <a:r>
                        <a:rPr lang="en-US" sz="1600" dirty="0" smtClean="0"/>
                        <a:t>Display </a:t>
                      </a:r>
                      <a:r>
                        <a:rPr lang="en-US" sz="1600" dirty="0" err="1" smtClean="0"/>
                        <a:t>totCust</a:t>
                      </a:r>
                      <a:r>
                        <a:rPr lang="en-US" sz="1600" dirty="0" smtClean="0"/>
                        <a:t>;</a:t>
                      </a:r>
                    </a:p>
                    <a:p>
                      <a:pPr marL="285750" indent="-285750">
                        <a:buFont typeface="Arial" panose="020B0604020202020204" pitchFamily="34" charset="0"/>
                        <a:buChar char="•"/>
                      </a:pPr>
                      <a:r>
                        <a:rPr lang="en-US" sz="1600" dirty="0" smtClean="0"/>
                        <a:t>Display </a:t>
                      </a:r>
                      <a:r>
                        <a:rPr lang="en-US" sz="1600" dirty="0" err="1" smtClean="0"/>
                        <a:t>totCase</a:t>
                      </a:r>
                      <a:r>
                        <a:rPr lang="en-US" sz="1600" dirty="0" smtClean="0"/>
                        <a:t>;</a:t>
                      </a:r>
                    </a:p>
                    <a:p>
                      <a:pPr marL="285750" indent="-285750">
                        <a:buFont typeface="Arial" panose="020B0604020202020204" pitchFamily="34" charset="0"/>
                        <a:buChar char="•"/>
                      </a:pPr>
                      <a:r>
                        <a:rPr lang="en-US" sz="1600" dirty="0" smtClean="0"/>
                        <a:t>Display </a:t>
                      </a:r>
                      <a:r>
                        <a:rPr lang="en-US" sz="1600" dirty="0" err="1" smtClean="0"/>
                        <a:t>totSP</a:t>
                      </a:r>
                      <a:r>
                        <a:rPr lang="en-US" sz="1600" dirty="0" smtClean="0"/>
                        <a:t>;</a:t>
                      </a:r>
                    </a:p>
                    <a:p>
                      <a:pPr marL="285750" indent="-285750">
                        <a:buFont typeface="Arial" panose="020B0604020202020204" pitchFamily="34" charset="0"/>
                        <a:buChar char="•"/>
                      </a:pPr>
                      <a:r>
                        <a:rPr lang="en-US" sz="1600" dirty="0" smtClean="0"/>
                        <a:t>Display </a:t>
                      </a:r>
                      <a:r>
                        <a:rPr lang="en-US" sz="1600" dirty="0" err="1" smtClean="0"/>
                        <a:t>totEP</a:t>
                      </a:r>
                      <a:r>
                        <a:rPr lang="en-US" sz="1600" dirty="0" smtClean="0"/>
                        <a:t>;</a:t>
                      </a:r>
                    </a:p>
                    <a:p>
                      <a:pPr marL="285750" indent="-285750">
                        <a:buFont typeface="Arial" panose="020B0604020202020204" pitchFamily="34" charset="0"/>
                        <a:buChar char="•"/>
                      </a:pPr>
                      <a:r>
                        <a:rPr lang="en-US" sz="1600" dirty="0" smtClean="0"/>
                        <a:t>Display </a:t>
                      </a:r>
                      <a:r>
                        <a:rPr lang="en-US" sz="1600" dirty="0" err="1" smtClean="0"/>
                        <a:t>totDP</a:t>
                      </a:r>
                      <a:r>
                        <a:rPr lang="en-US" sz="1600" dirty="0" smtClean="0"/>
                        <a:t>;</a:t>
                      </a:r>
                    </a:p>
                    <a:p>
                      <a:pPr marL="285750" indent="-285750">
                        <a:buFont typeface="Arial" panose="020B0604020202020204" pitchFamily="34" charset="0"/>
                        <a:buChar char="•"/>
                      </a:pPr>
                      <a:r>
                        <a:rPr lang="en-US" sz="1600" dirty="0" smtClean="0"/>
                        <a:t>Display tot3D;</a:t>
                      </a:r>
                    </a:p>
                    <a:p>
                      <a:pPr marL="285750" indent="-285750">
                        <a:buFont typeface="Arial" panose="020B0604020202020204" pitchFamily="34" charset="0"/>
                        <a:buChar char="•"/>
                      </a:pPr>
                      <a:r>
                        <a:rPr lang="en-US" sz="1600" dirty="0" smtClean="0"/>
                        <a:t>Display </a:t>
                      </a:r>
                      <a:r>
                        <a:rPr lang="en-US" sz="1600" dirty="0" err="1" smtClean="0"/>
                        <a:t>totPL</a:t>
                      </a:r>
                      <a:r>
                        <a:rPr lang="en-US" sz="1600" dirty="0" smtClean="0"/>
                        <a:t>;</a:t>
                      </a:r>
                    </a:p>
                    <a:p>
                      <a:pPr marL="285750" indent="-285750">
                        <a:buFont typeface="Arial" panose="020B0604020202020204" pitchFamily="34" charset="0"/>
                        <a:buChar char="•"/>
                      </a:pPr>
                      <a:r>
                        <a:rPr lang="en-US" sz="1600" dirty="0" smtClean="0"/>
                        <a:t>Display </a:t>
                      </a:r>
                      <a:r>
                        <a:rPr lang="en-US" sz="1600" dirty="0" err="1" smtClean="0"/>
                        <a:t>totTP</a:t>
                      </a:r>
                      <a:r>
                        <a:rPr lang="en-US" sz="1600" dirty="0" smtClean="0"/>
                        <a:t>;</a:t>
                      </a:r>
                    </a:p>
                    <a:p>
                      <a:pPr marL="285750" indent="-285750">
                        <a:buFont typeface="Arial" panose="020B0604020202020204" pitchFamily="34" charset="0"/>
                        <a:buChar char="•"/>
                      </a:pPr>
                      <a:r>
                        <a:rPr lang="en-US" sz="1600" dirty="0" smtClean="0"/>
                        <a:t>Display </a:t>
                      </a:r>
                      <a:r>
                        <a:rPr lang="en-US" sz="1600" dirty="0" err="1" smtClean="0"/>
                        <a:t>totCF</a:t>
                      </a:r>
                      <a:r>
                        <a:rPr lang="en-US" sz="1600" dirty="0" smtClean="0"/>
                        <a:t>;</a:t>
                      </a:r>
                    </a:p>
                    <a:p>
                      <a:pPr marL="285750" indent="-285750">
                        <a:buFont typeface="Arial" panose="020B0604020202020204" pitchFamily="34" charset="0"/>
                        <a:buChar char="•"/>
                      </a:pPr>
                      <a:r>
                        <a:rPr lang="en-US" sz="1600" dirty="0" smtClean="0"/>
                        <a:t>Display </a:t>
                      </a:r>
                      <a:r>
                        <a:rPr lang="en-US" sz="1600" dirty="0" err="1" smtClean="0"/>
                        <a:t>maxP</a:t>
                      </a:r>
                      <a:r>
                        <a:rPr lang="en-US" sz="1600" dirty="0" smtClean="0"/>
                        <a:t>;</a:t>
                      </a:r>
                    </a:p>
                    <a:p>
                      <a:pPr marL="285750" indent="-285750">
                        <a:buFont typeface="Arial" panose="020B0604020202020204" pitchFamily="34" charset="0"/>
                        <a:buChar char="•"/>
                      </a:pPr>
                      <a:r>
                        <a:rPr lang="en-US" sz="1600" dirty="0" smtClean="0"/>
                        <a:t>Display </a:t>
                      </a:r>
                      <a:r>
                        <a:rPr lang="en-US" sz="1600" dirty="0" err="1" smtClean="0"/>
                        <a:t>minP</a:t>
                      </a:r>
                      <a:r>
                        <a:rPr lang="en-US" sz="1600" dirty="0" smtClean="0"/>
                        <a:t>;</a:t>
                      </a:r>
                    </a:p>
                    <a:p>
                      <a:pPr marL="285750" indent="-285750">
                        <a:buFont typeface="Arial" panose="020B0604020202020204" pitchFamily="34" charset="0"/>
                        <a:buChar char="•"/>
                      </a:pPr>
                      <a:r>
                        <a:rPr lang="en-US" sz="1600" dirty="0" smtClean="0"/>
                        <a:t>Display </a:t>
                      </a:r>
                      <a:r>
                        <a:rPr lang="en-US" sz="1600" dirty="0" err="1" smtClean="0"/>
                        <a:t>maxM</a:t>
                      </a:r>
                      <a:r>
                        <a:rPr lang="en-US" sz="1600" dirty="0" smtClean="0"/>
                        <a:t>;</a:t>
                      </a:r>
                    </a:p>
                    <a:p>
                      <a:pPr marL="285750" indent="-285750">
                        <a:buFont typeface="Arial" panose="020B0604020202020204" pitchFamily="34" charset="0"/>
                        <a:buChar char="•"/>
                      </a:pPr>
                      <a:r>
                        <a:rPr lang="en-US" sz="1600" dirty="0" smtClean="0"/>
                        <a:t>Display </a:t>
                      </a:r>
                      <a:r>
                        <a:rPr lang="en-US" sz="1600" dirty="0" err="1" smtClean="0"/>
                        <a:t>minM</a:t>
                      </a:r>
                      <a:r>
                        <a:rPr lang="en-US" sz="1600" dirty="0" smtClean="0"/>
                        <a:t>;</a:t>
                      </a:r>
                    </a:p>
                  </a:txBody>
                  <a:tcPr/>
                </a:tc>
              </a:tr>
            </a:tbl>
          </a:graphicData>
        </a:graphic>
      </p:graphicFrame>
    </p:spTree>
    <p:extLst>
      <p:ext uri="{BB962C8B-B14F-4D97-AF65-F5344CB8AC3E}">
        <p14:creationId xmlns:p14="http://schemas.microsoft.com/office/powerpoint/2010/main" val="1014970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753" y="2624739"/>
            <a:ext cx="9905998" cy="1478570"/>
          </a:xfrm>
        </p:spPr>
        <p:txBody>
          <a:bodyPr>
            <a:normAutofit/>
          </a:bodyPr>
          <a:lstStyle/>
          <a:p>
            <a:pPr algn="ctr"/>
            <a:r>
              <a:rPr lang="en-US" sz="4400" dirty="0" smtClean="0"/>
              <a:t>List of </a:t>
            </a:r>
            <a:r>
              <a:rPr lang="en-US" sz="4400" dirty="0" smtClean="0"/>
              <a:t>modules</a:t>
            </a:r>
            <a:r>
              <a:rPr lang="en-US" sz="4400" dirty="0" smtClean="0"/>
              <a:t> </a:t>
            </a:r>
            <a:r>
              <a:rPr lang="en-US" sz="4400" dirty="0" smtClean="0"/>
              <a:t>used</a:t>
            </a:r>
            <a:endParaRPr lang="en-US" sz="4400" dirty="0"/>
          </a:p>
        </p:txBody>
      </p:sp>
    </p:spTree>
    <p:extLst>
      <p:ext uri="{BB962C8B-B14F-4D97-AF65-F5344CB8AC3E}">
        <p14:creationId xmlns:p14="http://schemas.microsoft.com/office/powerpoint/2010/main" val="4057484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300" y="0"/>
            <a:ext cx="9905998" cy="1478570"/>
          </a:xfrm>
        </p:spPr>
        <p:txBody>
          <a:bodyPr/>
          <a:lstStyle/>
          <a:p>
            <a:pPr algn="ctr"/>
            <a:r>
              <a:rPr lang="en-US" dirty="0" err="1" smtClean="0"/>
              <a:t>module</a:t>
            </a:r>
            <a:r>
              <a:rPr lang="en-US" dirty="0" err="1" smtClean="0"/>
              <a:t>S</a:t>
            </a:r>
            <a:r>
              <a:rPr lang="en-US" dirty="0" smtClean="0"/>
              <a:t> </a:t>
            </a:r>
            <a:r>
              <a:rPr lang="en-US" dirty="0" smtClean="0"/>
              <a:t>WITHOUT RETURN VALUE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9308865"/>
              </p:ext>
            </p:extLst>
          </p:nvPr>
        </p:nvGraphicFramePr>
        <p:xfrm>
          <a:off x="1250595" y="1355740"/>
          <a:ext cx="9906000" cy="4998720"/>
        </p:xfrm>
        <a:graphic>
          <a:graphicData uri="http://schemas.openxmlformats.org/drawingml/2006/table">
            <a:tbl>
              <a:tblPr firstRow="1" bandRow="1">
                <a:tableStyleId>{073A0DAA-6AF3-43AB-8588-CEC1D06C72B9}</a:tableStyleId>
              </a:tblPr>
              <a:tblGrid>
                <a:gridCol w="4953000"/>
                <a:gridCol w="4953000"/>
              </a:tblGrid>
              <a:tr h="370840">
                <a:tc>
                  <a:txBody>
                    <a:bodyPr/>
                    <a:lstStyle/>
                    <a:p>
                      <a:r>
                        <a:rPr lang="en-US" sz="1500" dirty="0" smtClean="0">
                          <a:latin typeface="Adobe Fan Heiti Std B" panose="020B0700000000000000" pitchFamily="34" charset="-128"/>
                          <a:ea typeface="Adobe Fan Heiti Std B" panose="020B0700000000000000" pitchFamily="34" charset="-128"/>
                        </a:rPr>
                        <a:t>void </a:t>
                      </a:r>
                      <a:r>
                        <a:rPr lang="en-US" sz="1500" dirty="0" err="1" smtClean="0">
                          <a:latin typeface="Adobe Fan Heiti Std B" panose="020B0700000000000000" pitchFamily="34" charset="-128"/>
                          <a:ea typeface="Adobe Fan Heiti Std B" panose="020B0700000000000000" pitchFamily="34" charset="-128"/>
                        </a:rPr>
                        <a:t>displayHello</a:t>
                      </a:r>
                      <a:r>
                        <a:rPr lang="en-US" sz="1500" dirty="0" smtClean="0">
                          <a:latin typeface="Adobe Fan Heiti Std B" panose="020B0700000000000000" pitchFamily="34" charset="-128"/>
                          <a:ea typeface="Adobe Fan Heiti Std B" panose="020B0700000000000000" pitchFamily="34" charset="-128"/>
                        </a:rPr>
                        <a:t>();</a:t>
                      </a:r>
                      <a:endParaRPr lang="en-US" sz="1500" dirty="0">
                        <a:latin typeface="Adobe Fan Heiti Std B" panose="020B0700000000000000" pitchFamily="34" charset="-128"/>
                        <a:ea typeface="Adobe Fan Heiti Std B" panose="020B0700000000000000" pitchFamily="34" charset="-128"/>
                      </a:endParaRPr>
                    </a:p>
                  </a:txBody>
                  <a:tcPr/>
                </a:tc>
                <a:tc>
                  <a:txBody>
                    <a:bodyPr/>
                    <a:lstStyle/>
                    <a:p>
                      <a:r>
                        <a:rPr lang="en-US" sz="1800" b="0" dirty="0" smtClean="0">
                          <a:latin typeface="+mn-lt"/>
                          <a:ea typeface="Adobe Fan Heiti Std B" panose="020B0700000000000000" pitchFamily="34" charset="-128"/>
                        </a:rPr>
                        <a:t>Display</a:t>
                      </a:r>
                      <a:r>
                        <a:rPr lang="en-US" sz="1800" b="0" baseline="0" dirty="0" smtClean="0">
                          <a:latin typeface="+mn-lt"/>
                          <a:ea typeface="Adobe Fan Heiti Std B" panose="020B0700000000000000" pitchFamily="34" charset="-128"/>
                        </a:rPr>
                        <a:t> welcome text</a:t>
                      </a:r>
                      <a:endParaRPr lang="en-US" sz="1800" b="0" dirty="0">
                        <a:latin typeface="+mn-lt"/>
                        <a:ea typeface="Adobe Fan Heiti Std B" panose="020B0700000000000000" pitchFamily="34" charset="-128"/>
                      </a:endParaRPr>
                    </a:p>
                  </a:txBody>
                  <a:tcPr/>
                </a:tc>
              </a:tr>
              <a:tr h="370840">
                <a:tc>
                  <a:txBody>
                    <a:bodyPr/>
                    <a:lstStyle/>
                    <a:p>
                      <a:r>
                        <a:rPr lang="en-US" sz="1500" dirty="0" smtClean="0">
                          <a:latin typeface="Adobe Fan Heiti Std B" panose="020B0700000000000000" pitchFamily="34" charset="-128"/>
                          <a:ea typeface="Adobe Fan Heiti Std B" panose="020B0700000000000000" pitchFamily="34" charset="-128"/>
                        </a:rPr>
                        <a:t>void </a:t>
                      </a:r>
                      <a:r>
                        <a:rPr lang="en-US" sz="1500" dirty="0" err="1" smtClean="0">
                          <a:latin typeface="Adobe Fan Heiti Std B" panose="020B0700000000000000" pitchFamily="34" charset="-128"/>
                          <a:ea typeface="Adobe Fan Heiti Std B" panose="020B0700000000000000" pitchFamily="34" charset="-128"/>
                        </a:rPr>
                        <a:t>displayOffer</a:t>
                      </a:r>
                      <a:r>
                        <a:rPr lang="en-US" sz="1500" dirty="0" smtClean="0">
                          <a:latin typeface="Adobe Fan Heiti Std B" panose="020B0700000000000000" pitchFamily="34" charset="-128"/>
                          <a:ea typeface="Adobe Fan Heiti Std B" panose="020B0700000000000000" pitchFamily="34" charset="-128"/>
                        </a:rPr>
                        <a:t>();</a:t>
                      </a:r>
                      <a:endParaRPr lang="en-US" sz="1500" dirty="0">
                        <a:latin typeface="Adobe Fan Heiti Std B" panose="020B0700000000000000" pitchFamily="34" charset="-128"/>
                        <a:ea typeface="Adobe Fan Heiti Std B" panose="020B0700000000000000" pitchFamily="34" charset="-128"/>
                      </a:endParaRPr>
                    </a:p>
                  </a:txBody>
                  <a:tcPr/>
                </a:tc>
                <a:tc>
                  <a:txBody>
                    <a:bodyPr/>
                    <a:lstStyle/>
                    <a:p>
                      <a:r>
                        <a:rPr lang="en-US" dirty="0" smtClean="0"/>
                        <a:t>Display 20% off to member</a:t>
                      </a:r>
                      <a:r>
                        <a:rPr lang="en-US" baseline="0" dirty="0" smtClean="0"/>
                        <a:t> text</a:t>
                      </a:r>
                      <a:endParaRPr lang="en-US" dirty="0"/>
                    </a:p>
                  </a:txBody>
                  <a:tcPr/>
                </a:tc>
              </a:tr>
              <a:tr h="370840">
                <a:tc>
                  <a:txBody>
                    <a:bodyPr/>
                    <a:lstStyle/>
                    <a:p>
                      <a:r>
                        <a:rPr lang="en-US" sz="1500" dirty="0" smtClean="0">
                          <a:latin typeface="Adobe Fan Heiti Std B" panose="020B0700000000000000" pitchFamily="34" charset="-128"/>
                          <a:ea typeface="Adobe Fan Heiti Std B" panose="020B0700000000000000" pitchFamily="34" charset="-128"/>
                        </a:rPr>
                        <a:t>void </a:t>
                      </a:r>
                      <a:r>
                        <a:rPr lang="en-US" sz="1500" dirty="0" err="1" smtClean="0">
                          <a:latin typeface="Adobe Fan Heiti Std B" panose="020B0700000000000000" pitchFamily="34" charset="-128"/>
                          <a:ea typeface="Adobe Fan Heiti Std B" panose="020B0700000000000000" pitchFamily="34" charset="-128"/>
                        </a:rPr>
                        <a:t>displayReminder</a:t>
                      </a:r>
                      <a:r>
                        <a:rPr lang="en-US" sz="1500" dirty="0" smtClean="0">
                          <a:latin typeface="Adobe Fan Heiti Std B" panose="020B0700000000000000" pitchFamily="34" charset="-128"/>
                          <a:ea typeface="Adobe Fan Heiti Std B" panose="020B0700000000000000" pitchFamily="34" charset="-128"/>
                        </a:rPr>
                        <a:t>();</a:t>
                      </a:r>
                      <a:endParaRPr lang="en-US" sz="1500" dirty="0">
                        <a:latin typeface="Adobe Fan Heiti Std B" panose="020B0700000000000000" pitchFamily="34" charset="-128"/>
                        <a:ea typeface="Adobe Fan Heiti Std B" panose="020B0700000000000000" pitchFamily="34" charset="-128"/>
                      </a:endParaRPr>
                    </a:p>
                  </a:txBody>
                  <a:tcPr/>
                </a:tc>
                <a:tc>
                  <a:txBody>
                    <a:bodyPr/>
                    <a:lstStyle/>
                    <a:p>
                      <a:r>
                        <a:rPr lang="en-US" dirty="0" smtClean="0"/>
                        <a:t>Display</a:t>
                      </a:r>
                      <a:r>
                        <a:rPr lang="en-US" baseline="0" dirty="0" smtClean="0"/>
                        <a:t> reminder of the instructions</a:t>
                      </a:r>
                      <a:endParaRPr lang="en-US" dirty="0"/>
                    </a:p>
                  </a:txBody>
                  <a:tcPr/>
                </a:tc>
              </a:tr>
              <a:tr h="370840">
                <a:tc>
                  <a:txBody>
                    <a:bodyPr/>
                    <a:lstStyle/>
                    <a:p>
                      <a:r>
                        <a:rPr lang="en-US" sz="1500" dirty="0" smtClean="0">
                          <a:latin typeface="Adobe Fan Heiti Std B" panose="020B0700000000000000" pitchFamily="34" charset="-128"/>
                          <a:ea typeface="Adobe Fan Heiti Std B" panose="020B0700000000000000" pitchFamily="34" charset="-128"/>
                        </a:rPr>
                        <a:t>void </a:t>
                      </a:r>
                      <a:r>
                        <a:rPr lang="en-US" sz="1500" dirty="0" err="1" smtClean="0">
                          <a:latin typeface="Adobe Fan Heiti Std B" panose="020B0700000000000000" pitchFamily="34" charset="-128"/>
                          <a:ea typeface="Adobe Fan Heiti Std B" panose="020B0700000000000000" pitchFamily="34" charset="-128"/>
                        </a:rPr>
                        <a:t>displayDesign</a:t>
                      </a:r>
                      <a:r>
                        <a:rPr lang="en-US" sz="1500" dirty="0" smtClean="0">
                          <a:latin typeface="Adobe Fan Heiti Std B" panose="020B0700000000000000" pitchFamily="34" charset="-128"/>
                          <a:ea typeface="Adobe Fan Heiti Std B" panose="020B0700000000000000" pitchFamily="34" charset="-128"/>
                        </a:rPr>
                        <a:t>();</a:t>
                      </a:r>
                      <a:endParaRPr lang="en-US" sz="1500" dirty="0">
                        <a:latin typeface="Adobe Fan Heiti Std B" panose="020B0700000000000000" pitchFamily="34" charset="-128"/>
                        <a:ea typeface="Adobe Fan Heiti Std B" panose="020B0700000000000000" pitchFamily="34" charset="-128"/>
                      </a:endParaRPr>
                    </a:p>
                  </a:txBody>
                  <a:tcPr/>
                </a:tc>
                <a:tc>
                  <a:txBody>
                    <a:bodyPr/>
                    <a:lstStyle/>
                    <a:p>
                      <a:r>
                        <a:rPr lang="en-US" dirty="0" smtClean="0"/>
                        <a:t>Display</a:t>
                      </a:r>
                      <a:r>
                        <a:rPr lang="en-US" baseline="0" dirty="0" smtClean="0"/>
                        <a:t> design menu table</a:t>
                      </a:r>
                      <a:endParaRPr lang="en-US" dirty="0"/>
                    </a:p>
                  </a:txBody>
                  <a:tcPr/>
                </a:tc>
              </a:tr>
              <a:tr h="370840">
                <a:tc>
                  <a:txBody>
                    <a:bodyPr/>
                    <a:lstStyle/>
                    <a:p>
                      <a:r>
                        <a:rPr lang="en-US" sz="1500" dirty="0" smtClean="0">
                          <a:latin typeface="Adobe Fan Heiti Std B" panose="020B0700000000000000" pitchFamily="34" charset="-128"/>
                          <a:ea typeface="Adobe Fan Heiti Std B" panose="020B0700000000000000" pitchFamily="34" charset="-128"/>
                        </a:rPr>
                        <a:t>void </a:t>
                      </a:r>
                      <a:r>
                        <a:rPr lang="en-US" sz="1500" dirty="0" err="1" smtClean="0">
                          <a:latin typeface="Adobe Fan Heiti Std B" panose="020B0700000000000000" pitchFamily="34" charset="-128"/>
                          <a:ea typeface="Adobe Fan Heiti Std B" panose="020B0700000000000000" pitchFamily="34" charset="-128"/>
                        </a:rPr>
                        <a:t>displayModel</a:t>
                      </a:r>
                      <a:r>
                        <a:rPr lang="en-US" sz="1500" dirty="0" smtClean="0">
                          <a:latin typeface="Adobe Fan Heiti Std B" panose="020B0700000000000000" pitchFamily="34" charset="-128"/>
                          <a:ea typeface="Adobe Fan Heiti Std B" panose="020B0700000000000000" pitchFamily="34" charset="-128"/>
                        </a:rPr>
                        <a:t>();</a:t>
                      </a:r>
                      <a:endParaRPr lang="en-US" sz="1500" dirty="0">
                        <a:latin typeface="Adobe Fan Heiti Std B" panose="020B0700000000000000" pitchFamily="34" charset="-128"/>
                        <a:ea typeface="Adobe Fan Heiti Std B" panose="020B0700000000000000" pitchFamily="34" charset="-128"/>
                      </a:endParaRPr>
                    </a:p>
                  </a:txBody>
                  <a:tcPr/>
                </a:tc>
                <a:tc>
                  <a:txBody>
                    <a:bodyPr/>
                    <a:lstStyle/>
                    <a:p>
                      <a:r>
                        <a:rPr lang="en-US" dirty="0" smtClean="0"/>
                        <a:t>Display model menu</a:t>
                      </a:r>
                      <a:r>
                        <a:rPr lang="en-US" baseline="0" dirty="0" smtClean="0"/>
                        <a:t> table</a:t>
                      </a:r>
                      <a:endParaRPr lang="en-US" dirty="0"/>
                    </a:p>
                  </a:txBody>
                  <a:tcPr/>
                </a:tc>
              </a:tr>
              <a:tr h="370840">
                <a:tc>
                  <a:txBody>
                    <a:bodyPr/>
                    <a:lstStyle/>
                    <a:p>
                      <a:r>
                        <a:rPr lang="en-US" sz="1500" dirty="0" smtClean="0">
                          <a:latin typeface="Adobe Fan Heiti Std B" panose="020B0700000000000000" pitchFamily="34" charset="-128"/>
                          <a:ea typeface="Adobe Fan Heiti Std B" panose="020B0700000000000000" pitchFamily="34" charset="-128"/>
                        </a:rPr>
                        <a:t>void </a:t>
                      </a:r>
                      <a:r>
                        <a:rPr lang="en-US" sz="1500" dirty="0" err="1" smtClean="0">
                          <a:latin typeface="Adobe Fan Heiti Std B" panose="020B0700000000000000" pitchFamily="34" charset="-128"/>
                          <a:ea typeface="Adobe Fan Heiti Std B" panose="020B0700000000000000" pitchFamily="34" charset="-128"/>
                        </a:rPr>
                        <a:t>displayPrinting</a:t>
                      </a:r>
                      <a:r>
                        <a:rPr lang="en-US" sz="1500" dirty="0" smtClean="0">
                          <a:latin typeface="Adobe Fan Heiti Std B" panose="020B0700000000000000" pitchFamily="34" charset="-128"/>
                          <a:ea typeface="Adobe Fan Heiti Std B" panose="020B0700000000000000" pitchFamily="34" charset="-128"/>
                        </a:rPr>
                        <a:t>();</a:t>
                      </a:r>
                      <a:endParaRPr lang="en-US" sz="1500" dirty="0">
                        <a:latin typeface="Adobe Fan Heiti Std B" panose="020B0700000000000000" pitchFamily="34" charset="-128"/>
                        <a:ea typeface="Adobe Fan Heiti Std B" panose="020B0700000000000000" pitchFamily="34" charset="-128"/>
                      </a:endParaRPr>
                    </a:p>
                  </a:txBody>
                  <a:tcPr/>
                </a:tc>
                <a:tc>
                  <a:txBody>
                    <a:bodyPr/>
                    <a:lstStyle/>
                    <a:p>
                      <a:r>
                        <a:rPr lang="en-US" dirty="0" smtClean="0"/>
                        <a:t>Display printing menu table</a:t>
                      </a:r>
                      <a:endParaRPr lang="en-US" dirty="0"/>
                    </a:p>
                  </a:txBody>
                  <a:tcPr/>
                </a:tc>
              </a:tr>
              <a:tr h="370840">
                <a:tc>
                  <a:txBody>
                    <a:bodyPr/>
                    <a:lstStyle/>
                    <a:p>
                      <a:r>
                        <a:rPr lang="en-US" sz="1500" dirty="0" smtClean="0">
                          <a:latin typeface="Adobe Fan Heiti Std B" panose="020B0700000000000000" pitchFamily="34" charset="-128"/>
                          <a:ea typeface="Adobe Fan Heiti Std B" panose="020B0700000000000000" pitchFamily="34" charset="-128"/>
                        </a:rPr>
                        <a:t>void </a:t>
                      </a:r>
                      <a:r>
                        <a:rPr lang="en-US" sz="1500" dirty="0" err="1" smtClean="0">
                          <a:latin typeface="Adobe Fan Heiti Std B" panose="020B0700000000000000" pitchFamily="34" charset="-128"/>
                          <a:ea typeface="Adobe Fan Heiti Std B" panose="020B0700000000000000" pitchFamily="34" charset="-128"/>
                        </a:rPr>
                        <a:t>displayMaterial</a:t>
                      </a:r>
                      <a:r>
                        <a:rPr lang="en-US" sz="1500" dirty="0" smtClean="0">
                          <a:latin typeface="Adobe Fan Heiti Std B" panose="020B0700000000000000" pitchFamily="34" charset="-128"/>
                          <a:ea typeface="Adobe Fan Heiti Std B" panose="020B0700000000000000" pitchFamily="34" charset="-128"/>
                        </a:rPr>
                        <a:t>();</a:t>
                      </a:r>
                      <a:endParaRPr lang="en-US" sz="1500" dirty="0">
                        <a:latin typeface="Adobe Fan Heiti Std B" panose="020B0700000000000000" pitchFamily="34" charset="-128"/>
                        <a:ea typeface="Adobe Fan Heiti Std B" panose="020B0700000000000000" pitchFamily="34" charset="-128"/>
                      </a:endParaRPr>
                    </a:p>
                  </a:txBody>
                  <a:tcPr/>
                </a:tc>
                <a:tc>
                  <a:txBody>
                    <a:bodyPr/>
                    <a:lstStyle/>
                    <a:p>
                      <a:r>
                        <a:rPr lang="en-US" dirty="0" smtClean="0"/>
                        <a:t>Display</a:t>
                      </a:r>
                      <a:r>
                        <a:rPr lang="en-US" baseline="0" dirty="0" smtClean="0"/>
                        <a:t> material menu table</a:t>
                      </a:r>
                      <a:endParaRPr lang="en-US" dirty="0"/>
                    </a:p>
                  </a:txBody>
                  <a:tcPr/>
                </a:tc>
              </a:tr>
              <a:tr h="370840">
                <a:tc>
                  <a:txBody>
                    <a:bodyPr/>
                    <a:lstStyle/>
                    <a:p>
                      <a:r>
                        <a:rPr lang="en-US" sz="1500" dirty="0" smtClean="0">
                          <a:latin typeface="Adobe Fan Heiti Std B" panose="020B0700000000000000" pitchFamily="34" charset="-128"/>
                          <a:ea typeface="Adobe Fan Heiti Std B" panose="020B0700000000000000" pitchFamily="34" charset="-128"/>
                        </a:rPr>
                        <a:t>void </a:t>
                      </a:r>
                      <a:r>
                        <a:rPr lang="en-US" sz="1500" dirty="0" err="1" smtClean="0">
                          <a:latin typeface="Adobe Fan Heiti Std B" panose="020B0700000000000000" pitchFamily="34" charset="-128"/>
                          <a:ea typeface="Adobe Fan Heiti Std B" panose="020B0700000000000000" pitchFamily="34" charset="-128"/>
                        </a:rPr>
                        <a:t>displayDone</a:t>
                      </a:r>
                      <a:r>
                        <a:rPr lang="en-US" sz="1500" dirty="0" smtClean="0">
                          <a:latin typeface="Adobe Fan Heiti Std B" panose="020B0700000000000000" pitchFamily="34" charset="-128"/>
                          <a:ea typeface="Adobe Fan Heiti Std B" panose="020B0700000000000000" pitchFamily="34" charset="-128"/>
                        </a:rPr>
                        <a:t>();</a:t>
                      </a:r>
                      <a:endParaRPr lang="en-US" sz="1500" dirty="0">
                        <a:latin typeface="Adobe Fan Heiti Std B" panose="020B0700000000000000" pitchFamily="34" charset="-128"/>
                        <a:ea typeface="Adobe Fan Heiti Std B" panose="020B0700000000000000" pitchFamily="34" charset="-128"/>
                      </a:endParaRPr>
                    </a:p>
                  </a:txBody>
                  <a:tcPr/>
                </a:tc>
                <a:tc>
                  <a:txBody>
                    <a:bodyPr/>
                    <a:lstStyle/>
                    <a:p>
                      <a:r>
                        <a:rPr lang="en-US" dirty="0" smtClean="0"/>
                        <a:t>Display text</a:t>
                      </a:r>
                      <a:r>
                        <a:rPr lang="en-US" baseline="0" dirty="0" smtClean="0"/>
                        <a:t> of ‘order complete’</a:t>
                      </a:r>
                      <a:endParaRPr lang="en-US" dirty="0"/>
                    </a:p>
                  </a:txBody>
                  <a:tcPr/>
                </a:tc>
              </a:tr>
              <a:tr h="370840">
                <a:tc>
                  <a:txBody>
                    <a:bodyPr/>
                    <a:lstStyle/>
                    <a:p>
                      <a:r>
                        <a:rPr lang="en-US" sz="1500" dirty="0" smtClean="0">
                          <a:latin typeface="Adobe Fan Heiti Std B" panose="020B0700000000000000" pitchFamily="34" charset="-128"/>
                          <a:ea typeface="Adobe Fan Heiti Std B" panose="020B0700000000000000" pitchFamily="34" charset="-128"/>
                        </a:rPr>
                        <a:t>void </a:t>
                      </a:r>
                      <a:r>
                        <a:rPr lang="en-US" sz="1500" dirty="0" err="1" smtClean="0">
                          <a:latin typeface="Adobe Fan Heiti Std B" panose="020B0700000000000000" pitchFamily="34" charset="-128"/>
                          <a:ea typeface="Adobe Fan Heiti Std B" panose="020B0700000000000000" pitchFamily="34" charset="-128"/>
                        </a:rPr>
                        <a:t>displayCongrats</a:t>
                      </a:r>
                      <a:r>
                        <a:rPr lang="en-US" sz="1500" dirty="0" smtClean="0">
                          <a:latin typeface="Adobe Fan Heiti Std B" panose="020B0700000000000000" pitchFamily="34" charset="-128"/>
                          <a:ea typeface="Adobe Fan Heiti Std B" panose="020B0700000000000000" pitchFamily="34" charset="-128"/>
                        </a:rPr>
                        <a:t>();</a:t>
                      </a:r>
                      <a:endParaRPr lang="en-US" sz="1500" dirty="0">
                        <a:latin typeface="Adobe Fan Heiti Std B" panose="020B0700000000000000" pitchFamily="34" charset="-128"/>
                        <a:ea typeface="Adobe Fan Heiti Std B" panose="020B0700000000000000" pitchFamily="34" charset="-128"/>
                      </a:endParaRPr>
                    </a:p>
                  </a:txBody>
                  <a:tcPr/>
                </a:tc>
                <a:tc>
                  <a:txBody>
                    <a:bodyPr/>
                    <a:lstStyle/>
                    <a:p>
                      <a:r>
                        <a:rPr lang="en-US" dirty="0" smtClean="0"/>
                        <a:t>Display text of ‘order received’</a:t>
                      </a:r>
                      <a:endParaRPr lang="en-US" dirty="0"/>
                    </a:p>
                  </a:txBody>
                  <a:tcPr/>
                </a:tc>
              </a:tr>
              <a:tr h="370840">
                <a:tc>
                  <a:txBody>
                    <a:bodyPr/>
                    <a:lstStyle/>
                    <a:p>
                      <a:r>
                        <a:rPr lang="en-US" sz="1500" dirty="0" smtClean="0">
                          <a:latin typeface="Adobe Fan Heiti Std B" panose="020B0700000000000000" pitchFamily="34" charset="-128"/>
                          <a:ea typeface="Adobe Fan Heiti Std B" panose="020B0700000000000000" pitchFamily="34" charset="-128"/>
                        </a:rPr>
                        <a:t>void </a:t>
                      </a:r>
                      <a:r>
                        <a:rPr lang="en-US" sz="1500" dirty="0" err="1" smtClean="0">
                          <a:latin typeface="Adobe Fan Heiti Std B" panose="020B0700000000000000" pitchFamily="34" charset="-128"/>
                          <a:ea typeface="Adobe Fan Heiti Std B" panose="020B0700000000000000" pitchFamily="34" charset="-128"/>
                        </a:rPr>
                        <a:t>displayError</a:t>
                      </a:r>
                      <a:r>
                        <a:rPr lang="en-US" sz="1500" dirty="0" smtClean="0">
                          <a:latin typeface="Adobe Fan Heiti Std B" panose="020B0700000000000000" pitchFamily="34" charset="-128"/>
                          <a:ea typeface="Adobe Fan Heiti Std B" panose="020B0700000000000000" pitchFamily="34" charset="-128"/>
                        </a:rPr>
                        <a:t>();</a:t>
                      </a:r>
                      <a:endParaRPr lang="en-US" sz="1500" dirty="0">
                        <a:latin typeface="Adobe Fan Heiti Std B" panose="020B0700000000000000" pitchFamily="34" charset="-128"/>
                        <a:ea typeface="Adobe Fan Heiti Std B" panose="020B0700000000000000" pitchFamily="34" charset="-128"/>
                      </a:endParaRPr>
                    </a:p>
                  </a:txBody>
                  <a:tcPr/>
                </a:tc>
                <a:tc>
                  <a:txBody>
                    <a:bodyPr/>
                    <a:lstStyle/>
                    <a:p>
                      <a:r>
                        <a:rPr lang="en-US" dirty="0" smtClean="0"/>
                        <a:t>Display</a:t>
                      </a:r>
                      <a:r>
                        <a:rPr lang="en-US" baseline="0" dirty="0" smtClean="0"/>
                        <a:t> text of error message</a:t>
                      </a:r>
                      <a:endParaRPr lang="en-US" dirty="0"/>
                    </a:p>
                  </a:txBody>
                  <a:tcPr/>
                </a:tc>
              </a:tr>
              <a:tr h="370840">
                <a:tc>
                  <a:txBody>
                    <a:bodyPr/>
                    <a:lstStyle/>
                    <a:p>
                      <a:r>
                        <a:rPr lang="en-US" sz="1500" dirty="0" smtClean="0">
                          <a:latin typeface="Adobe Fan Heiti Std B" panose="020B0700000000000000" pitchFamily="34" charset="-128"/>
                          <a:ea typeface="Adobe Fan Heiti Std B" panose="020B0700000000000000" pitchFamily="34" charset="-128"/>
                        </a:rPr>
                        <a:t>void displayPrice1();</a:t>
                      </a:r>
                      <a:endParaRPr lang="en-US" sz="1500" dirty="0">
                        <a:latin typeface="Adobe Fan Heiti Std B" panose="020B0700000000000000" pitchFamily="34" charset="-128"/>
                        <a:ea typeface="Adobe Fan Heiti Std B" panose="020B0700000000000000" pitchFamily="34" charset="-128"/>
                      </a:endParaRPr>
                    </a:p>
                  </a:txBody>
                  <a:tcPr/>
                </a:tc>
                <a:tc>
                  <a:txBody>
                    <a:bodyPr/>
                    <a:lstStyle/>
                    <a:p>
                      <a:r>
                        <a:rPr lang="en-US" dirty="0" smtClean="0"/>
                        <a:t>Display phone animation </a:t>
                      </a:r>
                      <a:r>
                        <a:rPr lang="en-US" dirty="0" err="1" smtClean="0"/>
                        <a:t>a.k.a</a:t>
                      </a:r>
                      <a:r>
                        <a:rPr lang="en-US" baseline="0" dirty="0" smtClean="0"/>
                        <a:t> pricing table</a:t>
                      </a:r>
                      <a:endParaRPr lang="en-US" dirty="0"/>
                    </a:p>
                  </a:txBody>
                  <a:tcPr/>
                </a:tc>
              </a:tr>
              <a:tr h="370840">
                <a:tc>
                  <a:txBody>
                    <a:bodyPr/>
                    <a:lstStyle/>
                    <a:p>
                      <a:r>
                        <a:rPr lang="en-US" sz="1500" dirty="0" smtClean="0">
                          <a:latin typeface="Adobe Fan Heiti Std B" panose="020B0700000000000000" pitchFamily="34" charset="-128"/>
                          <a:ea typeface="Adobe Fan Heiti Std B" panose="020B0700000000000000" pitchFamily="34" charset="-128"/>
                        </a:rPr>
                        <a:t>void displayPrice2();</a:t>
                      </a:r>
                      <a:endParaRPr lang="en-US" sz="1500" dirty="0">
                        <a:latin typeface="Adobe Fan Heiti Std B" panose="020B0700000000000000" pitchFamily="34" charset="-128"/>
                        <a:ea typeface="Adobe Fan Heiti Std B" panose="020B0700000000000000" pitchFamily="34" charset="-128"/>
                      </a:endParaRPr>
                    </a:p>
                  </a:txBody>
                  <a:tcPr/>
                </a:tc>
                <a:tc>
                  <a:txBody>
                    <a:bodyPr/>
                    <a:lstStyle/>
                    <a:p>
                      <a:r>
                        <a:rPr lang="en-US" dirty="0" smtClean="0"/>
                        <a:t>Display phone</a:t>
                      </a:r>
                      <a:r>
                        <a:rPr lang="en-US" baseline="0" dirty="0" smtClean="0"/>
                        <a:t> animation </a:t>
                      </a:r>
                      <a:r>
                        <a:rPr lang="en-US" baseline="0" dirty="0" err="1" smtClean="0"/>
                        <a:t>a.k.a</a:t>
                      </a:r>
                      <a:r>
                        <a:rPr lang="en-US" baseline="0" dirty="0" smtClean="0"/>
                        <a:t> pricing table</a:t>
                      </a:r>
                      <a:endParaRPr lang="en-US" dirty="0"/>
                    </a:p>
                  </a:txBody>
                  <a:tcPr/>
                </a:tc>
              </a:tr>
              <a:tr h="370840">
                <a:tc>
                  <a:txBody>
                    <a:bodyPr/>
                    <a:lstStyle/>
                    <a:p>
                      <a:r>
                        <a:rPr lang="en-US" sz="1500" dirty="0" smtClean="0">
                          <a:latin typeface="Adobe Fan Heiti Std B" panose="020B0700000000000000" pitchFamily="34" charset="-128"/>
                          <a:ea typeface="Adobe Fan Heiti Std B" panose="020B0700000000000000" pitchFamily="34" charset="-128"/>
                        </a:rPr>
                        <a:t>void </a:t>
                      </a:r>
                      <a:r>
                        <a:rPr lang="en-US" sz="1500" dirty="0" err="1" smtClean="0">
                          <a:latin typeface="Adobe Fan Heiti Std B" panose="020B0700000000000000" pitchFamily="34" charset="-128"/>
                          <a:ea typeface="Adobe Fan Heiti Std B" panose="020B0700000000000000" pitchFamily="34" charset="-128"/>
                        </a:rPr>
                        <a:t>displayReport</a:t>
                      </a:r>
                      <a:r>
                        <a:rPr lang="en-US" sz="1500" dirty="0" smtClean="0">
                          <a:latin typeface="Adobe Fan Heiti Std B" panose="020B0700000000000000" pitchFamily="34" charset="-128"/>
                          <a:ea typeface="Adobe Fan Heiti Std B" panose="020B0700000000000000" pitchFamily="34" charset="-128"/>
                        </a:rPr>
                        <a:t>(double, </a:t>
                      </a:r>
                      <a:r>
                        <a:rPr lang="en-US" sz="1500" dirty="0" err="1" smtClean="0">
                          <a:latin typeface="Adobe Fan Heiti Std B" panose="020B0700000000000000" pitchFamily="34" charset="-128"/>
                          <a:ea typeface="Adobe Fan Heiti Std B" panose="020B0700000000000000" pitchFamily="34" charset="-128"/>
                        </a:rPr>
                        <a:t>int</a:t>
                      </a:r>
                      <a:r>
                        <a:rPr lang="en-US" sz="1500" dirty="0" smtClean="0">
                          <a:latin typeface="Adobe Fan Heiti Std B" panose="020B0700000000000000" pitchFamily="34" charset="-128"/>
                          <a:ea typeface="Adobe Fan Heiti Std B" panose="020B0700000000000000" pitchFamily="34" charset="-128"/>
                        </a:rPr>
                        <a:t>, </a:t>
                      </a:r>
                      <a:r>
                        <a:rPr lang="en-US" sz="1500" dirty="0" err="1" smtClean="0">
                          <a:latin typeface="Adobe Fan Heiti Std B" panose="020B0700000000000000" pitchFamily="34" charset="-128"/>
                          <a:ea typeface="Adobe Fan Heiti Std B" panose="020B0700000000000000" pitchFamily="34" charset="-128"/>
                        </a:rPr>
                        <a:t>int</a:t>
                      </a:r>
                      <a:r>
                        <a:rPr lang="en-US" sz="1500" dirty="0" smtClean="0">
                          <a:latin typeface="Adobe Fan Heiti Std B" panose="020B0700000000000000" pitchFamily="34" charset="-128"/>
                          <a:ea typeface="Adobe Fan Heiti Std B" panose="020B0700000000000000" pitchFamily="34" charset="-128"/>
                        </a:rPr>
                        <a:t> , </a:t>
                      </a:r>
                      <a:r>
                        <a:rPr lang="en-US" sz="1500" dirty="0" err="1" smtClean="0">
                          <a:latin typeface="Adobe Fan Heiti Std B" panose="020B0700000000000000" pitchFamily="34" charset="-128"/>
                          <a:ea typeface="Adobe Fan Heiti Std B" panose="020B0700000000000000" pitchFamily="34" charset="-128"/>
                        </a:rPr>
                        <a:t>int</a:t>
                      </a:r>
                      <a:r>
                        <a:rPr lang="en-US" sz="1500" dirty="0" smtClean="0">
                          <a:latin typeface="Adobe Fan Heiti Std B" panose="020B0700000000000000" pitchFamily="34" charset="-128"/>
                          <a:ea typeface="Adobe Fan Heiti Std B" panose="020B0700000000000000" pitchFamily="34" charset="-128"/>
                        </a:rPr>
                        <a:t> ,</a:t>
                      </a:r>
                      <a:r>
                        <a:rPr lang="en-US" sz="1500" dirty="0" err="1" smtClean="0">
                          <a:latin typeface="Adobe Fan Heiti Std B" panose="020B0700000000000000" pitchFamily="34" charset="-128"/>
                          <a:ea typeface="Adobe Fan Heiti Std B" panose="020B0700000000000000" pitchFamily="34" charset="-128"/>
                        </a:rPr>
                        <a:t>int</a:t>
                      </a:r>
                      <a:r>
                        <a:rPr lang="en-US" sz="1500" dirty="0" smtClean="0">
                          <a:latin typeface="Adobe Fan Heiti Std B" panose="020B0700000000000000" pitchFamily="34" charset="-128"/>
                          <a:ea typeface="Adobe Fan Heiti Std B" panose="020B0700000000000000" pitchFamily="34" charset="-128"/>
                        </a:rPr>
                        <a:t>, </a:t>
                      </a:r>
                      <a:r>
                        <a:rPr lang="en-US" sz="1500" dirty="0" err="1" smtClean="0">
                          <a:latin typeface="Adobe Fan Heiti Std B" panose="020B0700000000000000" pitchFamily="34" charset="-128"/>
                          <a:ea typeface="Adobe Fan Heiti Std B" panose="020B0700000000000000" pitchFamily="34" charset="-128"/>
                        </a:rPr>
                        <a:t>int</a:t>
                      </a:r>
                      <a:r>
                        <a:rPr lang="en-US" sz="1500" dirty="0" smtClean="0">
                          <a:latin typeface="Adobe Fan Heiti Std B" panose="020B0700000000000000" pitchFamily="34" charset="-128"/>
                          <a:ea typeface="Adobe Fan Heiti Std B" panose="020B0700000000000000" pitchFamily="34" charset="-128"/>
                        </a:rPr>
                        <a:t> , </a:t>
                      </a:r>
                      <a:r>
                        <a:rPr lang="en-US" sz="1500" dirty="0" err="1" smtClean="0">
                          <a:latin typeface="Adobe Fan Heiti Std B" panose="020B0700000000000000" pitchFamily="34" charset="-128"/>
                          <a:ea typeface="Adobe Fan Heiti Std B" panose="020B0700000000000000" pitchFamily="34" charset="-128"/>
                        </a:rPr>
                        <a:t>int</a:t>
                      </a:r>
                      <a:r>
                        <a:rPr lang="en-US" sz="1500" dirty="0" smtClean="0">
                          <a:latin typeface="Adobe Fan Heiti Std B" panose="020B0700000000000000" pitchFamily="34" charset="-128"/>
                          <a:ea typeface="Adobe Fan Heiti Std B" panose="020B0700000000000000" pitchFamily="34" charset="-128"/>
                        </a:rPr>
                        <a:t>, </a:t>
                      </a:r>
                      <a:r>
                        <a:rPr lang="en-US" sz="1500" dirty="0" err="1" smtClean="0">
                          <a:latin typeface="Adobe Fan Heiti Std B" panose="020B0700000000000000" pitchFamily="34" charset="-128"/>
                          <a:ea typeface="Adobe Fan Heiti Std B" panose="020B0700000000000000" pitchFamily="34" charset="-128"/>
                        </a:rPr>
                        <a:t>int</a:t>
                      </a:r>
                      <a:r>
                        <a:rPr lang="en-US" sz="1500" dirty="0" smtClean="0">
                          <a:latin typeface="Adobe Fan Heiti Std B" panose="020B0700000000000000" pitchFamily="34" charset="-128"/>
                          <a:ea typeface="Adobe Fan Heiti Std B" panose="020B0700000000000000" pitchFamily="34" charset="-128"/>
                        </a:rPr>
                        <a:t>, </a:t>
                      </a:r>
                      <a:r>
                        <a:rPr lang="en-US" sz="1500" dirty="0" err="1" smtClean="0">
                          <a:latin typeface="Adobe Fan Heiti Std B" panose="020B0700000000000000" pitchFamily="34" charset="-128"/>
                          <a:ea typeface="Adobe Fan Heiti Std B" panose="020B0700000000000000" pitchFamily="34" charset="-128"/>
                        </a:rPr>
                        <a:t>int</a:t>
                      </a:r>
                      <a:r>
                        <a:rPr lang="en-US" sz="1500" dirty="0" smtClean="0">
                          <a:latin typeface="Adobe Fan Heiti Std B" panose="020B0700000000000000" pitchFamily="34" charset="-128"/>
                          <a:ea typeface="Adobe Fan Heiti Std B" panose="020B0700000000000000" pitchFamily="34" charset="-128"/>
                        </a:rPr>
                        <a:t>, </a:t>
                      </a:r>
                      <a:r>
                        <a:rPr lang="en-US" sz="1500" dirty="0" err="1" smtClean="0">
                          <a:latin typeface="Adobe Fan Heiti Std B" panose="020B0700000000000000" pitchFamily="34" charset="-128"/>
                          <a:ea typeface="Adobe Fan Heiti Std B" panose="020B0700000000000000" pitchFamily="34" charset="-128"/>
                        </a:rPr>
                        <a:t>int</a:t>
                      </a:r>
                      <a:r>
                        <a:rPr lang="en-US" sz="1500" dirty="0" smtClean="0">
                          <a:latin typeface="Adobe Fan Heiti Std B" panose="020B0700000000000000" pitchFamily="34" charset="-128"/>
                          <a:ea typeface="Adobe Fan Heiti Std B" panose="020B0700000000000000" pitchFamily="34" charset="-128"/>
                        </a:rPr>
                        <a:t>, char*, char*, char*, char*);</a:t>
                      </a:r>
                      <a:endParaRPr lang="en-US" sz="1500" dirty="0">
                        <a:latin typeface="Adobe Fan Heiti Std B" panose="020B0700000000000000" pitchFamily="34" charset="-128"/>
                        <a:ea typeface="Adobe Fan Heiti Std B" panose="020B0700000000000000" pitchFamily="34" charset="-128"/>
                      </a:endParaRPr>
                    </a:p>
                  </a:txBody>
                  <a:tcPr/>
                </a:tc>
                <a:tc>
                  <a:txBody>
                    <a:bodyPr/>
                    <a:lstStyle/>
                    <a:p>
                      <a:r>
                        <a:rPr lang="en-US" dirty="0" smtClean="0"/>
                        <a:t>Display daily report</a:t>
                      </a:r>
                      <a:endParaRPr lang="en-US" dirty="0"/>
                    </a:p>
                  </a:txBody>
                  <a:tcPr/>
                </a:tc>
              </a:tr>
            </a:tbl>
          </a:graphicData>
        </a:graphic>
      </p:graphicFrame>
    </p:spTree>
    <p:extLst>
      <p:ext uri="{BB962C8B-B14F-4D97-AF65-F5344CB8AC3E}">
        <p14:creationId xmlns:p14="http://schemas.microsoft.com/office/powerpoint/2010/main" val="887901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766" y="741348"/>
            <a:ext cx="9905998" cy="1478570"/>
          </a:xfrm>
        </p:spPr>
        <p:txBody>
          <a:bodyPr/>
          <a:lstStyle/>
          <a:p>
            <a:pPr algn="ctr"/>
            <a:r>
              <a:rPr lang="en-US" dirty="0" smtClean="0"/>
              <a:t>Module with </a:t>
            </a:r>
            <a:r>
              <a:rPr lang="en-US" dirty="0" smtClean="0"/>
              <a:t>return value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8339110"/>
              </p:ext>
            </p:extLst>
          </p:nvPr>
        </p:nvGraphicFramePr>
        <p:xfrm>
          <a:off x="1141413" y="2590682"/>
          <a:ext cx="9906000" cy="1394464"/>
        </p:xfrm>
        <a:graphic>
          <a:graphicData uri="http://schemas.openxmlformats.org/drawingml/2006/table">
            <a:tbl>
              <a:tblPr firstRow="1" bandRow="1">
                <a:tableStyleId>{073A0DAA-6AF3-43AB-8588-CEC1D06C72B9}</a:tableStyleId>
              </a:tblPr>
              <a:tblGrid>
                <a:gridCol w="4953000"/>
                <a:gridCol w="4953000"/>
              </a:tblGrid>
              <a:tr h="1394464">
                <a:tc>
                  <a:txBody>
                    <a:bodyPr/>
                    <a:lstStyle/>
                    <a:p>
                      <a:endParaRPr lang="en-US" sz="1600" dirty="0" smtClean="0">
                        <a:latin typeface="Adobe Fan Heiti Std B" panose="020B0700000000000000" pitchFamily="34" charset="-128"/>
                        <a:ea typeface="Adobe Fan Heiti Std B" panose="020B0700000000000000" pitchFamily="34" charset="-128"/>
                      </a:endParaRPr>
                    </a:p>
                    <a:p>
                      <a:endParaRPr lang="en-US" sz="1600" dirty="0" smtClean="0">
                        <a:latin typeface="Adobe Fan Heiti Std B" panose="020B0700000000000000" pitchFamily="34" charset="-128"/>
                        <a:ea typeface="Adobe Fan Heiti Std B" panose="020B0700000000000000" pitchFamily="34" charset="-128"/>
                      </a:endParaRPr>
                    </a:p>
                    <a:p>
                      <a:r>
                        <a:rPr lang="en-US" sz="1600" dirty="0" smtClean="0">
                          <a:latin typeface="Adobe Fan Heiti Std B" panose="020B0700000000000000" pitchFamily="34" charset="-128"/>
                          <a:ea typeface="Adobe Fan Heiti Std B" panose="020B0700000000000000" pitchFamily="34" charset="-128"/>
                        </a:rPr>
                        <a:t>double </a:t>
                      </a:r>
                      <a:r>
                        <a:rPr lang="en-US" sz="1600" dirty="0" err="1" smtClean="0">
                          <a:latin typeface="Adobe Fan Heiti Std B" panose="020B0700000000000000" pitchFamily="34" charset="-128"/>
                          <a:ea typeface="Adobe Fan Heiti Std B" panose="020B0700000000000000" pitchFamily="34" charset="-128"/>
                        </a:rPr>
                        <a:t>calcSelling</a:t>
                      </a:r>
                      <a:r>
                        <a:rPr lang="en-US" sz="1600" dirty="0" smtClean="0">
                          <a:latin typeface="Adobe Fan Heiti Std B" panose="020B0700000000000000" pitchFamily="34" charset="-128"/>
                          <a:ea typeface="Adobe Fan Heiti Std B" panose="020B0700000000000000" pitchFamily="34" charset="-128"/>
                        </a:rPr>
                        <a:t>(double</a:t>
                      </a:r>
                      <a:r>
                        <a:rPr lang="en-US" dirty="0" smtClean="0"/>
                        <a:t>);</a:t>
                      </a:r>
                      <a:endParaRPr lang="en-US" dirty="0"/>
                    </a:p>
                  </a:txBody>
                  <a:tcPr/>
                </a:tc>
                <a:tc>
                  <a:txBody>
                    <a:bodyPr/>
                    <a:lstStyle/>
                    <a:p>
                      <a:endParaRPr lang="en-US" b="0" dirty="0" smtClean="0"/>
                    </a:p>
                    <a:p>
                      <a:r>
                        <a:rPr lang="en-US" b="0" dirty="0" smtClean="0"/>
                        <a:t>Calculate the selling</a:t>
                      </a:r>
                      <a:r>
                        <a:rPr lang="en-US" b="0" baseline="0" dirty="0" smtClean="0"/>
                        <a:t> price for one item and return the value to </a:t>
                      </a:r>
                      <a:r>
                        <a:rPr lang="en-US" b="0" baseline="0" dirty="0" err="1" smtClean="0"/>
                        <a:t>int</a:t>
                      </a:r>
                      <a:r>
                        <a:rPr lang="en-US" b="0" baseline="0" dirty="0" smtClean="0"/>
                        <a:t> main()</a:t>
                      </a:r>
                      <a:endParaRPr lang="en-US" b="0" dirty="0"/>
                    </a:p>
                  </a:txBody>
                  <a:tcPr/>
                </a:tc>
              </a:tr>
            </a:tbl>
          </a:graphicData>
        </a:graphic>
      </p:graphicFrame>
    </p:spTree>
    <p:extLst>
      <p:ext uri="{BB962C8B-B14F-4D97-AF65-F5344CB8AC3E}">
        <p14:creationId xmlns:p14="http://schemas.microsoft.com/office/powerpoint/2010/main" val="1014793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821" y="-136478"/>
            <a:ext cx="9905998" cy="1478570"/>
          </a:xfrm>
        </p:spPr>
        <p:txBody>
          <a:bodyPr>
            <a:normAutofit/>
          </a:bodyPr>
          <a:lstStyle/>
          <a:p>
            <a:pPr algn="ctr"/>
            <a:r>
              <a:rPr lang="en-US" sz="3200" dirty="0" smtClean="0">
                <a:latin typeface="Adobe Fan Heiti Std B" panose="020B0700000000000000" pitchFamily="34" charset="-128"/>
                <a:ea typeface="Adobe Fan Heiti Std B" panose="020B0700000000000000" pitchFamily="34" charset="-128"/>
              </a:rPr>
              <a:t>modules with reference </a:t>
            </a:r>
            <a:r>
              <a:rPr lang="en-US" sz="3200" dirty="0" err="1" smtClean="0">
                <a:latin typeface="Adobe Fan Heiti Std B" panose="020B0700000000000000" pitchFamily="34" charset="-128"/>
                <a:ea typeface="Adobe Fan Heiti Std B" panose="020B0700000000000000" pitchFamily="34" charset="-128"/>
              </a:rPr>
              <a:t>parametER</a:t>
            </a:r>
            <a:endParaRPr lang="en-US" sz="3200" dirty="0">
              <a:latin typeface="Adobe Fan Heiti Std B" panose="020B0700000000000000" pitchFamily="34" charset="-128"/>
              <a:ea typeface="Adobe Fan Heiti Std B" panose="020B0700000000000000" pitchFamily="34" charset="-128"/>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387599"/>
              </p:ext>
            </p:extLst>
          </p:nvPr>
        </p:nvGraphicFramePr>
        <p:xfrm>
          <a:off x="1196003" y="968990"/>
          <a:ext cx="9906000" cy="5394960"/>
        </p:xfrm>
        <a:graphic>
          <a:graphicData uri="http://schemas.openxmlformats.org/drawingml/2006/table">
            <a:tbl>
              <a:tblPr firstRow="1" bandRow="1">
                <a:tableStyleId>{073A0DAA-6AF3-43AB-8588-CEC1D06C72B9}</a:tableStyleId>
              </a:tblPr>
              <a:tblGrid>
                <a:gridCol w="4953000"/>
                <a:gridCol w="4953000"/>
              </a:tblGrid>
              <a:tr h="596786">
                <a:tc>
                  <a:txBody>
                    <a:bodyPr/>
                    <a:lstStyle/>
                    <a:p>
                      <a:r>
                        <a:rPr lang="en-US" sz="1600" dirty="0" smtClean="0">
                          <a:latin typeface="Adobe Fan Heiti Std B" panose="020B0700000000000000" pitchFamily="34" charset="-128"/>
                          <a:ea typeface="Adobe Fan Heiti Std B" panose="020B0700000000000000" pitchFamily="34" charset="-128"/>
                        </a:rPr>
                        <a:t>void </a:t>
                      </a:r>
                      <a:r>
                        <a:rPr lang="en-US" sz="1600" dirty="0" err="1" smtClean="0">
                          <a:latin typeface="Adobe Fan Heiti Std B" panose="020B0700000000000000" pitchFamily="34" charset="-128"/>
                          <a:ea typeface="Adobe Fan Heiti Std B" panose="020B0700000000000000" pitchFamily="34" charset="-128"/>
                        </a:rPr>
                        <a:t>calcDiscount</a:t>
                      </a:r>
                      <a:r>
                        <a:rPr lang="en-US" sz="1600" dirty="0" smtClean="0">
                          <a:latin typeface="Adobe Fan Heiti Std B" panose="020B0700000000000000" pitchFamily="34" charset="-128"/>
                          <a:ea typeface="Adobe Fan Heiti Std B" panose="020B0700000000000000" pitchFamily="34" charset="-128"/>
                        </a:rPr>
                        <a:t>(double, double, double&amp;);</a:t>
                      </a:r>
                      <a:endParaRPr lang="en-US" sz="1600" dirty="0">
                        <a:latin typeface="Adobe Fan Heiti Std B" panose="020B0700000000000000" pitchFamily="34" charset="-128"/>
                        <a:ea typeface="Adobe Fan Heiti Std B" panose="020B0700000000000000" pitchFamily="34" charset="-128"/>
                      </a:endParaRPr>
                    </a:p>
                  </a:txBody>
                  <a:tcPr/>
                </a:tc>
                <a:tc>
                  <a:txBody>
                    <a:bodyPr/>
                    <a:lstStyle/>
                    <a:p>
                      <a:r>
                        <a:rPr lang="en-US" b="0" dirty="0" smtClean="0"/>
                        <a:t>Calculate</a:t>
                      </a:r>
                      <a:r>
                        <a:rPr lang="en-US" b="0" baseline="0" dirty="0" smtClean="0"/>
                        <a:t> the discount from the percentage. The discount will become a reference.</a:t>
                      </a:r>
                      <a:endParaRPr lang="en-US" b="0" dirty="0"/>
                    </a:p>
                  </a:txBody>
                  <a:tcPr/>
                </a:tc>
              </a:tr>
              <a:tr h="631512">
                <a:tc>
                  <a:txBody>
                    <a:bodyPr/>
                    <a:lstStyle/>
                    <a:p>
                      <a:r>
                        <a:rPr lang="en-US" sz="1600" dirty="0" smtClean="0">
                          <a:latin typeface="Adobe Fan Heiti Std B" panose="020B0700000000000000" pitchFamily="34" charset="-128"/>
                          <a:ea typeface="Adobe Fan Heiti Std B" panose="020B0700000000000000" pitchFamily="34" charset="-128"/>
                        </a:rPr>
                        <a:t>void </a:t>
                      </a:r>
                      <a:r>
                        <a:rPr lang="en-US" sz="1600" dirty="0" err="1" smtClean="0">
                          <a:latin typeface="Adobe Fan Heiti Std B" panose="020B0700000000000000" pitchFamily="34" charset="-128"/>
                          <a:ea typeface="Adobe Fan Heiti Std B" panose="020B0700000000000000" pitchFamily="34" charset="-128"/>
                        </a:rPr>
                        <a:t>designArray</a:t>
                      </a:r>
                      <a:r>
                        <a:rPr lang="en-US" sz="1600" dirty="0" smtClean="0">
                          <a:latin typeface="Adobe Fan Heiti Std B" panose="020B0700000000000000" pitchFamily="34" charset="-128"/>
                          <a:ea typeface="Adobe Fan Heiti Std B" panose="020B0700000000000000" pitchFamily="34" charset="-128"/>
                        </a:rPr>
                        <a:t>(char, char*);</a:t>
                      </a:r>
                      <a:endParaRPr lang="en-US" sz="1600" dirty="0">
                        <a:latin typeface="Adobe Fan Heiti Std B" panose="020B0700000000000000" pitchFamily="34" charset="-128"/>
                        <a:ea typeface="Adobe Fan Heiti Std B" panose="020B0700000000000000" pitchFamily="34" charset="-128"/>
                      </a:endParaRPr>
                    </a:p>
                  </a:txBody>
                  <a:tcPr/>
                </a:tc>
                <a:tc>
                  <a:txBody>
                    <a:bodyPr/>
                    <a:lstStyle/>
                    <a:p>
                      <a:r>
                        <a:rPr lang="en-US" dirty="0" smtClean="0"/>
                        <a:t>Display</a:t>
                      </a:r>
                      <a:r>
                        <a:rPr lang="en-US" baseline="0" dirty="0" smtClean="0"/>
                        <a:t> the name of the designs and make is as a reference value.</a:t>
                      </a:r>
                      <a:endParaRPr lang="en-US" dirty="0"/>
                    </a:p>
                  </a:txBody>
                  <a:tcPr/>
                </a:tc>
              </a:tr>
              <a:tr h="370840">
                <a:tc>
                  <a:txBody>
                    <a:bodyPr/>
                    <a:lstStyle/>
                    <a:p>
                      <a:r>
                        <a:rPr lang="en-US" sz="1600" dirty="0" smtClean="0">
                          <a:latin typeface="Adobe Fan Heiti Std B" panose="020B0700000000000000" pitchFamily="34" charset="-128"/>
                          <a:ea typeface="Adobe Fan Heiti Std B" panose="020B0700000000000000" pitchFamily="34" charset="-128"/>
                        </a:rPr>
                        <a:t>void </a:t>
                      </a:r>
                      <a:r>
                        <a:rPr lang="en-US" sz="1600" dirty="0" err="1" smtClean="0">
                          <a:latin typeface="Adobe Fan Heiti Std B" panose="020B0700000000000000" pitchFamily="34" charset="-128"/>
                          <a:ea typeface="Adobe Fan Heiti Std B" panose="020B0700000000000000" pitchFamily="34" charset="-128"/>
                        </a:rPr>
                        <a:t>modelArray</a:t>
                      </a:r>
                      <a:r>
                        <a:rPr lang="en-US" sz="1600" dirty="0" smtClean="0">
                          <a:latin typeface="Adobe Fan Heiti Std B" panose="020B0700000000000000" pitchFamily="34" charset="-128"/>
                          <a:ea typeface="Adobe Fan Heiti Std B" panose="020B0700000000000000" pitchFamily="34" charset="-128"/>
                        </a:rPr>
                        <a:t>(char, char*);</a:t>
                      </a:r>
                      <a:endParaRPr lang="en-US" sz="1600" dirty="0">
                        <a:latin typeface="Adobe Fan Heiti Std B" panose="020B0700000000000000" pitchFamily="34" charset="-128"/>
                        <a:ea typeface="Adobe Fan Heiti Std B" panose="020B07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Display</a:t>
                      </a:r>
                      <a:r>
                        <a:rPr lang="en-US" baseline="0" dirty="0" smtClean="0"/>
                        <a:t> the name of the models and make is as a reference value.</a:t>
                      </a:r>
                      <a:endParaRPr lang="en-US" dirty="0" smtClean="0"/>
                    </a:p>
                  </a:txBody>
                  <a:tcPr/>
                </a:tc>
              </a:tr>
              <a:tr h="370840">
                <a:tc>
                  <a:txBody>
                    <a:bodyPr/>
                    <a:lstStyle/>
                    <a:p>
                      <a:r>
                        <a:rPr lang="en-US" sz="1600" dirty="0" smtClean="0">
                          <a:latin typeface="Adobe Fan Heiti Std B" panose="020B0700000000000000" pitchFamily="34" charset="-128"/>
                          <a:ea typeface="Adobe Fan Heiti Std B" panose="020B0700000000000000" pitchFamily="34" charset="-128"/>
                        </a:rPr>
                        <a:t>void </a:t>
                      </a:r>
                      <a:r>
                        <a:rPr lang="en-US" sz="1600" dirty="0" err="1" smtClean="0">
                          <a:latin typeface="Adobe Fan Heiti Std B" panose="020B0700000000000000" pitchFamily="34" charset="-128"/>
                          <a:ea typeface="Adobe Fan Heiti Std B" panose="020B0700000000000000" pitchFamily="34" charset="-128"/>
                        </a:rPr>
                        <a:t>findHighPrints</a:t>
                      </a:r>
                      <a:r>
                        <a:rPr lang="en-US" sz="1600" dirty="0" smtClean="0">
                          <a:latin typeface="Adobe Fan Heiti Std B" panose="020B0700000000000000" pitchFamily="34" charset="-128"/>
                          <a:ea typeface="Adobe Fan Heiti Std B" panose="020B0700000000000000" pitchFamily="34" charset="-128"/>
                        </a:rPr>
                        <a:t>(</a:t>
                      </a:r>
                      <a:r>
                        <a:rPr lang="en-US" sz="1600" dirty="0" err="1" smtClean="0">
                          <a:latin typeface="Adobe Fan Heiti Std B" panose="020B0700000000000000" pitchFamily="34" charset="-128"/>
                          <a:ea typeface="Adobe Fan Heiti Std B" panose="020B0700000000000000" pitchFamily="34" charset="-128"/>
                        </a:rPr>
                        <a:t>int</a:t>
                      </a:r>
                      <a:r>
                        <a:rPr lang="en-US" sz="1600" dirty="0" smtClean="0">
                          <a:latin typeface="Adobe Fan Heiti Std B" panose="020B0700000000000000" pitchFamily="34" charset="-128"/>
                          <a:ea typeface="Adobe Fan Heiti Std B" panose="020B0700000000000000" pitchFamily="34" charset="-128"/>
                        </a:rPr>
                        <a:t>, </a:t>
                      </a:r>
                      <a:r>
                        <a:rPr lang="en-US" sz="1600" dirty="0" err="1" smtClean="0">
                          <a:latin typeface="Adobe Fan Heiti Std B" panose="020B0700000000000000" pitchFamily="34" charset="-128"/>
                          <a:ea typeface="Adobe Fan Heiti Std B" panose="020B0700000000000000" pitchFamily="34" charset="-128"/>
                        </a:rPr>
                        <a:t>int</a:t>
                      </a:r>
                      <a:r>
                        <a:rPr lang="en-US" sz="1600" dirty="0" smtClean="0">
                          <a:latin typeface="Adobe Fan Heiti Std B" panose="020B0700000000000000" pitchFamily="34" charset="-128"/>
                          <a:ea typeface="Adobe Fan Heiti Std B" panose="020B0700000000000000" pitchFamily="34" charset="-128"/>
                        </a:rPr>
                        <a:t>, </a:t>
                      </a:r>
                      <a:r>
                        <a:rPr lang="en-US" sz="1600" dirty="0" err="1" smtClean="0">
                          <a:latin typeface="Adobe Fan Heiti Std B" panose="020B0700000000000000" pitchFamily="34" charset="-128"/>
                          <a:ea typeface="Adobe Fan Heiti Std B" panose="020B0700000000000000" pitchFamily="34" charset="-128"/>
                        </a:rPr>
                        <a:t>int</a:t>
                      </a:r>
                      <a:r>
                        <a:rPr lang="en-US" sz="1600" dirty="0" smtClean="0">
                          <a:latin typeface="Adobe Fan Heiti Std B" panose="020B0700000000000000" pitchFamily="34" charset="-128"/>
                          <a:ea typeface="Adobe Fan Heiti Std B" panose="020B0700000000000000" pitchFamily="34" charset="-128"/>
                        </a:rPr>
                        <a:t>, </a:t>
                      </a:r>
                      <a:r>
                        <a:rPr lang="en-US" sz="1600" dirty="0" err="1" smtClean="0">
                          <a:latin typeface="Adobe Fan Heiti Std B" panose="020B0700000000000000" pitchFamily="34" charset="-128"/>
                          <a:ea typeface="Adobe Fan Heiti Std B" panose="020B0700000000000000" pitchFamily="34" charset="-128"/>
                        </a:rPr>
                        <a:t>int</a:t>
                      </a:r>
                      <a:r>
                        <a:rPr lang="en-US" sz="1600" dirty="0" smtClean="0">
                          <a:latin typeface="Adobe Fan Heiti Std B" panose="020B0700000000000000" pitchFamily="34" charset="-128"/>
                          <a:ea typeface="Adobe Fan Heiti Std B" panose="020B0700000000000000" pitchFamily="34" charset="-128"/>
                        </a:rPr>
                        <a:t>, char*);</a:t>
                      </a:r>
                      <a:endParaRPr lang="en-US" sz="1600" dirty="0">
                        <a:latin typeface="Adobe Fan Heiti Std B" panose="020B0700000000000000" pitchFamily="34" charset="-128"/>
                        <a:ea typeface="Adobe Fan Heiti Std B" panose="020B07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Display</a:t>
                      </a:r>
                      <a:r>
                        <a:rPr lang="en-US" baseline="0" dirty="0" smtClean="0"/>
                        <a:t> the name of the printings and make is as a reference value.</a:t>
                      </a:r>
                      <a:endParaRPr lang="en-US" dirty="0" smtClean="0"/>
                    </a:p>
                  </a:txBody>
                  <a:tcPr/>
                </a:tc>
              </a:tr>
              <a:tr h="370840">
                <a:tc>
                  <a:txBody>
                    <a:bodyPr/>
                    <a:lstStyle/>
                    <a:p>
                      <a:r>
                        <a:rPr lang="en-US" sz="1600" dirty="0" smtClean="0">
                          <a:latin typeface="Adobe Fan Heiti Std B" panose="020B0700000000000000" pitchFamily="34" charset="-128"/>
                          <a:ea typeface="Adobe Fan Heiti Std B" panose="020B0700000000000000" pitchFamily="34" charset="-128"/>
                        </a:rPr>
                        <a:t>void </a:t>
                      </a:r>
                      <a:r>
                        <a:rPr lang="en-US" sz="1600" dirty="0" err="1" smtClean="0">
                          <a:latin typeface="Adobe Fan Heiti Std B" panose="020B0700000000000000" pitchFamily="34" charset="-128"/>
                          <a:ea typeface="Adobe Fan Heiti Std B" panose="020B0700000000000000" pitchFamily="34" charset="-128"/>
                        </a:rPr>
                        <a:t>findLowPrints</a:t>
                      </a:r>
                      <a:r>
                        <a:rPr lang="en-US" sz="1600" dirty="0" smtClean="0">
                          <a:latin typeface="Adobe Fan Heiti Std B" panose="020B0700000000000000" pitchFamily="34" charset="-128"/>
                          <a:ea typeface="Adobe Fan Heiti Std B" panose="020B0700000000000000" pitchFamily="34" charset="-128"/>
                        </a:rPr>
                        <a:t>(</a:t>
                      </a:r>
                      <a:r>
                        <a:rPr lang="en-US" sz="1600" dirty="0" err="1" smtClean="0">
                          <a:latin typeface="Adobe Fan Heiti Std B" panose="020B0700000000000000" pitchFamily="34" charset="-128"/>
                          <a:ea typeface="Adobe Fan Heiti Std B" panose="020B0700000000000000" pitchFamily="34" charset="-128"/>
                        </a:rPr>
                        <a:t>int</a:t>
                      </a:r>
                      <a:r>
                        <a:rPr lang="en-US" sz="1600" dirty="0" smtClean="0">
                          <a:latin typeface="Adobe Fan Heiti Std B" panose="020B0700000000000000" pitchFamily="34" charset="-128"/>
                          <a:ea typeface="Adobe Fan Heiti Std B" panose="020B0700000000000000" pitchFamily="34" charset="-128"/>
                        </a:rPr>
                        <a:t>, </a:t>
                      </a:r>
                      <a:r>
                        <a:rPr lang="en-US" sz="1600" dirty="0" err="1" smtClean="0">
                          <a:latin typeface="Adobe Fan Heiti Std B" panose="020B0700000000000000" pitchFamily="34" charset="-128"/>
                          <a:ea typeface="Adobe Fan Heiti Std B" panose="020B0700000000000000" pitchFamily="34" charset="-128"/>
                        </a:rPr>
                        <a:t>int</a:t>
                      </a:r>
                      <a:r>
                        <a:rPr lang="en-US" sz="1600" dirty="0" smtClean="0">
                          <a:latin typeface="Adobe Fan Heiti Std B" panose="020B0700000000000000" pitchFamily="34" charset="-128"/>
                          <a:ea typeface="Adobe Fan Heiti Std B" panose="020B0700000000000000" pitchFamily="34" charset="-128"/>
                        </a:rPr>
                        <a:t>, </a:t>
                      </a:r>
                      <a:r>
                        <a:rPr lang="en-US" sz="1600" dirty="0" err="1" smtClean="0">
                          <a:latin typeface="Adobe Fan Heiti Std B" panose="020B0700000000000000" pitchFamily="34" charset="-128"/>
                          <a:ea typeface="Adobe Fan Heiti Std B" panose="020B0700000000000000" pitchFamily="34" charset="-128"/>
                        </a:rPr>
                        <a:t>int</a:t>
                      </a:r>
                      <a:r>
                        <a:rPr lang="en-US" sz="1600" dirty="0" smtClean="0">
                          <a:latin typeface="Adobe Fan Heiti Std B" panose="020B0700000000000000" pitchFamily="34" charset="-128"/>
                          <a:ea typeface="Adobe Fan Heiti Std B" panose="020B0700000000000000" pitchFamily="34" charset="-128"/>
                        </a:rPr>
                        <a:t>, </a:t>
                      </a:r>
                      <a:r>
                        <a:rPr lang="en-US" sz="1600" dirty="0" err="1" smtClean="0">
                          <a:latin typeface="Adobe Fan Heiti Std B" panose="020B0700000000000000" pitchFamily="34" charset="-128"/>
                          <a:ea typeface="Adobe Fan Heiti Std B" panose="020B0700000000000000" pitchFamily="34" charset="-128"/>
                        </a:rPr>
                        <a:t>int</a:t>
                      </a:r>
                      <a:r>
                        <a:rPr lang="en-US" sz="1600" dirty="0" smtClean="0">
                          <a:latin typeface="Adobe Fan Heiti Std B" panose="020B0700000000000000" pitchFamily="34" charset="-128"/>
                          <a:ea typeface="Adobe Fan Heiti Std B" panose="020B0700000000000000" pitchFamily="34" charset="-128"/>
                        </a:rPr>
                        <a:t>, char*);</a:t>
                      </a:r>
                      <a:endParaRPr lang="en-US" sz="1600" dirty="0">
                        <a:latin typeface="Adobe Fan Heiti Std B" panose="020B0700000000000000" pitchFamily="34" charset="-128"/>
                        <a:ea typeface="Adobe Fan Heiti Std B" panose="020B07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Display</a:t>
                      </a:r>
                      <a:r>
                        <a:rPr lang="en-US" baseline="0" dirty="0" smtClean="0"/>
                        <a:t> the name of the printings and make is as a reference value.</a:t>
                      </a:r>
                      <a:endParaRPr lang="en-US" dirty="0" smtClean="0"/>
                    </a:p>
                    <a:p>
                      <a:endParaRPr lang="en-US" dirty="0"/>
                    </a:p>
                  </a:txBody>
                  <a:tcPr/>
                </a:tc>
              </a:tr>
              <a:tr h="370840">
                <a:tc>
                  <a:txBody>
                    <a:bodyPr/>
                    <a:lstStyle/>
                    <a:p>
                      <a:r>
                        <a:rPr lang="en-US" sz="1600" dirty="0" smtClean="0">
                          <a:latin typeface="Adobe Fan Heiti Std B" panose="020B0700000000000000" pitchFamily="34" charset="-128"/>
                          <a:ea typeface="Adobe Fan Heiti Std B" panose="020B0700000000000000" pitchFamily="34" charset="-128"/>
                        </a:rPr>
                        <a:t>void </a:t>
                      </a:r>
                      <a:r>
                        <a:rPr lang="en-US" sz="1600" dirty="0" err="1" smtClean="0">
                          <a:latin typeface="Adobe Fan Heiti Std B" panose="020B0700000000000000" pitchFamily="34" charset="-128"/>
                          <a:ea typeface="Adobe Fan Heiti Std B" panose="020B0700000000000000" pitchFamily="34" charset="-128"/>
                        </a:rPr>
                        <a:t>findHighMat</a:t>
                      </a:r>
                      <a:r>
                        <a:rPr lang="en-US" sz="1600" dirty="0" smtClean="0">
                          <a:latin typeface="Adobe Fan Heiti Std B" panose="020B0700000000000000" pitchFamily="34" charset="-128"/>
                          <a:ea typeface="Adobe Fan Heiti Std B" panose="020B0700000000000000" pitchFamily="34" charset="-128"/>
                        </a:rPr>
                        <a:t>(</a:t>
                      </a:r>
                      <a:r>
                        <a:rPr lang="en-US" sz="1600" dirty="0" err="1" smtClean="0">
                          <a:latin typeface="Adobe Fan Heiti Std B" panose="020B0700000000000000" pitchFamily="34" charset="-128"/>
                          <a:ea typeface="Adobe Fan Heiti Std B" panose="020B0700000000000000" pitchFamily="34" charset="-128"/>
                        </a:rPr>
                        <a:t>int</a:t>
                      </a:r>
                      <a:r>
                        <a:rPr lang="en-US" sz="1600" dirty="0" smtClean="0">
                          <a:latin typeface="Adobe Fan Heiti Std B" panose="020B0700000000000000" pitchFamily="34" charset="-128"/>
                          <a:ea typeface="Adobe Fan Heiti Std B" panose="020B0700000000000000" pitchFamily="34" charset="-128"/>
                        </a:rPr>
                        <a:t>, </a:t>
                      </a:r>
                      <a:r>
                        <a:rPr lang="en-US" sz="1600" dirty="0" err="1" smtClean="0">
                          <a:latin typeface="Adobe Fan Heiti Std B" panose="020B0700000000000000" pitchFamily="34" charset="-128"/>
                          <a:ea typeface="Adobe Fan Heiti Std B" panose="020B0700000000000000" pitchFamily="34" charset="-128"/>
                        </a:rPr>
                        <a:t>int</a:t>
                      </a:r>
                      <a:r>
                        <a:rPr lang="en-US" sz="1600" dirty="0" smtClean="0">
                          <a:latin typeface="Adobe Fan Heiti Std B" panose="020B0700000000000000" pitchFamily="34" charset="-128"/>
                          <a:ea typeface="Adobe Fan Heiti Std B" panose="020B0700000000000000" pitchFamily="34" charset="-128"/>
                        </a:rPr>
                        <a:t>, </a:t>
                      </a:r>
                      <a:r>
                        <a:rPr lang="en-US" sz="1600" dirty="0" err="1" smtClean="0">
                          <a:latin typeface="Adobe Fan Heiti Std B" panose="020B0700000000000000" pitchFamily="34" charset="-128"/>
                          <a:ea typeface="Adobe Fan Heiti Std B" panose="020B0700000000000000" pitchFamily="34" charset="-128"/>
                        </a:rPr>
                        <a:t>int</a:t>
                      </a:r>
                      <a:r>
                        <a:rPr lang="en-US" sz="1600" dirty="0" smtClean="0">
                          <a:latin typeface="Adobe Fan Heiti Std B" panose="020B0700000000000000" pitchFamily="34" charset="-128"/>
                          <a:ea typeface="Adobe Fan Heiti Std B" panose="020B0700000000000000" pitchFamily="34" charset="-128"/>
                        </a:rPr>
                        <a:t>, char*);</a:t>
                      </a:r>
                      <a:endParaRPr lang="en-US" sz="1600" dirty="0">
                        <a:latin typeface="Adobe Fan Heiti Std B" panose="020B0700000000000000" pitchFamily="34" charset="-128"/>
                        <a:ea typeface="Adobe Fan Heiti Std B" panose="020B07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Display</a:t>
                      </a:r>
                      <a:r>
                        <a:rPr lang="en-US" baseline="0" dirty="0" smtClean="0"/>
                        <a:t> the name of the materials and make is as a reference value.</a:t>
                      </a:r>
                      <a:endParaRPr lang="en-US" dirty="0" smtClean="0"/>
                    </a:p>
                  </a:txBody>
                  <a:tcPr/>
                </a:tc>
              </a:tr>
              <a:tr h="370840">
                <a:tc>
                  <a:txBody>
                    <a:bodyPr/>
                    <a:lstStyle/>
                    <a:p>
                      <a:r>
                        <a:rPr lang="en-US" sz="1600" dirty="0" smtClean="0">
                          <a:latin typeface="Adobe Fan Heiti Std B" panose="020B0700000000000000" pitchFamily="34" charset="-128"/>
                          <a:ea typeface="Adobe Fan Heiti Std B" panose="020B0700000000000000" pitchFamily="34" charset="-128"/>
                        </a:rPr>
                        <a:t>void </a:t>
                      </a:r>
                      <a:r>
                        <a:rPr lang="en-US" sz="1600" dirty="0" err="1" smtClean="0">
                          <a:latin typeface="Adobe Fan Heiti Std B" panose="020B0700000000000000" pitchFamily="34" charset="-128"/>
                          <a:ea typeface="Adobe Fan Heiti Std B" panose="020B0700000000000000" pitchFamily="34" charset="-128"/>
                        </a:rPr>
                        <a:t>findLowMat</a:t>
                      </a:r>
                      <a:r>
                        <a:rPr lang="en-US" sz="1600" dirty="0" smtClean="0">
                          <a:latin typeface="Adobe Fan Heiti Std B" panose="020B0700000000000000" pitchFamily="34" charset="-128"/>
                          <a:ea typeface="Adobe Fan Heiti Std B" panose="020B0700000000000000" pitchFamily="34" charset="-128"/>
                        </a:rPr>
                        <a:t>(</a:t>
                      </a:r>
                      <a:r>
                        <a:rPr lang="en-US" sz="1600" dirty="0" err="1" smtClean="0">
                          <a:latin typeface="Adobe Fan Heiti Std B" panose="020B0700000000000000" pitchFamily="34" charset="-128"/>
                          <a:ea typeface="Adobe Fan Heiti Std B" panose="020B0700000000000000" pitchFamily="34" charset="-128"/>
                        </a:rPr>
                        <a:t>int</a:t>
                      </a:r>
                      <a:r>
                        <a:rPr lang="en-US" sz="1600" dirty="0" smtClean="0">
                          <a:latin typeface="Adobe Fan Heiti Std B" panose="020B0700000000000000" pitchFamily="34" charset="-128"/>
                          <a:ea typeface="Adobe Fan Heiti Std B" panose="020B0700000000000000" pitchFamily="34" charset="-128"/>
                        </a:rPr>
                        <a:t>, </a:t>
                      </a:r>
                      <a:r>
                        <a:rPr lang="en-US" sz="1600" dirty="0" err="1" smtClean="0">
                          <a:latin typeface="Adobe Fan Heiti Std B" panose="020B0700000000000000" pitchFamily="34" charset="-128"/>
                          <a:ea typeface="Adobe Fan Heiti Std B" panose="020B0700000000000000" pitchFamily="34" charset="-128"/>
                        </a:rPr>
                        <a:t>int</a:t>
                      </a:r>
                      <a:r>
                        <a:rPr lang="en-US" sz="1600" dirty="0" smtClean="0">
                          <a:latin typeface="Adobe Fan Heiti Std B" panose="020B0700000000000000" pitchFamily="34" charset="-128"/>
                          <a:ea typeface="Adobe Fan Heiti Std B" panose="020B0700000000000000" pitchFamily="34" charset="-128"/>
                        </a:rPr>
                        <a:t>, </a:t>
                      </a:r>
                      <a:r>
                        <a:rPr lang="en-US" sz="1600" dirty="0" err="1" smtClean="0">
                          <a:latin typeface="Adobe Fan Heiti Std B" panose="020B0700000000000000" pitchFamily="34" charset="-128"/>
                          <a:ea typeface="Adobe Fan Heiti Std B" panose="020B0700000000000000" pitchFamily="34" charset="-128"/>
                        </a:rPr>
                        <a:t>int</a:t>
                      </a:r>
                      <a:r>
                        <a:rPr lang="en-US" sz="1600" dirty="0" smtClean="0">
                          <a:latin typeface="Adobe Fan Heiti Std B" panose="020B0700000000000000" pitchFamily="34" charset="-128"/>
                          <a:ea typeface="Adobe Fan Heiti Std B" panose="020B0700000000000000" pitchFamily="34" charset="-128"/>
                        </a:rPr>
                        <a:t>, char*);</a:t>
                      </a:r>
                      <a:endParaRPr lang="en-US" sz="1600" dirty="0">
                        <a:latin typeface="Adobe Fan Heiti Std B" panose="020B0700000000000000" pitchFamily="34" charset="-128"/>
                        <a:ea typeface="Adobe Fan Heiti Std B" panose="020B07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Display</a:t>
                      </a:r>
                      <a:r>
                        <a:rPr lang="en-US" baseline="0" dirty="0" smtClean="0"/>
                        <a:t> the name of the design and make is as a reference value.</a:t>
                      </a:r>
                      <a:endParaRPr lang="en-US" dirty="0" smtClean="0"/>
                    </a:p>
                  </a:txBody>
                  <a:tcPr/>
                </a:tc>
              </a:tr>
              <a:tr h="370840">
                <a:tc>
                  <a:txBody>
                    <a:bodyPr/>
                    <a:lstStyle/>
                    <a:p>
                      <a:r>
                        <a:rPr lang="en-US" sz="1600" dirty="0" smtClean="0">
                          <a:latin typeface="Adobe Fan Heiti Std B" panose="020B0700000000000000" pitchFamily="34" charset="-128"/>
                          <a:ea typeface="Adobe Fan Heiti Std B" panose="020B0700000000000000" pitchFamily="34" charset="-128"/>
                        </a:rPr>
                        <a:t>void </a:t>
                      </a:r>
                      <a:r>
                        <a:rPr lang="en-US" sz="1600" dirty="0" err="1" smtClean="0">
                          <a:latin typeface="Adobe Fan Heiti Std B" panose="020B0700000000000000" pitchFamily="34" charset="-128"/>
                          <a:ea typeface="Adobe Fan Heiti Std B" panose="020B0700000000000000" pitchFamily="34" charset="-128"/>
                        </a:rPr>
                        <a:t>displayMember</a:t>
                      </a:r>
                      <a:r>
                        <a:rPr lang="en-US" sz="1600" dirty="0" smtClean="0">
                          <a:latin typeface="Adobe Fan Heiti Std B" panose="020B0700000000000000" pitchFamily="34" charset="-128"/>
                          <a:ea typeface="Adobe Fan Heiti Std B" panose="020B0700000000000000" pitchFamily="34" charset="-128"/>
                        </a:rPr>
                        <a:t>(char, char*);</a:t>
                      </a:r>
                      <a:endParaRPr lang="en-US" sz="1600" dirty="0">
                        <a:latin typeface="Adobe Fan Heiti Std B" panose="020B0700000000000000" pitchFamily="34" charset="-128"/>
                        <a:ea typeface="Adobe Fan Heiti Std B" panose="020B0700000000000000" pitchFamily="34" charset="-128"/>
                      </a:endParaRPr>
                    </a:p>
                  </a:txBody>
                  <a:tcPr/>
                </a:tc>
                <a:tc>
                  <a:txBody>
                    <a:bodyPr/>
                    <a:lstStyle/>
                    <a:p>
                      <a:r>
                        <a:rPr lang="en-US" dirty="0" smtClean="0"/>
                        <a:t>Display the text of</a:t>
                      </a:r>
                      <a:r>
                        <a:rPr lang="en-US" baseline="0" dirty="0" smtClean="0"/>
                        <a:t> how much of the percentage for the member and non-member.</a:t>
                      </a:r>
                      <a:endParaRPr lang="en-US" dirty="0"/>
                    </a:p>
                  </a:txBody>
                  <a:tcPr/>
                </a:tc>
              </a:tr>
            </a:tbl>
          </a:graphicData>
        </a:graphic>
      </p:graphicFrame>
    </p:spTree>
    <p:extLst>
      <p:ext uri="{BB962C8B-B14F-4D97-AF65-F5344CB8AC3E}">
        <p14:creationId xmlns:p14="http://schemas.microsoft.com/office/powerpoint/2010/main" val="2839152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a:xfrm>
            <a:off x="1141412" y="1856096"/>
            <a:ext cx="9905999" cy="3935105"/>
          </a:xfrm>
        </p:spPr>
        <p:txBody>
          <a:bodyPr>
            <a:normAutofit lnSpcReduction="10000"/>
          </a:bodyPr>
          <a:lstStyle/>
          <a:p>
            <a:pPr marL="0" indent="0">
              <a:buNone/>
            </a:pPr>
            <a:r>
              <a:rPr lang="ms-MY" dirty="0" smtClean="0"/>
              <a:t>	In </a:t>
            </a:r>
            <a:r>
              <a:rPr lang="ms-MY" dirty="0"/>
              <a:t>conclusion of this project is selling phoncases where the source code includes various ways of manipulating the input, counting the calculations and displaying the output. Throughout the project, it is stated that the source code contains selection control </a:t>
            </a:r>
            <a:r>
              <a:rPr lang="ms-MY" dirty="0" smtClean="0"/>
              <a:t>structures which is nested if, </a:t>
            </a:r>
            <a:r>
              <a:rPr lang="ms-MY" dirty="0"/>
              <a:t>repetition control </a:t>
            </a:r>
            <a:r>
              <a:rPr lang="ms-MY" dirty="0" smtClean="0"/>
              <a:t>structures which are sentinel-controlled and counter-controlled </a:t>
            </a:r>
            <a:r>
              <a:rPr lang="ms-MY" dirty="0"/>
              <a:t>and the usage of functions to complete a program.</a:t>
            </a:r>
            <a:endParaRPr lang="en-US" dirty="0"/>
          </a:p>
          <a:p>
            <a:pPr marL="0" indent="0">
              <a:buNone/>
            </a:pPr>
            <a:r>
              <a:rPr lang="ms-MY" dirty="0"/>
              <a:t>	</a:t>
            </a:r>
            <a:r>
              <a:rPr lang="ms-MY" dirty="0" smtClean="0"/>
              <a:t>Furthermore</a:t>
            </a:r>
            <a:r>
              <a:rPr lang="ms-MY" dirty="0"/>
              <a:t>, the usage of array and some creativity artwork in the program was the result of hardwork and teamwork of the group members to apply something beyond the expected guideline.</a:t>
            </a:r>
            <a:endParaRPr lang="en-US" dirty="0"/>
          </a:p>
          <a:p>
            <a:pPr marL="0" indent="0">
              <a:buNone/>
            </a:pPr>
            <a:endParaRPr lang="en-US" dirty="0"/>
          </a:p>
        </p:txBody>
      </p:sp>
    </p:spTree>
    <p:extLst>
      <p:ext uri="{BB962C8B-B14F-4D97-AF65-F5344CB8AC3E}">
        <p14:creationId xmlns:p14="http://schemas.microsoft.com/office/powerpoint/2010/main" val="368594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26563"/>
            <a:ext cx="9905998" cy="1905000"/>
          </a:xfrm>
        </p:spPr>
        <p:txBody>
          <a:bodyPr/>
          <a:lstStyle/>
          <a:p>
            <a:pPr algn="ctr"/>
            <a:r>
              <a:rPr lang="en-US" dirty="0" smtClean="0"/>
              <a:t>Roles of the </a:t>
            </a:r>
            <a:r>
              <a:rPr lang="en-US" sz="4000" dirty="0" smtClean="0"/>
              <a:t>group</a:t>
            </a:r>
            <a:r>
              <a:rPr lang="en-US" dirty="0" smtClean="0"/>
              <a:t> members</a:t>
            </a:r>
            <a:endParaRPr lang="en-US" dirty="0"/>
          </a:p>
        </p:txBody>
      </p:sp>
      <p:sp>
        <p:nvSpPr>
          <p:cNvPr id="3" name="Text Placeholder 2"/>
          <p:cNvSpPr>
            <a:spLocks noGrp="1"/>
          </p:cNvSpPr>
          <p:nvPr>
            <p:ph type="body" idx="1"/>
          </p:nvPr>
        </p:nvSpPr>
        <p:spPr>
          <a:xfrm>
            <a:off x="2107326" y="2331563"/>
            <a:ext cx="3196899" cy="685800"/>
          </a:xfrm>
        </p:spPr>
        <p:txBody>
          <a:bodyPr/>
          <a:lstStyle/>
          <a:p>
            <a:pPr algn="ctr"/>
            <a:r>
              <a:rPr lang="en-US" sz="2800" dirty="0" smtClean="0">
                <a:effectLst>
                  <a:outerShdw blurRad="38100" dist="38100" dir="2700000" algn="tl">
                    <a:srgbClr val="000000">
                      <a:alpha val="43137"/>
                    </a:srgbClr>
                  </a:outerShdw>
                </a:effectLst>
              </a:rPr>
              <a:t>nurain </a:t>
            </a:r>
            <a:r>
              <a:rPr lang="en-US" sz="3000" dirty="0" smtClean="0">
                <a:effectLst>
                  <a:outerShdw blurRad="38100" dist="38100" dir="2700000" algn="tl">
                    <a:srgbClr val="000000">
                      <a:alpha val="43137"/>
                    </a:srgbClr>
                  </a:outerShdw>
                </a:effectLst>
              </a:rPr>
              <a:t>nabilah</a:t>
            </a:r>
            <a:endParaRPr lang="en-US" sz="3000" dirty="0">
              <a:effectLst>
                <a:outerShdw blurRad="38100" dist="38100" dir="2700000" algn="tl">
                  <a:srgbClr val="000000">
                    <a:alpha val="43137"/>
                  </a:srgbClr>
                </a:outerShdw>
              </a:effectLst>
            </a:endParaRPr>
          </a:p>
        </p:txBody>
      </p:sp>
      <p:sp>
        <p:nvSpPr>
          <p:cNvPr id="4" name="Text Placeholder 3"/>
          <p:cNvSpPr>
            <a:spLocks noGrp="1"/>
          </p:cNvSpPr>
          <p:nvPr>
            <p:ph type="body" sz="half" idx="15"/>
          </p:nvPr>
        </p:nvSpPr>
        <p:spPr>
          <a:xfrm>
            <a:off x="2095490" y="3060916"/>
            <a:ext cx="3208735" cy="2430936"/>
          </a:xfrm>
        </p:spPr>
        <p:txBody>
          <a:bodyPr>
            <a:normAutofit fontScale="92500"/>
          </a:bodyPr>
          <a:lstStyle/>
          <a:p>
            <a:pPr marL="285750" indent="-285750">
              <a:buFont typeface="Wingdings" panose="05000000000000000000" pitchFamily="2" charset="2"/>
              <a:buChar char="v"/>
            </a:pPr>
            <a:r>
              <a:rPr lang="en-US" sz="1700" dirty="0" smtClean="0"/>
              <a:t>DESIGN THE FUNCTIONS USED IN THE PROGRAM.</a:t>
            </a:r>
          </a:p>
          <a:p>
            <a:pPr marL="285750" indent="-285750">
              <a:buFont typeface="Wingdings" panose="05000000000000000000" pitchFamily="2" charset="2"/>
              <a:buChar char="v"/>
            </a:pPr>
            <a:r>
              <a:rPr lang="en-US" sz="1700" dirty="0" smtClean="0"/>
              <a:t>DESIGN THE USAGE OF ARRAY.</a:t>
            </a:r>
          </a:p>
          <a:p>
            <a:pPr marL="285750" indent="-285750">
              <a:buFont typeface="Wingdings" panose="05000000000000000000" pitchFamily="2" charset="2"/>
              <a:buChar char="v"/>
            </a:pPr>
            <a:r>
              <a:rPr lang="en-US" sz="1700" dirty="0" smtClean="0"/>
              <a:t>MAKING FLOWCHART MANUALLY.</a:t>
            </a:r>
            <a:r>
              <a:rPr lang="en-US" sz="1700" dirty="0" smtClean="0"/>
              <a:t>.</a:t>
            </a:r>
          </a:p>
          <a:p>
            <a:pPr marL="285750" indent="-285750">
              <a:buFont typeface="Wingdings" panose="05000000000000000000" pitchFamily="2" charset="2"/>
              <a:buChar char="v"/>
            </a:pPr>
            <a:r>
              <a:rPr lang="en-US" sz="1700" dirty="0" smtClean="0"/>
              <a:t>MAKING THE POWERPOINT</a:t>
            </a:r>
            <a:endParaRPr lang="en-US" sz="1700" dirty="0" smtClean="0"/>
          </a:p>
          <a:p>
            <a:endParaRPr lang="en-US" dirty="0"/>
          </a:p>
        </p:txBody>
      </p:sp>
      <p:sp>
        <p:nvSpPr>
          <p:cNvPr id="5" name="Text Placeholder 4"/>
          <p:cNvSpPr>
            <a:spLocks noGrp="1"/>
          </p:cNvSpPr>
          <p:nvPr>
            <p:ph type="body" sz="quarter" idx="3"/>
          </p:nvPr>
        </p:nvSpPr>
        <p:spPr>
          <a:xfrm>
            <a:off x="6472355" y="2331563"/>
            <a:ext cx="3184385" cy="685800"/>
          </a:xfrm>
        </p:spPr>
        <p:txBody>
          <a:bodyPr/>
          <a:lstStyle/>
          <a:p>
            <a:pPr algn="ctr"/>
            <a:r>
              <a:rPr lang="en-US" sz="2800" dirty="0" smtClean="0"/>
              <a:t>Siti</a:t>
            </a:r>
            <a:r>
              <a:rPr lang="en-US" dirty="0" smtClean="0"/>
              <a:t> </a:t>
            </a:r>
            <a:r>
              <a:rPr lang="en-US" sz="2800" dirty="0" smtClean="0"/>
              <a:t>hajar</a:t>
            </a:r>
            <a:endParaRPr lang="en-US" sz="2800" dirty="0"/>
          </a:p>
        </p:txBody>
      </p:sp>
      <p:sp>
        <p:nvSpPr>
          <p:cNvPr id="6" name="Text Placeholder 5"/>
          <p:cNvSpPr>
            <a:spLocks noGrp="1"/>
          </p:cNvSpPr>
          <p:nvPr>
            <p:ph type="body" sz="half" idx="16"/>
          </p:nvPr>
        </p:nvSpPr>
        <p:spPr>
          <a:xfrm>
            <a:off x="6472355" y="3059708"/>
            <a:ext cx="3195830" cy="2430936"/>
          </a:xfrm>
        </p:spPr>
        <p:txBody>
          <a:bodyPr>
            <a:normAutofit/>
          </a:bodyPr>
          <a:lstStyle/>
          <a:p>
            <a:pPr marL="285750" indent="-285750">
              <a:buFont typeface="Wingdings" panose="05000000000000000000" pitchFamily="2" charset="2"/>
              <a:buChar char="v"/>
            </a:pPr>
            <a:r>
              <a:rPr lang="en-US" sz="1600" dirty="0"/>
              <a:t>DESIGN THE </a:t>
            </a:r>
            <a:r>
              <a:rPr lang="en-US" sz="1600" dirty="0" smtClean="0"/>
              <a:t>LOOPING PROCESS </a:t>
            </a:r>
            <a:r>
              <a:rPr lang="en-US" sz="1600" dirty="0"/>
              <a:t>THROGHOUT THE </a:t>
            </a:r>
            <a:r>
              <a:rPr lang="en-US" sz="1600" dirty="0" smtClean="0"/>
              <a:t>PROGRAM.</a:t>
            </a:r>
          </a:p>
          <a:p>
            <a:pPr marL="285750" indent="-285750">
              <a:buFont typeface="Wingdings" panose="05000000000000000000" pitchFamily="2" charset="2"/>
              <a:buChar char="v"/>
            </a:pPr>
            <a:r>
              <a:rPr lang="en-US" sz="1600" dirty="0" smtClean="0"/>
              <a:t>MAKING THE FLOWCHART IN RAPTOR </a:t>
            </a:r>
          </a:p>
          <a:p>
            <a:pPr marL="285750" indent="-285750">
              <a:buFont typeface="Wingdings" panose="05000000000000000000" pitchFamily="2" charset="2"/>
              <a:buChar char="v"/>
            </a:pPr>
            <a:r>
              <a:rPr lang="en-US" sz="1600" dirty="0" smtClean="0"/>
              <a:t>DESIGN </a:t>
            </a:r>
            <a:r>
              <a:rPr lang="en-US" sz="1600" dirty="0" smtClean="0"/>
              <a:t>THE FLOW OF THE PROGRAM</a:t>
            </a:r>
          </a:p>
          <a:p>
            <a:pPr marL="285750" indent="-285750">
              <a:buFont typeface="Wingdings" panose="05000000000000000000" pitchFamily="2" charset="2"/>
              <a:buChar char="v"/>
            </a:pPr>
            <a:endParaRPr lang="en-US" sz="1600" dirty="0" smtClean="0"/>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endParaRPr lang="en-US" sz="1600" dirty="0"/>
          </a:p>
        </p:txBody>
      </p:sp>
      <p:sp>
        <p:nvSpPr>
          <p:cNvPr id="7" name="Text Placeholder 6"/>
          <p:cNvSpPr>
            <a:spLocks noGrp="1"/>
          </p:cNvSpPr>
          <p:nvPr>
            <p:ph type="body" sz="quarter" idx="13"/>
          </p:nvPr>
        </p:nvSpPr>
        <p:spPr>
          <a:xfrm>
            <a:off x="7852442" y="6731308"/>
            <a:ext cx="3194968" cy="685800"/>
          </a:xfrm>
        </p:spPr>
        <p:txBody>
          <a:bodyPr/>
          <a:lstStyle/>
          <a:p>
            <a:endParaRPr lang="en-US" dirty="0"/>
          </a:p>
        </p:txBody>
      </p:sp>
      <p:sp>
        <p:nvSpPr>
          <p:cNvPr id="8" name="Text Placeholder 7"/>
          <p:cNvSpPr>
            <a:spLocks noGrp="1"/>
          </p:cNvSpPr>
          <p:nvPr>
            <p:ph type="body" sz="half" idx="17"/>
          </p:nvPr>
        </p:nvSpPr>
        <p:spPr>
          <a:xfrm>
            <a:off x="9449926" y="6781701"/>
            <a:ext cx="3194968" cy="2430936"/>
          </a:xfrm>
        </p:spPr>
        <p:txBody>
          <a:bodyPr/>
          <a:lstStyle/>
          <a:p>
            <a:endParaRPr lang="en-US" dirty="0"/>
          </a:p>
        </p:txBody>
      </p:sp>
    </p:spTree>
    <p:extLst>
      <p:ext uri="{BB962C8B-B14F-4D97-AF65-F5344CB8AC3E}">
        <p14:creationId xmlns:p14="http://schemas.microsoft.com/office/powerpoint/2010/main" val="3326135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26563"/>
            <a:ext cx="9905998" cy="1905000"/>
          </a:xfrm>
        </p:spPr>
        <p:txBody>
          <a:bodyPr/>
          <a:lstStyle/>
          <a:p>
            <a:pPr algn="ctr"/>
            <a:r>
              <a:rPr lang="en-US" dirty="0" smtClean="0"/>
              <a:t>Roles of the group members</a:t>
            </a:r>
            <a:endParaRPr lang="en-US" dirty="0"/>
          </a:p>
        </p:txBody>
      </p:sp>
      <p:sp>
        <p:nvSpPr>
          <p:cNvPr id="3" name="Text Placeholder 2"/>
          <p:cNvSpPr>
            <a:spLocks noGrp="1"/>
          </p:cNvSpPr>
          <p:nvPr>
            <p:ph type="body" idx="1"/>
          </p:nvPr>
        </p:nvSpPr>
        <p:spPr>
          <a:xfrm>
            <a:off x="2107326" y="2331563"/>
            <a:ext cx="3196899" cy="685800"/>
          </a:xfrm>
        </p:spPr>
        <p:txBody>
          <a:bodyPr/>
          <a:lstStyle/>
          <a:p>
            <a:pPr algn="ctr"/>
            <a:r>
              <a:rPr lang="en-US" sz="2800" dirty="0" smtClean="0"/>
              <a:t>Siti norhazlina</a:t>
            </a:r>
            <a:endParaRPr lang="en-US" sz="2800" dirty="0"/>
          </a:p>
        </p:txBody>
      </p:sp>
      <p:sp>
        <p:nvSpPr>
          <p:cNvPr id="4" name="Text Placeholder 3"/>
          <p:cNvSpPr>
            <a:spLocks noGrp="1"/>
          </p:cNvSpPr>
          <p:nvPr>
            <p:ph type="body" sz="half" idx="15"/>
          </p:nvPr>
        </p:nvSpPr>
        <p:spPr>
          <a:xfrm>
            <a:off x="2095490" y="3021095"/>
            <a:ext cx="3208735" cy="2430936"/>
          </a:xfrm>
        </p:spPr>
        <p:txBody>
          <a:bodyPr>
            <a:normAutofit/>
          </a:bodyPr>
          <a:lstStyle/>
          <a:p>
            <a:pPr marL="285750" indent="-285750">
              <a:buFont typeface="Wingdings" panose="05000000000000000000" pitchFamily="2" charset="2"/>
              <a:buChar char="v"/>
            </a:pPr>
            <a:r>
              <a:rPr lang="en-US" sz="1600" dirty="0"/>
              <a:t>DESIGN THE SELECTION PROCESS THROGHOUT THE </a:t>
            </a:r>
            <a:r>
              <a:rPr lang="en-US" sz="1600" dirty="0" smtClean="0"/>
              <a:t>PROGRAM</a:t>
            </a:r>
            <a:endParaRPr lang="en-US" sz="1600" dirty="0"/>
          </a:p>
          <a:p>
            <a:pPr marL="285750" indent="-285750">
              <a:buFont typeface="Wingdings" panose="05000000000000000000" pitchFamily="2" charset="2"/>
              <a:buChar char="v"/>
            </a:pPr>
            <a:r>
              <a:rPr lang="en-US" sz="1600" dirty="0" smtClean="0"/>
              <a:t> MAKING </a:t>
            </a:r>
            <a:r>
              <a:rPr lang="en-US" sz="1600" dirty="0" smtClean="0"/>
              <a:t>THE FLOWCHART IN THE RAPTOR</a:t>
            </a:r>
          </a:p>
          <a:p>
            <a:pPr marL="285750" indent="-285750">
              <a:buFont typeface="Wingdings" panose="05000000000000000000" pitchFamily="2" charset="2"/>
              <a:buChar char="v"/>
            </a:pPr>
            <a:r>
              <a:rPr lang="en-US" sz="1600" dirty="0" smtClean="0"/>
              <a:t>SUGGESTED </a:t>
            </a:r>
            <a:r>
              <a:rPr lang="en-US" sz="1600" dirty="0" smtClean="0"/>
              <a:t>IDEAS TO IMPROVE THE PROJECT</a:t>
            </a:r>
          </a:p>
          <a:p>
            <a:pPr marL="285750" indent="-285750">
              <a:buFont typeface="Wingdings" panose="05000000000000000000" pitchFamily="2" charset="2"/>
              <a:buChar char="v"/>
            </a:pPr>
            <a:endParaRPr lang="en-US" sz="1600" dirty="0" smtClean="0"/>
          </a:p>
          <a:p>
            <a:pPr marL="285750" indent="-285750">
              <a:buFont typeface="Wingdings" panose="05000000000000000000" pitchFamily="2" charset="2"/>
              <a:buChar char="v"/>
            </a:pPr>
            <a:endParaRPr lang="en-US" sz="1600" dirty="0"/>
          </a:p>
        </p:txBody>
      </p:sp>
      <p:sp>
        <p:nvSpPr>
          <p:cNvPr id="5" name="Text Placeholder 4"/>
          <p:cNvSpPr>
            <a:spLocks noGrp="1"/>
          </p:cNvSpPr>
          <p:nvPr>
            <p:ph type="body" sz="quarter" idx="3"/>
          </p:nvPr>
        </p:nvSpPr>
        <p:spPr>
          <a:xfrm>
            <a:off x="6472355" y="2331563"/>
            <a:ext cx="3184385" cy="685800"/>
          </a:xfrm>
        </p:spPr>
        <p:txBody>
          <a:bodyPr/>
          <a:lstStyle/>
          <a:p>
            <a:pPr algn="ctr"/>
            <a:r>
              <a:rPr lang="en-US" sz="2800" dirty="0" smtClean="0"/>
              <a:t>Zafirah syamimi</a:t>
            </a:r>
            <a:endParaRPr lang="en-US" sz="2800" dirty="0"/>
          </a:p>
        </p:txBody>
      </p:sp>
      <p:sp>
        <p:nvSpPr>
          <p:cNvPr id="6" name="Text Placeholder 5"/>
          <p:cNvSpPr>
            <a:spLocks noGrp="1"/>
          </p:cNvSpPr>
          <p:nvPr>
            <p:ph type="body" sz="half" idx="16"/>
          </p:nvPr>
        </p:nvSpPr>
        <p:spPr>
          <a:xfrm>
            <a:off x="6472355" y="3059708"/>
            <a:ext cx="3195830" cy="2430936"/>
          </a:xfrm>
        </p:spPr>
        <p:txBody>
          <a:bodyPr>
            <a:normAutofit lnSpcReduction="10000"/>
          </a:bodyPr>
          <a:lstStyle/>
          <a:p>
            <a:pPr marL="285750" indent="-285750">
              <a:buFont typeface="Wingdings" panose="05000000000000000000" pitchFamily="2" charset="2"/>
              <a:buChar char="v"/>
            </a:pPr>
            <a:r>
              <a:rPr lang="en-US" sz="1700" dirty="0" smtClean="0"/>
              <a:t>DESIGN THE CALCULATION THROUGHOUT THE </a:t>
            </a:r>
            <a:r>
              <a:rPr lang="en-US" sz="1700" dirty="0" smtClean="0"/>
              <a:t>PROGRAM.</a:t>
            </a:r>
          </a:p>
          <a:p>
            <a:pPr marL="285750" indent="-285750">
              <a:buFont typeface="Wingdings" panose="05000000000000000000" pitchFamily="2" charset="2"/>
              <a:buChar char="v"/>
            </a:pPr>
            <a:r>
              <a:rPr lang="en-US" sz="1700" dirty="0" smtClean="0"/>
              <a:t>MAKING THE REPORT OF THE PROJECT</a:t>
            </a:r>
            <a:endParaRPr lang="en-US" sz="1700" dirty="0"/>
          </a:p>
          <a:p>
            <a:pPr marL="285750" indent="-285750">
              <a:buFont typeface="Wingdings" panose="05000000000000000000" pitchFamily="2" charset="2"/>
              <a:buChar char="v"/>
            </a:pPr>
            <a:r>
              <a:rPr lang="en-US" sz="1700" dirty="0" smtClean="0"/>
              <a:t>RE-ARRANGE </a:t>
            </a:r>
            <a:r>
              <a:rPr lang="en-US" sz="1700" dirty="0" smtClean="0"/>
              <a:t>THE PROGRAM TO MAKE IT USER FRIENDLY</a:t>
            </a:r>
          </a:p>
          <a:p>
            <a:endParaRPr lang="en-US" sz="1600" dirty="0" smtClean="0"/>
          </a:p>
          <a:p>
            <a:pPr marL="285750" indent="-285750">
              <a:buFont typeface="Wingdings" panose="05000000000000000000" pitchFamily="2" charset="2"/>
              <a:buChar char="v"/>
            </a:pPr>
            <a:endParaRPr lang="en-US" sz="1600" dirty="0" smtClean="0"/>
          </a:p>
          <a:p>
            <a:pPr marL="285750" indent="-285750">
              <a:buFont typeface="Wingdings" panose="05000000000000000000" pitchFamily="2" charset="2"/>
              <a:buChar char="v"/>
            </a:pPr>
            <a:endParaRPr lang="en-US" sz="1600" dirty="0" smtClean="0"/>
          </a:p>
          <a:p>
            <a:pPr marL="285750" indent="-285750">
              <a:buFont typeface="Wingdings" panose="05000000000000000000" pitchFamily="2" charset="2"/>
              <a:buChar char="v"/>
            </a:pPr>
            <a:endParaRPr lang="en-US" sz="1600" dirty="0"/>
          </a:p>
        </p:txBody>
      </p:sp>
      <p:sp>
        <p:nvSpPr>
          <p:cNvPr id="7" name="Text Placeholder 6"/>
          <p:cNvSpPr>
            <a:spLocks noGrp="1"/>
          </p:cNvSpPr>
          <p:nvPr>
            <p:ph type="body" sz="quarter" idx="13"/>
          </p:nvPr>
        </p:nvSpPr>
        <p:spPr>
          <a:xfrm>
            <a:off x="7852442" y="6731308"/>
            <a:ext cx="3194968" cy="685800"/>
          </a:xfrm>
        </p:spPr>
        <p:txBody>
          <a:bodyPr/>
          <a:lstStyle/>
          <a:p>
            <a:endParaRPr lang="en-US" dirty="0"/>
          </a:p>
        </p:txBody>
      </p:sp>
      <p:sp>
        <p:nvSpPr>
          <p:cNvPr id="8" name="Text Placeholder 7"/>
          <p:cNvSpPr>
            <a:spLocks noGrp="1"/>
          </p:cNvSpPr>
          <p:nvPr>
            <p:ph type="body" sz="half" idx="17"/>
          </p:nvPr>
        </p:nvSpPr>
        <p:spPr>
          <a:xfrm>
            <a:off x="9449926" y="6781701"/>
            <a:ext cx="3194968" cy="2430936"/>
          </a:xfrm>
        </p:spPr>
        <p:txBody>
          <a:bodyPr/>
          <a:lstStyle/>
          <a:p>
            <a:endParaRPr lang="en-US" dirty="0"/>
          </a:p>
        </p:txBody>
      </p:sp>
    </p:spTree>
    <p:extLst>
      <p:ext uri="{BB962C8B-B14F-4D97-AF65-F5344CB8AC3E}">
        <p14:creationId xmlns:p14="http://schemas.microsoft.com/office/powerpoint/2010/main" val="3060826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912" y="445255"/>
            <a:ext cx="9905998" cy="604975"/>
          </a:xfrm>
        </p:spPr>
        <p:txBody>
          <a:bodyPr/>
          <a:lstStyle/>
          <a:p>
            <a:pPr algn="ctr"/>
            <a:r>
              <a:rPr lang="en-US" dirty="0" smtClean="0"/>
              <a:t>Project background</a:t>
            </a:r>
            <a:endParaRPr lang="en-US" dirty="0"/>
          </a:p>
        </p:txBody>
      </p:sp>
      <p:sp>
        <p:nvSpPr>
          <p:cNvPr id="3" name="Content Placeholder 2"/>
          <p:cNvSpPr>
            <a:spLocks noGrp="1"/>
          </p:cNvSpPr>
          <p:nvPr>
            <p:ph idx="1"/>
          </p:nvPr>
        </p:nvSpPr>
        <p:spPr>
          <a:xfrm>
            <a:off x="1277889" y="924515"/>
            <a:ext cx="9905999" cy="5911403"/>
          </a:xfrm>
        </p:spPr>
        <p:txBody>
          <a:bodyPr>
            <a:noAutofit/>
          </a:bodyPr>
          <a:lstStyle/>
          <a:p>
            <a:pPr marL="0" indent="0">
              <a:lnSpc>
                <a:spcPct val="100000"/>
              </a:lnSpc>
              <a:buNone/>
            </a:pPr>
            <a:r>
              <a:rPr lang="ms-MY" sz="1800" dirty="0" smtClean="0"/>
              <a:t>	</a:t>
            </a:r>
          </a:p>
          <a:p>
            <a:pPr marL="0" indent="0">
              <a:lnSpc>
                <a:spcPct val="100000"/>
              </a:lnSpc>
              <a:buNone/>
            </a:pPr>
            <a:r>
              <a:rPr lang="ms-MY" sz="1800" dirty="0" smtClean="0"/>
              <a:t>	The title of our project is “</a:t>
            </a:r>
            <a:r>
              <a:rPr lang="ms-MY" sz="1800" i="1" dirty="0" smtClean="0"/>
              <a:t>CREATIVE PHONECASE”</a:t>
            </a:r>
            <a:r>
              <a:rPr lang="ms-MY" sz="1800" dirty="0" smtClean="0"/>
              <a:t> where we provide designing and printing service for the phone casing. This program lists multiple choices of types of design (either they want to customize their own design or the program’s design), types of phone model (for example: XIAOMI, OPPO, VIVO, SAMSUNG, LENOVO, HUAWEI, IPHONE and etc.), type of printing (for example: screen printing, embossing printing, debossing printing and 3D sublimation) and types of material (such as: Plastic, Thermo-polyurathane, and carbon fiber).</a:t>
            </a:r>
          </a:p>
          <a:p>
            <a:pPr marL="0" indent="0">
              <a:lnSpc>
                <a:spcPct val="100000"/>
              </a:lnSpc>
              <a:buNone/>
            </a:pPr>
            <a:r>
              <a:rPr lang="ms-MY" sz="1800" dirty="0" smtClean="0"/>
              <a:t>	There will also be input and output for delivery activities, which is personal information such as name, IC numbers, address, phone number, email.</a:t>
            </a:r>
          </a:p>
          <a:p>
            <a:pPr marL="0" indent="0">
              <a:lnSpc>
                <a:spcPct val="100000"/>
              </a:lnSpc>
              <a:buNone/>
            </a:pPr>
            <a:r>
              <a:rPr lang="ms-MY" sz="1800" dirty="0" smtClean="0"/>
              <a:t>	This program also include a process that will calculate total price of the item purchased by customers, no matter how many phonecases they buy. The price is according to the type of designs, model of the phone,  material of the phonecases and type of printing. </a:t>
            </a:r>
          </a:p>
          <a:p>
            <a:pPr marL="0" indent="0">
              <a:lnSpc>
                <a:spcPct val="100000"/>
              </a:lnSpc>
              <a:buNone/>
            </a:pPr>
            <a:r>
              <a:rPr lang="ms-MY" sz="1800" dirty="0" smtClean="0"/>
              <a:t>It will also calculate the price after discounts which took the consideration either the buyer is a member of the store or not. This system will also calculate the sum of the whole price including the delivery charges and the store’s charges with a fixed price which is RM10. </a:t>
            </a:r>
          </a:p>
          <a:p>
            <a:pPr marL="0" indent="0">
              <a:lnSpc>
                <a:spcPct val="100000"/>
              </a:lnSpc>
              <a:buNone/>
            </a:pPr>
            <a:r>
              <a:rPr lang="ms-MY" sz="1800" dirty="0" smtClean="0"/>
              <a:t>At the end of purchasing process the customers will see the total price of the items they bought and the seller will the daily report containing total sales, total customer sand etc.</a:t>
            </a:r>
            <a:endParaRPr lang="en-US" sz="1800" dirty="0"/>
          </a:p>
        </p:txBody>
      </p:sp>
    </p:spTree>
    <p:extLst>
      <p:ext uri="{BB962C8B-B14F-4D97-AF65-F5344CB8AC3E}">
        <p14:creationId xmlns:p14="http://schemas.microsoft.com/office/powerpoint/2010/main" val="1339154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800" dirty="0" smtClean="0"/>
              <a:t>Project objectives</a:t>
            </a:r>
            <a:endParaRPr lang="en-US" sz="3800" dirty="0"/>
          </a:p>
        </p:txBody>
      </p:sp>
      <p:sp>
        <p:nvSpPr>
          <p:cNvPr id="3" name="Content Placeholder 2"/>
          <p:cNvSpPr>
            <a:spLocks noGrp="1"/>
          </p:cNvSpPr>
          <p:nvPr>
            <p:ph idx="1"/>
          </p:nvPr>
        </p:nvSpPr>
        <p:spPr>
          <a:xfrm>
            <a:off x="1141412" y="1815920"/>
            <a:ext cx="9905999" cy="4224271"/>
          </a:xfrm>
        </p:spPr>
        <p:txBody>
          <a:bodyPr>
            <a:normAutofit/>
          </a:bodyPr>
          <a:lstStyle/>
          <a:p>
            <a:r>
              <a:rPr lang="ms-MY" dirty="0" smtClean="0"/>
              <a:t> To calculate total price item bought from one customer.</a:t>
            </a:r>
          </a:p>
          <a:p>
            <a:r>
              <a:rPr lang="ms-MY" b="1" dirty="0"/>
              <a:t> </a:t>
            </a:r>
            <a:r>
              <a:rPr lang="ms-MY" dirty="0"/>
              <a:t>To calculate the selling price of item including charges on the delivery</a:t>
            </a:r>
            <a:r>
              <a:rPr lang="ms-MY" dirty="0" smtClean="0"/>
              <a:t>.</a:t>
            </a:r>
          </a:p>
          <a:p>
            <a:r>
              <a:rPr lang="ms-MY" dirty="0"/>
              <a:t>To calculate the deduction or price after discount for </a:t>
            </a:r>
            <a:r>
              <a:rPr lang="ms-MY" dirty="0" smtClean="0"/>
              <a:t>the membership deals.</a:t>
            </a:r>
          </a:p>
          <a:p>
            <a:r>
              <a:rPr lang="ms-MY" dirty="0"/>
              <a:t>To display the informations of the customers for delivery purposes</a:t>
            </a:r>
            <a:r>
              <a:rPr lang="ms-MY" dirty="0" smtClean="0"/>
              <a:t>.</a:t>
            </a:r>
          </a:p>
          <a:p>
            <a:r>
              <a:rPr lang="ms-MY" dirty="0" smtClean="0"/>
              <a:t> To </a:t>
            </a:r>
            <a:r>
              <a:rPr lang="ms-MY" dirty="0"/>
              <a:t>calculate the total of items sold in a day</a:t>
            </a:r>
            <a:r>
              <a:rPr lang="ms-MY" dirty="0" smtClean="0"/>
              <a:t>.</a:t>
            </a:r>
          </a:p>
          <a:p>
            <a:r>
              <a:rPr lang="ms-MY" dirty="0"/>
              <a:t> </a:t>
            </a:r>
            <a:r>
              <a:rPr lang="ms-MY" dirty="0" smtClean="0"/>
              <a:t>To calculate the total sales of the day.</a:t>
            </a:r>
          </a:p>
          <a:p>
            <a:r>
              <a:rPr lang="ms-MY" dirty="0"/>
              <a:t> </a:t>
            </a:r>
            <a:r>
              <a:rPr lang="ms-MY" dirty="0" smtClean="0"/>
              <a:t>To calculate the total customers in a day.</a:t>
            </a:r>
            <a:endParaRPr lang="en-US" dirty="0"/>
          </a:p>
          <a:p>
            <a:endParaRPr lang="en-US" dirty="0"/>
          </a:p>
        </p:txBody>
      </p:sp>
    </p:spTree>
    <p:extLst>
      <p:ext uri="{BB962C8B-B14F-4D97-AF65-F5344CB8AC3E}">
        <p14:creationId xmlns:p14="http://schemas.microsoft.com/office/powerpoint/2010/main" val="1798115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scope</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ms-MY" dirty="0" smtClean="0"/>
              <a:t>	Our </a:t>
            </a:r>
            <a:r>
              <a:rPr lang="ms-MY" dirty="0"/>
              <a:t>targeted users are most millennials generation as this generation love following new trends and always open to new creative world. They are always the ones who are interested in showing off their identity using their phonecase </a:t>
            </a:r>
            <a:r>
              <a:rPr lang="ms-MY" dirty="0" smtClean="0"/>
              <a:t>designs it is also </a:t>
            </a:r>
            <a:r>
              <a:rPr lang="ms-MY" dirty="0"/>
              <a:t>one of a way to show their </a:t>
            </a:r>
            <a:r>
              <a:rPr lang="ms-MY" dirty="0" smtClean="0"/>
              <a:t>interest in something. </a:t>
            </a:r>
            <a:r>
              <a:rPr lang="ms-MY" dirty="0"/>
              <a:t>As a qoute taken from a website as a reference “This trend is about life not just fashion</a:t>
            </a:r>
            <a:r>
              <a:rPr lang="ms-MY" dirty="0" smtClean="0"/>
              <a:t>.” And </a:t>
            </a:r>
            <a:r>
              <a:rPr lang="ms-MY" dirty="0"/>
              <a:t>the escalating importance of how our phones look reflects the fact that the phone is as much a part of our visual world as our functional </a:t>
            </a:r>
            <a:r>
              <a:rPr lang="ms-MY" dirty="0" smtClean="0"/>
              <a:t>one.</a:t>
            </a:r>
            <a:endParaRPr lang="en-US" dirty="0"/>
          </a:p>
          <a:p>
            <a:pPr marL="0" indent="0">
              <a:buNone/>
            </a:pPr>
            <a:r>
              <a:rPr lang="ms-MY" dirty="0"/>
              <a:t>	For the users of this program, they would find it is more easier and efficient to find design that are suitable to their likings or they can even design according to their own creative ideas. </a:t>
            </a:r>
            <a:endParaRPr lang="en-US" dirty="0"/>
          </a:p>
        </p:txBody>
      </p:sp>
    </p:spTree>
    <p:extLst>
      <p:ext uri="{BB962C8B-B14F-4D97-AF65-F5344CB8AC3E}">
        <p14:creationId xmlns:p14="http://schemas.microsoft.com/office/powerpoint/2010/main" val="1333635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583" y="2420023"/>
            <a:ext cx="9905998" cy="1478570"/>
          </a:xfrm>
        </p:spPr>
        <p:txBody>
          <a:bodyPr/>
          <a:lstStyle/>
          <a:p>
            <a:pPr algn="ctr"/>
            <a:r>
              <a:rPr lang="en-US" dirty="0">
                <a:solidFill>
                  <a:prstClr val="white"/>
                </a:solidFill>
              </a:rPr>
              <a:t>Input, process and output table</a:t>
            </a:r>
            <a:endParaRPr lang="en-US" dirty="0"/>
          </a:p>
        </p:txBody>
      </p:sp>
    </p:spTree>
    <p:extLst>
      <p:ext uri="{BB962C8B-B14F-4D97-AF65-F5344CB8AC3E}">
        <p14:creationId xmlns:p14="http://schemas.microsoft.com/office/powerpoint/2010/main" val="33284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765" y="823235"/>
            <a:ext cx="9905998" cy="800849"/>
          </a:xfrm>
        </p:spPr>
        <p:txBody>
          <a:bodyPr/>
          <a:lstStyle/>
          <a:p>
            <a:pPr algn="ctr"/>
            <a:r>
              <a:rPr lang="en-US" dirty="0" smtClean="0"/>
              <a:t>INPUT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34218243"/>
              </p:ext>
            </p:extLst>
          </p:nvPr>
        </p:nvGraphicFramePr>
        <p:xfrm>
          <a:off x="1141413" y="2249488"/>
          <a:ext cx="9906000" cy="2286000"/>
        </p:xfrm>
        <a:graphic>
          <a:graphicData uri="http://schemas.openxmlformats.org/drawingml/2006/table">
            <a:tbl>
              <a:tblPr firstRow="1" bandRow="1">
                <a:tableStyleId>{073A0DAA-6AF3-43AB-8588-CEC1D06C72B9}</a:tableStyleId>
              </a:tblPr>
              <a:tblGrid>
                <a:gridCol w="4953000"/>
                <a:gridCol w="4953000"/>
              </a:tblGrid>
              <a:tr h="370840">
                <a:tc>
                  <a:txBody>
                    <a:bodyPr/>
                    <a:lstStyle/>
                    <a:p>
                      <a:r>
                        <a:rPr lang="en-US" dirty="0" smtClean="0"/>
                        <a:t>INPUT </a:t>
                      </a:r>
                      <a:endParaRPr lang="en-US" dirty="0"/>
                    </a:p>
                  </a:txBody>
                  <a:tcPr/>
                </a:tc>
                <a:tc>
                  <a:txBody>
                    <a:bodyPr/>
                    <a:lstStyle/>
                    <a:p>
                      <a:pPr marL="285750" indent="-285750">
                        <a:buFont typeface="Arial" panose="020B0604020202020204" pitchFamily="34" charset="0"/>
                        <a:buChar char="•"/>
                      </a:pPr>
                      <a:r>
                        <a:rPr lang="en-US" dirty="0" smtClean="0"/>
                        <a:t>READ NAME</a:t>
                      </a:r>
                    </a:p>
                    <a:p>
                      <a:pPr marL="285750" indent="-285750">
                        <a:buFont typeface="Arial" panose="020B0604020202020204" pitchFamily="34" charset="0"/>
                        <a:buChar char="•"/>
                      </a:pPr>
                      <a:r>
                        <a:rPr lang="en-US" dirty="0" smtClean="0"/>
                        <a:t>READ IC</a:t>
                      </a:r>
                    </a:p>
                    <a:p>
                      <a:pPr marL="285750" indent="-285750">
                        <a:buFont typeface="Arial" panose="020B0604020202020204" pitchFamily="34" charset="0"/>
                        <a:buChar char="•"/>
                      </a:pPr>
                      <a:r>
                        <a:rPr lang="en-US" dirty="0" smtClean="0"/>
                        <a:t>READ</a:t>
                      </a:r>
                      <a:r>
                        <a:rPr lang="en-US" baseline="0" dirty="0" smtClean="0"/>
                        <a:t> PHONE NUMBER</a:t>
                      </a:r>
                    </a:p>
                    <a:p>
                      <a:pPr marL="285750" indent="-285750">
                        <a:buFont typeface="Arial" panose="020B0604020202020204" pitchFamily="34" charset="0"/>
                        <a:buChar char="•"/>
                      </a:pPr>
                      <a:r>
                        <a:rPr lang="en-US" baseline="0" dirty="0" smtClean="0"/>
                        <a:t>READ ADDRESS</a:t>
                      </a:r>
                    </a:p>
                    <a:p>
                      <a:pPr marL="285750" indent="-285750">
                        <a:buFont typeface="Arial" panose="020B0604020202020204" pitchFamily="34" charset="0"/>
                        <a:buChar char="•"/>
                      </a:pPr>
                      <a:r>
                        <a:rPr lang="en-US" baseline="0" dirty="0" smtClean="0"/>
                        <a:t>READ EMAIL</a:t>
                      </a:r>
                    </a:p>
                    <a:p>
                      <a:pPr marL="285750" indent="-285750">
                        <a:buFont typeface="Arial" panose="020B0604020202020204" pitchFamily="34" charset="0"/>
                        <a:buChar char="•"/>
                      </a:pPr>
                      <a:r>
                        <a:rPr lang="en-US" baseline="0" dirty="0" smtClean="0"/>
                        <a:t>READ RESPONSE,ANSWER</a:t>
                      </a:r>
                    </a:p>
                    <a:p>
                      <a:pPr marL="285750" indent="-285750">
                        <a:buFont typeface="Arial" panose="020B0604020202020204" pitchFamily="34" charset="0"/>
                        <a:buChar char="•"/>
                      </a:pPr>
                      <a:r>
                        <a:rPr lang="en-US" baseline="0" dirty="0" smtClean="0"/>
                        <a:t>READ DESCODE,MODCODE,PRINTCODE,MATCODE</a:t>
                      </a:r>
                    </a:p>
                  </a:txBody>
                  <a:tcPr/>
                </a:tc>
              </a:tr>
            </a:tbl>
          </a:graphicData>
        </a:graphic>
      </p:graphicFrame>
    </p:spTree>
    <p:extLst>
      <p:ext uri="{BB962C8B-B14F-4D97-AF65-F5344CB8AC3E}">
        <p14:creationId xmlns:p14="http://schemas.microsoft.com/office/powerpoint/2010/main" val="550457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PROCESS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41271084"/>
              </p:ext>
            </p:extLst>
          </p:nvPr>
        </p:nvGraphicFramePr>
        <p:xfrm>
          <a:off x="1141413" y="2249488"/>
          <a:ext cx="9906000" cy="2560320"/>
        </p:xfrm>
        <a:graphic>
          <a:graphicData uri="http://schemas.openxmlformats.org/drawingml/2006/table">
            <a:tbl>
              <a:tblPr firstRow="1" bandRow="1">
                <a:tableStyleId>{073A0DAA-6AF3-43AB-8588-CEC1D06C72B9}</a:tableStyleId>
              </a:tblPr>
              <a:tblGrid>
                <a:gridCol w="4953000"/>
                <a:gridCol w="4953000"/>
              </a:tblGrid>
              <a:tr h="370840">
                <a:tc>
                  <a:txBody>
                    <a:bodyPr/>
                    <a:lstStyle/>
                    <a:p>
                      <a:r>
                        <a:rPr lang="en-US" dirty="0" smtClean="0"/>
                        <a:t>PROCESS</a:t>
                      </a:r>
                      <a:endParaRPr lang="en-US" dirty="0"/>
                    </a:p>
                  </a:txBody>
                  <a:tcPr/>
                </a:tc>
                <a:tc>
                  <a:txBody>
                    <a:bodyPr/>
                    <a:lstStyle/>
                    <a:p>
                      <a:pPr marL="285750" indent="-285750">
                        <a:buFont typeface="Arial" panose="020B0604020202020204" pitchFamily="34" charset="0"/>
                        <a:buChar char="•"/>
                      </a:pPr>
                      <a:r>
                        <a:rPr lang="en-US" dirty="0" smtClean="0"/>
                        <a:t>Charges = 10.00;</a:t>
                      </a:r>
                    </a:p>
                    <a:p>
                      <a:pPr marL="0" indent="0">
                        <a:buFont typeface="Arial" panose="020B0604020202020204" pitchFamily="34" charset="0"/>
                        <a:buNone/>
                      </a:pPr>
                      <a:r>
                        <a:rPr lang="en-US" dirty="0" err="1" smtClean="0"/>
                        <a:t>sellingPrice</a:t>
                      </a:r>
                      <a:r>
                        <a:rPr lang="en-US" dirty="0" smtClean="0"/>
                        <a:t> = price + charges</a:t>
                      </a:r>
                    </a:p>
                    <a:p>
                      <a:pPr marL="285750" indent="-285750">
                        <a:buFont typeface="Arial" panose="020B0604020202020204" pitchFamily="34" charset="0"/>
                        <a:buChar char="•"/>
                      </a:pPr>
                      <a:r>
                        <a:rPr lang="en-US" dirty="0" err="1" smtClean="0"/>
                        <a:t>totPrice</a:t>
                      </a:r>
                      <a:r>
                        <a:rPr lang="en-US" dirty="0" smtClean="0"/>
                        <a:t> = </a:t>
                      </a:r>
                      <a:r>
                        <a:rPr lang="en-US" dirty="0" err="1" smtClean="0"/>
                        <a:t>totPrice</a:t>
                      </a:r>
                      <a:r>
                        <a:rPr lang="en-US" dirty="0" smtClean="0"/>
                        <a:t> + </a:t>
                      </a:r>
                      <a:r>
                        <a:rPr lang="en-US" dirty="0" err="1" smtClean="0"/>
                        <a:t>sellingPrice</a:t>
                      </a:r>
                      <a:endParaRPr lang="en-US" dirty="0" smtClean="0"/>
                    </a:p>
                    <a:p>
                      <a:pPr marL="285750" indent="-285750">
                        <a:buFont typeface="Arial" panose="020B0604020202020204" pitchFamily="34" charset="0"/>
                        <a:buChar char="•"/>
                      </a:pPr>
                      <a:r>
                        <a:rPr lang="en-US" dirty="0" smtClean="0"/>
                        <a:t>discount = off * </a:t>
                      </a:r>
                      <a:r>
                        <a:rPr lang="en-US" dirty="0" err="1" smtClean="0"/>
                        <a:t>totPrice</a:t>
                      </a:r>
                      <a:endParaRPr lang="en-US" dirty="0" smtClean="0"/>
                    </a:p>
                    <a:p>
                      <a:pPr marL="285750" indent="-285750">
                        <a:buFont typeface="Arial" panose="020B0604020202020204" pitchFamily="34" charset="0"/>
                        <a:buChar char="•"/>
                      </a:pPr>
                      <a:r>
                        <a:rPr lang="en-US" sz="1800" b="1" kern="1200" dirty="0" err="1" smtClean="0">
                          <a:solidFill>
                            <a:schemeClr val="lt1"/>
                          </a:solidFill>
                          <a:effectLst/>
                          <a:latin typeface="+mn-lt"/>
                          <a:ea typeface="+mn-ea"/>
                          <a:cs typeface="+mn-cs"/>
                        </a:rPr>
                        <a:t>totalPrice</a:t>
                      </a:r>
                      <a:r>
                        <a:rPr lang="en-US" sz="1800" b="1" kern="1200" dirty="0" smtClean="0">
                          <a:solidFill>
                            <a:schemeClr val="lt1"/>
                          </a:solidFill>
                          <a:effectLst/>
                          <a:latin typeface="+mn-lt"/>
                          <a:ea typeface="+mn-ea"/>
                          <a:cs typeface="+mn-cs"/>
                        </a:rPr>
                        <a:t> = </a:t>
                      </a:r>
                      <a:r>
                        <a:rPr lang="en-US" sz="1800" b="1" kern="1200" dirty="0" err="1" smtClean="0">
                          <a:solidFill>
                            <a:schemeClr val="lt1"/>
                          </a:solidFill>
                          <a:effectLst/>
                          <a:latin typeface="+mn-lt"/>
                          <a:ea typeface="+mn-ea"/>
                          <a:cs typeface="+mn-cs"/>
                        </a:rPr>
                        <a:t>totPrice</a:t>
                      </a:r>
                      <a:r>
                        <a:rPr lang="en-US" sz="1800" b="1" kern="1200" dirty="0" smtClean="0">
                          <a:solidFill>
                            <a:schemeClr val="lt1"/>
                          </a:solidFill>
                          <a:effectLst/>
                          <a:latin typeface="+mn-lt"/>
                          <a:ea typeface="+mn-ea"/>
                          <a:cs typeface="+mn-cs"/>
                        </a:rPr>
                        <a:t> - discount;\</a:t>
                      </a:r>
                    </a:p>
                    <a:p>
                      <a:pPr marL="285750" indent="-285750">
                        <a:buFont typeface="Arial" panose="020B0604020202020204" pitchFamily="34" charset="0"/>
                        <a:buChar char="•"/>
                      </a:pPr>
                      <a:endParaRPr lang="en-US" sz="1800" b="1" kern="1200" dirty="0" smtClean="0">
                        <a:solidFill>
                          <a:schemeClr val="lt1"/>
                        </a:solidFill>
                        <a:effectLst/>
                        <a:latin typeface="+mn-lt"/>
                        <a:ea typeface="+mn-ea"/>
                        <a:cs typeface="+mn-cs"/>
                      </a:endParaRPr>
                    </a:p>
                    <a:p>
                      <a:pPr marL="285750" indent="-285750">
                        <a:buFont typeface="Arial" panose="020B0604020202020204" pitchFamily="34" charset="0"/>
                        <a:buChar char="•"/>
                      </a:pPr>
                      <a:r>
                        <a:rPr lang="en-US" sz="1800" b="1" kern="1200" dirty="0" smtClean="0">
                          <a:solidFill>
                            <a:schemeClr val="lt1"/>
                          </a:solidFill>
                          <a:effectLst/>
                          <a:latin typeface="+mn-lt"/>
                          <a:ea typeface="+mn-ea"/>
                          <a:cs typeface="+mn-cs"/>
                        </a:rPr>
                        <a:t>Count++, </a:t>
                      </a:r>
                      <a:r>
                        <a:rPr lang="en-US" sz="1800" b="1" kern="1200" dirty="0" err="1" smtClean="0">
                          <a:solidFill>
                            <a:schemeClr val="lt1"/>
                          </a:solidFill>
                          <a:effectLst/>
                          <a:latin typeface="+mn-lt"/>
                          <a:ea typeface="+mn-ea"/>
                          <a:cs typeface="+mn-cs"/>
                        </a:rPr>
                        <a:t>countCust</a:t>
                      </a:r>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countSP</a:t>
                      </a:r>
                      <a:r>
                        <a:rPr lang="en-US" sz="1800" b="1" kern="1200" dirty="0" smtClean="0">
                          <a:solidFill>
                            <a:schemeClr val="lt1"/>
                          </a:solidFill>
                          <a:effectLst/>
                          <a:latin typeface="+mn-lt"/>
                          <a:ea typeface="+mn-ea"/>
                          <a:cs typeface="+mn-cs"/>
                        </a:rPr>
                        <a:t> ++, </a:t>
                      </a:r>
                      <a:r>
                        <a:rPr lang="en-US" sz="1800" b="1" kern="1200" dirty="0" err="1" smtClean="0">
                          <a:solidFill>
                            <a:schemeClr val="lt1"/>
                          </a:solidFill>
                          <a:effectLst/>
                          <a:latin typeface="+mn-lt"/>
                          <a:ea typeface="+mn-ea"/>
                          <a:cs typeface="+mn-cs"/>
                        </a:rPr>
                        <a:t>countEP</a:t>
                      </a:r>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countDP</a:t>
                      </a:r>
                      <a:r>
                        <a:rPr lang="en-US" sz="1800" b="1" kern="1200" dirty="0" smtClean="0">
                          <a:solidFill>
                            <a:schemeClr val="lt1"/>
                          </a:solidFill>
                          <a:effectLst/>
                          <a:latin typeface="+mn-lt"/>
                          <a:ea typeface="+mn-ea"/>
                          <a:cs typeface="+mn-cs"/>
                        </a:rPr>
                        <a:t>++, count3D ++, </a:t>
                      </a:r>
                      <a:r>
                        <a:rPr lang="en-US" sz="1800" b="1" kern="1200" dirty="0" err="1" smtClean="0">
                          <a:solidFill>
                            <a:schemeClr val="lt1"/>
                          </a:solidFill>
                          <a:effectLst/>
                          <a:latin typeface="+mn-lt"/>
                          <a:ea typeface="+mn-ea"/>
                          <a:cs typeface="+mn-cs"/>
                        </a:rPr>
                        <a:t>countPL</a:t>
                      </a:r>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countTP</a:t>
                      </a:r>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countCF</a:t>
                      </a:r>
                      <a:r>
                        <a:rPr lang="en-US" sz="1800" b="1" kern="1200" dirty="0" smtClean="0">
                          <a:solidFill>
                            <a:schemeClr val="lt1"/>
                          </a:solidFill>
                          <a:effectLst/>
                          <a:latin typeface="+mn-lt"/>
                          <a:ea typeface="+mn-ea"/>
                          <a:cs typeface="+mn-cs"/>
                        </a:rPr>
                        <a:t>++</a:t>
                      </a:r>
                      <a:endParaRPr lang="en-US" dirty="0"/>
                    </a:p>
                  </a:txBody>
                  <a:tcPr/>
                </a:tc>
              </a:tr>
            </a:tbl>
          </a:graphicData>
        </a:graphic>
      </p:graphicFrame>
    </p:spTree>
    <p:extLst>
      <p:ext uri="{BB962C8B-B14F-4D97-AF65-F5344CB8AC3E}">
        <p14:creationId xmlns:p14="http://schemas.microsoft.com/office/powerpoint/2010/main" val="1996847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10529</TotalTime>
  <Words>702</Words>
  <Application>Microsoft Office PowerPoint</Application>
  <PresentationFormat>Widescreen</PresentationFormat>
  <Paragraphs>146</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Adobe Fan Heiti Std B</vt:lpstr>
      <vt:lpstr>Arial</vt:lpstr>
      <vt:lpstr>Calibri</vt:lpstr>
      <vt:lpstr>Chaparral Pro Light</vt:lpstr>
      <vt:lpstr>Trebuchet MS</vt:lpstr>
      <vt:lpstr>Tw Cen MT</vt:lpstr>
      <vt:lpstr>Wingdings</vt:lpstr>
      <vt:lpstr>Circuit</vt:lpstr>
      <vt:lpstr>Creative phone case project</vt:lpstr>
      <vt:lpstr>Roles of the group members</vt:lpstr>
      <vt:lpstr>Roles of the group members</vt:lpstr>
      <vt:lpstr>Project background</vt:lpstr>
      <vt:lpstr>Project objectives</vt:lpstr>
      <vt:lpstr>Project scope</vt:lpstr>
      <vt:lpstr>Input, process and output table</vt:lpstr>
      <vt:lpstr>INPUT</vt:lpstr>
      <vt:lpstr>PROCESS</vt:lpstr>
      <vt:lpstr>OUTPUT</vt:lpstr>
      <vt:lpstr>List of modules used</vt:lpstr>
      <vt:lpstr>moduleS WITHOUT RETURN VALUE</vt:lpstr>
      <vt:lpstr>Module with return value</vt:lpstr>
      <vt:lpstr>modules with reference parametER</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phone case project</dc:title>
  <dc:creator>WIN8</dc:creator>
  <cp:lastModifiedBy>WIN8</cp:lastModifiedBy>
  <cp:revision>32</cp:revision>
  <dcterms:created xsi:type="dcterms:W3CDTF">2018-12-03T00:12:20Z</dcterms:created>
  <dcterms:modified xsi:type="dcterms:W3CDTF">2018-12-12T17:22:03Z</dcterms:modified>
</cp:coreProperties>
</file>