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8288000" cy="10287000"/>
  <p:notesSz cx="6858000" cy="9144000"/>
  <p:embeddedFontLst>
    <p:embeddedFont>
      <p:font typeface="Alegreya" panose="020B0604020202020204" charset="0"/>
      <p:regular r:id="rId11"/>
    </p:embeddedFont>
    <p:embeddedFont>
      <p:font typeface="Alegreya Bold" panose="020B0604020202020204" charset="0"/>
      <p:regular r:id="rId12"/>
    </p:embeddedFont>
    <p:embeddedFont>
      <p:font typeface="Bobby Jones"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5" d="100"/>
          <a:sy n="45" d="100"/>
        </p:scale>
        <p:origin x="96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TextBox 3"/>
          <p:cNvSpPr txBox="1"/>
          <p:nvPr/>
        </p:nvSpPr>
        <p:spPr>
          <a:xfrm>
            <a:off x="1761580" y="388529"/>
            <a:ext cx="14764841" cy="5270501"/>
          </a:xfrm>
          <a:prstGeom prst="rect">
            <a:avLst/>
          </a:prstGeom>
        </p:spPr>
        <p:txBody>
          <a:bodyPr lIns="0" tIns="0" rIns="0" bIns="0" rtlCol="0" anchor="t">
            <a:spAutoFit/>
          </a:bodyPr>
          <a:lstStyle/>
          <a:p>
            <a:pPr algn="ctr">
              <a:lnSpc>
                <a:spcPts val="13999"/>
              </a:lnSpc>
            </a:pPr>
            <a:r>
              <a:rPr lang="en-US" sz="9999">
                <a:solidFill>
                  <a:srgbClr val="000000"/>
                </a:solidFill>
                <a:latin typeface="Bobby Jones"/>
                <a:ea typeface="Bobby Jones"/>
                <a:cs typeface="Bobby Jones"/>
                <a:sym typeface="Bobby Jones"/>
              </a:rPr>
              <a:t>IMPACT OF EMERGING TECHNOLOGY ON SOCIETY</a:t>
            </a:r>
          </a:p>
          <a:p>
            <a:pPr algn="ctr">
              <a:lnSpc>
                <a:spcPts val="13999"/>
              </a:lnSpc>
            </a:pPr>
            <a:endParaRPr lang="en-US" sz="9999">
              <a:solidFill>
                <a:srgbClr val="000000"/>
              </a:solidFill>
              <a:latin typeface="Bobby Jones"/>
              <a:ea typeface="Bobby Jones"/>
              <a:cs typeface="Bobby Jones"/>
              <a:sym typeface="Bobby Jones"/>
            </a:endParaRPr>
          </a:p>
        </p:txBody>
      </p:sp>
      <p:sp>
        <p:nvSpPr>
          <p:cNvPr id="4" name="TextBox 4"/>
          <p:cNvSpPr txBox="1"/>
          <p:nvPr/>
        </p:nvSpPr>
        <p:spPr>
          <a:xfrm>
            <a:off x="2831326" y="4432489"/>
            <a:ext cx="12625348" cy="5019675"/>
          </a:xfrm>
          <a:prstGeom prst="rect">
            <a:avLst/>
          </a:prstGeom>
        </p:spPr>
        <p:txBody>
          <a:bodyPr lIns="0" tIns="0" rIns="0" bIns="0" rtlCol="0" anchor="t">
            <a:spAutoFit/>
          </a:bodyPr>
          <a:lstStyle/>
          <a:p>
            <a:pPr algn="l">
              <a:lnSpc>
                <a:spcPts val="5599"/>
              </a:lnSpc>
            </a:pPr>
            <a:r>
              <a:rPr lang="en-US" sz="3999" b="1">
                <a:solidFill>
                  <a:srgbClr val="000000"/>
                </a:solidFill>
                <a:latin typeface="Alegreya Bold"/>
                <a:ea typeface="Alegreya Bold"/>
                <a:cs typeface="Alegreya Bold"/>
                <a:sym typeface="Alegreya Bold"/>
              </a:rPr>
              <a:t>Presented By : </a:t>
            </a:r>
          </a:p>
          <a:p>
            <a:pPr algn="l">
              <a:lnSpc>
                <a:spcPts val="4900"/>
              </a:lnSpc>
            </a:pPr>
            <a:r>
              <a:rPr lang="en-US" sz="3500" b="1">
                <a:solidFill>
                  <a:srgbClr val="000000"/>
                </a:solidFill>
                <a:latin typeface="Alegreya Bold"/>
                <a:ea typeface="Alegreya Bold"/>
                <a:cs typeface="Alegreya Bold"/>
                <a:sym typeface="Alegreya Bold"/>
              </a:rPr>
              <a:t>Ankit Vinod Bari (62)</a:t>
            </a:r>
          </a:p>
          <a:p>
            <a:pPr algn="l">
              <a:lnSpc>
                <a:spcPts val="4900"/>
              </a:lnSpc>
            </a:pPr>
            <a:r>
              <a:rPr lang="en-US" sz="3500" b="1">
                <a:solidFill>
                  <a:srgbClr val="000000"/>
                </a:solidFill>
                <a:latin typeface="Alegreya Bold"/>
                <a:ea typeface="Alegreya Bold"/>
                <a:cs typeface="Alegreya Bold"/>
                <a:sym typeface="Alegreya Bold"/>
              </a:rPr>
              <a:t>Yash Ravindra Kerkar (64)</a:t>
            </a:r>
          </a:p>
          <a:p>
            <a:pPr algn="l">
              <a:lnSpc>
                <a:spcPts val="4900"/>
              </a:lnSpc>
            </a:pPr>
            <a:r>
              <a:rPr lang="en-US" sz="3500" b="1">
                <a:solidFill>
                  <a:srgbClr val="000000"/>
                </a:solidFill>
                <a:latin typeface="Alegreya Bold"/>
                <a:ea typeface="Alegreya Bold"/>
                <a:cs typeface="Alegreya Bold"/>
                <a:sym typeface="Alegreya Bold"/>
              </a:rPr>
              <a:t>Viraj Arvind Oza (66)</a:t>
            </a:r>
          </a:p>
          <a:p>
            <a:pPr algn="l">
              <a:lnSpc>
                <a:spcPts val="4900"/>
              </a:lnSpc>
            </a:pPr>
            <a:r>
              <a:rPr lang="en-US" sz="3500" b="1">
                <a:solidFill>
                  <a:srgbClr val="000000"/>
                </a:solidFill>
                <a:latin typeface="Alegreya Bold"/>
                <a:ea typeface="Alegreya Bold"/>
                <a:cs typeface="Alegreya Bold"/>
                <a:sym typeface="Alegreya Bold"/>
              </a:rPr>
              <a:t>Kunal Rajendra Rajput (68)</a:t>
            </a:r>
          </a:p>
          <a:p>
            <a:pPr algn="l">
              <a:lnSpc>
                <a:spcPts val="4900"/>
              </a:lnSpc>
            </a:pPr>
            <a:r>
              <a:rPr lang="en-US" sz="3500" b="1">
                <a:solidFill>
                  <a:srgbClr val="000000"/>
                </a:solidFill>
                <a:latin typeface="Alegreya Bold"/>
                <a:ea typeface="Alegreya Bold"/>
                <a:cs typeface="Alegreya Bold"/>
                <a:sym typeface="Alegreya Bold"/>
              </a:rPr>
              <a:t>Komal Purushottam Sapatale (69)</a:t>
            </a:r>
          </a:p>
          <a:p>
            <a:pPr algn="l">
              <a:lnSpc>
                <a:spcPts val="4900"/>
              </a:lnSpc>
            </a:pPr>
            <a:r>
              <a:rPr lang="en-US" sz="3500" b="1">
                <a:solidFill>
                  <a:srgbClr val="000000"/>
                </a:solidFill>
                <a:latin typeface="Alegreya Bold"/>
                <a:ea typeface="Alegreya Bold"/>
                <a:cs typeface="Alegreya Bold"/>
                <a:sym typeface="Alegreya Bold"/>
              </a:rPr>
              <a:t>Rahul Rammilan Yadav (73)</a:t>
            </a:r>
          </a:p>
          <a:p>
            <a:pPr algn="l">
              <a:lnSpc>
                <a:spcPts val="4900"/>
              </a:lnSpc>
            </a:pPr>
            <a:endParaRPr lang="en-US" sz="3500" b="1">
              <a:solidFill>
                <a:srgbClr val="000000"/>
              </a:solidFill>
              <a:latin typeface="Alegreya Bold"/>
              <a:ea typeface="Alegreya Bold"/>
              <a:cs typeface="Alegreya Bold"/>
              <a:sym typeface="Alegreya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id="3" name="Group 3"/>
          <p:cNvGrpSpPr/>
          <p:nvPr/>
        </p:nvGrpSpPr>
        <p:grpSpPr>
          <a:xfrm>
            <a:off x="0" y="1249046"/>
            <a:ext cx="18288000" cy="9037954"/>
            <a:chOff x="0" y="0"/>
            <a:chExt cx="4816593" cy="2380367"/>
          </a:xfrm>
        </p:grpSpPr>
        <p:sp>
          <p:nvSpPr>
            <p:cNvPr id="4" name="Freeform 4"/>
            <p:cNvSpPr/>
            <p:nvPr/>
          </p:nvSpPr>
          <p:spPr>
            <a:xfrm>
              <a:off x="0" y="0"/>
              <a:ext cx="4816592" cy="2380367"/>
            </a:xfrm>
            <a:custGeom>
              <a:avLst/>
              <a:gdLst/>
              <a:ahLst/>
              <a:cxnLst/>
              <a:rect l="l" t="t" r="r" b="b"/>
              <a:pathLst>
                <a:path w="4816592" h="2380367">
                  <a:moveTo>
                    <a:pt x="21590" y="0"/>
                  </a:moveTo>
                  <a:lnTo>
                    <a:pt x="4795002" y="0"/>
                  </a:lnTo>
                  <a:cubicBezTo>
                    <a:pt x="4800728" y="0"/>
                    <a:pt x="4806220" y="2275"/>
                    <a:pt x="4810269" y="6324"/>
                  </a:cubicBezTo>
                  <a:cubicBezTo>
                    <a:pt x="4814318" y="10372"/>
                    <a:pt x="4816592" y="15864"/>
                    <a:pt x="4816592" y="21590"/>
                  </a:cubicBezTo>
                  <a:lnTo>
                    <a:pt x="4816592" y="2358777"/>
                  </a:lnTo>
                  <a:cubicBezTo>
                    <a:pt x="4816592" y="2370700"/>
                    <a:pt x="4806926" y="2380367"/>
                    <a:pt x="4795002" y="2380367"/>
                  </a:cubicBezTo>
                  <a:lnTo>
                    <a:pt x="21590" y="2380367"/>
                  </a:lnTo>
                  <a:cubicBezTo>
                    <a:pt x="15864" y="2380367"/>
                    <a:pt x="10372" y="2378092"/>
                    <a:pt x="6324" y="2374043"/>
                  </a:cubicBezTo>
                  <a:cubicBezTo>
                    <a:pt x="2275" y="2369994"/>
                    <a:pt x="0" y="2364503"/>
                    <a:pt x="0" y="2358777"/>
                  </a:cubicBezTo>
                  <a:lnTo>
                    <a:pt x="0" y="21590"/>
                  </a:lnTo>
                  <a:cubicBezTo>
                    <a:pt x="0" y="9666"/>
                    <a:pt x="9666" y="0"/>
                    <a:pt x="21590" y="0"/>
                  </a:cubicBezTo>
                  <a:close/>
                </a:path>
              </a:pathLst>
            </a:custGeom>
            <a:solidFill>
              <a:srgbClr val="FFFFFF"/>
            </a:solidFill>
            <a:ln w="38100" cap="rnd">
              <a:solidFill>
                <a:srgbClr val="000000"/>
              </a:solidFill>
              <a:prstDash val="lgDash"/>
              <a:round/>
            </a:ln>
          </p:spPr>
        </p:sp>
        <p:sp>
          <p:nvSpPr>
            <p:cNvPr id="5" name="TextBox 5"/>
            <p:cNvSpPr txBox="1"/>
            <p:nvPr/>
          </p:nvSpPr>
          <p:spPr>
            <a:xfrm>
              <a:off x="0" y="-38100"/>
              <a:ext cx="4816593" cy="24184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0" y="1222057"/>
            <a:ext cx="18288000" cy="9185276"/>
          </a:xfrm>
          <a:prstGeom prst="rect">
            <a:avLst/>
          </a:prstGeom>
        </p:spPr>
        <p:txBody>
          <a:bodyPr lIns="0" tIns="0" rIns="0" bIns="0" rtlCol="0" anchor="t">
            <a:spAutoFit/>
          </a:bodyPr>
          <a:lstStyle/>
          <a:p>
            <a:pPr algn="l">
              <a:lnSpc>
                <a:spcPts val="3499"/>
              </a:lnSpc>
            </a:pPr>
            <a:endParaRPr/>
          </a:p>
          <a:p>
            <a:pPr marL="539745" lvl="1" indent="-269872" algn="l">
              <a:lnSpc>
                <a:spcPts val="3499"/>
              </a:lnSpc>
              <a:buFont typeface="Arial"/>
              <a:buChar char="•"/>
            </a:pPr>
            <a:r>
              <a:rPr lang="en-US" sz="2499" b="1">
                <a:solidFill>
                  <a:srgbClr val="000000"/>
                </a:solidFill>
                <a:latin typeface="Alegreya Bold"/>
                <a:ea typeface="Alegreya Bold"/>
                <a:cs typeface="Alegreya Bold"/>
                <a:sym typeface="Alegreya Bold"/>
              </a:rPr>
              <a:t>Emerging technologies are significantly shaping our daily lives, especially through social media, which connects people digitally.</a:t>
            </a:r>
          </a:p>
          <a:p>
            <a:pPr algn="l">
              <a:lnSpc>
                <a:spcPts val="3499"/>
              </a:lnSpc>
            </a:pPr>
            <a:endParaRPr lang="en-US" sz="2499" b="1">
              <a:solidFill>
                <a:srgbClr val="000000"/>
              </a:solidFill>
              <a:latin typeface="Alegreya Bold"/>
              <a:ea typeface="Alegreya Bold"/>
              <a:cs typeface="Alegreya Bold"/>
              <a:sym typeface="Alegreya Bold"/>
            </a:endParaRPr>
          </a:p>
          <a:p>
            <a:pPr marL="539745" lvl="1" indent="-269872" algn="l">
              <a:lnSpc>
                <a:spcPts val="3499"/>
              </a:lnSpc>
              <a:buFont typeface="Arial"/>
              <a:buChar char="•"/>
            </a:pPr>
            <a:r>
              <a:rPr lang="en-US" sz="2499" b="1">
                <a:solidFill>
                  <a:srgbClr val="000000"/>
                </a:solidFill>
                <a:latin typeface="Alegreya Bold"/>
                <a:ea typeface="Alegreya Bold"/>
                <a:cs typeface="Alegreya Bold"/>
                <a:sym typeface="Alegreya Bold"/>
              </a:rPr>
              <a:t>While digital connections grow, they also raise concerns about data privacy and the spread of misinformation.</a:t>
            </a:r>
          </a:p>
          <a:p>
            <a:pPr algn="l">
              <a:lnSpc>
                <a:spcPts val="3499"/>
              </a:lnSpc>
            </a:pPr>
            <a:endParaRPr lang="en-US" sz="2499" b="1">
              <a:solidFill>
                <a:srgbClr val="000000"/>
              </a:solidFill>
              <a:latin typeface="Alegreya Bold"/>
              <a:ea typeface="Alegreya Bold"/>
              <a:cs typeface="Alegreya Bold"/>
              <a:sym typeface="Alegreya Bold"/>
            </a:endParaRPr>
          </a:p>
          <a:p>
            <a:pPr marL="539745" lvl="1" indent="-269872" algn="l">
              <a:lnSpc>
                <a:spcPts val="3499"/>
              </a:lnSpc>
              <a:buFont typeface="Arial"/>
              <a:buChar char="•"/>
            </a:pPr>
            <a:r>
              <a:rPr lang="en-US" sz="2499" b="1">
                <a:solidFill>
                  <a:srgbClr val="000000"/>
                </a:solidFill>
                <a:latin typeface="Alegreya Bold"/>
                <a:ea typeface="Alegreya Bold"/>
                <a:cs typeface="Alegreya Bold"/>
                <a:sym typeface="Alegreya Bold"/>
              </a:rPr>
              <a:t>Technologies like Artificial Intelligence (AI), Automation, and Blockchain are widely used in industries, boosting productivity by handling repetitive tasks and analyzing large amounts of data.</a:t>
            </a:r>
          </a:p>
          <a:p>
            <a:pPr algn="l">
              <a:lnSpc>
                <a:spcPts val="3499"/>
              </a:lnSpc>
            </a:pPr>
            <a:endParaRPr lang="en-US" sz="2499" b="1">
              <a:solidFill>
                <a:srgbClr val="000000"/>
              </a:solidFill>
              <a:latin typeface="Alegreya Bold"/>
              <a:ea typeface="Alegreya Bold"/>
              <a:cs typeface="Alegreya Bold"/>
              <a:sym typeface="Alegreya Bold"/>
            </a:endParaRPr>
          </a:p>
          <a:p>
            <a:pPr marL="539745" lvl="1" indent="-269872" algn="l">
              <a:lnSpc>
                <a:spcPts val="3499"/>
              </a:lnSpc>
              <a:buFont typeface="Arial"/>
              <a:buChar char="•"/>
            </a:pPr>
            <a:r>
              <a:rPr lang="en-US" sz="2499" b="1">
                <a:solidFill>
                  <a:srgbClr val="000000"/>
                </a:solidFill>
                <a:latin typeface="Alegreya Bold"/>
                <a:ea typeface="Alegreya Bold"/>
                <a:cs typeface="Alegreya Bold"/>
                <a:sym typeface="Alegreya Bold"/>
              </a:rPr>
              <a:t>These technologies can also lead to job losses, as machines perform tasks faster and more efficiently than humans.</a:t>
            </a:r>
          </a:p>
          <a:p>
            <a:pPr algn="l">
              <a:lnSpc>
                <a:spcPts val="3499"/>
              </a:lnSpc>
            </a:pPr>
            <a:endParaRPr lang="en-US" sz="2499" b="1">
              <a:solidFill>
                <a:srgbClr val="000000"/>
              </a:solidFill>
              <a:latin typeface="Alegreya Bold"/>
              <a:ea typeface="Alegreya Bold"/>
              <a:cs typeface="Alegreya Bold"/>
              <a:sym typeface="Alegreya Bold"/>
            </a:endParaRPr>
          </a:p>
          <a:p>
            <a:pPr marL="539745" lvl="1" indent="-269872" algn="l">
              <a:lnSpc>
                <a:spcPts val="3499"/>
              </a:lnSpc>
              <a:buFont typeface="Arial"/>
              <a:buChar char="•"/>
            </a:pPr>
            <a:r>
              <a:rPr lang="en-US" sz="2499" b="1">
                <a:solidFill>
                  <a:srgbClr val="000000"/>
                </a:solidFill>
                <a:latin typeface="Alegreya Bold"/>
                <a:ea typeface="Alegreya Bold"/>
                <a:cs typeface="Alegreya Bold"/>
                <a:sym typeface="Alegreya Bold"/>
              </a:rPr>
              <a:t>Emerging technologies, such as telemedicine and wearable health devices, are making healthcare more accessible and convenient.</a:t>
            </a:r>
          </a:p>
          <a:p>
            <a:pPr algn="l">
              <a:lnSpc>
                <a:spcPts val="3499"/>
              </a:lnSpc>
            </a:pPr>
            <a:endParaRPr lang="en-US" sz="2499" b="1">
              <a:solidFill>
                <a:srgbClr val="000000"/>
              </a:solidFill>
              <a:latin typeface="Alegreya Bold"/>
              <a:ea typeface="Alegreya Bold"/>
              <a:cs typeface="Alegreya Bold"/>
              <a:sym typeface="Alegreya Bold"/>
            </a:endParaRPr>
          </a:p>
          <a:p>
            <a:pPr marL="539745" lvl="1" indent="-269872" algn="l">
              <a:lnSpc>
                <a:spcPts val="3499"/>
              </a:lnSpc>
              <a:buFont typeface="Arial"/>
              <a:buChar char="•"/>
            </a:pPr>
            <a:r>
              <a:rPr lang="en-US" sz="2499" b="1">
                <a:solidFill>
                  <a:srgbClr val="000000"/>
                </a:solidFill>
                <a:latin typeface="Alegreya Bold"/>
                <a:ea typeface="Alegreya Bold"/>
                <a:cs typeface="Alegreya Bold"/>
                <a:sym typeface="Alegreya Bold"/>
              </a:rPr>
              <a:t>Online learning platforms and internet resources are providing greater access to education, allowing students to learn from anywhere. Virtual classrooms and interactive tools enhance collaboration.</a:t>
            </a:r>
          </a:p>
          <a:p>
            <a:pPr algn="l">
              <a:lnSpc>
                <a:spcPts val="3499"/>
              </a:lnSpc>
            </a:pPr>
            <a:endParaRPr lang="en-US" sz="2499" b="1">
              <a:solidFill>
                <a:srgbClr val="000000"/>
              </a:solidFill>
              <a:latin typeface="Alegreya Bold"/>
              <a:ea typeface="Alegreya Bold"/>
              <a:cs typeface="Alegreya Bold"/>
              <a:sym typeface="Alegreya Bold"/>
            </a:endParaRPr>
          </a:p>
          <a:p>
            <a:pPr marL="539745" lvl="1" indent="-269872" algn="l">
              <a:lnSpc>
                <a:spcPts val="3499"/>
              </a:lnSpc>
              <a:buFont typeface="Arial"/>
              <a:buChar char="•"/>
            </a:pPr>
            <a:r>
              <a:rPr lang="en-US" sz="2499" b="1">
                <a:solidFill>
                  <a:srgbClr val="000000"/>
                </a:solidFill>
                <a:latin typeface="Alegreya Bold"/>
                <a:ea typeface="Alegreya Bold"/>
                <a:cs typeface="Alegreya Bold"/>
                <a:sym typeface="Alegreya Bold"/>
              </a:rPr>
              <a:t>As technologies like AI and robotics advance, they raise moral questions about decision-making, responsibility, and potential harm, outpacing the development of regulatory frameworks.</a:t>
            </a:r>
          </a:p>
          <a:p>
            <a:pPr algn="l">
              <a:lnSpc>
                <a:spcPts val="3499"/>
              </a:lnSpc>
            </a:pPr>
            <a:endParaRPr lang="en-US" sz="2499" b="1">
              <a:solidFill>
                <a:srgbClr val="000000"/>
              </a:solidFill>
              <a:latin typeface="Alegreya Bold"/>
              <a:ea typeface="Alegreya Bold"/>
              <a:cs typeface="Alegreya Bold"/>
              <a:sym typeface="Alegreya Bold"/>
            </a:endParaRPr>
          </a:p>
          <a:p>
            <a:pPr marL="539745" lvl="1" indent="-269872" algn="l">
              <a:lnSpc>
                <a:spcPts val="3499"/>
              </a:lnSpc>
              <a:buFont typeface="Arial"/>
              <a:buChar char="•"/>
            </a:pPr>
            <a:r>
              <a:rPr lang="en-US" sz="2499" b="1">
                <a:solidFill>
                  <a:srgbClr val="000000"/>
                </a:solidFill>
                <a:latin typeface="Alegreya Bold"/>
                <a:ea typeface="Alegreya Bold"/>
                <a:cs typeface="Alegreya Bold"/>
                <a:sym typeface="Alegreya Bold"/>
              </a:rPr>
              <a:t>New technologies bring complex moral issues that need early reflection and regulation. AI and robotics pose challenges for the future of work, fairness, and human autonomy.</a:t>
            </a:r>
          </a:p>
          <a:p>
            <a:pPr algn="l">
              <a:lnSpc>
                <a:spcPts val="3499"/>
              </a:lnSpc>
            </a:pPr>
            <a:endParaRPr lang="en-US" sz="2499" b="1">
              <a:solidFill>
                <a:srgbClr val="000000"/>
              </a:solidFill>
              <a:latin typeface="Alegreya Bold"/>
              <a:ea typeface="Alegreya Bold"/>
              <a:cs typeface="Alegreya Bold"/>
              <a:sym typeface="Alegreya Bold"/>
            </a:endParaRPr>
          </a:p>
        </p:txBody>
      </p:sp>
      <p:sp>
        <p:nvSpPr>
          <p:cNvPr id="7" name="TextBox 7"/>
          <p:cNvSpPr txBox="1"/>
          <p:nvPr/>
        </p:nvSpPr>
        <p:spPr>
          <a:xfrm>
            <a:off x="3918390" y="-171450"/>
            <a:ext cx="10451219" cy="2877821"/>
          </a:xfrm>
          <a:prstGeom prst="rect">
            <a:avLst/>
          </a:prstGeom>
        </p:spPr>
        <p:txBody>
          <a:bodyPr lIns="0" tIns="0" rIns="0" bIns="0" rtlCol="0" anchor="t">
            <a:spAutoFit/>
          </a:bodyPr>
          <a:lstStyle/>
          <a:p>
            <a:pPr algn="ctr">
              <a:lnSpc>
                <a:spcPts val="11479"/>
              </a:lnSpc>
            </a:pPr>
            <a:r>
              <a:rPr lang="en-US" sz="8199">
                <a:solidFill>
                  <a:srgbClr val="000000"/>
                </a:solidFill>
                <a:latin typeface="Bobby Jones"/>
                <a:ea typeface="Bobby Jones"/>
                <a:cs typeface="Bobby Jones"/>
                <a:sym typeface="Bobby Jones"/>
              </a:rPr>
              <a:t>Introduction</a:t>
            </a:r>
          </a:p>
          <a:p>
            <a:pPr algn="ctr">
              <a:lnSpc>
                <a:spcPts val="11479"/>
              </a:lnSpc>
            </a:pPr>
            <a:endParaRPr lang="en-US" sz="8199">
              <a:solidFill>
                <a:srgbClr val="000000"/>
              </a:solidFill>
              <a:latin typeface="Bobby Jones"/>
              <a:ea typeface="Bobby Jones"/>
              <a:cs typeface="Bobby Jones"/>
              <a:sym typeface="Bobby Jone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id="3" name="Group 3"/>
          <p:cNvGrpSpPr/>
          <p:nvPr/>
        </p:nvGrpSpPr>
        <p:grpSpPr>
          <a:xfrm>
            <a:off x="0" y="1249046"/>
            <a:ext cx="18288000" cy="9037954"/>
            <a:chOff x="0" y="0"/>
            <a:chExt cx="4816593" cy="2380367"/>
          </a:xfrm>
        </p:grpSpPr>
        <p:sp>
          <p:nvSpPr>
            <p:cNvPr id="4" name="Freeform 4"/>
            <p:cNvSpPr/>
            <p:nvPr/>
          </p:nvSpPr>
          <p:spPr>
            <a:xfrm>
              <a:off x="0" y="0"/>
              <a:ext cx="4816592" cy="2380367"/>
            </a:xfrm>
            <a:custGeom>
              <a:avLst/>
              <a:gdLst/>
              <a:ahLst/>
              <a:cxnLst/>
              <a:rect l="l" t="t" r="r" b="b"/>
              <a:pathLst>
                <a:path w="4816592" h="2380367">
                  <a:moveTo>
                    <a:pt x="21590" y="0"/>
                  </a:moveTo>
                  <a:lnTo>
                    <a:pt x="4795002" y="0"/>
                  </a:lnTo>
                  <a:cubicBezTo>
                    <a:pt x="4800728" y="0"/>
                    <a:pt x="4806220" y="2275"/>
                    <a:pt x="4810269" y="6324"/>
                  </a:cubicBezTo>
                  <a:cubicBezTo>
                    <a:pt x="4814318" y="10372"/>
                    <a:pt x="4816592" y="15864"/>
                    <a:pt x="4816592" y="21590"/>
                  </a:cubicBezTo>
                  <a:lnTo>
                    <a:pt x="4816592" y="2358777"/>
                  </a:lnTo>
                  <a:cubicBezTo>
                    <a:pt x="4816592" y="2370700"/>
                    <a:pt x="4806926" y="2380367"/>
                    <a:pt x="4795002" y="2380367"/>
                  </a:cubicBezTo>
                  <a:lnTo>
                    <a:pt x="21590" y="2380367"/>
                  </a:lnTo>
                  <a:cubicBezTo>
                    <a:pt x="15864" y="2380367"/>
                    <a:pt x="10372" y="2378092"/>
                    <a:pt x="6324" y="2374043"/>
                  </a:cubicBezTo>
                  <a:cubicBezTo>
                    <a:pt x="2275" y="2369994"/>
                    <a:pt x="0" y="2364503"/>
                    <a:pt x="0" y="2358777"/>
                  </a:cubicBezTo>
                  <a:lnTo>
                    <a:pt x="0" y="21590"/>
                  </a:lnTo>
                  <a:cubicBezTo>
                    <a:pt x="0" y="9666"/>
                    <a:pt x="9666" y="0"/>
                    <a:pt x="21590" y="0"/>
                  </a:cubicBezTo>
                  <a:close/>
                </a:path>
              </a:pathLst>
            </a:custGeom>
            <a:solidFill>
              <a:srgbClr val="FFFFFF"/>
            </a:solidFill>
            <a:ln w="38100" cap="rnd">
              <a:solidFill>
                <a:srgbClr val="000000"/>
              </a:solidFill>
              <a:prstDash val="lgDash"/>
              <a:round/>
            </a:ln>
          </p:spPr>
        </p:sp>
        <p:sp>
          <p:nvSpPr>
            <p:cNvPr id="5" name="TextBox 5"/>
            <p:cNvSpPr txBox="1"/>
            <p:nvPr/>
          </p:nvSpPr>
          <p:spPr>
            <a:xfrm>
              <a:off x="0" y="-38100"/>
              <a:ext cx="4816593" cy="24184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09785" y="1580198"/>
            <a:ext cx="17668430" cy="8406131"/>
          </a:xfrm>
          <a:prstGeom prst="rect">
            <a:avLst/>
          </a:prstGeom>
        </p:spPr>
        <p:txBody>
          <a:bodyPr lIns="0" tIns="0" rIns="0" bIns="0" rtlCol="0" anchor="t">
            <a:spAutoFit/>
          </a:bodyPr>
          <a:lstStyle/>
          <a:p>
            <a:pPr marL="604513" lvl="1" indent="-302256" algn="l">
              <a:lnSpc>
                <a:spcPts val="3919"/>
              </a:lnSpc>
              <a:buFont typeface="Arial"/>
              <a:buChar char="•"/>
            </a:pPr>
            <a:r>
              <a:rPr lang="en-US" sz="2799" b="1">
                <a:solidFill>
                  <a:srgbClr val="000000"/>
                </a:solidFill>
                <a:latin typeface="Alegreya Bold"/>
                <a:ea typeface="Alegreya Bold"/>
                <a:cs typeface="Alegreya Bold"/>
                <a:sym typeface="Alegreya Bold"/>
              </a:rPr>
              <a:t>AI in Healthcare:  </a:t>
            </a:r>
            <a:r>
              <a:rPr lang="en-US" sz="2799">
                <a:solidFill>
                  <a:srgbClr val="000000"/>
                </a:solidFill>
                <a:latin typeface="Alegreya"/>
                <a:ea typeface="Alegreya"/>
                <a:cs typeface="Alegreya"/>
                <a:sym typeface="Alegreya"/>
              </a:rPr>
              <a:t>AI has revolutionized healthcare by improving diagnostics, personalizing treatments, and optimizing operations. However, concerns around data privacy, security, and the potential over-reliance on AI remain. Solutions include stronger encryption for data protection, ensuring AI complements human professionals, and implementing cybersecurity measures.</a:t>
            </a:r>
          </a:p>
          <a:p>
            <a:pPr marL="604513" lvl="1" indent="-302256" algn="l">
              <a:lnSpc>
                <a:spcPts val="3919"/>
              </a:lnSpc>
              <a:buFont typeface="Arial"/>
              <a:buChar char="•"/>
            </a:pPr>
            <a:r>
              <a:rPr lang="en-US" sz="2799" b="1">
                <a:solidFill>
                  <a:srgbClr val="000000"/>
                </a:solidFill>
                <a:latin typeface="Alegreya Bold"/>
                <a:ea typeface="Alegreya Bold"/>
                <a:cs typeface="Alegreya Bold"/>
                <a:sym typeface="Alegreya Bold"/>
              </a:rPr>
              <a:t>Job Displacement: </a:t>
            </a:r>
            <a:r>
              <a:rPr lang="en-US" sz="2799">
                <a:solidFill>
                  <a:srgbClr val="000000"/>
                </a:solidFill>
                <a:latin typeface="Alegreya"/>
                <a:ea typeface="Alegreya"/>
                <a:cs typeface="Alegreya"/>
                <a:sym typeface="Alegreya"/>
              </a:rPr>
              <a:t>AI-driven automation enhances efficiency but raises concerns about job losses. To mitigate this, people must reskill and upskill in areas requiring creativity, critical thinking, and complex problem-solving. Educational institutions should focus on these areas to prepare future workers.</a:t>
            </a:r>
          </a:p>
          <a:p>
            <a:pPr marL="604513" lvl="1" indent="-302256" algn="l">
              <a:lnSpc>
                <a:spcPts val="3919"/>
              </a:lnSpc>
              <a:buFont typeface="Arial"/>
              <a:buChar char="•"/>
            </a:pPr>
            <a:r>
              <a:rPr lang="en-US" sz="2799" b="1">
                <a:solidFill>
                  <a:srgbClr val="000000"/>
                </a:solidFill>
                <a:latin typeface="Alegreya Bold"/>
                <a:ea typeface="Alegreya Bold"/>
                <a:cs typeface="Alegreya Bold"/>
                <a:sym typeface="Alegreya Bold"/>
              </a:rPr>
              <a:t>Blockchain:</a:t>
            </a:r>
            <a:r>
              <a:rPr lang="en-US" sz="2799">
                <a:solidFill>
                  <a:srgbClr val="000000"/>
                </a:solidFill>
                <a:latin typeface="Alegreya"/>
                <a:ea typeface="Alegreya"/>
                <a:cs typeface="Alegreya"/>
                <a:sym typeface="Alegreya"/>
              </a:rPr>
              <a:t> Blockchain's decentralized nature offers transparency but also poses challenges, such as the permanence of erroneous data and privacy concerns. Solutions include adding validation layers to fix errors and addressing the privacy risks associated with traceable transactions.</a:t>
            </a:r>
          </a:p>
          <a:p>
            <a:pPr marL="604513" lvl="1" indent="-302256" algn="l">
              <a:lnSpc>
                <a:spcPts val="3919"/>
              </a:lnSpc>
              <a:buFont typeface="Arial"/>
              <a:buChar char="•"/>
            </a:pPr>
            <a:r>
              <a:rPr lang="en-US" sz="2799" b="1">
                <a:solidFill>
                  <a:srgbClr val="000000"/>
                </a:solidFill>
                <a:latin typeface="Alegreya Bold"/>
                <a:ea typeface="Alegreya Bold"/>
                <a:cs typeface="Alegreya Bold"/>
                <a:sym typeface="Alegreya Bold"/>
              </a:rPr>
              <a:t>Nanotechnology: </a:t>
            </a:r>
            <a:r>
              <a:rPr lang="en-US" sz="2799">
                <a:solidFill>
                  <a:srgbClr val="000000"/>
                </a:solidFill>
                <a:latin typeface="Alegreya"/>
                <a:ea typeface="Alegreya"/>
                <a:cs typeface="Alegreya"/>
                <a:sym typeface="Alegreya"/>
              </a:rPr>
              <a:t>Nanotechnology, especially in military applications, presents both opportunities and risks. Its potential misuse can lead to the development of powerful weapons. Strict regulations and safety measures are necessary to prevent harm while benefiting from its innovations.</a:t>
            </a:r>
          </a:p>
          <a:p>
            <a:pPr marL="604513" lvl="1" indent="-302256" algn="l">
              <a:lnSpc>
                <a:spcPts val="3919"/>
              </a:lnSpc>
              <a:buFont typeface="Arial"/>
              <a:buChar char="•"/>
            </a:pPr>
            <a:r>
              <a:rPr lang="en-US" sz="2799" b="1">
                <a:solidFill>
                  <a:srgbClr val="000000"/>
                </a:solidFill>
                <a:latin typeface="Alegreya Bold"/>
                <a:ea typeface="Alegreya Bold"/>
                <a:cs typeface="Alegreya Bold"/>
                <a:sym typeface="Alegreya Bold"/>
              </a:rPr>
              <a:t>Impact of Emerging Technologies on Lifestyle: </a:t>
            </a:r>
            <a:r>
              <a:rPr lang="en-US" sz="2799">
                <a:solidFill>
                  <a:srgbClr val="000000"/>
                </a:solidFill>
                <a:latin typeface="Alegreya"/>
                <a:ea typeface="Alegreya"/>
                <a:cs typeface="Alegreya"/>
                <a:sym typeface="Alegreya"/>
              </a:rPr>
              <a:t>Technologies like AI and mobile devices influence lifestyle, leading to reduced physical activity, emotional strain, and excessive screen time. Solutions include tech-free periods to encourage social interaction and healthier lifestyles.</a:t>
            </a:r>
          </a:p>
          <a:p>
            <a:pPr algn="l">
              <a:lnSpc>
                <a:spcPts val="3919"/>
              </a:lnSpc>
            </a:pPr>
            <a:endParaRPr lang="en-US" sz="2799">
              <a:solidFill>
                <a:srgbClr val="000000"/>
              </a:solidFill>
              <a:latin typeface="Alegreya"/>
              <a:ea typeface="Alegreya"/>
              <a:cs typeface="Alegreya"/>
              <a:sym typeface="Alegreya"/>
            </a:endParaRPr>
          </a:p>
        </p:txBody>
      </p:sp>
      <p:sp>
        <p:nvSpPr>
          <p:cNvPr id="7" name="TextBox 7"/>
          <p:cNvSpPr txBox="1"/>
          <p:nvPr/>
        </p:nvSpPr>
        <p:spPr>
          <a:xfrm>
            <a:off x="0" y="190503"/>
            <a:ext cx="18288000" cy="1581144"/>
          </a:xfrm>
          <a:prstGeom prst="rect">
            <a:avLst/>
          </a:prstGeom>
        </p:spPr>
        <p:txBody>
          <a:bodyPr lIns="0" tIns="0" rIns="0" bIns="0" rtlCol="0" anchor="t">
            <a:spAutoFit/>
          </a:bodyPr>
          <a:lstStyle/>
          <a:p>
            <a:pPr algn="ctr">
              <a:lnSpc>
                <a:spcPts val="6300"/>
              </a:lnSpc>
            </a:pPr>
            <a:r>
              <a:rPr lang="en-US" sz="4500">
                <a:solidFill>
                  <a:srgbClr val="000000"/>
                </a:solidFill>
                <a:latin typeface="Bobby Jones"/>
                <a:ea typeface="Bobby Jones"/>
                <a:cs typeface="Bobby Jones"/>
                <a:sym typeface="Bobby Jones"/>
              </a:rPr>
              <a:t>Societal Impacts and Ethical Considerations of Emerging Technologies</a:t>
            </a:r>
          </a:p>
          <a:p>
            <a:pPr algn="ctr">
              <a:lnSpc>
                <a:spcPts val="6300"/>
              </a:lnSpc>
            </a:pPr>
            <a:endParaRPr lang="en-US" sz="4500">
              <a:solidFill>
                <a:srgbClr val="000000"/>
              </a:solidFill>
              <a:latin typeface="Bobby Jones"/>
              <a:ea typeface="Bobby Jones"/>
              <a:cs typeface="Bobby Jones"/>
              <a:sym typeface="Bobby Jone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id="3" name="Group 3"/>
          <p:cNvGrpSpPr/>
          <p:nvPr/>
        </p:nvGrpSpPr>
        <p:grpSpPr>
          <a:xfrm>
            <a:off x="0" y="1249046"/>
            <a:ext cx="18288000" cy="9037954"/>
            <a:chOff x="0" y="0"/>
            <a:chExt cx="4816593" cy="2380367"/>
          </a:xfrm>
        </p:grpSpPr>
        <p:sp>
          <p:nvSpPr>
            <p:cNvPr id="4" name="Freeform 4"/>
            <p:cNvSpPr/>
            <p:nvPr/>
          </p:nvSpPr>
          <p:spPr>
            <a:xfrm>
              <a:off x="0" y="0"/>
              <a:ext cx="4816592" cy="2380367"/>
            </a:xfrm>
            <a:custGeom>
              <a:avLst/>
              <a:gdLst/>
              <a:ahLst/>
              <a:cxnLst/>
              <a:rect l="l" t="t" r="r" b="b"/>
              <a:pathLst>
                <a:path w="4816592" h="2380367">
                  <a:moveTo>
                    <a:pt x="21590" y="0"/>
                  </a:moveTo>
                  <a:lnTo>
                    <a:pt x="4795002" y="0"/>
                  </a:lnTo>
                  <a:cubicBezTo>
                    <a:pt x="4800728" y="0"/>
                    <a:pt x="4806220" y="2275"/>
                    <a:pt x="4810269" y="6324"/>
                  </a:cubicBezTo>
                  <a:cubicBezTo>
                    <a:pt x="4814318" y="10372"/>
                    <a:pt x="4816592" y="15864"/>
                    <a:pt x="4816592" y="21590"/>
                  </a:cubicBezTo>
                  <a:lnTo>
                    <a:pt x="4816592" y="2358777"/>
                  </a:lnTo>
                  <a:cubicBezTo>
                    <a:pt x="4816592" y="2370700"/>
                    <a:pt x="4806926" y="2380367"/>
                    <a:pt x="4795002" y="2380367"/>
                  </a:cubicBezTo>
                  <a:lnTo>
                    <a:pt x="21590" y="2380367"/>
                  </a:lnTo>
                  <a:cubicBezTo>
                    <a:pt x="15864" y="2380367"/>
                    <a:pt x="10372" y="2378092"/>
                    <a:pt x="6324" y="2374043"/>
                  </a:cubicBezTo>
                  <a:cubicBezTo>
                    <a:pt x="2275" y="2369994"/>
                    <a:pt x="0" y="2364503"/>
                    <a:pt x="0" y="2358777"/>
                  </a:cubicBezTo>
                  <a:lnTo>
                    <a:pt x="0" y="21590"/>
                  </a:lnTo>
                  <a:cubicBezTo>
                    <a:pt x="0" y="9666"/>
                    <a:pt x="9666" y="0"/>
                    <a:pt x="21590" y="0"/>
                  </a:cubicBezTo>
                  <a:close/>
                </a:path>
              </a:pathLst>
            </a:custGeom>
            <a:solidFill>
              <a:srgbClr val="FFFFFF"/>
            </a:solidFill>
            <a:ln w="38100" cap="rnd">
              <a:solidFill>
                <a:srgbClr val="000000"/>
              </a:solidFill>
              <a:prstDash val="lgDash"/>
              <a:round/>
            </a:ln>
          </p:spPr>
        </p:sp>
        <p:sp>
          <p:nvSpPr>
            <p:cNvPr id="5" name="TextBox 5"/>
            <p:cNvSpPr txBox="1"/>
            <p:nvPr/>
          </p:nvSpPr>
          <p:spPr>
            <a:xfrm>
              <a:off x="0" y="-38100"/>
              <a:ext cx="4816593" cy="24184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05925" y="1717049"/>
            <a:ext cx="17232451" cy="8353426"/>
          </a:xfrm>
          <a:prstGeom prst="rect">
            <a:avLst/>
          </a:prstGeom>
        </p:spPr>
        <p:txBody>
          <a:bodyPr lIns="0" tIns="0" rIns="0" bIns="0" rtlCol="0" anchor="t">
            <a:spAutoFit/>
          </a:bodyPr>
          <a:lstStyle/>
          <a:p>
            <a:pPr marL="647692" lvl="1" indent="-323846" algn="l">
              <a:lnSpc>
                <a:spcPts val="4199"/>
              </a:lnSpc>
              <a:buFont typeface="Arial"/>
              <a:buChar char="•"/>
            </a:pPr>
            <a:r>
              <a:rPr lang="en-US" sz="2999" b="1">
                <a:solidFill>
                  <a:srgbClr val="000000"/>
                </a:solidFill>
                <a:latin typeface="Alegreya Bold"/>
                <a:ea typeface="Alegreya Bold"/>
                <a:cs typeface="Alegreya Bold"/>
                <a:sym typeface="Alegreya Bold"/>
              </a:rPr>
              <a:t>AI Technology:</a:t>
            </a:r>
          </a:p>
          <a:p>
            <a:pPr marL="647692" lvl="1" indent="-323846" algn="l">
              <a:lnSpc>
                <a:spcPts val="4199"/>
              </a:lnSpc>
              <a:buFont typeface="Arial"/>
              <a:buChar char="•"/>
            </a:pPr>
            <a:r>
              <a:rPr lang="en-US" sz="2999">
                <a:solidFill>
                  <a:srgbClr val="000000"/>
                </a:solidFill>
                <a:latin typeface="Alegreya"/>
                <a:ea typeface="Alegreya"/>
                <a:cs typeface="Alegreya"/>
                <a:sym typeface="Alegreya"/>
              </a:rPr>
              <a:t>Advantage: Enhances productivity and performs tasks faster and more efficiently.</a:t>
            </a:r>
          </a:p>
          <a:p>
            <a:pPr marL="647692" lvl="1" indent="-323846" algn="l">
              <a:lnSpc>
                <a:spcPts val="4199"/>
              </a:lnSpc>
              <a:buFont typeface="Arial"/>
              <a:buChar char="•"/>
            </a:pPr>
            <a:r>
              <a:rPr lang="en-US" sz="2999">
                <a:solidFill>
                  <a:srgbClr val="000000"/>
                </a:solidFill>
                <a:latin typeface="Alegreya"/>
                <a:ea typeface="Alegreya"/>
                <a:cs typeface="Alegreya"/>
                <a:sym typeface="Alegreya"/>
              </a:rPr>
              <a:t>Disadvantage: Could lead to job displacement, as AI can perform human tasks without breaks.</a:t>
            </a:r>
          </a:p>
          <a:p>
            <a:pPr algn="l">
              <a:lnSpc>
                <a:spcPts val="4199"/>
              </a:lnSpc>
            </a:pPr>
            <a:endParaRPr lang="en-US" sz="2999">
              <a:solidFill>
                <a:srgbClr val="000000"/>
              </a:solidFill>
              <a:latin typeface="Alegreya"/>
              <a:ea typeface="Alegreya"/>
              <a:cs typeface="Alegreya"/>
              <a:sym typeface="Alegreya"/>
            </a:endParaRPr>
          </a:p>
          <a:p>
            <a:pPr marL="647692" lvl="1" indent="-323846" algn="l">
              <a:lnSpc>
                <a:spcPts val="4199"/>
              </a:lnSpc>
              <a:buFont typeface="Arial"/>
              <a:buChar char="•"/>
            </a:pPr>
            <a:r>
              <a:rPr lang="en-US" sz="2999" b="1">
                <a:solidFill>
                  <a:srgbClr val="000000"/>
                </a:solidFill>
                <a:latin typeface="Alegreya Bold"/>
                <a:ea typeface="Alegreya Bold"/>
                <a:cs typeface="Alegreya Bold"/>
                <a:sym typeface="Alegreya Bold"/>
              </a:rPr>
              <a:t>Internet of Things (IoT):</a:t>
            </a:r>
          </a:p>
          <a:p>
            <a:pPr marL="647692" lvl="1" indent="-323846" algn="l">
              <a:lnSpc>
                <a:spcPts val="4199"/>
              </a:lnSpc>
              <a:buFont typeface="Arial"/>
              <a:buChar char="•"/>
            </a:pPr>
            <a:r>
              <a:rPr lang="en-US" sz="2999">
                <a:solidFill>
                  <a:srgbClr val="000000"/>
                </a:solidFill>
                <a:latin typeface="Alegreya"/>
                <a:ea typeface="Alegreya"/>
                <a:cs typeface="Alegreya"/>
                <a:sym typeface="Alegreya"/>
              </a:rPr>
              <a:t>Advantage: Provides efficiency in daily life (e.g., smart home devices like Amazon Echo).</a:t>
            </a:r>
          </a:p>
          <a:p>
            <a:pPr marL="647692" lvl="1" indent="-323846" algn="l">
              <a:lnSpc>
                <a:spcPts val="4199"/>
              </a:lnSpc>
              <a:buFont typeface="Arial"/>
              <a:buChar char="•"/>
            </a:pPr>
            <a:r>
              <a:rPr lang="en-US" sz="2999">
                <a:solidFill>
                  <a:srgbClr val="000000"/>
                </a:solidFill>
                <a:latin typeface="Alegreya"/>
                <a:ea typeface="Alegreya"/>
                <a:cs typeface="Alegreya"/>
                <a:sym typeface="Alegreya"/>
              </a:rPr>
              <a:t>Disadvantage: Data privacy and security risks, potential misuse of large data by cybercriminals.</a:t>
            </a:r>
          </a:p>
          <a:p>
            <a:pPr algn="l">
              <a:lnSpc>
                <a:spcPts val="4199"/>
              </a:lnSpc>
            </a:pPr>
            <a:endParaRPr lang="en-US" sz="2999">
              <a:solidFill>
                <a:srgbClr val="000000"/>
              </a:solidFill>
              <a:latin typeface="Alegreya"/>
              <a:ea typeface="Alegreya"/>
              <a:cs typeface="Alegreya"/>
              <a:sym typeface="Alegreya"/>
            </a:endParaRPr>
          </a:p>
          <a:p>
            <a:pPr marL="647692" lvl="1" indent="-323846" algn="l">
              <a:lnSpc>
                <a:spcPts val="4199"/>
              </a:lnSpc>
              <a:buFont typeface="Arial"/>
              <a:buChar char="•"/>
            </a:pPr>
            <a:r>
              <a:rPr lang="en-US" sz="2999" b="1">
                <a:solidFill>
                  <a:srgbClr val="000000"/>
                </a:solidFill>
                <a:latin typeface="Alegreya Bold"/>
                <a:ea typeface="Alegreya Bold"/>
                <a:cs typeface="Alegreya Bold"/>
                <a:sym typeface="Alegreya Bold"/>
              </a:rPr>
              <a:t>Augmented Reality (AR) and Virtual Reality (VR):</a:t>
            </a:r>
          </a:p>
          <a:p>
            <a:pPr marL="647692" lvl="1" indent="-323846" algn="l">
              <a:lnSpc>
                <a:spcPts val="4199"/>
              </a:lnSpc>
              <a:buFont typeface="Arial"/>
              <a:buChar char="•"/>
            </a:pPr>
            <a:r>
              <a:rPr lang="en-US" sz="2999">
                <a:solidFill>
                  <a:srgbClr val="000000"/>
                </a:solidFill>
                <a:latin typeface="Alegreya"/>
                <a:ea typeface="Alegreya"/>
                <a:cs typeface="Alegreya"/>
                <a:sym typeface="Alegreya"/>
              </a:rPr>
              <a:t>Advantage: Immersive experiences useful for education, training, and entertainment.</a:t>
            </a:r>
          </a:p>
          <a:p>
            <a:pPr marL="647692" lvl="1" indent="-323846" algn="l">
              <a:lnSpc>
                <a:spcPts val="4199"/>
              </a:lnSpc>
              <a:buFont typeface="Arial"/>
              <a:buChar char="•"/>
            </a:pPr>
            <a:r>
              <a:rPr lang="en-US" sz="2999">
                <a:solidFill>
                  <a:srgbClr val="000000"/>
                </a:solidFill>
                <a:latin typeface="Alegreya"/>
                <a:ea typeface="Alegreya"/>
                <a:cs typeface="Alegreya"/>
                <a:sym typeface="Alegreya"/>
              </a:rPr>
              <a:t>Disadvantage: High cost, potential eye strain, and concerns about reduced real-world interaction.</a:t>
            </a:r>
          </a:p>
          <a:p>
            <a:pPr algn="l">
              <a:lnSpc>
                <a:spcPts val="4199"/>
              </a:lnSpc>
            </a:pPr>
            <a:endParaRPr lang="en-US" sz="2999">
              <a:solidFill>
                <a:srgbClr val="000000"/>
              </a:solidFill>
              <a:latin typeface="Alegreya"/>
              <a:ea typeface="Alegreya"/>
              <a:cs typeface="Alegreya"/>
              <a:sym typeface="Alegreya"/>
            </a:endParaRPr>
          </a:p>
          <a:p>
            <a:pPr marL="647692" lvl="1" indent="-323846" algn="l">
              <a:lnSpc>
                <a:spcPts val="4199"/>
              </a:lnSpc>
              <a:buFont typeface="Arial"/>
              <a:buChar char="•"/>
            </a:pPr>
            <a:r>
              <a:rPr lang="en-US" sz="2999" b="1">
                <a:solidFill>
                  <a:srgbClr val="000000"/>
                </a:solidFill>
                <a:latin typeface="Alegreya Bold"/>
                <a:ea typeface="Alegreya Bold"/>
                <a:cs typeface="Alegreya Bold"/>
                <a:sym typeface="Alegreya Bold"/>
              </a:rPr>
              <a:t>Biotechnology:</a:t>
            </a:r>
          </a:p>
          <a:p>
            <a:pPr marL="647692" lvl="1" indent="-323846" algn="l">
              <a:lnSpc>
                <a:spcPts val="4199"/>
              </a:lnSpc>
              <a:buFont typeface="Arial"/>
              <a:buChar char="•"/>
            </a:pPr>
            <a:r>
              <a:rPr lang="en-US" sz="2999">
                <a:solidFill>
                  <a:srgbClr val="000000"/>
                </a:solidFill>
                <a:latin typeface="Alegreya"/>
                <a:ea typeface="Alegreya"/>
                <a:cs typeface="Alegreya"/>
                <a:sym typeface="Alegreya"/>
              </a:rPr>
              <a:t>Advantage: Advances in medicine and agriculture, including genetic modification for better health.</a:t>
            </a:r>
          </a:p>
          <a:p>
            <a:pPr marL="647692" lvl="1" indent="-323846" algn="l">
              <a:lnSpc>
                <a:spcPts val="4199"/>
              </a:lnSpc>
              <a:buFont typeface="Arial"/>
              <a:buChar char="•"/>
            </a:pPr>
            <a:r>
              <a:rPr lang="en-US" sz="2999">
                <a:solidFill>
                  <a:srgbClr val="000000"/>
                </a:solidFill>
                <a:latin typeface="Alegreya"/>
                <a:ea typeface="Alegreya"/>
                <a:cs typeface="Alegreya"/>
                <a:sym typeface="Alegreya"/>
              </a:rPr>
              <a:t>Disadvantage: Ethical and safety concerns, especially around genetic modifications and privacy.</a:t>
            </a:r>
          </a:p>
          <a:p>
            <a:pPr algn="l">
              <a:lnSpc>
                <a:spcPts val="4199"/>
              </a:lnSpc>
            </a:pPr>
            <a:endParaRPr lang="en-US" sz="2999">
              <a:solidFill>
                <a:srgbClr val="000000"/>
              </a:solidFill>
              <a:latin typeface="Alegreya"/>
              <a:ea typeface="Alegreya"/>
              <a:cs typeface="Alegreya"/>
              <a:sym typeface="Alegreya"/>
            </a:endParaRPr>
          </a:p>
        </p:txBody>
      </p:sp>
      <p:sp>
        <p:nvSpPr>
          <p:cNvPr id="7" name="TextBox 7"/>
          <p:cNvSpPr txBox="1"/>
          <p:nvPr/>
        </p:nvSpPr>
        <p:spPr>
          <a:xfrm>
            <a:off x="649624" y="13975"/>
            <a:ext cx="16988752" cy="1014725"/>
          </a:xfrm>
          <a:prstGeom prst="rect">
            <a:avLst/>
          </a:prstGeom>
        </p:spPr>
        <p:txBody>
          <a:bodyPr lIns="0" tIns="0" rIns="0" bIns="0" rtlCol="0" anchor="t">
            <a:spAutoFit/>
          </a:bodyPr>
          <a:lstStyle/>
          <a:p>
            <a:pPr algn="ctr">
              <a:lnSpc>
                <a:spcPts val="8120"/>
              </a:lnSpc>
            </a:pPr>
            <a:r>
              <a:rPr lang="en-US" sz="5800">
                <a:solidFill>
                  <a:srgbClr val="000000"/>
                </a:solidFill>
                <a:latin typeface="Bobby Jones"/>
                <a:ea typeface="Bobby Jones"/>
                <a:cs typeface="Bobby Jones"/>
                <a:sym typeface="Bobby Jones"/>
              </a:rPr>
              <a:t>The Dual Impact of Emerging Technology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21590" y="0"/>
                  </a:moveTo>
                  <a:lnTo>
                    <a:pt x="4795002" y="0"/>
                  </a:lnTo>
                  <a:cubicBezTo>
                    <a:pt x="4800728" y="0"/>
                    <a:pt x="4806220" y="2275"/>
                    <a:pt x="4810269" y="6324"/>
                  </a:cubicBezTo>
                  <a:cubicBezTo>
                    <a:pt x="4814318" y="10372"/>
                    <a:pt x="4816592" y="15864"/>
                    <a:pt x="4816592" y="21590"/>
                  </a:cubicBezTo>
                  <a:lnTo>
                    <a:pt x="4816592" y="2687743"/>
                  </a:lnTo>
                  <a:cubicBezTo>
                    <a:pt x="4816592" y="2699667"/>
                    <a:pt x="4806926" y="2709333"/>
                    <a:pt x="4795002" y="2709333"/>
                  </a:cubicBezTo>
                  <a:lnTo>
                    <a:pt x="21590" y="2709333"/>
                  </a:lnTo>
                  <a:cubicBezTo>
                    <a:pt x="9666" y="2709333"/>
                    <a:pt x="0" y="2699667"/>
                    <a:pt x="0" y="2687743"/>
                  </a:cubicBezTo>
                  <a:lnTo>
                    <a:pt x="0" y="21590"/>
                  </a:lnTo>
                  <a:cubicBezTo>
                    <a:pt x="0" y="9666"/>
                    <a:pt x="9666" y="0"/>
                    <a:pt x="21590" y="0"/>
                  </a:cubicBezTo>
                  <a:close/>
                </a:path>
              </a:pathLst>
            </a:custGeom>
            <a:solidFill>
              <a:srgbClr val="FFFFFF"/>
            </a:solidFill>
            <a:ln w="38100" cap="rnd">
              <a:solidFill>
                <a:srgbClr val="000000"/>
              </a:solidFill>
              <a:prstDash val="lgDash"/>
              <a:round/>
            </a:ln>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0" y="156495"/>
            <a:ext cx="18108395" cy="10270491"/>
          </a:xfrm>
          <a:prstGeom prst="rect">
            <a:avLst/>
          </a:prstGeom>
        </p:spPr>
        <p:txBody>
          <a:bodyPr lIns="0" tIns="0" rIns="0" bIns="0" rtlCol="0" anchor="t">
            <a:spAutoFit/>
          </a:bodyPr>
          <a:lstStyle/>
          <a:p>
            <a:pPr marL="626102" lvl="1" indent="-313051" algn="l">
              <a:lnSpc>
                <a:spcPts val="4059"/>
              </a:lnSpc>
              <a:buFont typeface="Arial"/>
              <a:buChar char="•"/>
            </a:pPr>
            <a:r>
              <a:rPr lang="en-US" sz="2899" b="1">
                <a:solidFill>
                  <a:srgbClr val="000000"/>
                </a:solidFill>
                <a:latin typeface="Alegreya Bold"/>
                <a:ea typeface="Alegreya Bold"/>
                <a:cs typeface="Alegreya Bold"/>
                <a:sym typeface="Alegreya Bold"/>
              </a:rPr>
              <a:t>Quantum Computing:</a:t>
            </a:r>
          </a:p>
          <a:p>
            <a:pPr marL="626102" lvl="1" indent="-313051" algn="l">
              <a:lnSpc>
                <a:spcPts val="4059"/>
              </a:lnSpc>
              <a:buFont typeface="Arial"/>
              <a:buChar char="•"/>
            </a:pPr>
            <a:r>
              <a:rPr lang="en-US" sz="2899">
                <a:solidFill>
                  <a:srgbClr val="000000"/>
                </a:solidFill>
                <a:latin typeface="Alegreya"/>
                <a:ea typeface="Alegreya"/>
                <a:cs typeface="Alegreya"/>
                <a:sym typeface="Alegreya"/>
              </a:rPr>
              <a:t>Advantage: Can solve complex problems quickly, driving progress in areas like cryptography and material science.</a:t>
            </a:r>
          </a:p>
          <a:p>
            <a:pPr marL="626102" lvl="1" indent="-313051" algn="l">
              <a:lnSpc>
                <a:spcPts val="4059"/>
              </a:lnSpc>
              <a:buFont typeface="Arial"/>
              <a:buChar char="•"/>
            </a:pPr>
            <a:r>
              <a:rPr lang="en-US" sz="2899">
                <a:solidFill>
                  <a:srgbClr val="000000"/>
                </a:solidFill>
                <a:latin typeface="Alegreya"/>
                <a:ea typeface="Alegreya"/>
                <a:cs typeface="Alegreya"/>
                <a:sym typeface="Alegreya"/>
              </a:rPr>
              <a:t>Disadvantage: Expensive, complex, and potential threat to current encryption and security systems.</a:t>
            </a:r>
          </a:p>
          <a:p>
            <a:pPr algn="l">
              <a:lnSpc>
                <a:spcPts val="4059"/>
              </a:lnSpc>
            </a:pPr>
            <a:endParaRPr lang="en-US" sz="2899">
              <a:solidFill>
                <a:srgbClr val="000000"/>
              </a:solidFill>
              <a:latin typeface="Alegreya"/>
              <a:ea typeface="Alegreya"/>
              <a:cs typeface="Alegreya"/>
              <a:sym typeface="Alegreya"/>
            </a:endParaRPr>
          </a:p>
          <a:p>
            <a:pPr marL="626102" lvl="1" indent="-313051" algn="l">
              <a:lnSpc>
                <a:spcPts val="4059"/>
              </a:lnSpc>
              <a:buFont typeface="Arial"/>
              <a:buChar char="•"/>
            </a:pPr>
            <a:r>
              <a:rPr lang="en-US" sz="2899" b="1">
                <a:solidFill>
                  <a:srgbClr val="000000"/>
                </a:solidFill>
                <a:latin typeface="Alegreya Bold"/>
                <a:ea typeface="Alegreya Bold"/>
                <a:cs typeface="Alegreya Bold"/>
                <a:sym typeface="Alegreya Bold"/>
              </a:rPr>
              <a:t>Smart Home Devices:</a:t>
            </a:r>
          </a:p>
          <a:p>
            <a:pPr marL="626102" lvl="1" indent="-313051" algn="l">
              <a:lnSpc>
                <a:spcPts val="4059"/>
              </a:lnSpc>
              <a:buFont typeface="Arial"/>
              <a:buChar char="•"/>
            </a:pPr>
            <a:r>
              <a:rPr lang="en-US" sz="2899">
                <a:solidFill>
                  <a:srgbClr val="000000"/>
                </a:solidFill>
                <a:latin typeface="Alegreya"/>
                <a:ea typeface="Alegreya"/>
                <a:cs typeface="Alegreya"/>
                <a:sym typeface="Alegreya"/>
              </a:rPr>
              <a:t>Advantage: Increased comfort, automation, and energy efficiency in homes.</a:t>
            </a:r>
          </a:p>
          <a:p>
            <a:pPr marL="626102" lvl="1" indent="-313051" algn="l">
              <a:lnSpc>
                <a:spcPts val="4059"/>
              </a:lnSpc>
              <a:buFont typeface="Arial"/>
              <a:buChar char="•"/>
            </a:pPr>
            <a:r>
              <a:rPr lang="en-US" sz="2899">
                <a:solidFill>
                  <a:srgbClr val="000000"/>
                </a:solidFill>
                <a:latin typeface="Alegreya"/>
                <a:ea typeface="Alegreya"/>
                <a:cs typeface="Alegreya"/>
                <a:sym typeface="Alegreya"/>
              </a:rPr>
              <a:t>Disadvantage: Privacy and security vulnerabilities, risk of hacking or system malfunctions.</a:t>
            </a:r>
          </a:p>
          <a:p>
            <a:pPr algn="l">
              <a:lnSpc>
                <a:spcPts val="4059"/>
              </a:lnSpc>
            </a:pPr>
            <a:endParaRPr lang="en-US" sz="2899">
              <a:solidFill>
                <a:srgbClr val="000000"/>
              </a:solidFill>
              <a:latin typeface="Alegreya"/>
              <a:ea typeface="Alegreya"/>
              <a:cs typeface="Alegreya"/>
              <a:sym typeface="Alegreya"/>
            </a:endParaRPr>
          </a:p>
          <a:p>
            <a:pPr marL="626102" lvl="1" indent="-313051" algn="l">
              <a:lnSpc>
                <a:spcPts val="4059"/>
              </a:lnSpc>
              <a:buFont typeface="Arial"/>
              <a:buChar char="•"/>
            </a:pPr>
            <a:r>
              <a:rPr lang="en-US" sz="2899" b="1">
                <a:solidFill>
                  <a:srgbClr val="000000"/>
                </a:solidFill>
                <a:latin typeface="Alegreya Bold"/>
                <a:ea typeface="Alegreya Bold"/>
                <a:cs typeface="Alegreya Bold"/>
                <a:sym typeface="Alegreya Bold"/>
              </a:rPr>
              <a:t>Autonomous Vehicles:</a:t>
            </a:r>
          </a:p>
          <a:p>
            <a:pPr marL="626102" lvl="1" indent="-313051" algn="l">
              <a:lnSpc>
                <a:spcPts val="4059"/>
              </a:lnSpc>
              <a:buFont typeface="Arial"/>
              <a:buChar char="•"/>
            </a:pPr>
            <a:r>
              <a:rPr lang="en-US" sz="2899">
                <a:solidFill>
                  <a:srgbClr val="000000"/>
                </a:solidFill>
                <a:latin typeface="Alegreya"/>
                <a:ea typeface="Alegreya"/>
                <a:cs typeface="Alegreya"/>
                <a:sym typeface="Alegreya"/>
              </a:rPr>
              <a:t>Advantage: Reduces accidents, improves traffic, and enhances mobility for those unable to drive.</a:t>
            </a:r>
          </a:p>
          <a:p>
            <a:pPr marL="626102" lvl="1" indent="-313051" algn="l">
              <a:lnSpc>
                <a:spcPts val="4059"/>
              </a:lnSpc>
              <a:buFont typeface="Arial"/>
              <a:buChar char="•"/>
            </a:pPr>
            <a:r>
              <a:rPr lang="en-US" sz="2899">
                <a:solidFill>
                  <a:srgbClr val="000000"/>
                </a:solidFill>
                <a:latin typeface="Alegreya"/>
                <a:ea typeface="Alegreya"/>
                <a:cs typeface="Alegreya"/>
                <a:sym typeface="Alegreya"/>
              </a:rPr>
              <a:t>Disadvantage: Safety and ethical challenges, impacts on jobs, and need for new regulations.</a:t>
            </a:r>
          </a:p>
          <a:p>
            <a:pPr algn="l">
              <a:lnSpc>
                <a:spcPts val="4059"/>
              </a:lnSpc>
            </a:pPr>
            <a:endParaRPr lang="en-US" sz="2899">
              <a:solidFill>
                <a:srgbClr val="000000"/>
              </a:solidFill>
              <a:latin typeface="Alegreya"/>
              <a:ea typeface="Alegreya"/>
              <a:cs typeface="Alegreya"/>
              <a:sym typeface="Alegreya"/>
            </a:endParaRPr>
          </a:p>
          <a:p>
            <a:pPr marL="626102" lvl="1" indent="-313051" algn="l">
              <a:lnSpc>
                <a:spcPts val="4059"/>
              </a:lnSpc>
              <a:buFont typeface="Arial"/>
              <a:buChar char="•"/>
            </a:pPr>
            <a:r>
              <a:rPr lang="en-US" sz="2899" b="1">
                <a:solidFill>
                  <a:srgbClr val="000000"/>
                </a:solidFill>
                <a:latin typeface="Alegreya Bold"/>
                <a:ea typeface="Alegreya Bold"/>
                <a:cs typeface="Alegreya Bold"/>
                <a:sym typeface="Alegreya Bold"/>
              </a:rPr>
              <a:t>Renewable Energy Technologies:</a:t>
            </a:r>
          </a:p>
          <a:p>
            <a:pPr marL="626102" lvl="1" indent="-313051" algn="l">
              <a:lnSpc>
                <a:spcPts val="4059"/>
              </a:lnSpc>
              <a:buFont typeface="Arial"/>
              <a:buChar char="•"/>
            </a:pPr>
            <a:r>
              <a:rPr lang="en-US" sz="2899">
                <a:solidFill>
                  <a:srgbClr val="000000"/>
                </a:solidFill>
                <a:latin typeface="Alegreya"/>
                <a:ea typeface="Alegreya"/>
                <a:cs typeface="Alegreya"/>
                <a:sym typeface="Alegreya"/>
              </a:rPr>
              <a:t>Advantage: Environmentally friendly, reduces reliance on fossil fuels, and supports sustainability.</a:t>
            </a:r>
          </a:p>
          <a:p>
            <a:pPr marL="626102" lvl="1" indent="-313051" algn="l">
              <a:lnSpc>
                <a:spcPts val="4059"/>
              </a:lnSpc>
              <a:buFont typeface="Arial"/>
              <a:buChar char="•"/>
            </a:pPr>
            <a:r>
              <a:rPr lang="en-US" sz="2899">
                <a:solidFill>
                  <a:srgbClr val="000000"/>
                </a:solidFill>
                <a:latin typeface="Alegreya"/>
                <a:ea typeface="Alegreya"/>
                <a:cs typeface="Alegreya"/>
                <a:sym typeface="Alegreya"/>
              </a:rPr>
              <a:t>Disadvantage: High setup costs and inconsistent supply, such as solar and wind depending on weather.</a:t>
            </a:r>
          </a:p>
          <a:p>
            <a:pPr algn="l">
              <a:lnSpc>
                <a:spcPts val="4059"/>
              </a:lnSpc>
            </a:pPr>
            <a:endParaRPr lang="en-US" sz="2899">
              <a:solidFill>
                <a:srgbClr val="000000"/>
              </a:solidFill>
              <a:latin typeface="Alegreya"/>
              <a:ea typeface="Alegreya"/>
              <a:cs typeface="Alegreya"/>
              <a:sym typeface="Alegreya"/>
            </a:endParaRPr>
          </a:p>
          <a:p>
            <a:pPr marL="626102" lvl="1" indent="-313051" algn="l">
              <a:lnSpc>
                <a:spcPts val="4059"/>
              </a:lnSpc>
              <a:buFont typeface="Arial"/>
              <a:buChar char="•"/>
            </a:pPr>
            <a:r>
              <a:rPr lang="en-US" sz="2899" b="1">
                <a:solidFill>
                  <a:srgbClr val="000000"/>
                </a:solidFill>
                <a:latin typeface="Alegreya Bold"/>
                <a:ea typeface="Alegreya Bold"/>
                <a:cs typeface="Alegreya Bold"/>
                <a:sym typeface="Alegreya Bold"/>
              </a:rPr>
              <a:t>5G Technology</a:t>
            </a:r>
          </a:p>
          <a:p>
            <a:pPr marL="626102" lvl="1" indent="-313051" algn="l">
              <a:lnSpc>
                <a:spcPts val="4059"/>
              </a:lnSpc>
              <a:buFont typeface="Arial"/>
              <a:buChar char="•"/>
            </a:pPr>
            <a:r>
              <a:rPr lang="en-US" sz="2899">
                <a:solidFill>
                  <a:srgbClr val="000000"/>
                </a:solidFill>
                <a:latin typeface="Alegreya"/>
                <a:ea typeface="Alegreya"/>
                <a:cs typeface="Alegreya"/>
                <a:sym typeface="Alegreya"/>
              </a:rPr>
              <a:t>Advantage: Faster data speeds, supports innovations in smart cities, self-driving cars, and AR.</a:t>
            </a:r>
          </a:p>
          <a:p>
            <a:pPr marL="626102" lvl="1" indent="-313051" algn="l">
              <a:lnSpc>
                <a:spcPts val="4059"/>
              </a:lnSpc>
              <a:buFont typeface="Arial"/>
              <a:buChar char="•"/>
            </a:pPr>
            <a:r>
              <a:rPr lang="en-US" sz="2899">
                <a:solidFill>
                  <a:srgbClr val="000000"/>
                </a:solidFill>
                <a:latin typeface="Alegreya"/>
                <a:ea typeface="Alegreya"/>
                <a:cs typeface="Alegreya"/>
                <a:sym typeface="Alegreya"/>
              </a:rPr>
              <a:t>Disadvantage: Concerns over health risks and high infrastructure costs, especially in developing areas.</a:t>
            </a:r>
          </a:p>
          <a:p>
            <a:pPr algn="l">
              <a:lnSpc>
                <a:spcPts val="4059"/>
              </a:lnSpc>
            </a:pPr>
            <a:endParaRPr lang="en-US" sz="2899">
              <a:solidFill>
                <a:srgbClr val="000000"/>
              </a:solidFill>
              <a:latin typeface="Alegreya"/>
              <a:ea typeface="Alegreya"/>
              <a:cs typeface="Alegreya"/>
              <a:sym typeface="Alegrey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id="3" name="Group 3"/>
          <p:cNvGrpSpPr/>
          <p:nvPr/>
        </p:nvGrpSpPr>
        <p:grpSpPr>
          <a:xfrm>
            <a:off x="0" y="1249046"/>
            <a:ext cx="18288000" cy="9037954"/>
            <a:chOff x="0" y="0"/>
            <a:chExt cx="4816593" cy="2380367"/>
          </a:xfrm>
        </p:grpSpPr>
        <p:sp>
          <p:nvSpPr>
            <p:cNvPr id="4" name="Freeform 4"/>
            <p:cNvSpPr/>
            <p:nvPr/>
          </p:nvSpPr>
          <p:spPr>
            <a:xfrm>
              <a:off x="0" y="0"/>
              <a:ext cx="4816592" cy="2380367"/>
            </a:xfrm>
            <a:custGeom>
              <a:avLst/>
              <a:gdLst/>
              <a:ahLst/>
              <a:cxnLst/>
              <a:rect l="l" t="t" r="r" b="b"/>
              <a:pathLst>
                <a:path w="4816592" h="2380367">
                  <a:moveTo>
                    <a:pt x="21590" y="0"/>
                  </a:moveTo>
                  <a:lnTo>
                    <a:pt x="4795002" y="0"/>
                  </a:lnTo>
                  <a:cubicBezTo>
                    <a:pt x="4800728" y="0"/>
                    <a:pt x="4806220" y="2275"/>
                    <a:pt x="4810269" y="6324"/>
                  </a:cubicBezTo>
                  <a:cubicBezTo>
                    <a:pt x="4814318" y="10372"/>
                    <a:pt x="4816592" y="15864"/>
                    <a:pt x="4816592" y="21590"/>
                  </a:cubicBezTo>
                  <a:lnTo>
                    <a:pt x="4816592" y="2358777"/>
                  </a:lnTo>
                  <a:cubicBezTo>
                    <a:pt x="4816592" y="2370700"/>
                    <a:pt x="4806926" y="2380367"/>
                    <a:pt x="4795002" y="2380367"/>
                  </a:cubicBezTo>
                  <a:lnTo>
                    <a:pt x="21590" y="2380367"/>
                  </a:lnTo>
                  <a:cubicBezTo>
                    <a:pt x="15864" y="2380367"/>
                    <a:pt x="10372" y="2378092"/>
                    <a:pt x="6324" y="2374043"/>
                  </a:cubicBezTo>
                  <a:cubicBezTo>
                    <a:pt x="2275" y="2369994"/>
                    <a:pt x="0" y="2364503"/>
                    <a:pt x="0" y="2358777"/>
                  </a:cubicBezTo>
                  <a:lnTo>
                    <a:pt x="0" y="21590"/>
                  </a:lnTo>
                  <a:cubicBezTo>
                    <a:pt x="0" y="9666"/>
                    <a:pt x="9666" y="0"/>
                    <a:pt x="21590" y="0"/>
                  </a:cubicBezTo>
                  <a:close/>
                </a:path>
              </a:pathLst>
            </a:custGeom>
            <a:solidFill>
              <a:srgbClr val="FFFFFF"/>
            </a:solidFill>
            <a:ln w="38100" cap="rnd">
              <a:solidFill>
                <a:srgbClr val="000000"/>
              </a:solidFill>
              <a:prstDash val="lgDash"/>
              <a:round/>
            </a:ln>
          </p:spPr>
        </p:sp>
        <p:sp>
          <p:nvSpPr>
            <p:cNvPr id="5" name="TextBox 5"/>
            <p:cNvSpPr txBox="1"/>
            <p:nvPr/>
          </p:nvSpPr>
          <p:spPr>
            <a:xfrm>
              <a:off x="0" y="-38100"/>
              <a:ext cx="4816593" cy="24184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713717" y="2377431"/>
            <a:ext cx="10660879" cy="6424931"/>
          </a:xfrm>
          <a:prstGeom prst="rect">
            <a:avLst/>
          </a:prstGeom>
        </p:spPr>
        <p:txBody>
          <a:bodyPr lIns="0" tIns="0" rIns="0" bIns="0" rtlCol="0" anchor="t">
            <a:spAutoFit/>
          </a:bodyPr>
          <a:lstStyle/>
          <a:p>
            <a:pPr algn="l">
              <a:lnSpc>
                <a:spcPts val="3919"/>
              </a:lnSpc>
            </a:pPr>
            <a:r>
              <a:rPr lang="en-US" sz="2799" b="1">
                <a:solidFill>
                  <a:srgbClr val="000000"/>
                </a:solidFill>
                <a:latin typeface="Alegreya Bold"/>
                <a:ea typeface="Alegreya Bold"/>
                <a:cs typeface="Alegreya Bold"/>
                <a:sym typeface="Alegreya Bold"/>
              </a:rPr>
              <a:t>This diagram showcases key emerging technologies that are transforming various industries and sectors across the globe. Emerging technologies refer to innovative fields that are still evolving and have the potential to significantly impact society. The diagram highlights various technologies that are either new or are rapidly developing, and their influence on modern-day practices.</a:t>
            </a:r>
          </a:p>
          <a:p>
            <a:pPr algn="l">
              <a:lnSpc>
                <a:spcPts val="3919"/>
              </a:lnSpc>
            </a:pPr>
            <a:endParaRPr lang="en-US" sz="2799" b="1">
              <a:solidFill>
                <a:srgbClr val="000000"/>
              </a:solidFill>
              <a:latin typeface="Alegreya Bold"/>
              <a:ea typeface="Alegreya Bold"/>
              <a:cs typeface="Alegreya Bold"/>
              <a:sym typeface="Alegreya Bold"/>
            </a:endParaRPr>
          </a:p>
          <a:p>
            <a:pPr algn="l">
              <a:lnSpc>
                <a:spcPts val="3919"/>
              </a:lnSpc>
            </a:pPr>
            <a:r>
              <a:rPr lang="en-US" sz="2799" b="1">
                <a:solidFill>
                  <a:srgbClr val="000000"/>
                </a:solidFill>
                <a:latin typeface="Alegreya Bold"/>
                <a:ea typeface="Alegreya Bold"/>
                <a:cs typeface="Alegreya Bold"/>
                <a:sym typeface="Alegreya Bold"/>
              </a:rPr>
              <a:t>This diagram represents the interconnectedness and widespread applications of these emerging technologies, illustrating how they are shaping the future of industries such as healthcare, communication, finance, and information technology. The potential of these technologies will continue to grow as they evolve and adapt to new challenges and opportunities.</a:t>
            </a:r>
          </a:p>
        </p:txBody>
      </p:sp>
      <p:sp>
        <p:nvSpPr>
          <p:cNvPr id="7" name="Freeform 7"/>
          <p:cNvSpPr/>
          <p:nvPr/>
        </p:nvSpPr>
        <p:spPr>
          <a:xfrm>
            <a:off x="11728665" y="2434581"/>
            <a:ext cx="6153848" cy="5811968"/>
          </a:xfrm>
          <a:custGeom>
            <a:avLst/>
            <a:gdLst/>
            <a:ahLst/>
            <a:cxnLst/>
            <a:rect l="l" t="t" r="r" b="b"/>
            <a:pathLst>
              <a:path w="6153848" h="5811968">
                <a:moveTo>
                  <a:pt x="0" y="0"/>
                </a:moveTo>
                <a:lnTo>
                  <a:pt x="6153848" y="0"/>
                </a:lnTo>
                <a:lnTo>
                  <a:pt x="6153848" y="5811968"/>
                </a:lnTo>
                <a:lnTo>
                  <a:pt x="0" y="5811968"/>
                </a:lnTo>
                <a:lnTo>
                  <a:pt x="0" y="0"/>
                </a:lnTo>
                <a:close/>
              </a:path>
            </a:pathLst>
          </a:custGeom>
          <a:blipFill>
            <a:blip r:embed="rId3"/>
            <a:stretch>
              <a:fillRect/>
            </a:stretch>
          </a:blipFill>
        </p:spPr>
      </p:sp>
      <p:sp>
        <p:nvSpPr>
          <p:cNvPr id="8" name="TextBox 8"/>
          <p:cNvSpPr txBox="1"/>
          <p:nvPr/>
        </p:nvSpPr>
        <p:spPr>
          <a:xfrm>
            <a:off x="713717" y="-134616"/>
            <a:ext cx="16860565" cy="1163316"/>
          </a:xfrm>
          <a:prstGeom prst="rect">
            <a:avLst/>
          </a:prstGeom>
        </p:spPr>
        <p:txBody>
          <a:bodyPr lIns="0" tIns="0" rIns="0" bIns="0" rtlCol="0" anchor="t">
            <a:spAutoFit/>
          </a:bodyPr>
          <a:lstStyle/>
          <a:p>
            <a:pPr algn="ctr">
              <a:lnSpc>
                <a:spcPts val="9380"/>
              </a:lnSpc>
            </a:pPr>
            <a:r>
              <a:rPr lang="en-US" sz="6700">
                <a:solidFill>
                  <a:srgbClr val="000000"/>
                </a:solidFill>
                <a:latin typeface="Bobby Jones"/>
                <a:ea typeface="Bobby Jones"/>
                <a:cs typeface="Bobby Jones"/>
                <a:sym typeface="Bobby Jones"/>
              </a:rPr>
              <a:t>Key Emerging Technologies in Today's World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id="3" name="Group 3"/>
          <p:cNvGrpSpPr/>
          <p:nvPr/>
        </p:nvGrpSpPr>
        <p:grpSpPr>
          <a:xfrm>
            <a:off x="0" y="1028700"/>
            <a:ext cx="18288000" cy="9037954"/>
            <a:chOff x="0" y="0"/>
            <a:chExt cx="4816593" cy="2380367"/>
          </a:xfrm>
        </p:grpSpPr>
        <p:sp>
          <p:nvSpPr>
            <p:cNvPr id="4" name="Freeform 4"/>
            <p:cNvSpPr/>
            <p:nvPr/>
          </p:nvSpPr>
          <p:spPr>
            <a:xfrm>
              <a:off x="0" y="0"/>
              <a:ext cx="4816592" cy="2380367"/>
            </a:xfrm>
            <a:custGeom>
              <a:avLst/>
              <a:gdLst/>
              <a:ahLst/>
              <a:cxnLst/>
              <a:rect l="l" t="t" r="r" b="b"/>
              <a:pathLst>
                <a:path w="4816592" h="2380367">
                  <a:moveTo>
                    <a:pt x="21590" y="0"/>
                  </a:moveTo>
                  <a:lnTo>
                    <a:pt x="4795002" y="0"/>
                  </a:lnTo>
                  <a:cubicBezTo>
                    <a:pt x="4800728" y="0"/>
                    <a:pt x="4806220" y="2275"/>
                    <a:pt x="4810269" y="6324"/>
                  </a:cubicBezTo>
                  <a:cubicBezTo>
                    <a:pt x="4814318" y="10372"/>
                    <a:pt x="4816592" y="15864"/>
                    <a:pt x="4816592" y="21590"/>
                  </a:cubicBezTo>
                  <a:lnTo>
                    <a:pt x="4816592" y="2358777"/>
                  </a:lnTo>
                  <a:cubicBezTo>
                    <a:pt x="4816592" y="2370700"/>
                    <a:pt x="4806926" y="2380367"/>
                    <a:pt x="4795002" y="2380367"/>
                  </a:cubicBezTo>
                  <a:lnTo>
                    <a:pt x="21590" y="2380367"/>
                  </a:lnTo>
                  <a:cubicBezTo>
                    <a:pt x="15864" y="2380367"/>
                    <a:pt x="10372" y="2378092"/>
                    <a:pt x="6324" y="2374043"/>
                  </a:cubicBezTo>
                  <a:cubicBezTo>
                    <a:pt x="2275" y="2369994"/>
                    <a:pt x="0" y="2364503"/>
                    <a:pt x="0" y="2358777"/>
                  </a:cubicBezTo>
                  <a:lnTo>
                    <a:pt x="0" y="21590"/>
                  </a:lnTo>
                  <a:cubicBezTo>
                    <a:pt x="0" y="9666"/>
                    <a:pt x="9666" y="0"/>
                    <a:pt x="21590" y="0"/>
                  </a:cubicBezTo>
                  <a:close/>
                </a:path>
              </a:pathLst>
            </a:custGeom>
            <a:solidFill>
              <a:srgbClr val="FFFFFF"/>
            </a:solidFill>
            <a:ln w="38100" cap="rnd">
              <a:solidFill>
                <a:srgbClr val="000000"/>
              </a:solidFill>
              <a:prstDash val="lgDash"/>
              <a:round/>
            </a:ln>
          </p:spPr>
        </p:sp>
        <p:sp>
          <p:nvSpPr>
            <p:cNvPr id="5" name="TextBox 5"/>
            <p:cNvSpPr txBox="1"/>
            <p:nvPr/>
          </p:nvSpPr>
          <p:spPr>
            <a:xfrm>
              <a:off x="0" y="-38100"/>
              <a:ext cx="4816593" cy="24184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33142" y="1377315"/>
            <a:ext cx="17476150" cy="8551546"/>
          </a:xfrm>
          <a:prstGeom prst="rect">
            <a:avLst/>
          </a:prstGeom>
        </p:spPr>
        <p:txBody>
          <a:bodyPr lIns="0" tIns="0" rIns="0" bIns="0" rtlCol="0" anchor="t">
            <a:spAutoFit/>
          </a:bodyPr>
          <a:lstStyle/>
          <a:p>
            <a:pPr marL="582924" lvl="1" indent="-291462" algn="l">
              <a:lnSpc>
                <a:spcPts val="3779"/>
              </a:lnSpc>
              <a:buFont typeface="Arial"/>
              <a:buChar char="•"/>
            </a:pPr>
            <a:r>
              <a:rPr lang="en-US" sz="2699" b="1">
                <a:solidFill>
                  <a:srgbClr val="000000"/>
                </a:solidFill>
                <a:latin typeface="Alegreya Bold"/>
                <a:ea typeface="Alegreya Bold"/>
                <a:cs typeface="Alegreya Bold"/>
                <a:sym typeface="Alegreya Bold"/>
              </a:rPr>
              <a:t>Emerging technologies are poised to significantly shape the future, much like the unpredictability of lottery numbers. They offer numerous benefits, particularly in manufacturing, where they enable the production of higher-quality products at lower costs and facilitate better maintenance through historical data analysis. In the medical field, new technologies enhance diagnostic accuracy and inform treatment decisions.</a:t>
            </a:r>
          </a:p>
          <a:p>
            <a:pPr algn="l">
              <a:lnSpc>
                <a:spcPts val="3779"/>
              </a:lnSpc>
            </a:pPr>
            <a:endParaRPr lang="en-US" sz="2699" b="1">
              <a:solidFill>
                <a:srgbClr val="000000"/>
              </a:solidFill>
              <a:latin typeface="Alegreya Bold"/>
              <a:ea typeface="Alegreya Bold"/>
              <a:cs typeface="Alegreya Bold"/>
              <a:sym typeface="Alegreya Bold"/>
            </a:endParaRPr>
          </a:p>
          <a:p>
            <a:pPr marL="582924" lvl="1" indent="-291462" algn="l">
              <a:lnSpc>
                <a:spcPts val="3779"/>
              </a:lnSpc>
              <a:buFont typeface="Arial"/>
              <a:buChar char="•"/>
            </a:pPr>
            <a:r>
              <a:rPr lang="en-US" sz="2699" b="1">
                <a:solidFill>
                  <a:srgbClr val="000000"/>
                </a:solidFill>
                <a:latin typeface="Alegreya Bold"/>
                <a:ea typeface="Alegreya Bold"/>
                <a:cs typeface="Alegreya Bold"/>
                <a:sym typeface="Alegreya Bold"/>
              </a:rPr>
              <a:t>Workplace automation stands out as a key advantage, allowing for the efficient handling of repetitive tasks, thereby increasing human productivity. From a business perspective, integrating emerging technologies with intelligent automation enhances customer experiences, improves adaptability to market changes, and accelerates product introductions.</a:t>
            </a:r>
          </a:p>
          <a:p>
            <a:pPr algn="l">
              <a:lnSpc>
                <a:spcPts val="3779"/>
              </a:lnSpc>
            </a:pPr>
            <a:endParaRPr lang="en-US" sz="2699" b="1">
              <a:solidFill>
                <a:srgbClr val="000000"/>
              </a:solidFill>
              <a:latin typeface="Alegreya Bold"/>
              <a:ea typeface="Alegreya Bold"/>
              <a:cs typeface="Alegreya Bold"/>
              <a:sym typeface="Alegreya Bold"/>
            </a:endParaRPr>
          </a:p>
          <a:p>
            <a:pPr marL="582924" lvl="1" indent="-291462" algn="l">
              <a:lnSpc>
                <a:spcPts val="3779"/>
              </a:lnSpc>
              <a:buFont typeface="Arial"/>
              <a:buChar char="•"/>
            </a:pPr>
            <a:r>
              <a:rPr lang="en-US" sz="2699" b="1">
                <a:solidFill>
                  <a:srgbClr val="000000"/>
                </a:solidFill>
                <a:latin typeface="Alegreya Bold"/>
                <a:ea typeface="Alegreya Bold"/>
                <a:cs typeface="Alegreya Bold"/>
                <a:sym typeface="Alegreya Bold"/>
              </a:rPr>
              <a:t>However, there are risks associated with these advancements, such as the potential for misuse or harmful programming of technologies. As machines increasingly mimic human behavior through machine learning and natural language processing, distinguishing between human and machine intelligence becomes challenging.</a:t>
            </a:r>
          </a:p>
          <a:p>
            <a:pPr algn="l">
              <a:lnSpc>
                <a:spcPts val="3779"/>
              </a:lnSpc>
            </a:pPr>
            <a:endParaRPr lang="en-US" sz="2699" b="1">
              <a:solidFill>
                <a:srgbClr val="000000"/>
              </a:solidFill>
              <a:latin typeface="Alegreya Bold"/>
              <a:ea typeface="Alegreya Bold"/>
              <a:cs typeface="Alegreya Bold"/>
              <a:sym typeface="Alegreya Bold"/>
            </a:endParaRPr>
          </a:p>
          <a:p>
            <a:pPr marL="582924" lvl="1" indent="-291462" algn="l">
              <a:lnSpc>
                <a:spcPts val="3779"/>
              </a:lnSpc>
              <a:buFont typeface="Arial"/>
              <a:buChar char="•"/>
            </a:pPr>
            <a:r>
              <a:rPr lang="en-US" sz="2699" b="1">
                <a:solidFill>
                  <a:srgbClr val="000000"/>
                </a:solidFill>
                <a:latin typeface="Alegreya Bold"/>
                <a:ea typeface="Alegreya Bold"/>
                <a:cs typeface="Alegreya Bold"/>
                <a:sym typeface="Alegreya Bold"/>
              </a:rPr>
              <a:t>Overall, emerging technologies are revolutionizing various sectors, particularly manufacturing, finance, and healthcare, by optimizing processes, reducing waste, and effectively forecasting consumer demands. The impact of these technologies will continue to grow, reshaping industries and society as a whole.</a:t>
            </a:r>
          </a:p>
          <a:p>
            <a:pPr algn="l">
              <a:lnSpc>
                <a:spcPts val="3779"/>
              </a:lnSpc>
            </a:pPr>
            <a:endParaRPr lang="en-US" sz="2699" b="1">
              <a:solidFill>
                <a:srgbClr val="000000"/>
              </a:solidFill>
              <a:latin typeface="Alegreya Bold"/>
              <a:ea typeface="Alegreya Bold"/>
              <a:cs typeface="Alegreya Bold"/>
              <a:sym typeface="Alegreya Bold"/>
            </a:endParaRPr>
          </a:p>
        </p:txBody>
      </p:sp>
      <p:sp>
        <p:nvSpPr>
          <p:cNvPr id="7" name="TextBox 7"/>
          <p:cNvSpPr txBox="1"/>
          <p:nvPr/>
        </p:nvSpPr>
        <p:spPr>
          <a:xfrm>
            <a:off x="478708" y="139759"/>
            <a:ext cx="17330584" cy="781044"/>
          </a:xfrm>
          <a:prstGeom prst="rect">
            <a:avLst/>
          </a:prstGeom>
        </p:spPr>
        <p:txBody>
          <a:bodyPr lIns="0" tIns="0" rIns="0" bIns="0" rtlCol="0" anchor="t">
            <a:spAutoFit/>
          </a:bodyPr>
          <a:lstStyle/>
          <a:p>
            <a:pPr algn="ctr">
              <a:lnSpc>
                <a:spcPts val="6300"/>
              </a:lnSpc>
            </a:pPr>
            <a:r>
              <a:rPr lang="en-US" sz="4500">
                <a:solidFill>
                  <a:srgbClr val="000000"/>
                </a:solidFill>
                <a:latin typeface="Bobby Jones"/>
                <a:ea typeface="Bobby Jones"/>
                <a:cs typeface="Bobby Jones"/>
                <a:sym typeface="Bobby Jones"/>
              </a:rPr>
              <a:t>The Future of Emerging Technologies and Their Impact on Society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solidFill>
            <a:ln w="38100" cap="rnd">
              <a:solidFill>
                <a:srgbClr val="000000"/>
              </a:solidFill>
              <a:prstDash val="lgDash"/>
              <a:round/>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422670" y="-175490"/>
            <a:ext cx="10929913" cy="1204190"/>
          </a:xfrm>
          <a:prstGeom prst="rect">
            <a:avLst/>
          </a:prstGeom>
        </p:spPr>
        <p:txBody>
          <a:bodyPr lIns="0" tIns="0" rIns="0" bIns="0" rtlCol="0" anchor="t">
            <a:spAutoFit/>
          </a:bodyPr>
          <a:lstStyle/>
          <a:p>
            <a:pPr algn="ctr">
              <a:lnSpc>
                <a:spcPts val="9752"/>
              </a:lnSpc>
            </a:pPr>
            <a:r>
              <a:rPr lang="en-US" sz="6965">
                <a:solidFill>
                  <a:srgbClr val="000000"/>
                </a:solidFill>
                <a:latin typeface="Bobby Jones"/>
                <a:ea typeface="Bobby Jones"/>
                <a:cs typeface="Bobby Jones"/>
                <a:sym typeface="Bobby Jones"/>
              </a:rPr>
              <a:t>Conclusion</a:t>
            </a:r>
          </a:p>
        </p:txBody>
      </p:sp>
      <p:sp>
        <p:nvSpPr>
          <p:cNvPr id="7" name="TextBox 7"/>
          <p:cNvSpPr txBox="1"/>
          <p:nvPr/>
        </p:nvSpPr>
        <p:spPr>
          <a:xfrm>
            <a:off x="1443940" y="1322599"/>
            <a:ext cx="15665809" cy="8203565"/>
          </a:xfrm>
          <a:prstGeom prst="rect">
            <a:avLst/>
          </a:prstGeom>
        </p:spPr>
        <p:txBody>
          <a:bodyPr lIns="0" tIns="0" rIns="0" bIns="0" rtlCol="0" anchor="t">
            <a:spAutoFit/>
          </a:bodyPr>
          <a:lstStyle/>
          <a:p>
            <a:pPr algn="l">
              <a:lnSpc>
                <a:spcPts val="4060"/>
              </a:lnSpc>
            </a:pPr>
            <a:r>
              <a:rPr lang="en-US" sz="2900" b="1">
                <a:solidFill>
                  <a:srgbClr val="000000"/>
                </a:solidFill>
                <a:latin typeface="Alegreya Bold"/>
                <a:ea typeface="Alegreya Bold"/>
                <a:cs typeface="Alegreya Bold"/>
                <a:sym typeface="Alegreya Bold"/>
              </a:rPr>
              <a:t>Emerging technologies are significantly transforming our world, enhancing lives and increasing efficiency. However, with these advancements come responsibilities for developers, programmers, and designers to consider their positive and negative impacts on society. It is crucial to address issues such as data privacy, job displacement, and inequality to ensure that these technologies benefit everyone.</a:t>
            </a:r>
          </a:p>
          <a:p>
            <a:pPr algn="l">
              <a:lnSpc>
                <a:spcPts val="4060"/>
              </a:lnSpc>
            </a:pPr>
            <a:r>
              <a:rPr lang="en-US" sz="2900" b="1">
                <a:solidFill>
                  <a:srgbClr val="000000"/>
                </a:solidFill>
                <a:latin typeface="Alegreya Bold"/>
                <a:ea typeface="Alegreya Bold"/>
                <a:cs typeface="Alegreya Bold"/>
                <a:sym typeface="Alegreya Bold"/>
              </a:rPr>
              <a:t>To mitigate negative consequences, robust policies must be established, focusing on ethical considerations, fairness, safety, and trust. Emerging technologies hold the potential to tackle global challenges, but they also pose risks, such as self-aware artificial intelligence and environmental concerns.</a:t>
            </a:r>
          </a:p>
          <a:p>
            <a:pPr algn="l">
              <a:lnSpc>
                <a:spcPts val="4060"/>
              </a:lnSpc>
            </a:pPr>
            <a:r>
              <a:rPr lang="en-US" sz="2900" b="1">
                <a:solidFill>
                  <a:srgbClr val="000000"/>
                </a:solidFill>
                <a:latin typeface="Alegreya Bold"/>
                <a:ea typeface="Alegreya Bold"/>
                <a:cs typeface="Alegreya Bold"/>
                <a:sym typeface="Alegreya Bold"/>
              </a:rPr>
              <a:t>As these technologies integrate into daily life—evident in AI-equipped computers and voice-assisted smartphones—they require careful management to balance their benefits against drawbacks. Collaboration among governments, businesses, and individuals is essential to create protective policies that ensure data privacy and job security.</a:t>
            </a:r>
          </a:p>
          <a:p>
            <a:pPr algn="l">
              <a:lnSpc>
                <a:spcPts val="4060"/>
              </a:lnSpc>
            </a:pPr>
            <a:r>
              <a:rPr lang="en-US" sz="2900" b="1">
                <a:solidFill>
                  <a:srgbClr val="000000"/>
                </a:solidFill>
                <a:latin typeface="Alegreya Bold"/>
                <a:ea typeface="Alegreya Bold"/>
                <a:cs typeface="Alegreya Bold"/>
                <a:sym typeface="Alegreya Bold"/>
              </a:rPr>
              <a:t>Ultimately, by understanding and addressing the societal impacts of emerging technologies, we can foster a fair and sustainable future for all.</a:t>
            </a:r>
          </a:p>
          <a:p>
            <a:pPr algn="l">
              <a:lnSpc>
                <a:spcPts val="4060"/>
              </a:lnSpc>
            </a:pPr>
            <a:endParaRPr lang="en-US" sz="2900" b="1">
              <a:solidFill>
                <a:srgbClr val="000000"/>
              </a:solidFill>
              <a:latin typeface="Alegreya Bold"/>
              <a:ea typeface="Alegreya Bold"/>
              <a:cs typeface="Alegreya Bold"/>
              <a:sym typeface="Alegreya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TextBox 3"/>
          <p:cNvSpPr txBox="1"/>
          <p:nvPr/>
        </p:nvSpPr>
        <p:spPr>
          <a:xfrm>
            <a:off x="2616729" y="3509275"/>
            <a:ext cx="13054542" cy="2906500"/>
          </a:xfrm>
          <a:prstGeom prst="rect">
            <a:avLst/>
          </a:prstGeom>
        </p:spPr>
        <p:txBody>
          <a:bodyPr lIns="0" tIns="0" rIns="0" bIns="0" rtlCol="0" anchor="t">
            <a:spAutoFit/>
          </a:bodyPr>
          <a:lstStyle/>
          <a:p>
            <a:pPr algn="ctr">
              <a:lnSpc>
                <a:spcPts val="23410"/>
              </a:lnSpc>
            </a:pPr>
            <a:r>
              <a:rPr lang="en-US" sz="16721">
                <a:solidFill>
                  <a:srgbClr val="000000"/>
                </a:solidFill>
                <a:latin typeface="Bobby Jones"/>
                <a:ea typeface="Bobby Jones"/>
                <a:cs typeface="Bobby Jones"/>
                <a:sym typeface="Bobby Jone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1319</Words>
  <Application>Microsoft Office PowerPoint</Application>
  <PresentationFormat>Custom</PresentationFormat>
  <Paragraphs>84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Alegreya Bold</vt:lpstr>
      <vt:lpstr>Arial</vt:lpstr>
      <vt:lpstr>Bobby Jones</vt:lpstr>
      <vt:lpstr>Calibri</vt:lpstr>
      <vt:lpstr>Alegreya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dc:title>
  <cp:lastModifiedBy>BARI ANKIT VINOD</cp:lastModifiedBy>
  <cp:revision>2</cp:revision>
  <dcterms:created xsi:type="dcterms:W3CDTF">2006-08-16T00:00:00Z</dcterms:created>
  <dcterms:modified xsi:type="dcterms:W3CDTF">2024-10-10T05:20:33Z</dcterms:modified>
  <dc:identifier>DAGTJJetux8</dc:identifier>
</cp:coreProperties>
</file>