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64" r:id="rId5"/>
    <p:sldId id="259" r:id="rId6"/>
    <p:sldId id="261" r:id="rId7"/>
    <p:sldId id="265" r:id="rId8"/>
    <p:sldId id="260"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4090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3968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44318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2208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01763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2466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152781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4118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9585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3827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776319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2452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1235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7239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738720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3088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4674381"/>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4687" y="962912"/>
            <a:ext cx="7200329" cy="1646302"/>
          </a:xfrm>
        </p:spPr>
        <p:txBody>
          <a:bodyPr/>
          <a:lstStyle/>
          <a:p>
            <a:pPr algn="ctr"/>
            <a:r>
              <a:rPr lang="en-US" sz="4800" b="1" i="1" dirty="0" smtClean="0"/>
              <a:t>FAST START GUIDE</a:t>
            </a:r>
            <a:r>
              <a:rPr lang="en-US" sz="4800" b="1" i="1" dirty="0"/>
              <a:t> </a:t>
            </a:r>
            <a:r>
              <a:rPr lang="en-US" sz="4800" b="1" i="1" dirty="0" smtClean="0"/>
              <a:t/>
            </a:r>
            <a:br>
              <a:rPr lang="en-US" sz="4800" b="1" i="1" dirty="0" smtClean="0"/>
            </a:br>
            <a:r>
              <a:rPr lang="en-US" sz="4800" b="1" i="1" dirty="0" smtClean="0"/>
              <a:t>STEP </a:t>
            </a:r>
            <a:r>
              <a:rPr lang="en-US" sz="4800" b="1" i="1" dirty="0"/>
              <a:t>3</a:t>
            </a:r>
            <a:r>
              <a:rPr lang="en-US" sz="2400" dirty="0"/>
              <a:t/>
            </a:r>
            <a:br>
              <a:rPr lang="en-US" sz="2400" dirty="0"/>
            </a:br>
            <a:r>
              <a:rPr lang="en-US" sz="2400" dirty="0"/>
              <a:t/>
            </a:r>
            <a:br>
              <a:rPr lang="en-US" sz="2400" dirty="0"/>
            </a:br>
            <a:endParaRPr lang="en-US" sz="2400" dirty="0"/>
          </a:p>
        </p:txBody>
      </p:sp>
      <p:sp>
        <p:nvSpPr>
          <p:cNvPr id="3" name="Subtitle 2"/>
          <p:cNvSpPr>
            <a:spLocks noGrp="1"/>
          </p:cNvSpPr>
          <p:nvPr>
            <p:ph type="subTitle" idx="1"/>
          </p:nvPr>
        </p:nvSpPr>
        <p:spPr>
          <a:xfrm>
            <a:off x="3361037" y="2203839"/>
            <a:ext cx="3130379" cy="1096899"/>
          </a:xfrm>
        </p:spPr>
        <p:txBody>
          <a:bodyPr/>
          <a:lstStyle/>
          <a:p>
            <a:pPr algn="ctr"/>
            <a:r>
              <a:rPr lang="en-US" b="1" i="1" dirty="0"/>
              <a:t>FINANCIAL NEEDS ANALYSIS</a:t>
            </a:r>
          </a:p>
          <a:p>
            <a:pPr algn="ctr"/>
            <a:r>
              <a:rPr lang="en-US" dirty="0"/>
              <a:t/>
            </a:r>
            <a:br>
              <a:rPr lang="en-US" dirty="0"/>
            </a:br>
            <a:endParaRPr lang="en-US" dirty="0"/>
          </a:p>
        </p:txBody>
      </p:sp>
      <p:pic>
        <p:nvPicPr>
          <p:cNvPr id="6" name="Picture 5"/>
          <p:cNvPicPr>
            <a:picLocks noChangeAspect="1"/>
          </p:cNvPicPr>
          <p:nvPr/>
        </p:nvPicPr>
        <p:blipFill>
          <a:blip r:embed="rId2"/>
          <a:stretch>
            <a:fillRect/>
          </a:stretch>
        </p:blipFill>
        <p:spPr>
          <a:xfrm>
            <a:off x="2413685" y="3468130"/>
            <a:ext cx="4077731" cy="2004366"/>
          </a:xfrm>
          <a:prstGeom prst="rect">
            <a:avLst/>
          </a:prstGeom>
        </p:spPr>
      </p:pic>
      <p:pic>
        <p:nvPicPr>
          <p:cNvPr id="7" name="Picture 6"/>
          <p:cNvPicPr>
            <a:picLocks noChangeAspect="1"/>
          </p:cNvPicPr>
          <p:nvPr/>
        </p:nvPicPr>
        <p:blipFill>
          <a:blip r:embed="rId3"/>
          <a:stretch>
            <a:fillRect/>
          </a:stretch>
        </p:blipFill>
        <p:spPr>
          <a:xfrm>
            <a:off x="10591800" y="6286500"/>
            <a:ext cx="1600200" cy="571500"/>
          </a:xfrm>
          <a:prstGeom prst="rect">
            <a:avLst/>
          </a:prstGeom>
        </p:spPr>
      </p:pic>
    </p:spTree>
    <p:extLst>
      <p:ext uri="{BB962C8B-B14F-4D97-AF65-F5344CB8AC3E}">
        <p14:creationId xmlns:p14="http://schemas.microsoft.com/office/powerpoint/2010/main" val="6259875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275" y="123568"/>
            <a:ext cx="8596668" cy="1320800"/>
          </a:xfrm>
        </p:spPr>
        <p:txBody>
          <a:bodyPr/>
          <a:lstStyle/>
          <a:p>
            <a:pPr algn="ctr"/>
            <a:r>
              <a:rPr lang="en-US" dirty="0" smtClean="0">
                <a:solidFill>
                  <a:schemeClr val="tx1"/>
                </a:solidFill>
              </a:rPr>
              <a:t>Wills &amp; Trusts</a:t>
            </a:r>
            <a:endParaRPr lang="en-US" dirty="0">
              <a:solidFill>
                <a:schemeClr val="tx1"/>
              </a:solidFill>
            </a:endParaRPr>
          </a:p>
        </p:txBody>
      </p:sp>
      <p:pic>
        <p:nvPicPr>
          <p:cNvPr id="7170" name="Picture 2" descr="https://lh6.googleusercontent.com/I2K6unF2DEBX5tYkwYQ0UxI2DdwwMw9OQ-WIbgOqzvaCudMJXAvTFPvMuhu0OLTnUat8RvrQ3TKsspKjroi9NXTcL2PKXJVdvYzh5wad9Z8sSvCHhPLWSR5AmGTo4GjMFX5Q9rqgFy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075" y="1867199"/>
            <a:ext cx="8524875" cy="46482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68410" y="783968"/>
            <a:ext cx="8979244" cy="923330"/>
          </a:xfrm>
          <a:prstGeom prst="rect">
            <a:avLst/>
          </a:prstGeom>
        </p:spPr>
        <p:txBody>
          <a:bodyPr wrap="square">
            <a:spAutoFit/>
          </a:bodyPr>
          <a:lstStyle/>
          <a:p>
            <a:r>
              <a:rPr lang="en-US" dirty="0">
                <a:latin typeface="arial" panose="020B0604020202020204" pitchFamily="34" charset="0"/>
              </a:rPr>
              <a:t>A </a:t>
            </a:r>
            <a:r>
              <a:rPr lang="en-US" b="1" dirty="0">
                <a:latin typeface="arial" panose="020B0604020202020204" pitchFamily="34" charset="0"/>
              </a:rPr>
              <a:t>will</a:t>
            </a:r>
            <a:r>
              <a:rPr lang="en-US" dirty="0">
                <a:latin typeface="arial" panose="020B0604020202020204" pitchFamily="34" charset="0"/>
              </a:rPr>
              <a:t> is a document that directs who </a:t>
            </a:r>
            <a:r>
              <a:rPr lang="en-US" b="1" dirty="0">
                <a:latin typeface="arial" panose="020B0604020202020204" pitchFamily="34" charset="0"/>
              </a:rPr>
              <a:t>will</a:t>
            </a:r>
            <a:r>
              <a:rPr lang="en-US" dirty="0">
                <a:latin typeface="arial" panose="020B0604020202020204" pitchFamily="34" charset="0"/>
              </a:rPr>
              <a:t> receive your property at your death and it appoints a legal representative to carry out your wishes. By contrast, a </a:t>
            </a:r>
            <a:r>
              <a:rPr lang="en-US" b="1" dirty="0">
                <a:latin typeface="arial" panose="020B0604020202020204" pitchFamily="34" charset="0"/>
              </a:rPr>
              <a:t>trust</a:t>
            </a:r>
            <a:r>
              <a:rPr lang="en-US" dirty="0">
                <a:latin typeface="arial" panose="020B0604020202020204" pitchFamily="34" charset="0"/>
              </a:rPr>
              <a:t> can be used to begin distributing property before death, at death, or afterwards.</a:t>
            </a:r>
            <a:endParaRPr lang="en-US" dirty="0"/>
          </a:p>
        </p:txBody>
      </p:sp>
    </p:spTree>
    <p:extLst>
      <p:ext uri="{BB962C8B-B14F-4D97-AF65-F5344CB8AC3E}">
        <p14:creationId xmlns:p14="http://schemas.microsoft.com/office/powerpoint/2010/main" val="2105080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FINANCIAL NEEDS </a:t>
            </a:r>
            <a:r>
              <a:rPr lang="en-US" b="1" dirty="0" smtClean="0"/>
              <a:t>ANALYSIS (Doctor)</a:t>
            </a:r>
            <a:r>
              <a:rPr lang="en-US" dirty="0"/>
              <a:t/>
            </a:r>
            <a:br>
              <a:rPr lang="en-US" dirty="0"/>
            </a:br>
            <a:r>
              <a:rPr lang="en-US" dirty="0"/>
              <a:t/>
            </a:r>
            <a:br>
              <a:rPr lang="en-US" dirty="0"/>
            </a:br>
            <a:endParaRPr lang="en-US" dirty="0"/>
          </a:p>
        </p:txBody>
      </p:sp>
      <p:pic>
        <p:nvPicPr>
          <p:cNvPr id="1026" name="Picture 2" descr="https://lh4.googleusercontent.com/7NC6cap1Kr5t0o-WpOqhhlRKFozdETpCZEOw381fPHEN7xwsE7NdVlwyGd5ZXp9p0HdXUp9A8a2lzTBz9A6g9upJT_GVS_3sxbaswAJfcQBsho0Ryzca0nPI_EGZOhU5n6Zj9kPRxm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06594" y="2099640"/>
            <a:ext cx="3797643"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8748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73634" y="1462601"/>
            <a:ext cx="6648450" cy="4657725"/>
          </a:xfrm>
          <a:prstGeom prst="rect">
            <a:avLst/>
          </a:prstGeom>
        </p:spPr>
      </p:pic>
      <p:sp>
        <p:nvSpPr>
          <p:cNvPr id="5" name="Rectangle 4"/>
          <p:cNvSpPr/>
          <p:nvPr/>
        </p:nvSpPr>
        <p:spPr>
          <a:xfrm>
            <a:off x="2298357" y="601532"/>
            <a:ext cx="4555525" cy="1077218"/>
          </a:xfrm>
          <a:prstGeom prst="rect">
            <a:avLst/>
          </a:prstGeom>
        </p:spPr>
        <p:txBody>
          <a:bodyPr wrap="square">
            <a:spAutoFit/>
          </a:bodyPr>
          <a:lstStyle/>
          <a:p>
            <a:r>
              <a:rPr lang="en-US" sz="3200" dirty="0">
                <a:latin typeface="Arial Black" panose="020B0A04020102020204" pitchFamily="34" charset="0"/>
              </a:rPr>
              <a:t>PURPOSE OF FNA</a:t>
            </a:r>
            <a:br>
              <a:rPr lang="en-US" sz="3200" dirty="0">
                <a:latin typeface="Arial Black" panose="020B0A04020102020204" pitchFamily="34" charset="0"/>
              </a:rPr>
            </a:br>
            <a:endParaRPr lang="en-US" sz="3200" dirty="0">
              <a:latin typeface="Arial Black" panose="020B0A04020102020204" pitchFamily="34" charset="0"/>
            </a:endParaRPr>
          </a:p>
        </p:txBody>
      </p:sp>
    </p:spTree>
    <p:extLst>
      <p:ext uri="{BB962C8B-B14F-4D97-AF65-F5344CB8AC3E}">
        <p14:creationId xmlns:p14="http://schemas.microsoft.com/office/powerpoint/2010/main" val="341811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08454" y="321276"/>
            <a:ext cx="8476735" cy="6128951"/>
          </a:xfrm>
          <a:prstGeom prst="rect">
            <a:avLst/>
          </a:prstGeom>
        </p:spPr>
      </p:pic>
    </p:spTree>
    <p:extLst>
      <p:ext uri="{BB962C8B-B14F-4D97-AF65-F5344CB8AC3E}">
        <p14:creationId xmlns:p14="http://schemas.microsoft.com/office/powerpoint/2010/main" val="39127101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lh5.googleusercontent.com/x0B9x4AaCHk2fXmw2VEdW-b-KdDdFxN35ZHxEBNOGF7_z-cDIzdEmzsHt6H8ld_8pkv9C4VLjr63PY49Xcgo11dl6H--R_zi2YzN2B_DgeSZjcte9bPH_hdXzs3EmY6yrypH73_Gt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15978"/>
            <a:ext cx="12118804" cy="464202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7091" y="1110413"/>
            <a:ext cx="9382897" cy="830997"/>
          </a:xfrm>
          <a:prstGeom prst="rect">
            <a:avLst/>
          </a:prstGeom>
        </p:spPr>
        <p:txBody>
          <a:bodyPr wrap="square">
            <a:spAutoFit/>
          </a:bodyPr>
          <a:lstStyle/>
          <a:p>
            <a:r>
              <a:rPr lang="en-US" sz="1600" dirty="0">
                <a:latin typeface="Arial" panose="020B0604020202020204" pitchFamily="34" charset="0"/>
              </a:rPr>
              <a:t>You’ve worked hard to get where you are, and you’re doing well by most people’s standards. But despite your outward success, the income you earn only feeds an endless cycle of consumption, debt, and despair. You need a simpler, more effective approach to money management—and life</a:t>
            </a:r>
            <a:endParaRPr lang="en-US" sz="1600" dirty="0"/>
          </a:p>
        </p:txBody>
      </p:sp>
      <p:sp>
        <p:nvSpPr>
          <p:cNvPr id="6" name="Rectangle 5"/>
          <p:cNvSpPr/>
          <p:nvPr/>
        </p:nvSpPr>
        <p:spPr>
          <a:xfrm>
            <a:off x="1824680" y="251070"/>
            <a:ext cx="7096898" cy="769441"/>
          </a:xfrm>
          <a:prstGeom prst="rect">
            <a:avLst/>
          </a:prstGeom>
        </p:spPr>
        <p:txBody>
          <a:bodyPr wrap="square">
            <a:spAutoFit/>
          </a:bodyPr>
          <a:lstStyle/>
          <a:p>
            <a:r>
              <a:rPr lang="en-US" sz="3200" b="1" i="1" dirty="0" smtClean="0">
                <a:latin typeface="Arial" panose="020B0604020202020204" pitchFamily="34" charset="0"/>
              </a:rPr>
              <a:t>The </a:t>
            </a:r>
            <a:r>
              <a:rPr lang="en-US" sz="4400" b="1" i="1" dirty="0" smtClean="0">
                <a:latin typeface="Arial" panose="020B0604020202020204" pitchFamily="34" charset="0"/>
              </a:rPr>
              <a:t>WEALTH</a:t>
            </a:r>
            <a:r>
              <a:rPr lang="en-US" sz="3200" b="1" i="1" dirty="0" smtClean="0">
                <a:latin typeface="Arial" panose="020B0604020202020204" pitchFamily="34" charset="0"/>
              </a:rPr>
              <a:t> FLOW </a:t>
            </a:r>
            <a:r>
              <a:rPr lang="en-US" sz="3600" b="1" i="1" dirty="0" smtClean="0">
                <a:latin typeface="Arial" panose="020B0604020202020204" pitchFamily="34" charset="0"/>
              </a:rPr>
              <a:t>FORMULA</a:t>
            </a:r>
            <a:r>
              <a:rPr lang="en-US" sz="3200" b="1" i="1" dirty="0" smtClean="0">
                <a:latin typeface="Arial" panose="020B0604020202020204" pitchFamily="34" charset="0"/>
              </a:rPr>
              <a:t> </a:t>
            </a:r>
            <a:endParaRPr lang="en-US" sz="3200" b="1" i="1" dirty="0"/>
          </a:p>
        </p:txBody>
      </p:sp>
    </p:spTree>
    <p:extLst>
      <p:ext uri="{BB962C8B-B14F-4D97-AF65-F5344CB8AC3E}">
        <p14:creationId xmlns:p14="http://schemas.microsoft.com/office/powerpoint/2010/main" val="1822070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5641" y="291908"/>
            <a:ext cx="2268824" cy="1080938"/>
          </a:xfrm>
        </p:spPr>
        <p:txBody>
          <a:bodyPr/>
          <a:lstStyle/>
          <a:p>
            <a:r>
              <a:rPr lang="en-US" dirty="0" smtClean="0">
                <a:solidFill>
                  <a:schemeClr val="tx1"/>
                </a:solidFill>
              </a:rPr>
              <a:t>X-Curve</a:t>
            </a:r>
            <a:endParaRPr lang="en-US" dirty="0">
              <a:solidFill>
                <a:schemeClr val="tx1"/>
              </a:solidFill>
            </a:endParaRPr>
          </a:p>
        </p:txBody>
      </p:sp>
      <p:sp>
        <p:nvSpPr>
          <p:cNvPr id="3" name="Content Placeholder 2"/>
          <p:cNvSpPr>
            <a:spLocks noGrp="1"/>
          </p:cNvSpPr>
          <p:nvPr>
            <p:ph idx="1"/>
          </p:nvPr>
        </p:nvSpPr>
        <p:spPr>
          <a:xfrm>
            <a:off x="548517" y="2075527"/>
            <a:ext cx="4097624" cy="2265814"/>
          </a:xfrm>
        </p:spPr>
        <p:txBody>
          <a:bodyPr>
            <a:normAutofit/>
          </a:bodyPr>
          <a:lstStyle/>
          <a:p>
            <a:pPr lvl="0"/>
            <a:r>
              <a:rPr lang="en-US" sz="1800" dirty="0"/>
              <a:t>Die too soon (prematurely) </a:t>
            </a:r>
          </a:p>
          <a:p>
            <a:pPr lvl="0"/>
            <a:r>
              <a:rPr lang="en-US" sz="1800" dirty="0"/>
              <a:t>Live too long </a:t>
            </a:r>
          </a:p>
          <a:p>
            <a:pPr lvl="0"/>
            <a:r>
              <a:rPr lang="en-US" sz="1800" dirty="0"/>
              <a:t>Disabilities and sickness</a:t>
            </a:r>
          </a:p>
          <a:p>
            <a:pPr lvl="0"/>
            <a:r>
              <a:rPr lang="en-US" sz="1800" dirty="0"/>
              <a:t>Inheritances/Probate wills/Trust  </a:t>
            </a:r>
          </a:p>
          <a:p>
            <a:endParaRPr lang="en-US" dirty="0"/>
          </a:p>
        </p:txBody>
      </p:sp>
      <p:pic>
        <p:nvPicPr>
          <p:cNvPr id="4" name="Picture 3"/>
          <p:cNvPicPr>
            <a:picLocks noChangeAspect="1"/>
          </p:cNvPicPr>
          <p:nvPr/>
        </p:nvPicPr>
        <p:blipFill>
          <a:blip r:embed="rId2"/>
          <a:stretch>
            <a:fillRect/>
          </a:stretch>
        </p:blipFill>
        <p:spPr>
          <a:xfrm>
            <a:off x="4646141" y="1918285"/>
            <a:ext cx="7257535" cy="4846111"/>
          </a:xfrm>
          <a:prstGeom prst="rect">
            <a:avLst/>
          </a:prstGeom>
        </p:spPr>
      </p:pic>
      <p:sp>
        <p:nvSpPr>
          <p:cNvPr id="5" name="Rectangle 4"/>
          <p:cNvSpPr/>
          <p:nvPr/>
        </p:nvSpPr>
        <p:spPr>
          <a:xfrm>
            <a:off x="818965" y="4525982"/>
            <a:ext cx="3827176" cy="981423"/>
          </a:xfrm>
          <a:prstGeom prst="rect">
            <a:avLst/>
          </a:prstGeom>
        </p:spPr>
        <p:txBody>
          <a:bodyPr wrap="square">
            <a:spAutoFit/>
          </a:bodyPr>
          <a:lstStyle/>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DIME:</a:t>
            </a:r>
            <a:r>
              <a:rPr lang="en-US" dirty="0">
                <a:latin typeface="Calibri" panose="020F0502020204030204" pitchFamily="34" charset="0"/>
                <a:ea typeface="Calibri" panose="020F0502020204030204" pitchFamily="34" charset="0"/>
                <a:cs typeface="Times New Roman" panose="02020603050405020304" pitchFamily="18" charset="0"/>
              </a:rPr>
              <a:t> This will help to calculate your protection need [Debt, Income, Mortgage, and Education]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458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dirty="0" smtClean="0">
                <a:solidFill>
                  <a:schemeClr val="tx1"/>
                </a:solidFill>
              </a:rPr>
              <a:t>DIME ANALYSIS</a:t>
            </a:r>
            <a:endParaRPr lang="en-US" b="1" i="1" dirty="0">
              <a:solidFill>
                <a:schemeClr val="tx1"/>
              </a:solidFill>
            </a:endParaRPr>
          </a:p>
        </p:txBody>
      </p:sp>
      <p:pic>
        <p:nvPicPr>
          <p:cNvPr id="5122" name="Picture 2" descr="https://lh6.googleusercontent.com/LGinmXSipsCoRsaIUp7aKDbbVVWfgOCCdwbWFqWp0TalTJtZeytn0TdyPRB36xyYlfepkoQt11syudyBOHAd4eyAagJpVwXs93ZkXs85LnSsA0YNjYCphrboTsbTB1a6eiV9WD8Stb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005" y="1930400"/>
            <a:ext cx="8315325" cy="3514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825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lh4.googleusercontent.com/oEWXNu33JSNllNgDogu0o1Hg24X9czReyLDomg9l7QXpG5nkSkep61CjKKJ1DZW-K-Y8iezsxqw0HYTh2zZR-7J5a2fgVJ3w2iFwD1xDWEIZQqZwpsEpQK0SMtB6XoQX2LjzWma7Vy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457" y="1241124"/>
            <a:ext cx="8865209" cy="4986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172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lh5.googleusercontent.com/pZDobzkqeQNXObymoKRnqw5Lo3vDxCFCUD76oaMvUCZL4DdOa6fMOGjbDv0vmnNgFcw0jA9XtEUvkuTAMr0ydE2d7Kn375GAXg4m8Kyzel_3Gm9ag8m2FRg1FzPYo41q0agRPlIUV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059" y="1771649"/>
            <a:ext cx="9144000" cy="50863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565922" y="161779"/>
            <a:ext cx="5195525" cy="923330"/>
          </a:xfrm>
          <a:prstGeom prst="rect">
            <a:avLst/>
          </a:prstGeom>
        </p:spPr>
        <p:txBody>
          <a:bodyPr wrap="none">
            <a:spAutoFit/>
          </a:bodyPr>
          <a:lstStyle/>
          <a:p>
            <a:r>
              <a:rPr lang="en-US" sz="3600" dirty="0"/>
              <a:t>The </a:t>
            </a:r>
            <a:r>
              <a:rPr lang="en-US" sz="4800" dirty="0"/>
              <a:t>Rules</a:t>
            </a:r>
            <a:r>
              <a:rPr lang="en-US" sz="3600" dirty="0"/>
              <a:t> of </a:t>
            </a:r>
            <a:r>
              <a:rPr lang="en-US" sz="5400" dirty="0"/>
              <a:t>Money</a:t>
            </a:r>
          </a:p>
        </p:txBody>
      </p:sp>
      <p:sp>
        <p:nvSpPr>
          <p:cNvPr id="5" name="Rectangle 4"/>
          <p:cNvSpPr/>
          <p:nvPr/>
        </p:nvSpPr>
        <p:spPr>
          <a:xfrm>
            <a:off x="383059" y="1085109"/>
            <a:ext cx="9366422" cy="523220"/>
          </a:xfrm>
          <a:prstGeom prst="rect">
            <a:avLst/>
          </a:prstGeom>
        </p:spPr>
        <p:txBody>
          <a:bodyPr wrap="square">
            <a:spAutoFit/>
          </a:bodyPr>
          <a:lstStyle/>
          <a:p>
            <a:r>
              <a:rPr lang="en-US" sz="1400" dirty="0"/>
              <a:t>Many people </a:t>
            </a:r>
            <a:r>
              <a:rPr lang="en-US" sz="1400" dirty="0" smtClean="0"/>
              <a:t>sacrifices </a:t>
            </a:r>
            <a:r>
              <a:rPr lang="en-US" sz="1400" dirty="0"/>
              <a:t>return for safety, and other people sacrifice safety for return. </a:t>
            </a:r>
          </a:p>
          <a:p>
            <a:r>
              <a:rPr lang="en-US" sz="1400" dirty="0"/>
              <a:t>Indexing brings together the best of both </a:t>
            </a:r>
          </a:p>
        </p:txBody>
      </p:sp>
    </p:spTree>
    <p:extLst>
      <p:ext uri="{BB962C8B-B14F-4D97-AF65-F5344CB8AC3E}">
        <p14:creationId xmlns:p14="http://schemas.microsoft.com/office/powerpoint/2010/main" val="385162364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52</TotalTime>
  <Words>186</Words>
  <Application>Microsoft Office PowerPoint</Application>
  <PresentationFormat>Widescreen</PresentationFormat>
  <Paragraphs>19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vt:lpstr>
      <vt:lpstr>Arial Black</vt:lpstr>
      <vt:lpstr>Calibri</vt:lpstr>
      <vt:lpstr>Times New Roman</vt:lpstr>
      <vt:lpstr>Trebuchet MS</vt:lpstr>
      <vt:lpstr>Wingdings 3</vt:lpstr>
      <vt:lpstr>Facet</vt:lpstr>
      <vt:lpstr>FAST START GUIDE  STEP 3  </vt:lpstr>
      <vt:lpstr>FINANCIAL NEEDS ANALYSIS (Doctor)  </vt:lpstr>
      <vt:lpstr>PowerPoint Presentation</vt:lpstr>
      <vt:lpstr>PowerPoint Presentation</vt:lpstr>
      <vt:lpstr>PowerPoint Presentation</vt:lpstr>
      <vt:lpstr>X-Curve</vt:lpstr>
      <vt:lpstr>DIME ANALYSIS</vt:lpstr>
      <vt:lpstr>PowerPoint Presentation</vt:lpstr>
      <vt:lpstr>PowerPoint Presentation</vt:lpstr>
      <vt:lpstr>Wills &amp; Trusts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 START GUIDE  STEP 3</dc:title>
  <dc:creator>Ali</dc:creator>
  <cp:lastModifiedBy>Ali</cp:lastModifiedBy>
  <cp:revision>6</cp:revision>
  <dcterms:created xsi:type="dcterms:W3CDTF">2020-05-03T20:22:13Z</dcterms:created>
  <dcterms:modified xsi:type="dcterms:W3CDTF">2020-05-03T21:14:18Z</dcterms:modified>
</cp:coreProperties>
</file>