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7"/>
  </p:notesMasterIdLst>
  <p:sldIdLst>
    <p:sldId id="258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A12B2F"/>
    <a:srgbClr val="0B1F8F"/>
    <a:srgbClr val="007836"/>
    <a:srgbClr val="ECAA00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05" autoAdjust="0"/>
  </p:normalViewPr>
  <p:slideViewPr>
    <p:cSldViewPr snapToGrid="0" showGuides="1">
      <p:cViewPr varScale="1">
        <p:scale>
          <a:sx n="160" d="100"/>
          <a:sy n="160" d="100"/>
        </p:scale>
        <p:origin x="760" y="16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gonne-lcf/ai-science-training-series/tree/main/02_intro_neural_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3B5A2C2-0B8E-6CC6-1F86-EF359159B4C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7863" b="786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Marieme</a:t>
            </a:r>
            <a:r>
              <a:rPr lang="en-US" dirty="0"/>
              <a:t> </a:t>
            </a:r>
            <a:r>
              <a:rPr lang="en-US" dirty="0" err="1"/>
              <a:t>ngom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Assistant Computer Scientist,</a:t>
            </a:r>
          </a:p>
          <a:p>
            <a:r>
              <a:rPr lang="en-US" dirty="0"/>
              <a:t>ALCF, MCS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October 8, 2024</a:t>
            </a:r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9" y="125712"/>
            <a:ext cx="8372901" cy="621711"/>
          </a:xfrm>
        </p:spPr>
        <p:txBody>
          <a:bodyPr/>
          <a:lstStyle/>
          <a:p>
            <a:r>
              <a:rPr lang="en-US" dirty="0"/>
              <a:t>Objectives of this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75B2-89AF-7E79-0A7B-43352D65F132}"/>
              </a:ext>
            </a:extLst>
          </p:cNvPr>
          <p:cNvSpPr txBox="1"/>
          <p:nvPr/>
        </p:nvSpPr>
        <p:spPr>
          <a:xfrm>
            <a:off x="556591" y="993912"/>
            <a:ext cx="7434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Introduce 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fundamental concepts of deep learning through hands-on activities,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G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ive you the necessary background for the more advanced topics in the coming weeks.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736C2-736D-6516-0783-619D1C548D25}"/>
              </a:ext>
            </a:extLst>
          </p:cNvPr>
          <p:cNvSpPr txBox="1"/>
          <p:nvPr/>
        </p:nvSpPr>
        <p:spPr>
          <a:xfrm>
            <a:off x="753508" y="2071130"/>
            <a:ext cx="3264577" cy="2554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u="sng" dirty="0"/>
              <a:t>Last week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>
                <a:solidFill>
                  <a:srgbClr val="1F2328"/>
                </a:solidFill>
                <a:latin typeface="-apple-system"/>
              </a:rPr>
              <a:t>We worked through a l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inear regression problem to predict the sale price of a house.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Input: above ground square feet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Output: sale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Function type: linear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Loss function: mean squared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Optimization algorithm: stochastic gradient descent.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E58A-334F-2DA6-634D-725B047AC745}"/>
              </a:ext>
            </a:extLst>
          </p:cNvPr>
          <p:cNvSpPr txBox="1"/>
          <p:nvPr/>
        </p:nvSpPr>
        <p:spPr>
          <a:xfrm>
            <a:off x="5274065" y="2809683"/>
            <a:ext cx="3264577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u="sng" dirty="0"/>
              <a:t>This week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>
                <a:solidFill>
                  <a:srgbClr val="1F2328"/>
                </a:solidFill>
                <a:latin typeface="-apple-system"/>
              </a:rPr>
              <a:t>We will work on a</a:t>
            </a:r>
            <a:r>
              <a:rPr lang="en-US" sz="1600" u="sng" dirty="0">
                <a:solidFill>
                  <a:srgbClr val="1F2328"/>
                </a:solidFill>
                <a:latin typeface="-apple-system"/>
              </a:rPr>
              <a:t> classification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problem with the MNIST dataset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4CB-6860-D6BC-07B0-55497F24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22800"/>
            <a:ext cx="8372901" cy="62171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FFE9-D80D-E53E-2125-9C66974A87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90EAC-5D89-0DFA-7E01-C3C2A41F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1804564"/>
            <a:ext cx="4783016" cy="2391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4E589-4EBD-E6F8-59CB-131DF8D48810}"/>
              </a:ext>
            </a:extLst>
          </p:cNvPr>
          <p:cNvSpPr txBox="1"/>
          <p:nvPr/>
        </p:nvSpPr>
        <p:spPr>
          <a:xfrm>
            <a:off x="702498" y="846231"/>
            <a:ext cx="749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 </a:t>
            </a:r>
            <a:r>
              <a:rPr lang="en-US" sz="1600" b="0" i="0" u="sng" dirty="0">
                <a:effectLst/>
                <a:latin typeface="-apple-system"/>
                <a:hlinkClick r:id="rId3"/>
              </a:rPr>
              <a:t>MNIST dataset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contains thousands of examples of handwritten numbers, with each digit labeled 0-9.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2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A95-9C88-FB63-1D2F-D025CBD7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9" y="36758"/>
            <a:ext cx="8372901" cy="621711"/>
          </a:xfrm>
        </p:spPr>
        <p:txBody>
          <a:bodyPr/>
          <a:lstStyle/>
          <a:p>
            <a:r>
              <a:rPr lang="en-US" dirty="0"/>
              <a:t>The task: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AF8D2-2CD4-DF1C-9038-7ABC656935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A8C4C-55B5-6560-3B4A-93A3C0B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758" y="3307613"/>
            <a:ext cx="5143500" cy="154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9E3F1-81D7-6F8E-BB02-7CCF278553D0}"/>
              </a:ext>
            </a:extLst>
          </p:cNvPr>
          <p:cNvSpPr txBox="1"/>
          <p:nvPr/>
        </p:nvSpPr>
        <p:spPr>
          <a:xfrm>
            <a:off x="455887" y="851597"/>
            <a:ext cx="434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Types of ML algorithms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Supervised</a:t>
            </a:r>
            <a:r>
              <a:rPr lang="en-US" sz="1400" dirty="0"/>
              <a:t>: learning from labeled data where the correct output is known.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Unsupervised</a:t>
            </a:r>
            <a:r>
              <a:rPr lang="en-US" sz="1400" dirty="0"/>
              <a:t>: learning patterns from data without labeled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Semi-Supervised</a:t>
            </a:r>
            <a:r>
              <a:rPr lang="en-US" sz="1400" dirty="0"/>
              <a:t>: Combines a small amount of labeled data with a large amount of unlabeled data to improve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6BC3B-18E1-8D1D-472C-A661FB0917E6}"/>
              </a:ext>
            </a:extLst>
          </p:cNvPr>
          <p:cNvSpPr txBox="1"/>
          <p:nvPr/>
        </p:nvSpPr>
        <p:spPr>
          <a:xfrm>
            <a:off x="6064924" y="1235170"/>
            <a:ext cx="2544514" cy="1631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Classification</a:t>
            </a:r>
            <a:r>
              <a:rPr lang="en-US" sz="1400" dirty="0"/>
              <a:t>: a supervised learning task where the goal is to predict the categorical label of an input based on its features, by assigning it to one of two or more predefined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4A25D-6736-579E-1B4B-7E201E1BA494}"/>
              </a:ext>
            </a:extLst>
          </p:cNvPr>
          <p:cNvSpPr txBox="1"/>
          <p:nvPr/>
        </p:nvSpPr>
        <p:spPr>
          <a:xfrm>
            <a:off x="675695" y="29589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3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589-805F-EC84-0F86-7EEEB1A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0" y="-47350"/>
            <a:ext cx="8372901" cy="621711"/>
          </a:xfrm>
        </p:spPr>
        <p:txBody>
          <a:bodyPr/>
          <a:lstStyle/>
          <a:p>
            <a:r>
              <a:rPr lang="en-US" dirty="0"/>
              <a:t>Google collab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F29A-07E5-3A32-01EA-83B16F7B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4" y="524634"/>
            <a:ext cx="7808881" cy="4105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8F0B-6EBE-3EDE-919D-74EA351922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EFB8B-782B-E647-D09C-BC6FA53A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12" y="729888"/>
            <a:ext cx="6405773" cy="3613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81D71-67EB-2358-50A3-F44978A9C8BF}"/>
              </a:ext>
            </a:extLst>
          </p:cNvPr>
          <p:cNvSpPr txBox="1"/>
          <p:nvPr/>
        </p:nvSpPr>
        <p:spPr>
          <a:xfrm>
            <a:off x="201504" y="1408164"/>
            <a:ext cx="2505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Log into </a:t>
            </a:r>
            <a:r>
              <a:rPr lang="en-US" sz="1400" b="0" i="0" u="sng" strike="noStrike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lang="en-US" sz="1400" b="0" i="0" u="sng" strike="noStrike" dirty="0">
              <a:solidFill>
                <a:srgbClr val="1F2328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Go to 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File -&gt; Open Notebook -&gt; 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Github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 </a:t>
            </a:r>
            <a:endParaRPr lang="en-US" sz="1400" dirty="0">
              <a:solidFill>
                <a:srgbClr val="1F232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2328"/>
                </a:solidFill>
              </a:rPr>
              <a:t>S</a:t>
            </a: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earch for 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argonne-lcf</a:t>
            </a: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  and select</a:t>
            </a:r>
            <a:r>
              <a:rPr lang="en-US" sz="1400" dirty="0">
                <a:solidFill>
                  <a:srgbClr val="1F2328"/>
                </a:solidFill>
              </a:rPr>
              <a:t> 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argonne-lcf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/ai-science-training-series</a:t>
            </a:r>
            <a:endParaRPr lang="en-US" sz="1400" i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u="none" strike="noStrike" dirty="0">
                <a:effectLst/>
              </a:rPr>
              <a:t>Pick</a:t>
            </a:r>
            <a:r>
              <a:rPr lang="en-US" sz="1400" b="0" u="none" strike="noStrike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400" i="1" u="none" strike="noStrike" dirty="0">
                <a:solidFill>
                  <a:schemeClr val="tx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02_intro_neural_networks</a:t>
            </a:r>
            <a:r>
              <a:rPr lang="en-US" sz="1400" i="1" u="none" strike="noStrike" dirty="0">
                <a:solidFill>
                  <a:schemeClr val="tx2"/>
                </a:solidFill>
                <a:effectLst/>
              </a:rPr>
              <a:t>/01_introduction_mnist.ipynb</a:t>
            </a:r>
            <a:r>
              <a:rPr lang="en-US" sz="1400" i="1" dirty="0">
                <a:solidFill>
                  <a:schemeClr val="tx2"/>
                </a:solidFill>
              </a:rPr>
              <a:t>.</a:t>
            </a:r>
            <a:endParaRPr lang="en-US" sz="1400" i="1" u="none" strike="noStrike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6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5816</TotalTime>
  <Words>278</Words>
  <Application>Microsoft Macintosh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Wingdings</vt:lpstr>
      <vt:lpstr>presentation_16x9</vt:lpstr>
      <vt:lpstr>Introduction to neural networks</vt:lpstr>
      <vt:lpstr>Objectives of this session</vt:lpstr>
      <vt:lpstr>The dataset</vt:lpstr>
      <vt:lpstr>The task: Classification</vt:lpstr>
      <vt:lpstr>Google collab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Ngom, Marieme</cp:lastModifiedBy>
  <cp:revision>32</cp:revision>
  <cp:lastPrinted>2015-09-08T15:35:42Z</cp:lastPrinted>
  <dcterms:created xsi:type="dcterms:W3CDTF">2018-07-03T17:34:09Z</dcterms:created>
  <dcterms:modified xsi:type="dcterms:W3CDTF">2024-10-06T00:10:46Z</dcterms:modified>
</cp:coreProperties>
</file>