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9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6" r:id="rId16"/>
    <p:sldId id="272" r:id="rId17"/>
    <p:sldId id="270" r:id="rId18"/>
    <p:sldId id="271" r:id="rId19"/>
    <p:sldId id="275" r:id="rId20"/>
    <p:sldId id="273" r:id="rId21"/>
    <p:sldId id="27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43437-D568-4438-85A3-4DCB78EBB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8D6876-C22F-4196-A3D3-6CEE5D1B6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DB4524-9D1C-497E-972D-DB0317DE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A1B9-0FC3-40F3-AA78-E81BAFA85256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882291-5F54-4009-A478-FF3D5F45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1BE24A-E8B2-4F65-AF58-ADB04A66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FE0A-B745-4E05-9640-FA602C34E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871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415B3-EF45-42D9-899B-ECB18161A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3D29A8-A4D8-4D8F-A725-9B8D1C485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7EC270-174D-49CE-AF98-7EA620AAF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A1B9-0FC3-40F3-AA78-E81BAFA85256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C12EF-3D90-4ED7-BDDE-30462E251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672DDE-135C-47C7-BCF4-3AF7B9AEC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FE0A-B745-4E05-9640-FA602C34E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90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20DEEF-BB98-45E2-AF15-22B9A0DC8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5DBFDB-EDF6-4995-95C3-34E2BB4CA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85AEC0-29B2-4C26-8EB4-8906A97FC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A1B9-0FC3-40F3-AA78-E81BAFA85256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304629-4D6C-40AE-93A7-B495B705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0C06ED-2C89-4B00-B081-21F8E4338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FE0A-B745-4E05-9640-FA602C34E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557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69DE3-A384-4A36-BCF4-785AB81E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4BDDDD-EB11-43E0-96DD-6424CBF47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DB48EA-EB60-4C3D-A823-486C3EE2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A1B9-0FC3-40F3-AA78-E81BAFA85256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B3B26C-E077-422A-9802-B53A67A34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61E894-EC08-4A85-99E0-FF525EDB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FE0A-B745-4E05-9640-FA602C34E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75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C6612-D58B-4E34-911F-49CC2710A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18AE63-AFFA-4E57-B6FA-2A90B7ECF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62665-25DE-46BE-9959-0A9936FDC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A1B9-0FC3-40F3-AA78-E81BAFA85256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677AFB-9A91-4901-AA8A-CC09C0799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970641-74A9-471E-BD47-FAC6CD24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FE0A-B745-4E05-9640-FA602C34E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00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B86A2-76F2-4F2B-8B65-531EF2CC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5E435-A3E5-4AD2-BFD0-37ECCCC40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94D5ED-1014-47E7-BFB7-BC6E2464E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DE31E4-FED5-4DEF-AEBF-587EAC8B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A1B9-0FC3-40F3-AA78-E81BAFA85256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A34A3B-B998-42E6-BF51-32D55AD39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9AA4D7-437C-420E-9DBF-76B79E71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FE0A-B745-4E05-9640-FA602C34E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31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5E1C4-4E12-4AAC-A3C2-9057D7503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12885B-1A83-40C8-99B8-BCC05D33A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1C03CD-81E4-4C20-988C-5292EE747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95AD45-7AB2-4B6A-ADB1-A3D7A9DAD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DDA4FD-5115-4C00-A210-F46BE05D9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DAD012-F3F2-4AE2-973A-21AC1CB8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A1B9-0FC3-40F3-AA78-E81BAFA85256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C20800-05D1-4DCE-94E8-17DA5E5F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A1D5CE-95A2-4F59-A43A-9441A9FD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FE0A-B745-4E05-9640-FA602C34E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98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82629-4E16-4B49-8AC9-5D1952032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2203AD-6D56-4E77-9B0A-A6057CFB1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A1B9-0FC3-40F3-AA78-E81BAFA85256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36F54B-A6BB-430D-AE13-BCE2F6013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BA7A2F-B187-4632-9383-087EFC02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FE0A-B745-4E05-9640-FA602C34E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295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CDB6DF-542E-48D8-BC04-6E5FB46A5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A1B9-0FC3-40F3-AA78-E81BAFA85256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096D60-C57F-4806-AC40-93C782CE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CEDF42-E0FC-44E8-8E11-D50BD38D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FE0A-B745-4E05-9640-FA602C34E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99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267F0-15A6-45A5-9598-5B300F1DC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A0EC04-D7F7-4EC6-9BEC-24137662B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41F038-D339-42F3-B0F7-57C2857A6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3FB6C9-6492-4DCB-BED6-82C00963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A1B9-0FC3-40F3-AA78-E81BAFA85256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BBAAB7-4D17-4698-A874-69A65EA1C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64B76A-C8A6-4BB3-82C5-556BD8DF8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FE0A-B745-4E05-9640-FA602C34E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99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78D4E-7C41-419D-BF24-7CA5E4EB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45FADF-5B28-4373-91C4-8869D5ADA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EB6F91-8DB4-4F6D-B3CC-4CB657170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D5A473-1E61-412B-9FD3-2E33A3C57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A1B9-0FC3-40F3-AA78-E81BAFA85256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BC6440-2FB2-4C3C-9392-02ADC31F8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E1C38E-93FD-42A7-84D8-EE3B33EA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FE0A-B745-4E05-9640-FA602C34E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08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195379-1847-44F8-A302-A2FB7FC4A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C60AC4-55FB-4065-A7B1-4745B66EE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42D053-C13B-4196-9F18-E86790605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3A1B9-0FC3-40F3-AA78-E81BAFA85256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260DC1-D518-4608-8E31-BC94910C3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659BC-C94C-4D7D-AE4A-AE5A42816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BFE0A-B745-4E05-9640-FA602C34E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76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3885F-29EF-45DA-A08F-EAA4485BBC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实习生答辩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79B06E-480D-4B96-8C44-525D523E01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艾佳明</a:t>
            </a:r>
          </a:p>
        </p:txBody>
      </p:sp>
    </p:spTree>
    <p:extLst>
      <p:ext uri="{BB962C8B-B14F-4D97-AF65-F5344CB8AC3E}">
        <p14:creationId xmlns:p14="http://schemas.microsoft.com/office/powerpoint/2010/main" val="21472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3D16C-3ACC-486C-A296-34F77138F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前期调研</a:t>
            </a:r>
            <a:r>
              <a:rPr lang="en-US" altLang="zh-CN" dirty="0"/>
              <a:t>:</a:t>
            </a:r>
            <a:r>
              <a:rPr lang="en-US" altLang="zh-CN" dirty="0" err="1"/>
              <a:t>Kryo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783BB8-DABB-4191-9F63-DB8E21D91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要结合源代码中的设计模式来讲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组合模式：</a:t>
            </a:r>
            <a:r>
              <a:rPr lang="en-US" altLang="zh-CN" dirty="0" err="1"/>
              <a:t>Kryo</a:t>
            </a:r>
            <a:r>
              <a:rPr lang="zh-CN" altLang="en-US" dirty="0"/>
              <a:t>如何组合</a:t>
            </a:r>
            <a:r>
              <a:rPr lang="en-US" altLang="zh-CN" dirty="0" err="1"/>
              <a:t>ClassResolver</a:t>
            </a:r>
            <a:r>
              <a:rPr lang="en-US" altLang="zh-CN" dirty="0"/>
              <a:t>, </a:t>
            </a:r>
            <a:r>
              <a:rPr lang="en-US" altLang="zh-CN" dirty="0" err="1"/>
              <a:t>ReferenceResolver</a:t>
            </a:r>
            <a:r>
              <a:rPr lang="zh-CN" altLang="en-US" dirty="0"/>
              <a:t>将问题分解</a:t>
            </a:r>
            <a:endParaRPr lang="en-US" altLang="zh-CN" dirty="0"/>
          </a:p>
          <a:p>
            <a:r>
              <a:rPr lang="zh-CN" altLang="en-US" dirty="0"/>
              <a:t>策略模式：如何实现不同的对象创建方法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工厂方法模式：如何创建不同的包装</a:t>
            </a:r>
            <a:r>
              <a:rPr lang="en-US" altLang="zh-CN" dirty="0"/>
              <a:t>Field</a:t>
            </a:r>
            <a:r>
              <a:rPr lang="zh-CN" altLang="en-US" dirty="0"/>
              <a:t>，</a:t>
            </a:r>
            <a:r>
              <a:rPr lang="en-US" altLang="zh-CN" dirty="0" err="1"/>
              <a:t>ObjectField</a:t>
            </a:r>
            <a:r>
              <a:rPr lang="en-US" altLang="zh-CN" dirty="0"/>
              <a:t>, </a:t>
            </a:r>
            <a:r>
              <a:rPr lang="en-US" altLang="zh-CN" dirty="0" err="1"/>
              <a:t>ASMObjectField</a:t>
            </a:r>
            <a:r>
              <a:rPr lang="en-US" altLang="zh-CN" dirty="0"/>
              <a:t>, </a:t>
            </a:r>
            <a:r>
              <a:rPr lang="en-US" altLang="zh-CN" dirty="0" err="1"/>
              <a:t>UnsafeObjectField</a:t>
            </a:r>
            <a:endParaRPr lang="en-US" altLang="zh-CN" dirty="0"/>
          </a:p>
          <a:p>
            <a:r>
              <a:rPr lang="zh-CN" altLang="en-US" dirty="0"/>
              <a:t>适配器模式：如何与</a:t>
            </a:r>
            <a:r>
              <a:rPr lang="en-US" altLang="zh-CN" dirty="0" err="1"/>
              <a:t>ObjectOutputStream</a:t>
            </a:r>
            <a:r>
              <a:rPr lang="en-US" altLang="zh-CN" dirty="0"/>
              <a:t>, </a:t>
            </a:r>
            <a:r>
              <a:rPr lang="en-US" altLang="zh-CN" dirty="0" err="1"/>
              <a:t>ObjectInputStream</a:t>
            </a:r>
            <a:r>
              <a:rPr lang="zh-CN" altLang="en-US" dirty="0"/>
              <a:t>的接口适配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124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994B-1FD4-44C4-B961-01D1C816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前期调研</a:t>
            </a:r>
            <a:r>
              <a:rPr lang="en-US" altLang="zh-CN" dirty="0"/>
              <a:t>:Skyway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2E4729-004E-4144-9618-D71AC219B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重点是</a:t>
            </a:r>
            <a:r>
              <a:rPr lang="en-US" altLang="zh-CN" dirty="0"/>
              <a:t>Skyway</a:t>
            </a:r>
            <a:r>
              <a:rPr lang="zh-CN" altLang="en-US" dirty="0"/>
              <a:t>的优势，为什么不可行</a:t>
            </a:r>
            <a:endParaRPr lang="en-US" altLang="zh-CN" dirty="0"/>
          </a:p>
          <a:p>
            <a:r>
              <a:rPr lang="zh-CN" altLang="en-US" dirty="0"/>
              <a:t>优势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全局注册，不需要代码中指定</a:t>
            </a:r>
            <a:r>
              <a:rPr lang="en-US" altLang="zh-CN" dirty="0"/>
              <a:t>register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堆间直接传输，速度快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r>
              <a:rPr lang="zh-CN" altLang="en-US" dirty="0"/>
              <a:t>缺点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需要在对象布局前加</a:t>
            </a:r>
            <a:r>
              <a:rPr lang="en-US" altLang="zh-CN" dirty="0"/>
              <a:t>8</a:t>
            </a:r>
            <a:r>
              <a:rPr lang="zh-CN" altLang="en-US" dirty="0"/>
              <a:t>个字节，开销太大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需要为不同的</a:t>
            </a:r>
            <a:r>
              <a:rPr lang="en-US" altLang="zh-CN" dirty="0"/>
              <a:t>JVM</a:t>
            </a:r>
            <a:r>
              <a:rPr lang="zh-CN" altLang="en-US" dirty="0"/>
              <a:t>适配，很复杂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7471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06C6E-15EB-479B-8DD4-25F270A3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Kryo</a:t>
            </a:r>
            <a:r>
              <a:rPr lang="zh-CN" altLang="en-US" dirty="0"/>
              <a:t>运行</a:t>
            </a:r>
            <a:r>
              <a:rPr lang="en-US" altLang="zh-CN" dirty="0" err="1"/>
              <a:t>SPECjbb</a:t>
            </a:r>
            <a:r>
              <a:rPr lang="zh-CN" altLang="en-US" sz="2400" dirty="0"/>
              <a:t>（重点是如何排查解决问题）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26BC58-FC89-48EE-80E0-33CF0075F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难点</a:t>
            </a:r>
            <a:endParaRPr lang="en-US" altLang="zh-CN" dirty="0"/>
          </a:p>
          <a:p>
            <a:pPr lvl="1"/>
            <a:r>
              <a:rPr lang="zh-CN" altLang="en-US" dirty="0"/>
              <a:t>如何发现</a:t>
            </a:r>
            <a:r>
              <a:rPr lang="en-US" altLang="zh-CN" dirty="0" err="1"/>
              <a:t>writeObject</a:t>
            </a:r>
            <a:r>
              <a:rPr lang="en-US" altLang="zh-CN" dirty="0"/>
              <a:t>(), </a:t>
            </a:r>
            <a:r>
              <a:rPr lang="en-US" altLang="zh-CN" dirty="0" err="1"/>
              <a:t>readObject</a:t>
            </a:r>
            <a:r>
              <a:rPr lang="en-US" altLang="zh-CN" dirty="0"/>
              <a:t>() </a:t>
            </a:r>
            <a:r>
              <a:rPr lang="zh-CN" altLang="en-US" dirty="0"/>
              <a:t>导致错误的？</a:t>
            </a:r>
            <a:endParaRPr lang="en-US" altLang="zh-CN" dirty="0"/>
          </a:p>
          <a:p>
            <a:pPr lvl="1"/>
            <a:r>
              <a:rPr lang="zh-CN" altLang="en-US" dirty="0"/>
              <a:t>如何发现</a:t>
            </a:r>
            <a:r>
              <a:rPr lang="en-US" altLang="zh-CN" dirty="0" err="1"/>
              <a:t>Kryo</a:t>
            </a:r>
            <a:r>
              <a:rPr lang="zh-CN" altLang="en-US" dirty="0"/>
              <a:t>对某些特殊类不支持，然后使用</a:t>
            </a:r>
            <a:r>
              <a:rPr lang="en-US" altLang="zh-CN" dirty="0" err="1"/>
              <a:t>kryo</a:t>
            </a:r>
            <a:r>
              <a:rPr lang="en-US" altLang="zh-CN" dirty="0"/>
              <a:t>-serializers</a:t>
            </a:r>
            <a:r>
              <a:rPr lang="zh-CN" altLang="en-US" dirty="0"/>
              <a:t>包的？</a:t>
            </a:r>
            <a:endParaRPr lang="en-US" altLang="zh-CN" dirty="0"/>
          </a:p>
          <a:p>
            <a:pPr lvl="1"/>
            <a:r>
              <a:rPr lang="zh-CN" altLang="en-US" dirty="0"/>
              <a:t>如何发现</a:t>
            </a:r>
            <a:r>
              <a:rPr lang="en-US" altLang="zh-CN" dirty="0" err="1"/>
              <a:t>CocurrentCreateHashMap</a:t>
            </a:r>
            <a:r>
              <a:rPr lang="zh-CN" altLang="en-US" dirty="0"/>
              <a:t>的错误，</a:t>
            </a:r>
            <a:r>
              <a:rPr lang="en-US" altLang="zh-CN" dirty="0"/>
              <a:t>factory = null</a:t>
            </a: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374080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1810F-0E7D-4483-8513-F5311262A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处理兼容性问题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BA673-8252-4F1E-876F-CFC4AAD75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如何对自定义</a:t>
            </a:r>
            <a:r>
              <a:rPr lang="en-US" altLang="zh-CN" dirty="0" err="1"/>
              <a:t>writeObject</a:t>
            </a:r>
            <a:r>
              <a:rPr lang="en-US" altLang="zh-CN" dirty="0"/>
              <a:t>(), </a:t>
            </a:r>
            <a:r>
              <a:rPr lang="en-US" altLang="zh-CN" dirty="0" err="1"/>
              <a:t>readObject</a:t>
            </a:r>
            <a:r>
              <a:rPr lang="en-US" altLang="zh-CN" dirty="0"/>
              <a:t>()</a:t>
            </a:r>
            <a:r>
              <a:rPr lang="zh-CN" altLang="en-US" dirty="0"/>
              <a:t>的类自动使用</a:t>
            </a:r>
            <a:r>
              <a:rPr lang="en-US" altLang="zh-CN" dirty="0" err="1"/>
              <a:t>JavaSerializer</a:t>
            </a:r>
            <a:endParaRPr lang="en-US" altLang="zh-CN" dirty="0"/>
          </a:p>
          <a:p>
            <a:r>
              <a:rPr lang="zh-CN" altLang="en-US" dirty="0"/>
              <a:t>对于类似继承了</a:t>
            </a:r>
            <a:r>
              <a:rPr lang="en-US" altLang="zh-CN" dirty="0"/>
              <a:t>HashMap</a:t>
            </a:r>
            <a:r>
              <a:rPr lang="zh-CN" altLang="en-US" dirty="0"/>
              <a:t>这样的类，怎么处理？若粗暴的使用</a:t>
            </a:r>
            <a:r>
              <a:rPr lang="en-US" altLang="zh-CN" dirty="0" err="1"/>
              <a:t>JavaSerializer</a:t>
            </a:r>
            <a:r>
              <a:rPr lang="zh-CN" altLang="en-US" dirty="0"/>
              <a:t>，会用不上</a:t>
            </a:r>
            <a:r>
              <a:rPr lang="en-US" altLang="zh-CN" dirty="0" err="1"/>
              <a:t>Kryo</a:t>
            </a:r>
            <a:r>
              <a:rPr lang="zh-CN" altLang="en-US" dirty="0"/>
              <a:t>的优化，若直接使用</a:t>
            </a:r>
            <a:r>
              <a:rPr lang="en-US" altLang="zh-CN" dirty="0" err="1"/>
              <a:t>Kryo</a:t>
            </a:r>
            <a:r>
              <a:rPr lang="zh-CN" altLang="en-US" dirty="0"/>
              <a:t>内部的逻辑，不能确保序列化正确性。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如何既使用</a:t>
            </a:r>
            <a:r>
              <a:rPr lang="en-US" altLang="zh-CN" dirty="0" err="1"/>
              <a:t>Kryo</a:t>
            </a:r>
            <a:r>
              <a:rPr lang="zh-CN" altLang="en-US" dirty="0"/>
              <a:t>的</a:t>
            </a:r>
            <a:r>
              <a:rPr lang="en-US" altLang="zh-CN" dirty="0" err="1"/>
              <a:t>DefaultSerializer</a:t>
            </a:r>
            <a:r>
              <a:rPr lang="zh-CN" altLang="en-US" dirty="0"/>
              <a:t>，又能够保证正确性？</a:t>
            </a:r>
            <a:endParaRPr lang="en-US" altLang="zh-CN" dirty="0"/>
          </a:p>
          <a:p>
            <a:pPr lvl="1"/>
            <a:r>
              <a:rPr lang="zh-CN" altLang="en-US" dirty="0"/>
              <a:t>解决方法，参考</a:t>
            </a:r>
            <a:r>
              <a:rPr lang="en-US" altLang="zh-CN" dirty="0" err="1"/>
              <a:t>jdk</a:t>
            </a:r>
            <a:r>
              <a:rPr lang="zh-CN" altLang="en-US" dirty="0"/>
              <a:t>序列化，引入我对</a:t>
            </a:r>
            <a:r>
              <a:rPr lang="en-US" altLang="zh-CN" dirty="0" err="1"/>
              <a:t>FieldSerializer</a:t>
            </a:r>
            <a:r>
              <a:rPr lang="zh-CN" altLang="en-US" dirty="0"/>
              <a:t>的改造，通过例子来说明自己想出的方法，和对抽象类，</a:t>
            </a:r>
            <a:r>
              <a:rPr lang="en-US" altLang="zh-CN" dirty="0" err="1"/>
              <a:t>writeObject</a:t>
            </a:r>
            <a:r>
              <a:rPr lang="en-US" altLang="zh-CN" dirty="0"/>
              <a:t>, </a:t>
            </a:r>
            <a:r>
              <a:rPr lang="en-US" altLang="zh-CN" dirty="0" err="1"/>
              <a:t>readObject</a:t>
            </a:r>
            <a:r>
              <a:rPr lang="zh-CN" altLang="en-US" dirty="0"/>
              <a:t>的处理</a:t>
            </a:r>
            <a:endParaRPr lang="en-US" altLang="zh-CN" dirty="0"/>
          </a:p>
          <a:p>
            <a:r>
              <a:rPr lang="zh-CN" altLang="en-US" dirty="0"/>
              <a:t>如何解决</a:t>
            </a:r>
            <a:r>
              <a:rPr lang="en-US" altLang="zh-CN" dirty="0" err="1"/>
              <a:t>defaultWriteObject</a:t>
            </a:r>
            <a:r>
              <a:rPr lang="en-US" altLang="zh-CN" dirty="0"/>
              <a:t>, </a:t>
            </a:r>
            <a:r>
              <a:rPr lang="en-US" altLang="zh-CN" dirty="0" err="1"/>
              <a:t>defaultReadObject</a:t>
            </a:r>
            <a:r>
              <a:rPr lang="en-US" altLang="zh-CN" dirty="0"/>
              <a:t>, </a:t>
            </a:r>
            <a:r>
              <a:rPr lang="zh-CN" altLang="en-US" dirty="0"/>
              <a:t>使自定义了</a:t>
            </a:r>
            <a:r>
              <a:rPr lang="en-US" altLang="zh-CN" dirty="0" err="1"/>
              <a:t>writeObject</a:t>
            </a:r>
            <a:r>
              <a:rPr lang="en-US" altLang="zh-CN" dirty="0"/>
              <a:t>, </a:t>
            </a:r>
            <a:r>
              <a:rPr lang="en-US" altLang="zh-CN" dirty="0" err="1"/>
              <a:t>readObject</a:t>
            </a:r>
            <a:r>
              <a:rPr lang="zh-CN" altLang="en-US" dirty="0"/>
              <a:t>的类也能不同</a:t>
            </a:r>
            <a:r>
              <a:rPr lang="en-US" altLang="zh-CN" dirty="0" err="1"/>
              <a:t>JavaSerializer</a:t>
            </a:r>
            <a:r>
              <a:rPr lang="zh-CN" altLang="en-US" dirty="0"/>
              <a:t>，使用</a:t>
            </a:r>
            <a:r>
              <a:rPr lang="en-US" altLang="zh-CN" dirty="0" err="1"/>
              <a:t>Kryo</a:t>
            </a:r>
            <a:r>
              <a:rPr lang="zh-CN" altLang="en-US" dirty="0"/>
              <a:t>的方法，这部分需要重点讲 整个的想法，包括</a:t>
            </a:r>
            <a:r>
              <a:rPr lang="en-US" altLang="zh-CN" dirty="0" err="1"/>
              <a:t>KryoCallbackContext</a:t>
            </a:r>
            <a:r>
              <a:rPr lang="zh-CN" altLang="en-US" dirty="0"/>
              <a:t>的设计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0084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4876B-C347-437D-BCED-BA1AB309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65E5B8-1FFC-4D87-ABC7-63F244B2D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周一还可以试一下，不要把</a:t>
            </a:r>
            <a:r>
              <a:rPr lang="en-US" altLang="zh-CN" dirty="0" err="1"/>
              <a:t>parentSerializer</a:t>
            </a:r>
            <a:r>
              <a:rPr lang="zh-CN" altLang="en-US" dirty="0"/>
              <a:t>设为上一层，这样递归调用深度太深，而且由于目前的设计，会产生频繁的拷贝和重复计算。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试一下，一直向上找父类，直到父类使用非</a:t>
            </a:r>
            <a:r>
              <a:rPr lang="en-US" altLang="zh-CN" dirty="0" err="1"/>
              <a:t>FieldSerializer</a:t>
            </a:r>
            <a:r>
              <a:rPr lang="zh-CN" altLang="en-US" dirty="0"/>
              <a:t>，添加一个</a:t>
            </a:r>
            <a:r>
              <a:rPr lang="en-US" altLang="zh-CN" dirty="0" err="1"/>
              <a:t>parentSerializer</a:t>
            </a:r>
            <a:r>
              <a:rPr lang="zh-CN" altLang="en-US"/>
              <a:t>，这样的话只有一个层次，只进行一次拷贝，能够加快速度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1749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492D6-683D-4341-A17C-EC879DDD3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页，和喜洋商量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003B9B-68D2-4839-8A93-3C9465ABF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279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1AB6D-299E-4833-802C-484D9A02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16,17</a:t>
            </a:r>
            <a:r>
              <a:rPr lang="zh-CN" altLang="en-US" dirty="0"/>
              <a:t>页缩减为</a:t>
            </a:r>
            <a:r>
              <a:rPr lang="en-US" altLang="zh-CN" dirty="0"/>
              <a:t>1</a:t>
            </a:r>
            <a:r>
              <a:rPr lang="zh-CN" altLang="en-US" dirty="0"/>
              <a:t>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E8B268-BF7C-4EFC-B1BB-F03A1C901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82325" cy="488950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若一个类或其任何父类自定义了</a:t>
            </a:r>
            <a:r>
              <a:rPr lang="en-US" altLang="zh-CN" dirty="0" err="1"/>
              <a:t>writeObject</a:t>
            </a:r>
            <a:r>
              <a:rPr lang="en-US" altLang="zh-CN" dirty="0"/>
              <a:t>, </a:t>
            </a:r>
            <a:r>
              <a:rPr lang="en-US" altLang="zh-CN" dirty="0" err="1"/>
              <a:t>readObject</a:t>
            </a:r>
            <a:r>
              <a:rPr lang="zh-CN" altLang="en-US" dirty="0"/>
              <a:t>，使用</a:t>
            </a:r>
            <a:r>
              <a:rPr lang="en-US" altLang="zh-CN" dirty="0" err="1"/>
              <a:t>JavaSerializer</a:t>
            </a:r>
            <a:endParaRPr lang="en-US" altLang="zh-CN" dirty="0"/>
          </a:p>
          <a:p>
            <a:r>
              <a:rPr lang="zh-CN" altLang="en-US" dirty="0"/>
              <a:t>限制使用</a:t>
            </a:r>
            <a:r>
              <a:rPr lang="en-US" altLang="zh-CN" dirty="0" err="1"/>
              <a:t>kryo</a:t>
            </a:r>
            <a:r>
              <a:rPr lang="zh-CN" altLang="en-US" dirty="0"/>
              <a:t>的默认</a:t>
            </a:r>
            <a:r>
              <a:rPr lang="en-US" altLang="zh-CN" dirty="0"/>
              <a:t>Serializer</a:t>
            </a:r>
            <a:r>
              <a:rPr lang="zh-CN" altLang="en-US" dirty="0"/>
              <a:t>。暂且认为</a:t>
            </a:r>
            <a:r>
              <a:rPr lang="en-US" altLang="zh-CN" dirty="0" err="1"/>
              <a:t>Kryo</a:t>
            </a:r>
            <a:r>
              <a:rPr lang="zh-CN" altLang="en-US" dirty="0"/>
              <a:t>的内部</a:t>
            </a:r>
            <a:r>
              <a:rPr lang="en-US" altLang="zh-CN" dirty="0"/>
              <a:t>Serializer, </a:t>
            </a:r>
            <a:r>
              <a:rPr lang="zh-CN" altLang="en-US" dirty="0"/>
              <a:t>如</a:t>
            </a:r>
            <a:r>
              <a:rPr lang="en-US" altLang="zh-CN" dirty="0" err="1"/>
              <a:t>MapSerializer</a:t>
            </a:r>
            <a:r>
              <a:rPr lang="en-US" altLang="zh-CN" dirty="0"/>
              <a:t>,</a:t>
            </a:r>
            <a:r>
              <a:rPr lang="zh-CN" altLang="en-US" dirty="0"/>
              <a:t> 对</a:t>
            </a:r>
            <a:r>
              <a:rPr lang="en-US" altLang="zh-CN" dirty="0" err="1"/>
              <a:t>jdk</a:t>
            </a:r>
            <a:r>
              <a:rPr lang="zh-CN" altLang="en-US" dirty="0"/>
              <a:t>内部的类都是正确的。则认为外部的都用</a:t>
            </a:r>
            <a:r>
              <a:rPr lang="en-US" altLang="zh-CN" dirty="0" err="1"/>
              <a:t>JavaSerializer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问题：</a:t>
            </a:r>
            <a:endParaRPr lang="en-US" altLang="zh-CN" dirty="0"/>
          </a:p>
          <a:p>
            <a:r>
              <a:rPr lang="zh-CN" altLang="en-US" dirty="0"/>
              <a:t>大量的类要使用</a:t>
            </a:r>
            <a:r>
              <a:rPr lang="en-US" altLang="zh-CN" dirty="0" err="1"/>
              <a:t>JavaSerializer</a:t>
            </a:r>
            <a:r>
              <a:rPr lang="en-US" altLang="zh-CN" dirty="0"/>
              <a:t>,</a:t>
            </a:r>
            <a:r>
              <a:rPr lang="zh-CN" altLang="en-US" dirty="0"/>
              <a:t> 结果反而更差</a:t>
            </a:r>
            <a:endParaRPr lang="en-US" altLang="zh-CN" dirty="0"/>
          </a:p>
          <a:p>
            <a:r>
              <a:rPr lang="zh-CN" altLang="en-US" dirty="0"/>
              <a:t>处理不具有通用性，假设也是不成立的，仅仅对</a:t>
            </a:r>
            <a:r>
              <a:rPr lang="en-US" altLang="zh-CN" dirty="0" err="1"/>
              <a:t>SPECjbb</a:t>
            </a:r>
            <a:r>
              <a:rPr lang="zh-CN" altLang="en-US" dirty="0"/>
              <a:t>有效</a:t>
            </a:r>
            <a:endParaRPr lang="en-US" altLang="zh-CN" dirty="0"/>
          </a:p>
          <a:p>
            <a:r>
              <a:rPr lang="zh-CN" altLang="en-US" dirty="0"/>
              <a:t>思考： 既要使用</a:t>
            </a:r>
            <a:r>
              <a:rPr lang="en-US" altLang="zh-CN" dirty="0" err="1"/>
              <a:t>Kryo</a:t>
            </a:r>
            <a:r>
              <a:rPr lang="zh-CN" altLang="en-US" dirty="0"/>
              <a:t>的</a:t>
            </a:r>
            <a:r>
              <a:rPr lang="en-US" altLang="zh-CN" dirty="0"/>
              <a:t>Serializer</a:t>
            </a:r>
            <a:r>
              <a:rPr lang="zh-CN" altLang="en-US" dirty="0"/>
              <a:t>，又能正确序列化</a:t>
            </a:r>
            <a:r>
              <a:rPr lang="en-US" altLang="zh-CN" dirty="0"/>
              <a:t>---》</a:t>
            </a:r>
            <a:r>
              <a:rPr lang="zh-CN" altLang="en-US" dirty="0"/>
              <a:t>借鉴</a:t>
            </a:r>
            <a:r>
              <a:rPr lang="en-US" altLang="zh-CN" dirty="0" err="1"/>
              <a:t>jdk</a:t>
            </a:r>
            <a:r>
              <a:rPr lang="zh-CN" altLang="en-US" dirty="0"/>
              <a:t>序列化</a:t>
            </a:r>
            <a:r>
              <a:rPr lang="en-US" altLang="zh-CN" dirty="0"/>
              <a:t>---》</a:t>
            </a:r>
            <a:r>
              <a:rPr lang="zh-CN" altLang="en-US" dirty="0"/>
              <a:t>修改</a:t>
            </a:r>
            <a:r>
              <a:rPr lang="en-US" altLang="zh-CN" dirty="0" err="1"/>
              <a:t>FieldSerializer</a:t>
            </a:r>
            <a:r>
              <a:rPr lang="zh-CN" altLang="en-US" dirty="0"/>
              <a:t>的逻辑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9CF001-D501-4184-8870-47185EEF9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458" y="3429000"/>
            <a:ext cx="4168555" cy="142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32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C8E73-2BE4-4BDE-B285-A515743E2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19</a:t>
            </a:r>
            <a:r>
              <a:rPr lang="zh-CN" altLang="en-US" dirty="0"/>
              <a:t>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C22B59-8D1B-4B0A-913C-25325B6AD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zh-CN" altLang="en-US" dirty="0"/>
              <a:t>想法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直接写当前对象</a:t>
            </a:r>
            <a:endParaRPr lang="en-US" altLang="zh-CN" dirty="0"/>
          </a:p>
          <a:p>
            <a:r>
              <a:rPr lang="en-US" altLang="zh-CN" dirty="0" err="1"/>
              <a:t>this.kryo.writeObject</a:t>
            </a:r>
            <a:r>
              <a:rPr lang="en-US" altLang="zh-CN" dirty="0"/>
              <a:t>(output, object, </a:t>
            </a:r>
            <a:r>
              <a:rPr lang="en-US" altLang="zh-CN" dirty="0" err="1"/>
              <a:t>parentSerializer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之前已经调用过</a:t>
            </a:r>
            <a:r>
              <a:rPr lang="en-US" altLang="zh-CN" dirty="0" err="1"/>
              <a:t>this.kryo.writeObject</a:t>
            </a:r>
            <a:r>
              <a:rPr lang="en-US" altLang="zh-CN" dirty="0"/>
              <a:t>(output, object, </a:t>
            </a:r>
            <a:r>
              <a:rPr lang="en-US" altLang="zh-CN" dirty="0" err="1"/>
              <a:t>serialzier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思考，获取父类对象，充分利用</a:t>
            </a:r>
            <a:r>
              <a:rPr lang="en-US" altLang="zh-CN" dirty="0" err="1"/>
              <a:t>kryo</a:t>
            </a:r>
            <a:r>
              <a:rPr lang="zh-CN" altLang="en-US" dirty="0"/>
              <a:t>使用</a:t>
            </a:r>
            <a:r>
              <a:rPr lang="en-US" altLang="zh-CN" dirty="0" err="1"/>
              <a:t>ReflectASM</a:t>
            </a:r>
            <a:r>
              <a:rPr lang="en-US" altLang="zh-CN" dirty="0"/>
              <a:t>, Unsafe</a:t>
            </a:r>
            <a:r>
              <a:rPr lang="zh-CN" altLang="en-US" dirty="0"/>
              <a:t>加速的原理，浅拷贝</a:t>
            </a:r>
            <a:r>
              <a:rPr lang="en-US" altLang="zh-CN" dirty="0"/>
              <a:t>field</a:t>
            </a:r>
            <a:r>
              <a:rPr lang="zh-CN" altLang="en-US" dirty="0"/>
              <a:t>的值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AA2367-064D-4DBC-86F5-0158FA706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76" y="4264002"/>
            <a:ext cx="4855124" cy="114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5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FC80F-BF5F-4EA4-BEB7-8A13927A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处理抽象类部分移到</a:t>
            </a:r>
            <a:r>
              <a:rPr lang="en-US" altLang="zh-CN" dirty="0"/>
              <a:t>20</a:t>
            </a:r>
            <a:r>
              <a:rPr lang="zh-CN" altLang="en-US" dirty="0"/>
              <a:t>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8A9996-2209-4BE6-ACAE-F89B1933E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if(</a:t>
            </a:r>
            <a:r>
              <a:rPr lang="en-US" altLang="zh-CN" dirty="0" err="1"/>
              <a:t>parentClazz.class</a:t>
            </a:r>
            <a:r>
              <a:rPr lang="en-US" altLang="zh-CN" dirty="0"/>
              <a:t> == </a:t>
            </a:r>
            <a:r>
              <a:rPr lang="en-US" altLang="zh-CN" dirty="0" err="1"/>
              <a:t>Object.class</a:t>
            </a:r>
            <a:r>
              <a:rPr lang="en-US" altLang="zh-CN" dirty="0"/>
              <a:t>){</a:t>
            </a:r>
          </a:p>
          <a:p>
            <a:pPr lvl="1"/>
            <a:r>
              <a:rPr lang="en-US" altLang="zh-CN" dirty="0"/>
              <a:t>Break}</a:t>
            </a:r>
          </a:p>
          <a:p>
            <a:pPr lvl="1"/>
            <a:r>
              <a:rPr lang="zh-CN" altLang="en-US" dirty="0"/>
              <a:t>代码放右边，图片放左边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22</a:t>
            </a:r>
            <a:r>
              <a:rPr lang="zh-CN" altLang="en-US" dirty="0"/>
              <a:t>页，第三阶段，加上一句， 尽量不要使用</a:t>
            </a:r>
            <a:r>
              <a:rPr lang="en-US" altLang="zh-CN" dirty="0" err="1"/>
              <a:t>JavaSerializer</a:t>
            </a:r>
            <a:r>
              <a:rPr lang="zh-CN" altLang="en-US" dirty="0"/>
              <a:t>，因为这种使用方式比原本</a:t>
            </a:r>
            <a:r>
              <a:rPr lang="en-US" altLang="zh-CN" dirty="0" err="1"/>
              <a:t>Jdk</a:t>
            </a:r>
            <a:r>
              <a:rPr lang="zh-CN" altLang="en-US" dirty="0"/>
              <a:t>序列化还慢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4091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80415A-B9E2-48D1-827D-46422096C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thread</a:t>
            </a:r>
            <a:r>
              <a:rPr lang="zh-CN" altLang="en-US" dirty="0"/>
              <a:t>存储创建时所在的线程，只允许这个线程访问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只有</a:t>
            </a:r>
            <a:r>
              <a:rPr lang="en-US" altLang="zh-CN" dirty="0" err="1"/>
              <a:t>writeObject</a:t>
            </a:r>
            <a:r>
              <a:rPr lang="zh-CN" altLang="en-US" dirty="0"/>
              <a:t>内才可以调用</a:t>
            </a:r>
            <a:r>
              <a:rPr lang="en-US" altLang="zh-CN" dirty="0" err="1"/>
              <a:t>defaultWriteObject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52EB497-A1C0-4D56-9832-F5928AB1C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23</a:t>
            </a:r>
            <a:r>
              <a:rPr lang="zh-CN" altLang="en-US" dirty="0"/>
              <a:t>页之后增加</a:t>
            </a:r>
            <a:r>
              <a:rPr lang="en-US" altLang="zh-CN" dirty="0" err="1"/>
              <a:t>KryoSerialCallbackContext</a:t>
            </a:r>
            <a:r>
              <a:rPr lang="zh-CN" altLang="en-US" dirty="0"/>
              <a:t>的设计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CD1829-F7F7-41F0-B686-4F9849CD8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3429000"/>
            <a:ext cx="4943475" cy="2190750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C679DD"/>
                </a:solidFill>
                <a:effectLst/>
                <a:latin typeface="Arial Unicode MS"/>
                <a:ea typeface="Fira Code"/>
              </a:rPr>
              <a:t>public 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1AEEF"/>
                </a:solidFill>
                <a:effectLst/>
                <a:latin typeface="Arial Unicode MS"/>
                <a:ea typeface="Fira Code"/>
              </a:rPr>
              <a:t>defaultWriteObject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()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C679DD"/>
                </a:solidFill>
                <a:effectLst/>
                <a:latin typeface="Arial Unicode MS"/>
                <a:ea typeface="Fira Code"/>
              </a:rPr>
              <a:t>throws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5C17C"/>
                </a:solidFill>
                <a:effectLst/>
                <a:latin typeface="Arial Unicode MS"/>
                <a:ea typeface="Fira Code"/>
              </a:rPr>
              <a:t>IOException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5C17C"/>
                </a:solidFill>
                <a:effectLst/>
                <a:latin typeface="Arial Unicode MS"/>
                <a:ea typeface="Fira Code"/>
              </a:rPr>
              <a:t>SerialCallbackContext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D19A66"/>
                </a:solidFill>
                <a:effectLst/>
                <a:latin typeface="Arial Unicode MS"/>
                <a:ea typeface="Fira Code"/>
              </a:rPr>
              <a:t>ctx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1AFEF"/>
                </a:solidFill>
                <a:effectLst/>
                <a:latin typeface="Arial Unicode MS"/>
                <a:ea typeface="Fira Code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Fira Code"/>
              </a:rPr>
              <a:t>curContext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C679DD"/>
                </a:solidFill>
                <a:effectLst/>
                <a:latin typeface="Arial Unicode MS"/>
                <a:ea typeface="Fira Code"/>
              </a:rPr>
              <a:t>if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D19A66"/>
                </a:solidFill>
                <a:effectLst/>
                <a:latin typeface="Arial Unicode MS"/>
                <a:ea typeface="Fira Code"/>
              </a:rPr>
              <a:t>ctx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1AFEF"/>
                </a:solidFill>
                <a:effectLst/>
                <a:latin typeface="Arial Unicode MS"/>
                <a:ea typeface="Fira Code"/>
              </a:rPr>
              <a:t>==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C679DD"/>
                </a:solidFill>
                <a:effectLst/>
                <a:latin typeface="Arial Unicode MS"/>
                <a:ea typeface="Fira Code"/>
              </a:rPr>
              <a:t>null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    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C679DD"/>
                </a:solidFill>
                <a:effectLst/>
                <a:latin typeface="Arial Unicode MS"/>
                <a:ea typeface="Fira Code"/>
              </a:rPr>
              <a:t>throw new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1AEEF"/>
                </a:solidFill>
                <a:effectLst/>
                <a:latin typeface="Arial Unicode MS"/>
                <a:ea typeface="Fira Code"/>
              </a:rPr>
              <a:t>NotActiveException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Fira Code"/>
              </a:rPr>
              <a:t>"not in call to writeObject"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    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5C17C"/>
                </a:solidFill>
                <a:effectLst/>
                <a:latin typeface="Arial Unicode MS"/>
                <a:ea typeface="Fira Code"/>
              </a:rPr>
              <a:t>Object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D19A66"/>
                </a:solidFill>
                <a:effectLst/>
                <a:latin typeface="Arial Unicode MS"/>
                <a:ea typeface="Fira Code"/>
              </a:rPr>
              <a:t>curObj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1AFEF"/>
                </a:solidFill>
                <a:effectLst/>
                <a:latin typeface="Arial Unicode MS"/>
                <a:ea typeface="Fira Code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D19A66"/>
                </a:solidFill>
                <a:effectLst/>
                <a:latin typeface="Arial Unicode MS"/>
                <a:ea typeface="Fira Code"/>
              </a:rPr>
              <a:t>ctx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1AEEF"/>
                </a:solidFill>
                <a:effectLst/>
                <a:latin typeface="Arial Unicode MS"/>
                <a:ea typeface="Fira Code"/>
              </a:rPr>
              <a:t>getObj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5C17C"/>
                </a:solidFill>
                <a:effectLst/>
                <a:latin typeface="Arial Unicode MS"/>
                <a:ea typeface="Fira Code"/>
              </a:rPr>
              <a:t>ObjectStreamClass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D19A66"/>
                </a:solidFill>
                <a:effectLst/>
                <a:latin typeface="Arial Unicode MS"/>
                <a:ea typeface="Fira Code"/>
              </a:rPr>
              <a:t>curDesc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1AFEF"/>
                </a:solidFill>
                <a:effectLst/>
                <a:latin typeface="Arial Unicode MS"/>
                <a:ea typeface="Fira Code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D19A66"/>
                </a:solidFill>
                <a:effectLst/>
                <a:latin typeface="Arial Unicode MS"/>
                <a:ea typeface="Fira Code"/>
              </a:rPr>
              <a:t>ctx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1AEEF"/>
                </a:solidFill>
                <a:effectLst/>
                <a:latin typeface="Arial Unicode MS"/>
                <a:ea typeface="Fira Code"/>
              </a:rPr>
              <a:t>getDesc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Fira Code"/>
              </a:rPr>
              <a:t>bout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1AEEF"/>
                </a:solidFill>
                <a:effectLst/>
                <a:latin typeface="Arial Unicode MS"/>
                <a:ea typeface="Fira Code"/>
              </a:rPr>
              <a:t>setBlockDataMode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(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C679DD"/>
                </a:solidFill>
                <a:effectLst/>
                <a:latin typeface="Arial Unicode MS"/>
                <a:ea typeface="Fira Code"/>
              </a:rPr>
              <a:t>false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1AEEF"/>
                </a:solidFill>
                <a:effectLst/>
                <a:latin typeface="Arial Unicode MS"/>
                <a:ea typeface="Fira Code"/>
              </a:rPr>
              <a:t>defaultWriteFields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D19A66"/>
                </a:solidFill>
                <a:effectLst/>
                <a:latin typeface="Arial Unicode MS"/>
                <a:ea typeface="Fira Code"/>
              </a:rPr>
              <a:t>curObj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D19A66"/>
                </a:solidFill>
                <a:effectLst/>
                <a:latin typeface="Arial Unicode MS"/>
                <a:ea typeface="Fira Code"/>
              </a:rPr>
              <a:t>curDesc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Fira Code"/>
              </a:rPr>
              <a:t>bout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1AEEF"/>
                </a:solidFill>
                <a:effectLst/>
                <a:latin typeface="Arial Unicode MS"/>
                <a:ea typeface="Fira Code"/>
              </a:rPr>
              <a:t>setBlockDataMode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(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C679DD"/>
                </a:solidFill>
                <a:effectLst/>
                <a:latin typeface="Arial Unicode MS"/>
                <a:ea typeface="Fira Code"/>
              </a:rPr>
              <a:t>true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1337B43-40AC-4BCC-97C6-95D3B0832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75" y="3370213"/>
            <a:ext cx="6076950" cy="2308324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59626F"/>
                </a:solidFill>
                <a:effectLst/>
                <a:latin typeface="Arial Unicode MS"/>
                <a:ea typeface="Fira Code"/>
              </a:rPr>
              <a:t>/**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59626F"/>
                </a:solidFill>
                <a:effectLst/>
                <a:latin typeface="Arial Unicode MS"/>
                <a:ea typeface="Fira Code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59626F"/>
                </a:solidFill>
                <a:effectLst/>
                <a:latin typeface="Arial Unicode MS"/>
                <a:ea typeface="Fira Code"/>
              </a:rPr>
              <a:t> * Thread this context is in use by.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59626F"/>
                </a:solidFill>
                <a:effectLst/>
                <a:latin typeface="Arial Unicode MS"/>
                <a:ea typeface="Fira Code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59626F"/>
                </a:solidFill>
                <a:effectLst/>
                <a:latin typeface="Arial Unicode MS"/>
                <a:ea typeface="Fira Code"/>
              </a:rPr>
              <a:t> * As this only works in one thread, we do not need to worry about thread-safety.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59626F"/>
                </a:solidFill>
                <a:effectLst/>
                <a:latin typeface="Arial Unicode MS"/>
                <a:ea typeface="Fira Code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59626F"/>
                </a:solidFill>
                <a:effectLst/>
                <a:latin typeface="Arial Unicode MS"/>
                <a:ea typeface="Fira Code"/>
              </a:rPr>
              <a:t> */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59626F"/>
                </a:solidFill>
                <a:effectLst/>
                <a:latin typeface="Arial Unicode MS"/>
                <a:ea typeface="Fira Code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Arial Unicode MS"/>
                <a:ea typeface="Fira Code"/>
              </a:rPr>
              <a:t>private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E5C17C"/>
                </a:solidFill>
                <a:effectLst/>
                <a:latin typeface="Arial Unicode MS"/>
                <a:ea typeface="Fira Code"/>
              </a:rPr>
              <a:t>Thread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Fira Code"/>
              </a:rPr>
              <a:t>thread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Arial Unicode MS"/>
                <a:ea typeface="Fira Code"/>
              </a:rPr>
              <a:t>public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1AEEF"/>
                </a:solidFill>
                <a:effectLst/>
                <a:latin typeface="Arial Unicode MS"/>
                <a:ea typeface="Fira Code"/>
              </a:rPr>
              <a:t>KryoSerialCallbackContext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E5C17C"/>
                </a:solidFill>
                <a:effectLst/>
                <a:latin typeface="Arial Unicode MS"/>
                <a:ea typeface="Fira Code"/>
              </a:rPr>
              <a:t>Object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Fira Code"/>
              </a:rPr>
              <a:t>obj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E5C17C"/>
                </a:solidFill>
                <a:effectLst/>
                <a:latin typeface="Arial Unicode MS"/>
                <a:ea typeface="Fira Code"/>
              </a:rPr>
              <a:t>FieldSerializer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Fira Code"/>
              </a:rPr>
              <a:t>desc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,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Arial Unicode MS"/>
                <a:ea typeface="Fira Code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Fira Code"/>
              </a:rPr>
              <a:t>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Fira Code"/>
              </a:rPr>
              <a:t>this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Fira Code"/>
              </a:rPr>
              <a:t>obj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Arial Unicode MS"/>
                <a:ea typeface="Fira Code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Fira Code"/>
              </a:rPr>
              <a:t>obj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Fira Code"/>
              </a:rPr>
              <a:t>this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Fira Code"/>
              </a:rPr>
              <a:t>desc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Arial Unicode MS"/>
                <a:ea typeface="Fira Code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Fira Code"/>
              </a:rPr>
              <a:t>desc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Fira Code"/>
              </a:rPr>
              <a:t>this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Fira Code"/>
              </a:rPr>
              <a:t>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Arial Unicode MS"/>
                <a:ea typeface="Fira Code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Fira Code"/>
              </a:rPr>
              <a:t>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Fira Code"/>
              </a:rPr>
              <a:t>this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Arial Unicode MS"/>
                <a:ea typeface="Fira Code"/>
              </a:rPr>
              <a:t>thread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Arial Unicode MS"/>
                <a:ea typeface="Fira Code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E5C17C"/>
                </a:solidFill>
                <a:effectLst/>
                <a:latin typeface="Arial Unicode MS"/>
                <a:ea typeface="Fira Code"/>
              </a:rPr>
              <a:t>Thread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1AEEF"/>
                </a:solidFill>
                <a:effectLst/>
                <a:latin typeface="Arial Unicode MS"/>
                <a:ea typeface="Fira Code"/>
              </a:rPr>
              <a:t>currentThread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();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46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020D8-B344-48E9-BD2D-88A17D91A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自我简介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DFFD9-AC1C-4998-9051-598175408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743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9B2DB-30E3-4CA5-A292-3080B9B3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24</a:t>
            </a:r>
            <a:r>
              <a:rPr lang="zh-CN" altLang="en-US" dirty="0"/>
              <a:t>页</a:t>
            </a:r>
            <a:r>
              <a:rPr lang="en-US" altLang="zh-CN" dirty="0" err="1"/>
              <a:t>putField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5C41B2-FBA0-4586-A586-C2355CFF5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53550" cy="46037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讲一下</a:t>
            </a:r>
            <a:r>
              <a:rPr lang="en-US" altLang="zh-CN" dirty="0" err="1"/>
              <a:t>jdk</a:t>
            </a:r>
            <a:r>
              <a:rPr lang="zh-CN" altLang="en-US" dirty="0"/>
              <a:t>本身的处理方法，</a:t>
            </a:r>
            <a:r>
              <a:rPr lang="en-US" altLang="zh-CN" dirty="0" err="1"/>
              <a:t>PutField</a:t>
            </a:r>
            <a:r>
              <a:rPr lang="zh-CN" altLang="en-US" dirty="0"/>
              <a:t>里包含什么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39EB51D-79B1-48AC-B87B-ADAA5E93F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225" y="2453742"/>
            <a:ext cx="4800600" cy="3970318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Arial Unicode MS"/>
                <a:ea typeface="Fira Code"/>
              </a:rPr>
              <a:t>public static abstract 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Arial Unicode MS"/>
                <a:ea typeface="Fira Code"/>
              </a:rPr>
              <a:t>PutField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{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6B2C0"/>
              </a:solidFill>
              <a:effectLst/>
              <a:latin typeface="Arial Unicode MS"/>
              <a:ea typeface="Fira Co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6B2C0"/>
              </a:solidFill>
              <a:effectLst/>
              <a:latin typeface="Arial Unicode MS"/>
              <a:ea typeface="Fira Code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i="1" dirty="0">
                <a:solidFill>
                  <a:srgbClr val="59626F"/>
                </a:solidFill>
                <a:latin typeface="Arial Unicode MS"/>
                <a:ea typeface="Fira Code"/>
              </a:rPr>
              <a:t>/** class descriptor describing serializable fields */</a:t>
            </a:r>
            <a:br>
              <a:rPr lang="zh-CN" altLang="zh-CN" sz="1200" i="1" dirty="0">
                <a:solidFill>
                  <a:srgbClr val="59626F"/>
                </a:solidFill>
                <a:latin typeface="Arial Unicode MS"/>
                <a:ea typeface="Fira Code"/>
              </a:rPr>
            </a:br>
            <a:r>
              <a:rPr lang="zh-CN" altLang="zh-CN" sz="1200" i="1" dirty="0">
                <a:solidFill>
                  <a:srgbClr val="C679DD"/>
                </a:solidFill>
                <a:latin typeface="Arial Unicode MS"/>
                <a:ea typeface="Fira Code"/>
              </a:rPr>
              <a:t>private final </a:t>
            </a:r>
            <a:r>
              <a:rPr lang="zh-CN" altLang="zh-CN" sz="1200" dirty="0">
                <a:solidFill>
                  <a:srgbClr val="E5C17C"/>
                </a:solidFill>
                <a:latin typeface="Arial Unicode MS"/>
                <a:ea typeface="Fira Code"/>
              </a:rPr>
              <a:t>ObjectStreamClass </a:t>
            </a:r>
            <a:r>
              <a:rPr lang="zh-CN" altLang="zh-CN" sz="1200" dirty="0">
                <a:solidFill>
                  <a:srgbClr val="E06C75"/>
                </a:solidFill>
                <a:latin typeface="Arial Unicode MS"/>
                <a:ea typeface="Fira Code"/>
              </a:rPr>
              <a:t>desc</a:t>
            </a:r>
            <a:r>
              <a:rPr lang="zh-CN" altLang="zh-CN" sz="1200" dirty="0">
                <a:solidFill>
                  <a:srgbClr val="A6B2C0"/>
                </a:solidFill>
                <a:latin typeface="Arial Unicode MS"/>
                <a:ea typeface="Fira Code"/>
              </a:rPr>
              <a:t>;</a:t>
            </a:r>
            <a:br>
              <a:rPr lang="zh-CN" altLang="zh-CN" sz="1200" dirty="0">
                <a:solidFill>
                  <a:srgbClr val="A6B2C0"/>
                </a:solidFill>
                <a:latin typeface="Arial Unicode MS"/>
                <a:ea typeface="Fira Code"/>
              </a:rPr>
            </a:br>
            <a:r>
              <a:rPr lang="zh-CN" altLang="zh-CN" sz="1200" i="1" dirty="0">
                <a:solidFill>
                  <a:srgbClr val="59626F"/>
                </a:solidFill>
                <a:latin typeface="Arial Unicode MS"/>
                <a:ea typeface="Fira Code"/>
              </a:rPr>
              <a:t>/** primitive field values */</a:t>
            </a:r>
            <a:br>
              <a:rPr lang="zh-CN" altLang="zh-CN" sz="1200" i="1" dirty="0">
                <a:solidFill>
                  <a:srgbClr val="59626F"/>
                </a:solidFill>
                <a:latin typeface="Arial Unicode MS"/>
                <a:ea typeface="Fira Code"/>
              </a:rPr>
            </a:br>
            <a:r>
              <a:rPr lang="zh-CN" altLang="zh-CN" sz="1200" i="1" dirty="0">
                <a:solidFill>
                  <a:srgbClr val="C679DD"/>
                </a:solidFill>
                <a:latin typeface="Arial Unicode MS"/>
                <a:ea typeface="Fira Code"/>
              </a:rPr>
              <a:t>private final byte</a:t>
            </a:r>
            <a:r>
              <a:rPr lang="zh-CN" altLang="zh-CN" sz="1200" dirty="0">
                <a:solidFill>
                  <a:srgbClr val="A6B2C0"/>
                </a:solidFill>
                <a:latin typeface="Arial Unicode MS"/>
                <a:ea typeface="Fira Code"/>
              </a:rPr>
              <a:t>[] </a:t>
            </a:r>
            <a:r>
              <a:rPr lang="zh-CN" altLang="zh-CN" sz="1200" dirty="0">
                <a:solidFill>
                  <a:srgbClr val="E06C75"/>
                </a:solidFill>
                <a:latin typeface="Arial Unicode MS"/>
                <a:ea typeface="Fira Code"/>
              </a:rPr>
              <a:t>primVals</a:t>
            </a:r>
            <a:r>
              <a:rPr lang="zh-CN" altLang="zh-CN" sz="1200" dirty="0">
                <a:solidFill>
                  <a:srgbClr val="A6B2C0"/>
                </a:solidFill>
                <a:latin typeface="Arial Unicode MS"/>
                <a:ea typeface="Fira Code"/>
              </a:rPr>
              <a:t>;</a:t>
            </a:r>
            <a:br>
              <a:rPr lang="zh-CN" altLang="zh-CN" sz="1200" dirty="0">
                <a:solidFill>
                  <a:srgbClr val="A6B2C0"/>
                </a:solidFill>
                <a:latin typeface="Arial Unicode MS"/>
                <a:ea typeface="Fira Code"/>
              </a:rPr>
            </a:br>
            <a:r>
              <a:rPr lang="zh-CN" altLang="zh-CN" sz="1200" i="1" dirty="0">
                <a:solidFill>
                  <a:srgbClr val="59626F"/>
                </a:solidFill>
                <a:latin typeface="Arial Unicode MS"/>
                <a:ea typeface="Fira Code"/>
              </a:rPr>
              <a:t>/** object field values */</a:t>
            </a:r>
            <a:br>
              <a:rPr lang="zh-CN" altLang="zh-CN" sz="1200" i="1" dirty="0">
                <a:solidFill>
                  <a:srgbClr val="59626F"/>
                </a:solidFill>
                <a:latin typeface="Arial Unicode MS"/>
                <a:ea typeface="Fira Code"/>
              </a:rPr>
            </a:br>
            <a:r>
              <a:rPr lang="zh-CN" altLang="zh-CN" sz="1200" i="1" dirty="0">
                <a:solidFill>
                  <a:srgbClr val="C679DD"/>
                </a:solidFill>
                <a:latin typeface="Arial Unicode MS"/>
                <a:ea typeface="Fira Code"/>
              </a:rPr>
              <a:t>private final </a:t>
            </a:r>
            <a:r>
              <a:rPr lang="zh-CN" altLang="zh-CN" sz="1200" dirty="0">
                <a:solidFill>
                  <a:srgbClr val="E5C17C"/>
                </a:solidFill>
                <a:latin typeface="Arial Unicode MS"/>
                <a:ea typeface="Fira Code"/>
              </a:rPr>
              <a:t>Object</a:t>
            </a:r>
            <a:r>
              <a:rPr lang="zh-CN" altLang="zh-CN" sz="1200" dirty="0">
                <a:solidFill>
                  <a:srgbClr val="A6B2C0"/>
                </a:solidFill>
                <a:latin typeface="Arial Unicode MS"/>
                <a:ea typeface="Fira Code"/>
              </a:rPr>
              <a:t>[] </a:t>
            </a:r>
            <a:r>
              <a:rPr lang="zh-CN" altLang="zh-CN" sz="1200" dirty="0">
                <a:solidFill>
                  <a:srgbClr val="E06C75"/>
                </a:solidFill>
                <a:latin typeface="Arial Unicode MS"/>
                <a:ea typeface="Fira Code"/>
              </a:rPr>
              <a:t>objVals</a:t>
            </a:r>
            <a:r>
              <a:rPr lang="zh-CN" altLang="zh-CN" sz="1200" dirty="0">
                <a:solidFill>
                  <a:srgbClr val="A6B2C0"/>
                </a:solidFill>
                <a:latin typeface="Arial Unicode MS"/>
                <a:ea typeface="Fira Code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</a:b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59626F"/>
                </a:solidFill>
                <a:effectLst/>
                <a:latin typeface="Arial Unicode MS"/>
                <a:ea typeface="Fira Code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59626F"/>
                </a:solidFill>
                <a:effectLst/>
                <a:latin typeface="Arial Unicode MS"/>
                <a:ea typeface="Fira Code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Arial Unicode MS"/>
                <a:ea typeface="Fira Code"/>
              </a:rPr>
              <a:t>public abstract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1AEEF"/>
                </a:solidFill>
                <a:effectLst/>
                <a:latin typeface="Arial Unicode MS"/>
                <a:ea typeface="Fira Code"/>
              </a:rPr>
              <a:t>put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E5C17C"/>
                </a:solidFill>
                <a:effectLst/>
                <a:latin typeface="Arial Unicode MS"/>
                <a:ea typeface="Fira Code"/>
              </a:rPr>
              <a:t>String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Fira Code"/>
              </a:rPr>
              <a:t>name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,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Arial Unicode MS"/>
                <a:ea typeface="Fira Code"/>
              </a:rPr>
              <a:t>boolean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Fira Code"/>
              </a:rPr>
              <a:t>val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</a:b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59626F"/>
                </a:solidFill>
                <a:effectLst/>
                <a:latin typeface="Arial Unicode MS"/>
                <a:ea typeface="Fira Code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59626F"/>
                </a:solidFill>
                <a:effectLst/>
                <a:latin typeface="Arial Unicode MS"/>
                <a:ea typeface="Fira Code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Arial Unicode MS"/>
                <a:ea typeface="Fira Code"/>
              </a:rPr>
              <a:t>public abstract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1AEEF"/>
                </a:solidFill>
                <a:effectLst/>
                <a:latin typeface="Arial Unicode MS"/>
                <a:ea typeface="Fira Code"/>
              </a:rPr>
              <a:t>put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E5C17C"/>
                </a:solidFill>
                <a:effectLst/>
                <a:latin typeface="Arial Unicode MS"/>
                <a:ea typeface="Fira Code"/>
              </a:rPr>
              <a:t>String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Fira Code"/>
              </a:rPr>
              <a:t>name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,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Arial Unicode MS"/>
                <a:ea typeface="Fira Code"/>
              </a:rPr>
              <a:t>byte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Fira Code"/>
              </a:rPr>
              <a:t>val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);</a:t>
            </a:r>
            <a:endParaRPr lang="en-US" altLang="zh-CN" sz="1200" dirty="0">
              <a:solidFill>
                <a:srgbClr val="A6B2C0"/>
              </a:solidFill>
              <a:latin typeface="Arial Unicode MS"/>
              <a:ea typeface="Fira Co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59626F"/>
                </a:solidFill>
                <a:effectLst/>
                <a:latin typeface="Arial Unicode MS"/>
                <a:ea typeface="Fira Code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59626F"/>
                </a:solidFill>
                <a:effectLst/>
                <a:latin typeface="Arial Unicode MS"/>
                <a:ea typeface="Fira Code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Arial Unicode MS"/>
                <a:ea typeface="Fira Code"/>
              </a:rPr>
              <a:t>public abstract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1AEEF"/>
                </a:solidFill>
                <a:effectLst/>
                <a:latin typeface="Arial Unicode MS"/>
                <a:ea typeface="Fira Code"/>
              </a:rPr>
              <a:t>put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E5C17C"/>
                </a:solidFill>
                <a:effectLst/>
                <a:latin typeface="Arial Unicode MS"/>
                <a:ea typeface="Fira Code"/>
              </a:rPr>
              <a:t>String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Fira Code"/>
              </a:rPr>
              <a:t>name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,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Arial Unicode MS"/>
                <a:ea typeface="Fira Code"/>
              </a:rPr>
              <a:t>char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Fira Code"/>
              </a:rPr>
              <a:t>val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59626F"/>
                </a:solidFill>
                <a:effectLst/>
                <a:latin typeface="Arial Unicode MS"/>
                <a:ea typeface="Fira Code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Arial Unicode MS"/>
                <a:ea typeface="Fira Code"/>
              </a:rPr>
              <a:t>public abstract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1AEEF"/>
                </a:solidFill>
                <a:effectLst/>
                <a:latin typeface="Arial Unicode MS"/>
                <a:ea typeface="Fira Code"/>
              </a:rPr>
              <a:t>put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E5C17C"/>
                </a:solidFill>
                <a:effectLst/>
                <a:latin typeface="Arial Unicode MS"/>
                <a:ea typeface="Fira Code"/>
              </a:rPr>
              <a:t>String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Fira Code"/>
              </a:rPr>
              <a:t>name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,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Arial Unicode MS"/>
                <a:ea typeface="Fira Code"/>
              </a:rPr>
              <a:t>short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Fira Code"/>
              </a:rPr>
              <a:t>val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</a:b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59626F"/>
                </a:solidFill>
                <a:effectLst/>
                <a:latin typeface="Arial Unicode MS"/>
                <a:ea typeface="Fira Code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59626F"/>
                </a:solidFill>
                <a:effectLst/>
                <a:latin typeface="Arial Unicode MS"/>
                <a:ea typeface="Fira Code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Arial Unicode MS"/>
                <a:ea typeface="Fira Code"/>
              </a:rPr>
              <a:t>public abstract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1AEEF"/>
                </a:solidFill>
                <a:effectLst/>
                <a:latin typeface="Arial Unicode MS"/>
                <a:ea typeface="Fira Code"/>
              </a:rPr>
              <a:t>put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E5C17C"/>
                </a:solidFill>
                <a:effectLst/>
                <a:latin typeface="Arial Unicode MS"/>
                <a:ea typeface="Fira Code"/>
              </a:rPr>
              <a:t>String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Fira Code"/>
              </a:rPr>
              <a:t>name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,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C679DD"/>
                </a:solidFill>
                <a:effectLst/>
                <a:latin typeface="Arial Unicode MS"/>
                <a:ea typeface="Fira Code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  <a:ea typeface="Fira Code"/>
              </a:rPr>
              <a:t>val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);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6B2C0"/>
              </a:solidFill>
              <a:effectLst/>
              <a:latin typeface="Arial Unicode MS"/>
              <a:ea typeface="Fira Co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6B2C0"/>
                </a:solidFill>
                <a:effectLst/>
                <a:latin typeface="Arial Unicode MS"/>
                <a:ea typeface="Fira Code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59626F"/>
                </a:solidFill>
                <a:effectLst/>
                <a:latin typeface="Arial Unicode MS"/>
                <a:ea typeface="Fira Code"/>
              </a:rPr>
              <a:t>/**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62BFD38-4536-450B-B61A-7D9964BF2FD0}"/>
              </a:ext>
            </a:extLst>
          </p:cNvPr>
          <p:cNvSpPr txBox="1">
            <a:spLocks/>
          </p:cNvSpPr>
          <p:nvPr/>
        </p:nvSpPr>
        <p:spPr>
          <a:xfrm>
            <a:off x="6353176" y="2453742"/>
            <a:ext cx="5071907" cy="3494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思考</a:t>
            </a:r>
            <a:endParaRPr lang="en-US" altLang="zh-CN" dirty="0"/>
          </a:p>
          <a:p>
            <a:r>
              <a:rPr lang="zh-CN" altLang="en-US" dirty="0"/>
              <a:t>原理就是把按照</a:t>
            </a:r>
            <a:r>
              <a:rPr lang="en-US" altLang="zh-CN" dirty="0" err="1"/>
              <a:t>PutField</a:t>
            </a:r>
            <a:r>
              <a:rPr lang="zh-CN" altLang="en-US" dirty="0"/>
              <a:t>里的值写出</a:t>
            </a:r>
            <a:r>
              <a:rPr lang="en-US" altLang="zh-CN" dirty="0"/>
              <a:t>field</a:t>
            </a:r>
          </a:p>
          <a:p>
            <a:endParaRPr lang="en-US" altLang="zh-CN" dirty="0"/>
          </a:p>
          <a:p>
            <a:r>
              <a:rPr lang="zh-CN" altLang="en-US" dirty="0"/>
              <a:t>如何实现？</a:t>
            </a:r>
            <a:endParaRPr lang="en-US" altLang="zh-CN" dirty="0"/>
          </a:p>
          <a:p>
            <a:r>
              <a:rPr lang="zh-CN" altLang="en-US" dirty="0"/>
              <a:t>考虑兼容接口，充分利用性能</a:t>
            </a:r>
          </a:p>
        </p:txBody>
      </p:sp>
    </p:spTree>
    <p:extLst>
      <p:ext uri="{BB962C8B-B14F-4D97-AF65-F5344CB8AC3E}">
        <p14:creationId xmlns:p14="http://schemas.microsoft.com/office/powerpoint/2010/main" val="92703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FBD6E-F708-43FB-AB91-17CF24FCA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25</a:t>
            </a:r>
            <a:r>
              <a:rPr lang="zh-CN" altLang="en-US" dirty="0"/>
              <a:t>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865A97-B18C-412A-A451-044C8DB0F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结合原有接口</a:t>
            </a:r>
            <a:r>
              <a:rPr lang="en-US" altLang="zh-CN" dirty="0" err="1"/>
              <a:t>field.write</a:t>
            </a:r>
            <a:r>
              <a:rPr lang="en-US" altLang="zh-CN" dirty="0"/>
              <a:t>(output, object)</a:t>
            </a:r>
            <a:r>
              <a:rPr lang="zh-CN" altLang="en-US" dirty="0"/>
              <a:t>来讲为什么使用</a:t>
            </a:r>
            <a:r>
              <a:rPr lang="en-US" altLang="zh-CN" dirty="0"/>
              <a:t>unsafe</a:t>
            </a:r>
            <a:r>
              <a:rPr lang="zh-CN" altLang="en-US" dirty="0"/>
              <a:t>，为什么要</a:t>
            </a:r>
            <a:r>
              <a:rPr lang="en-US" altLang="zh-CN" dirty="0"/>
              <a:t>new </a:t>
            </a:r>
            <a:r>
              <a:rPr lang="zh-CN" altLang="en-US" dirty="0"/>
              <a:t>一个对象。 贴代码，</a:t>
            </a:r>
            <a:r>
              <a:rPr lang="en-US" altLang="zh-CN" dirty="0"/>
              <a:t>put()</a:t>
            </a:r>
            <a:r>
              <a:rPr lang="zh-CN" altLang="en-US" dirty="0"/>
              <a:t>使用</a:t>
            </a:r>
            <a:r>
              <a:rPr lang="en-US" altLang="zh-CN" dirty="0"/>
              <a:t>unsafe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3137D6-B030-4C26-82A3-316BC4A0F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13" y="3429000"/>
            <a:ext cx="10076941" cy="256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73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1D5C3-6B3D-4D20-A28F-08853A650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FA200-BD4F-4995-8CAA-522F7D4BB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工作成果</a:t>
            </a:r>
            <a:endParaRPr lang="en-US" altLang="zh-CN" dirty="0"/>
          </a:p>
          <a:p>
            <a:r>
              <a:rPr lang="zh-CN" altLang="en-US" dirty="0"/>
              <a:t>任务背景</a:t>
            </a:r>
            <a:endParaRPr lang="en-US" altLang="zh-CN" dirty="0"/>
          </a:p>
          <a:p>
            <a:r>
              <a:rPr lang="zh-CN" altLang="en-US" dirty="0"/>
              <a:t>工作历程</a:t>
            </a:r>
            <a:endParaRPr lang="en-US" altLang="zh-CN" dirty="0"/>
          </a:p>
          <a:p>
            <a:r>
              <a:rPr lang="zh-CN" altLang="en-US" dirty="0"/>
              <a:t>近期目标和未来设想</a:t>
            </a:r>
            <a:endParaRPr lang="en-US" altLang="zh-CN" dirty="0"/>
          </a:p>
          <a:p>
            <a:r>
              <a:rPr lang="zh-CN" altLang="en-US" dirty="0"/>
              <a:t>心得体会</a:t>
            </a:r>
          </a:p>
        </p:txBody>
      </p:sp>
    </p:spTree>
    <p:extLst>
      <p:ext uri="{BB962C8B-B14F-4D97-AF65-F5344CB8AC3E}">
        <p14:creationId xmlns:p14="http://schemas.microsoft.com/office/powerpoint/2010/main" val="4226228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ED54D-C376-49E4-A3FA-8E73E8C9E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工作成果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B8DCF4-0AFD-476D-92B8-85E1F492E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输出代码</a:t>
            </a:r>
            <a:r>
              <a:rPr lang="en-US" altLang="zh-CN" dirty="0"/>
              <a:t>2K+</a:t>
            </a:r>
          </a:p>
          <a:p>
            <a:r>
              <a:rPr lang="zh-CN" altLang="en-US" dirty="0"/>
              <a:t>输出文档</a:t>
            </a:r>
            <a:r>
              <a:rPr lang="en-US" altLang="zh-CN" dirty="0"/>
              <a:t>3</a:t>
            </a:r>
            <a:r>
              <a:rPr lang="zh-CN" altLang="en-US" dirty="0"/>
              <a:t>篇</a:t>
            </a:r>
            <a:endParaRPr lang="en-US" altLang="zh-CN" dirty="0"/>
          </a:p>
          <a:p>
            <a:r>
              <a:rPr lang="en-US" altLang="zh-CN" dirty="0"/>
              <a:t>Max-</a:t>
            </a:r>
            <a:r>
              <a:rPr lang="en-US" altLang="zh-CN" dirty="0" err="1"/>
              <a:t>Jops</a:t>
            </a:r>
            <a:r>
              <a:rPr lang="en-US" altLang="zh-CN" dirty="0"/>
              <a:t> </a:t>
            </a:r>
            <a:r>
              <a:rPr lang="zh-CN" altLang="en-US" dirty="0"/>
              <a:t>提升 </a:t>
            </a:r>
            <a:r>
              <a:rPr lang="en-US" altLang="zh-CN" dirty="0"/>
              <a:t>15%</a:t>
            </a:r>
            <a:r>
              <a:rPr lang="zh-CN" altLang="en-US" dirty="0"/>
              <a:t>，</a:t>
            </a:r>
            <a:r>
              <a:rPr lang="en-US" altLang="zh-CN" dirty="0" err="1"/>
              <a:t>Critial-Jops</a:t>
            </a:r>
            <a:r>
              <a:rPr lang="en-US" altLang="zh-CN" dirty="0"/>
              <a:t> </a:t>
            </a:r>
            <a:r>
              <a:rPr lang="zh-CN" altLang="en-US" dirty="0"/>
              <a:t>提升 </a:t>
            </a:r>
            <a:r>
              <a:rPr lang="en-US" altLang="zh-CN" dirty="0"/>
              <a:t>30%</a:t>
            </a:r>
            <a:r>
              <a:rPr lang="zh-CN" altLang="en-US" dirty="0"/>
              <a:t>（附表格）</a:t>
            </a:r>
          </a:p>
        </p:txBody>
      </p:sp>
    </p:spTree>
    <p:extLst>
      <p:ext uri="{BB962C8B-B14F-4D97-AF65-F5344CB8AC3E}">
        <p14:creationId xmlns:p14="http://schemas.microsoft.com/office/powerpoint/2010/main" val="3014523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88258-E631-4034-AC22-53A7A4C5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3F40F-6E98-465B-9699-61FB355F7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Jdk</a:t>
            </a:r>
            <a:r>
              <a:rPr lang="zh-CN" altLang="en-US" dirty="0"/>
              <a:t>自带序列化性能太差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序列化方法有很多</a:t>
            </a:r>
            <a:endParaRPr lang="en-US" altLang="zh-CN" dirty="0"/>
          </a:p>
          <a:p>
            <a:r>
              <a:rPr lang="zh-CN" altLang="en-US" dirty="0"/>
              <a:t>目标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从其他序列化方法中找出可以提升性能的点，应用于</a:t>
            </a:r>
            <a:r>
              <a:rPr lang="en-US" altLang="zh-CN" dirty="0" err="1"/>
              <a:t>HuaweiJDK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兼容性，使用</a:t>
            </a:r>
            <a:r>
              <a:rPr lang="en-US" altLang="zh-CN" dirty="0" err="1"/>
              <a:t>jdk</a:t>
            </a:r>
            <a:r>
              <a:rPr lang="zh-CN" altLang="en-US" dirty="0"/>
              <a:t>序列化方法的代码不需要修改，可以通过</a:t>
            </a:r>
            <a:r>
              <a:rPr lang="en-US" altLang="zh-CN" dirty="0"/>
              <a:t>-</a:t>
            </a:r>
            <a:r>
              <a:rPr lang="en-US" altLang="zh-CN" dirty="0" err="1"/>
              <a:t>DnewMethod</a:t>
            </a:r>
            <a:r>
              <a:rPr lang="en-US" altLang="zh-CN" dirty="0"/>
              <a:t>=true</a:t>
            </a:r>
            <a:r>
              <a:rPr lang="zh-CN" altLang="en-US" dirty="0"/>
              <a:t>使用新的方法提高性能</a:t>
            </a:r>
            <a:endParaRPr lang="en-US" altLang="zh-CN" dirty="0"/>
          </a:p>
          <a:p>
            <a:r>
              <a:rPr lang="zh-CN" altLang="en-US" dirty="0"/>
              <a:t>测试工具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SPECjbb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8734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A3336-E54E-4084-A36E-157EBB23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工作历程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6291EA-135F-411B-B6A4-7CDA6C833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前期调研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Kryo</a:t>
            </a:r>
            <a:r>
              <a:rPr lang="zh-CN" altLang="en-US" dirty="0"/>
              <a:t>序列化方法，成功运行</a:t>
            </a:r>
            <a:r>
              <a:rPr lang="en-US" altLang="zh-CN" dirty="0" err="1"/>
              <a:t>SPECjbb</a:t>
            </a:r>
            <a:endParaRPr lang="en-US" altLang="zh-CN" dirty="0"/>
          </a:p>
          <a:p>
            <a:r>
              <a:rPr lang="zh-CN" altLang="en-US" dirty="0"/>
              <a:t>解决各种兼容性问题，实现通过参数选择</a:t>
            </a:r>
            <a:r>
              <a:rPr lang="en-US" altLang="zh-CN" dirty="0" err="1"/>
              <a:t>Kryo</a:t>
            </a:r>
            <a:r>
              <a:rPr lang="zh-CN" altLang="en-US" dirty="0"/>
              <a:t>方法和</a:t>
            </a:r>
            <a:r>
              <a:rPr lang="en-US" altLang="zh-CN" dirty="0" err="1"/>
              <a:t>jdk</a:t>
            </a:r>
            <a:r>
              <a:rPr lang="zh-CN" altLang="en-US" dirty="0"/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355443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C9A7F-6AA3-421C-83C4-12425D9AD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前期调研：序列化方法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34899D-485D-489E-901C-573FA2010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把之前报告时候的</a:t>
            </a:r>
            <a:r>
              <a:rPr lang="en-US" altLang="zh-CN" dirty="0"/>
              <a:t>ppt</a:t>
            </a:r>
            <a:r>
              <a:rPr lang="zh-CN" altLang="en-US" dirty="0"/>
              <a:t>用上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402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D5787-ED96-40A8-9190-81E7515AF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前期调研：</a:t>
            </a:r>
            <a:r>
              <a:rPr lang="en-US" altLang="zh-CN" dirty="0" err="1"/>
              <a:t>jdk</a:t>
            </a:r>
            <a:r>
              <a:rPr lang="zh-CN" altLang="en-US" dirty="0"/>
              <a:t>序列化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42A141-C5C2-4989-9490-22C9D4A19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基本逻辑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为什么生成文件大？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为什么速度慢？</a:t>
            </a:r>
          </a:p>
        </p:txBody>
      </p:sp>
    </p:spTree>
    <p:extLst>
      <p:ext uri="{BB962C8B-B14F-4D97-AF65-F5344CB8AC3E}">
        <p14:creationId xmlns:p14="http://schemas.microsoft.com/office/powerpoint/2010/main" val="1611372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BAC46-1908-4815-ACC6-352C03F9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前期调研</a:t>
            </a:r>
            <a:r>
              <a:rPr lang="en-US" altLang="zh-CN" dirty="0"/>
              <a:t>:</a:t>
            </a:r>
            <a:r>
              <a:rPr lang="en-US" altLang="zh-CN" dirty="0" err="1"/>
              <a:t>Kryo</a:t>
            </a:r>
            <a:r>
              <a:rPr lang="en-US" altLang="zh-CN" dirty="0"/>
              <a:t>(</a:t>
            </a:r>
            <a:r>
              <a:rPr lang="zh-CN" altLang="en-US" dirty="0"/>
              <a:t>最重要是优势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DF8682-DE34-4C6E-B959-3726B8389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通过</a:t>
            </a:r>
            <a:r>
              <a:rPr lang="en-US" altLang="zh-CN" dirty="0"/>
              <a:t>Registration</a:t>
            </a:r>
            <a:r>
              <a:rPr lang="zh-CN" altLang="en-US" dirty="0"/>
              <a:t>讲主要逻辑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如何减小序列化结果文件大小？</a:t>
            </a:r>
            <a:endParaRPr lang="en-US" altLang="zh-CN" dirty="0"/>
          </a:p>
          <a:p>
            <a:pPr lvl="1"/>
            <a:r>
              <a:rPr lang="zh-CN" altLang="en-US" dirty="0"/>
              <a:t>注册机制，用数字代替类名</a:t>
            </a:r>
            <a:endParaRPr lang="en-US" altLang="zh-CN" dirty="0"/>
          </a:p>
          <a:p>
            <a:pPr lvl="1"/>
            <a:r>
              <a:rPr lang="zh-CN" altLang="en-US" dirty="0"/>
              <a:t>变长编码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如何加快序列化速度？</a:t>
            </a:r>
            <a:endParaRPr lang="en-US" altLang="zh-CN" dirty="0"/>
          </a:p>
          <a:p>
            <a:pPr lvl="1"/>
            <a:r>
              <a:rPr lang="zh-CN" altLang="en-US" dirty="0"/>
              <a:t>缓存</a:t>
            </a:r>
            <a:r>
              <a:rPr lang="en-US" altLang="zh-CN" dirty="0"/>
              <a:t>Field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ReflectASM</a:t>
            </a:r>
            <a:r>
              <a:rPr lang="zh-CN" altLang="en-US" dirty="0"/>
              <a:t>高性能反射包创建对象</a:t>
            </a:r>
            <a:endParaRPr lang="en-US" altLang="zh-CN" dirty="0"/>
          </a:p>
          <a:p>
            <a:pPr lvl="1"/>
            <a:r>
              <a:rPr lang="zh-CN" altLang="en-US" dirty="0"/>
              <a:t>提供</a:t>
            </a:r>
            <a:r>
              <a:rPr lang="en-US" altLang="zh-CN" dirty="0" err="1"/>
              <a:t>ReflectASM</a:t>
            </a:r>
            <a:r>
              <a:rPr lang="en-US" altLang="zh-CN" dirty="0"/>
              <a:t>, Unsafe </a:t>
            </a:r>
            <a:r>
              <a:rPr lang="zh-CN" altLang="en-US" dirty="0"/>
              <a:t>方式</a:t>
            </a:r>
            <a:r>
              <a:rPr lang="en-US" altLang="zh-CN" dirty="0" err="1"/>
              <a:t>getField</a:t>
            </a:r>
            <a:r>
              <a:rPr lang="en-US" altLang="zh-CN" dirty="0"/>
              <a:t>, </a:t>
            </a:r>
            <a:r>
              <a:rPr lang="en-US" altLang="zh-CN" dirty="0" err="1"/>
              <a:t>setField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9305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931</Words>
  <Application>Microsoft Office PowerPoint</Application>
  <PresentationFormat>宽屏</PresentationFormat>
  <Paragraphs>123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Arial Unicode MS</vt:lpstr>
      <vt:lpstr>等线</vt:lpstr>
      <vt:lpstr>等线 Light</vt:lpstr>
      <vt:lpstr>Arial</vt:lpstr>
      <vt:lpstr>Wingdings</vt:lpstr>
      <vt:lpstr>Office 主题​​</vt:lpstr>
      <vt:lpstr>实习生答辩</vt:lpstr>
      <vt:lpstr>自我简介</vt:lpstr>
      <vt:lpstr>目录</vt:lpstr>
      <vt:lpstr>工作成果</vt:lpstr>
      <vt:lpstr>任务背景</vt:lpstr>
      <vt:lpstr>工作历程</vt:lpstr>
      <vt:lpstr>前期调研：序列化方法</vt:lpstr>
      <vt:lpstr>前期调研：jdk序列化</vt:lpstr>
      <vt:lpstr>前期调研:Kryo(最重要是优势)</vt:lpstr>
      <vt:lpstr>前期调研:Kryo</vt:lpstr>
      <vt:lpstr>前期调研:Skyway</vt:lpstr>
      <vt:lpstr>使用Kryo运行SPECjbb（重点是如何排查解决问题）</vt:lpstr>
      <vt:lpstr>处理兼容性问题</vt:lpstr>
      <vt:lpstr>PowerPoint 演示文稿</vt:lpstr>
      <vt:lpstr>第8页，和喜洋商量</vt:lpstr>
      <vt:lpstr>第16,17页缩减为1页</vt:lpstr>
      <vt:lpstr>第19页</vt:lpstr>
      <vt:lpstr>处理抽象类部分移到20页</vt:lpstr>
      <vt:lpstr>23页之后增加KryoSerialCallbackContext的设计</vt:lpstr>
      <vt:lpstr>24页putField</vt:lpstr>
      <vt:lpstr>25页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Jiaming Ai</dc:creator>
  <cp:lastModifiedBy>Jiaming Ai</cp:lastModifiedBy>
  <cp:revision>68</cp:revision>
  <dcterms:created xsi:type="dcterms:W3CDTF">2019-08-13T14:51:48Z</dcterms:created>
  <dcterms:modified xsi:type="dcterms:W3CDTF">2019-08-21T17:17:11Z</dcterms:modified>
</cp:coreProperties>
</file>