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5BB"/>
    <a:srgbClr val="89C064"/>
    <a:srgbClr val="FC6E04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4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dPt>
            <c:idx val="2"/>
            <c:bubble3D val="0"/>
            <c:spPr>
              <a:solidFill>
                <a:srgbClr val="89C064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zh-TW" altLang="en-US" sz="1400" dirty="0" smtClean="0">
                        <a:solidFill>
                          <a:srgbClr val="FFFF00"/>
                        </a:solidFill>
                        <a:latin typeface="Microsoft YaHei" pitchFamily="34" charset="-122"/>
                        <a:ea typeface="Microsoft YaHei" pitchFamily="34" charset="-122"/>
                      </a:rPr>
                      <a:t>保險</a:t>
                    </a:r>
                    <a:r>
                      <a:rPr lang="en-US" altLang="zh-TW" sz="1400" dirty="0" smtClean="0">
                        <a:solidFill>
                          <a:srgbClr val="FFFF00"/>
                        </a:solidFill>
                        <a:latin typeface="Microsoft YaHei" pitchFamily="34" charset="-122"/>
                        <a:ea typeface="Microsoft YaHei" pitchFamily="34" charset="-122"/>
                      </a:rPr>
                      <a:t> </a:t>
                    </a:r>
                    <a:r>
                      <a:rPr lang="en-US" altLang="zh-TW" sz="1400" dirty="0">
                        <a:solidFill>
                          <a:srgbClr val="FFFF00"/>
                        </a:solidFill>
                        <a:latin typeface="Microsoft YaHei" pitchFamily="34" charset="-122"/>
                        <a:ea typeface="Microsoft YaHei" pitchFamily="34" charset="-122"/>
                      </a:rPr>
                      <a:t>10%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20765255377701597"/>
                  <c:y val="1.8416000919593081E-2"/>
                </c:manualLayout>
              </c:layout>
              <c:tx>
                <c:rich>
                  <a:bodyPr/>
                  <a:lstStyle/>
                  <a:p>
                    <a:pPr algn="ctr" rtl="0">
                      <a:defRPr lang="zh-TW" altLang="en-US" sz="1200" b="0" i="0" u="none" strike="noStrike" kern="1200" baseline="0">
                        <a:solidFill>
                          <a:srgbClr val="FFFF00"/>
                        </a:solidFill>
                        <a:latin typeface="Microsoft YaHei" pitchFamily="34" charset="-122"/>
                        <a:ea typeface="Microsoft YaHei" pitchFamily="34" charset="-122"/>
                        <a:cs typeface="+mn-cs"/>
                      </a:defRPr>
                    </a:pPr>
                    <a:r>
                      <a:rPr lang="zh-TW" altLang="en-US" sz="1400" dirty="0"/>
                      <a:t>現金</a:t>
                    </a:r>
                    <a:r>
                      <a:rPr lang="zh-TW" altLang="en-US" sz="1400" dirty="0" smtClean="0"/>
                      <a:t>存量</a:t>
                    </a:r>
                    <a:r>
                      <a:rPr lang="en-US" altLang="zh-TW" sz="1400" dirty="0" smtClean="0"/>
                      <a:t> </a:t>
                    </a:r>
                    <a:r>
                      <a:rPr lang="en-US" altLang="zh-TW" sz="1400" dirty="0"/>
                      <a:t>25%</a:t>
                    </a:r>
                    <a:endParaRPr lang="zh-TW" altLang="en-US" sz="1400" dirty="0"/>
                  </a:p>
                </c:rich>
              </c:tx>
              <c:spPr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21314075279646255"/>
                  <c:y val="-0.20709839645956665"/>
                </c:manualLayout>
              </c:layout>
              <c:tx>
                <c:rich>
                  <a:bodyPr/>
                  <a:lstStyle/>
                  <a:p>
                    <a:pPr algn="ctr" rtl="0">
                      <a:defRPr lang="zh-TW" altLang="en-US" sz="1200" b="0" i="0" u="none" strike="noStrike" kern="1200" baseline="0">
                        <a:solidFill>
                          <a:srgbClr val="FFFF00"/>
                        </a:solidFill>
                        <a:latin typeface="Microsoft YaHei" pitchFamily="34" charset="-122"/>
                        <a:ea typeface="Microsoft YaHei" pitchFamily="34" charset="-122"/>
                        <a:cs typeface="+mn-cs"/>
                      </a:defRPr>
                    </a:pPr>
                    <a:r>
                      <a:rPr lang="zh-TW" altLang="en-US" sz="1400" dirty="0" smtClean="0">
                        <a:solidFill>
                          <a:srgbClr val="FFFF00"/>
                        </a:solidFill>
                      </a:rPr>
                      <a:t>超級</a:t>
                    </a:r>
                    <a:r>
                      <a:rPr lang="zh-TW" altLang="en-US" sz="1400" dirty="0">
                        <a:solidFill>
                          <a:srgbClr val="FFFF00"/>
                        </a:solidFill>
                      </a:rPr>
                      <a:t>數字力投資</a:t>
                    </a:r>
                    <a:r>
                      <a:rPr lang="zh-TW" altLang="en-US" sz="1400" dirty="0" smtClean="0">
                        <a:solidFill>
                          <a:srgbClr val="FFFF00"/>
                        </a:solidFill>
                      </a:rPr>
                      <a:t>法</a:t>
                    </a:r>
                    <a:r>
                      <a:rPr lang="en-US" altLang="zh-TW" sz="1400" dirty="0" smtClean="0">
                        <a:solidFill>
                          <a:srgbClr val="FFFF00"/>
                        </a:solidFill>
                      </a:rPr>
                      <a:t> </a:t>
                    </a:r>
                    <a:r>
                      <a:rPr lang="en-US" altLang="zh-TW" sz="1400" dirty="0">
                        <a:solidFill>
                          <a:srgbClr val="FFFF00"/>
                        </a:solidFill>
                      </a:rPr>
                      <a:t>50%</a:t>
                    </a:r>
                    <a:endParaRPr lang="zh-TW" altLang="en-US" sz="1400" dirty="0">
                      <a:solidFill>
                        <a:srgbClr val="FFFF00"/>
                      </a:solidFill>
                    </a:endParaRPr>
                  </a:p>
                </c:rich>
              </c:tx>
              <c:spPr>
                <a:effectLst>
                  <a:glow rad="673100">
                    <a:schemeClr val="accent1">
                      <a:satMod val="175000"/>
                      <a:alpha val="40000"/>
                    </a:schemeClr>
                  </a:glow>
                </a:effectLst>
              </c:spPr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pPr algn="ctr" rtl="0">
                      <a:defRPr lang="zh-TW" altLang="en-US" sz="1200" b="0" i="0" u="none" strike="noStrike" kern="1200" baseline="0">
                        <a:solidFill>
                          <a:srgbClr val="FFFF00"/>
                        </a:solidFill>
                        <a:latin typeface="Microsoft YaHei" pitchFamily="34" charset="-122"/>
                        <a:ea typeface="Microsoft YaHei" pitchFamily="34" charset="-122"/>
                        <a:cs typeface="+mn-cs"/>
                      </a:defRPr>
                    </a:pPr>
                    <a:r>
                      <a:rPr lang="zh-TW" altLang="en-US" sz="1400"/>
                      <a:t>隨便</a:t>
                    </a:r>
                    <a:r>
                      <a:rPr lang="zh-TW" altLang="en-US" sz="1400" smtClean="0"/>
                      <a:t>投</a:t>
                    </a:r>
                    <a:r>
                      <a:rPr lang="en-US" altLang="zh-TW" sz="1400" smtClean="0"/>
                      <a:t> </a:t>
                    </a:r>
                    <a:r>
                      <a:rPr lang="en-US" altLang="zh-TW" sz="1400"/>
                      <a:t>15%</a:t>
                    </a:r>
                  </a:p>
                </c:rich>
              </c:tx>
              <c:spPr/>
              <c:showLegendKey val="0"/>
              <c:showVal val="1"/>
              <c:showCatName val="1"/>
              <c:showSerName val="0"/>
              <c:showPercent val="0"/>
              <c:showBubbleSize val="0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工作表1!$A$2:$A$5</c:f>
              <c:strCache>
                <c:ptCount val="4"/>
                <c:pt idx="0">
                  <c:v>保險</c:v>
                </c:pt>
                <c:pt idx="1">
                  <c:v>現金存量</c:v>
                </c:pt>
                <c:pt idx="2">
                  <c:v>超級數字力投資法</c:v>
                </c:pt>
                <c:pt idx="3">
                  <c:v>隨便投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0.1</c:v>
                </c:pt>
                <c:pt idx="1">
                  <c:v>0.25</c:v>
                </c:pt>
                <c:pt idx="2">
                  <c:v>0.5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36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4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6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9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57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37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5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8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2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90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61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73DD-9FF6-4DD3-B597-2826BDFFF42A}" type="datetimeFigureOut">
              <a:rPr lang="zh-TW" altLang="en-US" smtClean="0"/>
              <a:t>12/21/2017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A51C-F8D2-41E4-B85B-DD943D13A7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0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750"/>
            <a:ext cx="9141768" cy="5708650"/>
          </a:xfrm>
        </p:spPr>
      </p:pic>
    </p:spTree>
    <p:extLst>
      <p:ext uri="{BB962C8B-B14F-4D97-AF65-F5344CB8AC3E}">
        <p14:creationId xmlns:p14="http://schemas.microsoft.com/office/powerpoint/2010/main" val="383323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8EA05A00-920E-4FA4-B498-E7CF5913B5B7}"/>
              </a:ext>
            </a:extLst>
          </p:cNvPr>
          <p:cNvSpPr txBox="1"/>
          <p:nvPr/>
        </p:nvSpPr>
        <p:spPr>
          <a:xfrm>
            <a:off x="7311540" y="2213136"/>
            <a:ext cx="1480035" cy="30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jf金萱鮮摘2.1" panose="020B0600000000000000" pitchFamily="34" charset="-120"/>
                <a:ea typeface="jf金萱鮮摘2.1" panose="020B0600000000000000" pitchFamily="34" charset="-120"/>
              </a:rPr>
              <a:t>&gt; 0</a:t>
            </a:r>
            <a:endParaRPr lang="zh-TW" altLang="en-US" sz="1400" dirty="0">
              <a:latin typeface="jf金萱鮮摘2.1" panose="020B0600000000000000" pitchFamily="34" charset="-120"/>
              <a:ea typeface="jf金萱鮮摘2.1" panose="020B0600000000000000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05663" y="914400"/>
            <a:ext cx="6172956" cy="5430813"/>
            <a:chOff x="1705663" y="914400"/>
            <a:chExt cx="6172956" cy="5430813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AEF150E1-1B75-4F5F-B8DC-852E4BDB4639}"/>
                </a:ext>
              </a:extLst>
            </p:cNvPr>
            <p:cNvSpPr/>
            <p:nvPr/>
          </p:nvSpPr>
          <p:spPr>
            <a:xfrm>
              <a:off x="3184822" y="914400"/>
              <a:ext cx="2320199" cy="246885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D3672962-6AE9-4BF4-9568-9E57E9714828}"/>
                </a:ext>
              </a:extLst>
            </p:cNvPr>
            <p:cNvSpPr/>
            <p:nvPr/>
          </p:nvSpPr>
          <p:spPr>
            <a:xfrm>
              <a:off x="6525867" y="2023300"/>
              <a:ext cx="1352752" cy="195513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="" xmlns:a16="http://schemas.microsoft.com/office/drawing/2014/main" id="{3639FF09-C7D2-4629-9403-C2032F466310}"/>
                </a:ext>
              </a:extLst>
            </p:cNvPr>
            <p:cNvGrpSpPr/>
            <p:nvPr/>
          </p:nvGrpSpPr>
          <p:grpSpPr>
            <a:xfrm>
              <a:off x="2256283" y="3546485"/>
              <a:ext cx="4177275" cy="2296076"/>
              <a:chOff x="2063931" y="3680537"/>
              <a:chExt cx="4153989" cy="2299063"/>
            </a:xfrm>
          </p:grpSpPr>
          <p:sp>
            <p:nvSpPr>
              <p:cNvPr id="5" name="矩形 4">
                <a:extLst>
                  <a:ext uri="{FF2B5EF4-FFF2-40B4-BE49-F238E27FC236}">
                    <a16:creationId xmlns="" xmlns:a16="http://schemas.microsoft.com/office/drawing/2014/main" id="{683912CA-9107-4856-AA6C-3AF90E4260BF}"/>
                  </a:ext>
                </a:extLst>
              </p:cNvPr>
              <p:cNvSpPr/>
              <p:nvPr/>
            </p:nvSpPr>
            <p:spPr>
              <a:xfrm>
                <a:off x="2063931" y="3680537"/>
                <a:ext cx="4153989" cy="229906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="" xmlns:a16="http://schemas.microsoft.com/office/drawing/2014/main" id="{5D71211F-8FC9-45CD-9EEE-0A88A9B86972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4140926" y="3680537"/>
                <a:ext cx="0" cy="2299063"/>
              </a:xfrm>
              <a:prstGeom prst="lin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="" xmlns:a16="http://schemas.microsoft.com/office/drawing/2014/main" id="{61419164-2516-4827-BC36-BE05ED481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926" y="4413499"/>
                <a:ext cx="2076994" cy="0"/>
              </a:xfrm>
              <a:prstGeom prst="line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" name="群組 17">
              <a:extLst>
                <a:ext uri="{FF2B5EF4-FFF2-40B4-BE49-F238E27FC236}">
                  <a16:creationId xmlns="" xmlns:a16="http://schemas.microsoft.com/office/drawing/2014/main" id="{4283AF24-96D9-4A86-A740-9AE3C94802AD}"/>
                </a:ext>
              </a:extLst>
            </p:cNvPr>
            <p:cNvGrpSpPr/>
            <p:nvPr/>
          </p:nvGrpSpPr>
          <p:grpSpPr>
            <a:xfrm>
              <a:off x="3263635" y="960940"/>
              <a:ext cx="303378" cy="368852"/>
              <a:chOff x="3166074" y="1423119"/>
              <a:chExt cx="301687" cy="369332"/>
            </a:xfrm>
          </p:grpSpPr>
          <p:sp>
            <p:nvSpPr>
              <p:cNvPr id="12" name="橢圓 11">
                <a:extLst>
                  <a:ext uri="{FF2B5EF4-FFF2-40B4-BE49-F238E27FC236}">
                    <a16:creationId xmlns="" xmlns:a16="http://schemas.microsoft.com/office/drawing/2014/main" id="{B38313B1-5311-4577-8FD0-35FE927D01C7}"/>
                  </a:ext>
                </a:extLst>
              </p:cNvPr>
              <p:cNvSpPr/>
              <p:nvPr/>
            </p:nvSpPr>
            <p:spPr>
              <a:xfrm>
                <a:off x="3166074" y="1449978"/>
                <a:ext cx="301687" cy="2950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="" xmlns:a16="http://schemas.microsoft.com/office/drawing/2014/main" id="{A24F26CD-4716-47F2-9BBD-93B009E79647}"/>
                  </a:ext>
                </a:extLst>
              </p:cNvPr>
              <p:cNvSpPr txBox="1"/>
              <p:nvPr/>
            </p:nvSpPr>
            <p:spPr>
              <a:xfrm>
                <a:off x="3166075" y="14231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$</a:t>
                </a:r>
                <a:endParaRPr lang="zh-TW" altLang="en-US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="" xmlns:a16="http://schemas.microsoft.com/office/drawing/2014/main" id="{50570C71-A99C-4B56-B27B-F48EDFD630FE}"/>
                </a:ext>
              </a:extLst>
            </p:cNvPr>
            <p:cNvGrpSpPr/>
            <p:nvPr/>
          </p:nvGrpSpPr>
          <p:grpSpPr>
            <a:xfrm>
              <a:off x="3206413" y="1325138"/>
              <a:ext cx="417827" cy="368852"/>
              <a:chOff x="3109168" y="1429520"/>
              <a:chExt cx="415498" cy="369332"/>
            </a:xfrm>
          </p:grpSpPr>
          <p:sp>
            <p:nvSpPr>
              <p:cNvPr id="21" name="橢圓 20">
                <a:extLst>
                  <a:ext uri="{FF2B5EF4-FFF2-40B4-BE49-F238E27FC236}">
                    <a16:creationId xmlns="" xmlns:a16="http://schemas.microsoft.com/office/drawing/2014/main" id="{5BE615A4-3938-4992-BF17-1B2CBB2EE146}"/>
                  </a:ext>
                </a:extLst>
              </p:cNvPr>
              <p:cNvSpPr/>
              <p:nvPr/>
            </p:nvSpPr>
            <p:spPr>
              <a:xfrm>
                <a:off x="3166074" y="1449978"/>
                <a:ext cx="301687" cy="2950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="" xmlns:a16="http://schemas.microsoft.com/office/drawing/2014/main" id="{90D57DE8-1D26-484E-861C-891602EBB97A}"/>
                  </a:ext>
                </a:extLst>
              </p:cNvPr>
              <p:cNvSpPr txBox="1"/>
              <p:nvPr/>
            </p:nvSpPr>
            <p:spPr>
              <a:xfrm>
                <a:off x="3109168" y="142952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jf金萱鮮摘2.1" panose="020B0600000000000000" pitchFamily="34" charset="-120"/>
                    <a:ea typeface="jf金萱鮮摘2.1" panose="020B0600000000000000" pitchFamily="34" charset="-120"/>
                  </a:rPr>
                  <a:t>毛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="" xmlns:a16="http://schemas.microsoft.com/office/drawing/2014/main" id="{F9EDFEAF-D9E8-48FB-91C3-8C525F2D3E98}"/>
                </a:ext>
              </a:extLst>
            </p:cNvPr>
            <p:cNvGrpSpPr/>
            <p:nvPr/>
          </p:nvGrpSpPr>
          <p:grpSpPr>
            <a:xfrm>
              <a:off x="3206413" y="1679440"/>
              <a:ext cx="417827" cy="368852"/>
              <a:chOff x="3109168" y="1420841"/>
              <a:chExt cx="415498" cy="369332"/>
            </a:xfrm>
          </p:grpSpPr>
          <p:sp>
            <p:nvSpPr>
              <p:cNvPr id="24" name="橢圓 23">
                <a:extLst>
                  <a:ext uri="{FF2B5EF4-FFF2-40B4-BE49-F238E27FC236}">
                    <a16:creationId xmlns="" xmlns:a16="http://schemas.microsoft.com/office/drawing/2014/main" id="{95AF729A-54C7-4CC0-8CA3-CF9EEE98C735}"/>
                  </a:ext>
                </a:extLst>
              </p:cNvPr>
              <p:cNvSpPr/>
              <p:nvPr/>
            </p:nvSpPr>
            <p:spPr>
              <a:xfrm>
                <a:off x="3166074" y="1449978"/>
                <a:ext cx="301687" cy="2950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="" xmlns:a16="http://schemas.microsoft.com/office/drawing/2014/main" id="{638AFB4F-B084-4E38-8971-EDCD7188450D}"/>
                  </a:ext>
                </a:extLst>
              </p:cNvPr>
              <p:cNvSpPr txBox="1"/>
              <p:nvPr/>
            </p:nvSpPr>
            <p:spPr>
              <a:xfrm>
                <a:off x="3109168" y="142084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jf金萱鮮摘2.1" panose="020B0600000000000000" pitchFamily="34" charset="-120"/>
                    <a:ea typeface="jf金萱鮮摘2.1" panose="020B0600000000000000" pitchFamily="34" charset="-120"/>
                  </a:rPr>
                  <a:t>營</a:t>
                </a:r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="" xmlns:a16="http://schemas.microsoft.com/office/drawing/2014/main" id="{31F2E1EB-26DD-4733-9F3E-BA4CF88F4298}"/>
                </a:ext>
              </a:extLst>
            </p:cNvPr>
            <p:cNvGrpSpPr/>
            <p:nvPr/>
          </p:nvGrpSpPr>
          <p:grpSpPr>
            <a:xfrm>
              <a:off x="3206413" y="2989302"/>
              <a:ext cx="417827" cy="368852"/>
              <a:chOff x="3109168" y="1421980"/>
              <a:chExt cx="415498" cy="369332"/>
            </a:xfrm>
          </p:grpSpPr>
          <p:sp>
            <p:nvSpPr>
              <p:cNvPr id="27" name="橢圓 26">
                <a:extLst>
                  <a:ext uri="{FF2B5EF4-FFF2-40B4-BE49-F238E27FC236}">
                    <a16:creationId xmlns="" xmlns:a16="http://schemas.microsoft.com/office/drawing/2014/main" id="{EF68E600-BCD4-42A2-80C7-320D9BF46982}"/>
                  </a:ext>
                </a:extLst>
              </p:cNvPr>
              <p:cNvSpPr/>
              <p:nvPr/>
            </p:nvSpPr>
            <p:spPr>
              <a:xfrm>
                <a:off x="3166074" y="1449978"/>
                <a:ext cx="301687" cy="2950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="" xmlns:a16="http://schemas.microsoft.com/office/drawing/2014/main" id="{4872CC35-D0C9-454D-9BAC-F866226CF02F}"/>
                  </a:ext>
                </a:extLst>
              </p:cNvPr>
              <p:cNvSpPr txBox="1"/>
              <p:nvPr/>
            </p:nvSpPr>
            <p:spPr>
              <a:xfrm>
                <a:off x="3109168" y="142198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jf金萱鮮摘2.1" panose="020B0600000000000000" pitchFamily="34" charset="-120"/>
                    <a:ea typeface="jf金萱鮮摘2.1" panose="020B0600000000000000" pitchFamily="34" charset="-120"/>
                  </a:rPr>
                  <a:t>淨</a:t>
                </a: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="" xmlns:a16="http://schemas.microsoft.com/office/drawing/2014/main" id="{DC3744E9-106A-4998-A137-E178838AC3B7}"/>
                </a:ext>
              </a:extLst>
            </p:cNvPr>
            <p:cNvGrpSpPr/>
            <p:nvPr/>
          </p:nvGrpSpPr>
          <p:grpSpPr>
            <a:xfrm>
              <a:off x="2373328" y="3602406"/>
              <a:ext cx="417827" cy="368852"/>
              <a:chOff x="3109168" y="1421980"/>
              <a:chExt cx="415498" cy="369332"/>
            </a:xfrm>
          </p:grpSpPr>
          <p:sp>
            <p:nvSpPr>
              <p:cNvPr id="30" name="橢圓 29">
                <a:extLst>
                  <a:ext uri="{FF2B5EF4-FFF2-40B4-BE49-F238E27FC236}">
                    <a16:creationId xmlns="" xmlns:a16="http://schemas.microsoft.com/office/drawing/2014/main" id="{3FEFED67-4C8E-4057-A0B5-F671FFAD3BC1}"/>
                  </a:ext>
                </a:extLst>
              </p:cNvPr>
              <p:cNvSpPr/>
              <p:nvPr/>
            </p:nvSpPr>
            <p:spPr>
              <a:xfrm>
                <a:off x="3166074" y="1449978"/>
                <a:ext cx="301687" cy="2950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="" xmlns:a16="http://schemas.microsoft.com/office/drawing/2014/main" id="{C80C04CC-9806-4C3A-BC0B-A05E35909427}"/>
                  </a:ext>
                </a:extLst>
              </p:cNvPr>
              <p:cNvSpPr txBox="1"/>
              <p:nvPr/>
            </p:nvSpPr>
            <p:spPr>
              <a:xfrm>
                <a:off x="3109168" y="142198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jf金萱鮮摘2.1" panose="020B0600000000000000" pitchFamily="34" charset="-120"/>
                    <a:ea typeface="jf金萱鮮摘2.1" panose="020B0600000000000000" pitchFamily="34" charset="-120"/>
                  </a:rPr>
                  <a:t>現</a:t>
                </a:r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="" xmlns:a16="http://schemas.microsoft.com/office/drawing/2014/main" id="{B27DBBAB-9F1B-4908-8016-7B6BBE907158}"/>
                </a:ext>
              </a:extLst>
            </p:cNvPr>
            <p:cNvGrpSpPr/>
            <p:nvPr/>
          </p:nvGrpSpPr>
          <p:grpSpPr>
            <a:xfrm>
              <a:off x="3036166" y="5533776"/>
              <a:ext cx="454940" cy="438148"/>
              <a:chOff x="3166074" y="1449978"/>
              <a:chExt cx="301687" cy="295002"/>
            </a:xfrm>
          </p:grpSpPr>
          <p:sp>
            <p:nvSpPr>
              <p:cNvPr id="34" name="橢圓 33">
                <a:extLst>
                  <a:ext uri="{FF2B5EF4-FFF2-40B4-BE49-F238E27FC236}">
                    <a16:creationId xmlns="" xmlns:a16="http://schemas.microsoft.com/office/drawing/2014/main" id="{B0D85995-65B7-4C74-9FBF-520C7E44E037}"/>
                  </a:ext>
                </a:extLst>
              </p:cNvPr>
              <p:cNvSpPr/>
              <p:nvPr/>
            </p:nvSpPr>
            <p:spPr>
              <a:xfrm>
                <a:off x="3166074" y="1449978"/>
                <a:ext cx="301687" cy="2950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="" xmlns:a16="http://schemas.microsoft.com/office/drawing/2014/main" id="{D96F4CDF-43E2-4E67-9781-1673D5F43A72}"/>
                  </a:ext>
                </a:extLst>
              </p:cNvPr>
              <p:cNvSpPr txBox="1"/>
              <p:nvPr/>
            </p:nvSpPr>
            <p:spPr>
              <a:xfrm>
                <a:off x="3178379" y="1489329"/>
                <a:ext cx="277076" cy="248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jf金萱鮮摘2.1" panose="020B0600000000000000" pitchFamily="34" charset="-120"/>
                    <a:ea typeface="jf金萱鮮摘2.1" panose="020B0600000000000000" pitchFamily="34" charset="-120"/>
                  </a:rPr>
                  <a:t>翻</a:t>
                </a: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B5696837-67AE-4C11-A3B5-CB57D911343F}"/>
                </a:ext>
              </a:extLst>
            </p:cNvPr>
            <p:cNvSpPr/>
            <p:nvPr/>
          </p:nvSpPr>
          <p:spPr>
            <a:xfrm>
              <a:off x="4344920" y="4278494"/>
              <a:ext cx="2088637" cy="1564020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="" xmlns:a16="http://schemas.microsoft.com/office/drawing/2014/main" id="{57B490A7-0C72-4428-B2A3-2BE102FDB11C}"/>
                </a:ext>
              </a:extLst>
            </p:cNvPr>
            <p:cNvGrpSpPr/>
            <p:nvPr/>
          </p:nvGrpSpPr>
          <p:grpSpPr>
            <a:xfrm>
              <a:off x="4846026" y="4770470"/>
              <a:ext cx="1193829" cy="671715"/>
              <a:chOff x="3166074" y="1449978"/>
              <a:chExt cx="301687" cy="295002"/>
            </a:xfrm>
          </p:grpSpPr>
          <p:sp>
            <p:nvSpPr>
              <p:cNvPr id="37" name="橢圓 36">
                <a:extLst>
                  <a:ext uri="{FF2B5EF4-FFF2-40B4-BE49-F238E27FC236}">
                    <a16:creationId xmlns="" xmlns:a16="http://schemas.microsoft.com/office/drawing/2014/main" id="{4C3D2154-1B8E-4CF2-BD27-23C9D5D6D2D9}"/>
                  </a:ext>
                </a:extLst>
              </p:cNvPr>
              <p:cNvSpPr/>
              <p:nvPr/>
            </p:nvSpPr>
            <p:spPr>
              <a:xfrm>
                <a:off x="3166074" y="1449978"/>
                <a:ext cx="301687" cy="2950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="" xmlns:a16="http://schemas.microsoft.com/office/drawing/2014/main" id="{75872478-106B-4B1A-8FF5-C339F018D56D}"/>
                  </a:ext>
                </a:extLst>
              </p:cNvPr>
              <p:cNvSpPr txBox="1"/>
              <p:nvPr/>
            </p:nvSpPr>
            <p:spPr>
              <a:xfrm>
                <a:off x="3179394" y="1464212"/>
                <a:ext cx="275048" cy="242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 dirty="0" smtClean="0">
                    <a:latin typeface="jf金萱鮮摘2.1" panose="020B0600000000000000" pitchFamily="34" charset="-120"/>
                    <a:ea typeface="jf金萱鮮摘2.1" panose="020B0600000000000000" pitchFamily="34" charset="-120"/>
                  </a:rPr>
                  <a:t>ROE</a:t>
                </a:r>
                <a:r>
                  <a:rPr lang="en-US" altLang="zh-TW" sz="1600" dirty="0" smtClean="0">
                    <a:latin typeface="Andale WT"/>
                    <a:ea typeface="Andale WT"/>
                    <a:cs typeface="Andale WT"/>
                  </a:rPr>
                  <a:t>≥20</a:t>
                </a:r>
                <a:endParaRPr lang="en-US" altLang="zh-TW" sz="1600" dirty="0">
                  <a:latin typeface="jf金萱鮮摘2.1" panose="020B0600000000000000" pitchFamily="34" charset="-120"/>
                  <a:ea typeface="jf金萱鮮摘2.1" panose="020B0600000000000000" pitchFamily="34" charset="-120"/>
                </a:endParaRPr>
              </a:p>
              <a:p>
                <a:pPr algn="ctr"/>
                <a:r>
                  <a:rPr lang="zh-TW" altLang="en-US" sz="1400" dirty="0">
                    <a:latin typeface="jf金萱鮮摘2.1" panose="020B0600000000000000" pitchFamily="34" charset="-120"/>
                    <a:ea typeface="jf金萱鮮摘2.1" panose="020B0600000000000000" pitchFamily="34" charset="-120"/>
                  </a:rPr>
                  <a:t>股東出的錢</a:t>
                </a:r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="" xmlns:a16="http://schemas.microsoft.com/office/drawing/2014/main" id="{85132777-418D-40A5-A652-308235FBD58C}"/>
                </a:ext>
              </a:extLst>
            </p:cNvPr>
            <p:cNvGrpSpPr/>
            <p:nvPr/>
          </p:nvGrpSpPr>
          <p:grpSpPr>
            <a:xfrm>
              <a:off x="5141888" y="4044102"/>
              <a:ext cx="683957" cy="468784"/>
              <a:chOff x="3166074" y="1449978"/>
              <a:chExt cx="301687" cy="295002"/>
            </a:xfrm>
          </p:grpSpPr>
          <p:sp>
            <p:nvSpPr>
              <p:cNvPr id="40" name="橢圓 39">
                <a:extLst>
                  <a:ext uri="{FF2B5EF4-FFF2-40B4-BE49-F238E27FC236}">
                    <a16:creationId xmlns="" xmlns:a16="http://schemas.microsoft.com/office/drawing/2014/main" id="{8869D7DA-4F02-4085-B228-4266CA366F30}"/>
                  </a:ext>
                </a:extLst>
              </p:cNvPr>
              <p:cNvSpPr/>
              <p:nvPr/>
            </p:nvSpPr>
            <p:spPr>
              <a:xfrm>
                <a:off x="3166074" y="1449978"/>
                <a:ext cx="301687" cy="2950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="" xmlns:a16="http://schemas.microsoft.com/office/drawing/2014/main" id="{051C532D-3AFF-45ED-9D33-ADB3909BA4E1}"/>
                  </a:ext>
                </a:extLst>
              </p:cNvPr>
              <p:cNvSpPr txBox="1"/>
              <p:nvPr/>
            </p:nvSpPr>
            <p:spPr>
              <a:xfrm>
                <a:off x="3178379" y="1489329"/>
                <a:ext cx="286689" cy="232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jf金萱鮮摘2.1" panose="020B0600000000000000" pitchFamily="34" charset="-120"/>
                    <a:ea typeface="jf金萱鮮摘2.1" panose="020B0600000000000000" pitchFamily="34" charset="-120"/>
                  </a:rPr>
                  <a:t>槓桿</a:t>
                </a:r>
              </a:p>
            </p:txBody>
          </p:sp>
        </p:grpSp>
        <p:grpSp>
          <p:nvGrpSpPr>
            <p:cNvPr id="42" name="群組 41">
              <a:extLst>
                <a:ext uri="{FF2B5EF4-FFF2-40B4-BE49-F238E27FC236}">
                  <a16:creationId xmlns="" xmlns:a16="http://schemas.microsoft.com/office/drawing/2014/main" id="{FF4F7B47-B55D-4DB0-8F4B-8BD219618DED}"/>
                </a:ext>
              </a:extLst>
            </p:cNvPr>
            <p:cNvGrpSpPr/>
            <p:nvPr/>
          </p:nvGrpSpPr>
          <p:grpSpPr>
            <a:xfrm>
              <a:off x="6667541" y="2132433"/>
              <a:ext cx="683957" cy="468784"/>
              <a:chOff x="3166074" y="1449978"/>
              <a:chExt cx="301687" cy="295002"/>
            </a:xfrm>
          </p:grpSpPr>
          <p:sp>
            <p:nvSpPr>
              <p:cNvPr id="43" name="橢圓 42">
                <a:extLst>
                  <a:ext uri="{FF2B5EF4-FFF2-40B4-BE49-F238E27FC236}">
                    <a16:creationId xmlns="" xmlns:a16="http://schemas.microsoft.com/office/drawing/2014/main" id="{23D08B64-8615-42D6-8EEE-F5838853F172}"/>
                  </a:ext>
                </a:extLst>
              </p:cNvPr>
              <p:cNvSpPr/>
              <p:nvPr/>
            </p:nvSpPr>
            <p:spPr>
              <a:xfrm>
                <a:off x="3166074" y="1449978"/>
                <a:ext cx="301687" cy="2950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="" xmlns:a16="http://schemas.microsoft.com/office/drawing/2014/main" id="{6AA5E92B-6D76-4702-BBE8-D09EE22703A5}"/>
                  </a:ext>
                </a:extLst>
              </p:cNvPr>
              <p:cNvSpPr txBox="1"/>
              <p:nvPr/>
            </p:nvSpPr>
            <p:spPr>
              <a:xfrm>
                <a:off x="3178379" y="1489329"/>
                <a:ext cx="271757" cy="232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jf金萱鮮摘2.1" panose="020B0600000000000000" pitchFamily="34" charset="-120"/>
                    <a:ea typeface="jf金萱鮮摘2.1" panose="020B0600000000000000" pitchFamily="34" charset="-120"/>
                  </a:rPr>
                  <a:t>OCF</a:t>
                </a:r>
                <a:endParaRPr lang="zh-TW" altLang="en-US" dirty="0">
                  <a:latin typeface="jf金萱鮮摘2.1" panose="020B0600000000000000" pitchFamily="34" charset="-120"/>
                  <a:ea typeface="jf金萱鮮摘2.1" panose="020B0600000000000000" pitchFamily="34" charset="-120"/>
                </a:endParaRPr>
              </a:p>
            </p:txBody>
          </p:sp>
        </p:grpSp>
        <p:grpSp>
          <p:nvGrpSpPr>
            <p:cNvPr id="47" name="群組 46">
              <a:extLst>
                <a:ext uri="{FF2B5EF4-FFF2-40B4-BE49-F238E27FC236}">
                  <a16:creationId xmlns="" xmlns:a16="http://schemas.microsoft.com/office/drawing/2014/main" id="{61B77353-4083-4D37-998A-4E77C21D27D3}"/>
                </a:ext>
              </a:extLst>
            </p:cNvPr>
            <p:cNvGrpSpPr/>
            <p:nvPr/>
          </p:nvGrpSpPr>
          <p:grpSpPr>
            <a:xfrm>
              <a:off x="2373328" y="4022163"/>
              <a:ext cx="417827" cy="368852"/>
              <a:chOff x="3109168" y="1421980"/>
              <a:chExt cx="415498" cy="369332"/>
            </a:xfrm>
          </p:grpSpPr>
          <p:sp>
            <p:nvSpPr>
              <p:cNvPr id="48" name="橢圓 47">
                <a:extLst>
                  <a:ext uri="{FF2B5EF4-FFF2-40B4-BE49-F238E27FC236}">
                    <a16:creationId xmlns="" xmlns:a16="http://schemas.microsoft.com/office/drawing/2014/main" id="{C49C72CD-94E4-4C09-A66A-9C03901D4B66}"/>
                  </a:ext>
                </a:extLst>
              </p:cNvPr>
              <p:cNvSpPr/>
              <p:nvPr/>
            </p:nvSpPr>
            <p:spPr>
              <a:xfrm>
                <a:off x="3166074" y="1449978"/>
                <a:ext cx="301687" cy="2950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="" xmlns:a16="http://schemas.microsoft.com/office/drawing/2014/main" id="{E59920C2-F005-4FC2-B8AA-3DB515996879}"/>
                  </a:ext>
                </a:extLst>
              </p:cNvPr>
              <p:cNvSpPr txBox="1"/>
              <p:nvPr/>
            </p:nvSpPr>
            <p:spPr>
              <a:xfrm>
                <a:off x="3109168" y="142198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jf金萱鮮摘2.1" panose="020B0600000000000000" pitchFamily="34" charset="-120"/>
                    <a:ea typeface="jf金萱鮮摘2.1" panose="020B0600000000000000" pitchFamily="34" charset="-120"/>
                  </a:rPr>
                  <a:t>應</a:t>
                </a:r>
              </a:p>
            </p:txBody>
          </p:sp>
        </p:grpSp>
        <p:grpSp>
          <p:nvGrpSpPr>
            <p:cNvPr id="50" name="群組 49">
              <a:extLst>
                <a:ext uri="{FF2B5EF4-FFF2-40B4-BE49-F238E27FC236}">
                  <a16:creationId xmlns="" xmlns:a16="http://schemas.microsoft.com/office/drawing/2014/main" id="{EB5E6DE9-AD07-415A-A946-9AE4C28A95D4}"/>
                </a:ext>
              </a:extLst>
            </p:cNvPr>
            <p:cNvGrpSpPr/>
            <p:nvPr/>
          </p:nvGrpSpPr>
          <p:grpSpPr>
            <a:xfrm>
              <a:off x="2361643" y="4351402"/>
              <a:ext cx="479083" cy="368852"/>
              <a:chOff x="3109168" y="1421980"/>
              <a:chExt cx="476412" cy="369332"/>
            </a:xfrm>
          </p:grpSpPr>
          <p:sp>
            <p:nvSpPr>
              <p:cNvPr id="51" name="橢圓 50">
                <a:extLst>
                  <a:ext uri="{FF2B5EF4-FFF2-40B4-BE49-F238E27FC236}">
                    <a16:creationId xmlns="" xmlns:a16="http://schemas.microsoft.com/office/drawing/2014/main" id="{4CA8404E-7C61-4ADE-8E6D-42EA6FF65E42}"/>
                  </a:ext>
                </a:extLst>
              </p:cNvPr>
              <p:cNvSpPr/>
              <p:nvPr/>
            </p:nvSpPr>
            <p:spPr>
              <a:xfrm>
                <a:off x="3166074" y="1449978"/>
                <a:ext cx="301687" cy="29500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="" xmlns:a16="http://schemas.microsoft.com/office/drawing/2014/main" id="{E460302F-0F4D-43EB-AB50-E15C808F1621}"/>
                  </a:ext>
                </a:extLst>
              </p:cNvPr>
              <p:cNvSpPr txBox="1"/>
              <p:nvPr/>
            </p:nvSpPr>
            <p:spPr>
              <a:xfrm>
                <a:off x="3109168" y="142198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jf金萱鮮摘2.1" panose="020B0600000000000000" pitchFamily="34" charset="-120"/>
                    <a:ea typeface="jf金萱鮮摘2.1" panose="020B0600000000000000" pitchFamily="34" charset="-120"/>
                  </a:rPr>
                  <a:t>存 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="" xmlns:a16="http://schemas.microsoft.com/office/drawing/2014/main" id="{238A9B8C-A674-455D-9B42-4E3855FFE689}"/>
                </a:ext>
              </a:extLst>
            </p:cNvPr>
            <p:cNvSpPr/>
            <p:nvPr/>
          </p:nvSpPr>
          <p:spPr>
            <a:xfrm>
              <a:off x="2361642" y="3996373"/>
              <a:ext cx="1865722" cy="711875"/>
            </a:xfrm>
            <a:prstGeom prst="rect">
              <a:avLst/>
            </a:prstGeom>
            <a:noFill/>
            <a:ln w="2540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="" xmlns:a16="http://schemas.microsoft.com/office/drawing/2014/main" id="{43621864-AA38-4561-BC53-22046CDE289A}"/>
                </a:ext>
              </a:extLst>
            </p:cNvPr>
            <p:cNvSpPr txBox="1"/>
            <p:nvPr/>
          </p:nvSpPr>
          <p:spPr>
            <a:xfrm>
              <a:off x="2712223" y="4188916"/>
              <a:ext cx="1480035" cy="30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jf金萱鮮摘2.1" panose="020B0600000000000000" pitchFamily="34" charset="-120"/>
                  <a:ea typeface="jf金萱鮮摘2.1" panose="020B0600000000000000" pitchFamily="34" charset="-120"/>
                </a:rPr>
                <a:t>做生意完整週期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="" xmlns:a16="http://schemas.microsoft.com/office/drawing/2014/main" id="{035EE96C-A0AC-4811-882D-628C7F311A75}"/>
                </a:ext>
              </a:extLst>
            </p:cNvPr>
            <p:cNvSpPr txBox="1"/>
            <p:nvPr/>
          </p:nvSpPr>
          <p:spPr>
            <a:xfrm>
              <a:off x="2769264" y="3625829"/>
              <a:ext cx="1480035" cy="30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jf金萱鮮摘2.1" panose="020B0600000000000000" pitchFamily="34" charset="-120"/>
                  <a:ea typeface="jf金萱鮮摘2.1" panose="020B0600000000000000" pitchFamily="34" charset="-120"/>
                </a:rPr>
                <a:t>10%~25%</a:t>
              </a:r>
              <a:endParaRPr lang="zh-TW" altLang="en-US" sz="1400" dirty="0">
                <a:latin typeface="jf金萱鮮摘2.1" panose="020B0600000000000000" pitchFamily="34" charset="-120"/>
                <a:ea typeface="jf金萱鮮摘2.1" panose="020B0600000000000000" pitchFamily="34" charset="-120"/>
              </a:endParaRP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="" xmlns:a16="http://schemas.microsoft.com/office/drawing/2014/main" id="{DA179305-B695-45EF-963F-D510B321D9B7}"/>
                </a:ext>
              </a:extLst>
            </p:cNvPr>
            <p:cNvCxnSpPr/>
            <p:nvPr/>
          </p:nvCxnSpPr>
          <p:spPr>
            <a:xfrm flipV="1">
              <a:off x="5941794" y="4106635"/>
              <a:ext cx="0" cy="269169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="" xmlns:a16="http://schemas.microsoft.com/office/drawing/2014/main" id="{90C3E5AB-34EA-4CC4-B725-D418D2F1B4D9}"/>
                </a:ext>
              </a:extLst>
            </p:cNvPr>
            <p:cNvCxnSpPr/>
            <p:nvPr/>
          </p:nvCxnSpPr>
          <p:spPr>
            <a:xfrm flipV="1">
              <a:off x="6102912" y="4106635"/>
              <a:ext cx="0" cy="269169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="" xmlns:a16="http://schemas.microsoft.com/office/drawing/2014/main" id="{8F4F112B-1BB3-42FE-9739-FD23C4194C34}"/>
                </a:ext>
              </a:extLst>
            </p:cNvPr>
            <p:cNvCxnSpPr/>
            <p:nvPr/>
          </p:nvCxnSpPr>
          <p:spPr>
            <a:xfrm flipV="1">
              <a:off x="6263628" y="4103804"/>
              <a:ext cx="0" cy="269169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="" xmlns:a16="http://schemas.microsoft.com/office/drawing/2014/main" id="{EF1FD9CD-6521-4700-B54C-1BB26BC9BE19}"/>
                </a:ext>
              </a:extLst>
            </p:cNvPr>
            <p:cNvCxnSpPr/>
            <p:nvPr/>
          </p:nvCxnSpPr>
          <p:spPr>
            <a:xfrm flipV="1">
              <a:off x="5006943" y="4103804"/>
              <a:ext cx="0" cy="269169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="" xmlns:a16="http://schemas.microsoft.com/office/drawing/2014/main" id="{377AE28B-FDCF-44FD-9869-6DD314BA1A62}"/>
                </a:ext>
              </a:extLst>
            </p:cNvPr>
            <p:cNvCxnSpPr/>
            <p:nvPr/>
          </p:nvCxnSpPr>
          <p:spPr>
            <a:xfrm flipV="1">
              <a:off x="4846026" y="4103804"/>
              <a:ext cx="0" cy="269169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="" xmlns:a16="http://schemas.microsoft.com/office/drawing/2014/main" id="{DAF102F5-6903-4253-AFA2-0DCA0566582D}"/>
                </a:ext>
              </a:extLst>
            </p:cNvPr>
            <p:cNvCxnSpPr/>
            <p:nvPr/>
          </p:nvCxnSpPr>
          <p:spPr>
            <a:xfrm flipV="1">
              <a:off x="4662121" y="4108760"/>
              <a:ext cx="0" cy="269169"/>
            </a:xfrm>
            <a:prstGeom prst="straightConnector1">
              <a:avLst/>
            </a:prstGeom>
            <a:ln w="412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接點: 弧形 65">
              <a:extLst>
                <a:ext uri="{FF2B5EF4-FFF2-40B4-BE49-F238E27FC236}">
                  <a16:creationId xmlns="" xmlns:a16="http://schemas.microsoft.com/office/drawing/2014/main" id="{60387E49-0660-4984-978F-26333175EBC8}"/>
                </a:ext>
              </a:extLst>
            </p:cNvPr>
            <p:cNvCxnSpPr>
              <a:cxnSpLocks/>
              <a:stCxn id="40" idx="0"/>
              <a:endCxn id="25" idx="3"/>
            </p:cNvCxnSpPr>
            <p:nvPr/>
          </p:nvCxnSpPr>
          <p:spPr>
            <a:xfrm rot="16200000" flipV="1">
              <a:off x="3463935" y="2024171"/>
              <a:ext cx="2180237" cy="1859626"/>
            </a:xfrm>
            <a:prstGeom prst="curvedConnector2">
              <a:avLst/>
            </a:prstGeom>
            <a:ln w="317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接點: 弧形 69">
              <a:extLst>
                <a:ext uri="{FF2B5EF4-FFF2-40B4-BE49-F238E27FC236}">
                  <a16:creationId xmlns="" xmlns:a16="http://schemas.microsoft.com/office/drawing/2014/main" id="{EC7EFFC1-0E08-4AF3-9898-B7572263F1D6}"/>
                </a:ext>
              </a:extLst>
            </p:cNvPr>
            <p:cNvCxnSpPr>
              <a:cxnSpLocks/>
              <a:stCxn id="40" idx="0"/>
              <a:endCxn id="22" idx="3"/>
            </p:cNvCxnSpPr>
            <p:nvPr/>
          </p:nvCxnSpPr>
          <p:spPr>
            <a:xfrm rot="16200000" flipV="1">
              <a:off x="3286784" y="1847020"/>
              <a:ext cx="2534539" cy="1859626"/>
            </a:xfrm>
            <a:prstGeom prst="curvedConnector2">
              <a:avLst/>
            </a:prstGeom>
            <a:ln w="317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手繪多邊形: 圖案 108">
              <a:extLst>
                <a:ext uri="{FF2B5EF4-FFF2-40B4-BE49-F238E27FC236}">
                  <a16:creationId xmlns="" xmlns:a16="http://schemas.microsoft.com/office/drawing/2014/main" id="{D8BE16FE-6127-4E35-B53C-93846DC13975}"/>
                </a:ext>
              </a:extLst>
            </p:cNvPr>
            <p:cNvSpPr/>
            <p:nvPr/>
          </p:nvSpPr>
          <p:spPr>
            <a:xfrm>
              <a:off x="1818094" y="3692420"/>
              <a:ext cx="545212" cy="677554"/>
            </a:xfrm>
            <a:custGeom>
              <a:avLst/>
              <a:gdLst>
                <a:gd name="connsiteX0" fmla="*/ 542173 w 542173"/>
                <a:gd name="connsiteY0" fmla="*/ 673492 h 678435"/>
                <a:gd name="connsiteX1" fmla="*/ 229753 w 542173"/>
                <a:gd name="connsiteY1" fmla="*/ 650632 h 678435"/>
                <a:gd name="connsiteX2" fmla="*/ 8773 w 542173"/>
                <a:gd name="connsiteY2" fmla="*/ 460132 h 678435"/>
                <a:gd name="connsiteX3" fmla="*/ 69733 w 542173"/>
                <a:gd name="connsiteY3" fmla="*/ 231532 h 678435"/>
                <a:gd name="connsiteX4" fmla="*/ 305953 w 542173"/>
                <a:gd name="connsiteY4" fmla="*/ 33412 h 678435"/>
                <a:gd name="connsiteX5" fmla="*/ 504073 w 542173"/>
                <a:gd name="connsiteY5" fmla="*/ 2932 h 678435"/>
                <a:gd name="connsiteX6" fmla="*/ 481213 w 542173"/>
                <a:gd name="connsiteY6" fmla="*/ 2932 h 67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173" h="678435">
                  <a:moveTo>
                    <a:pt x="542173" y="673492"/>
                  </a:moveTo>
                  <a:cubicBezTo>
                    <a:pt x="430413" y="679842"/>
                    <a:pt x="318653" y="686192"/>
                    <a:pt x="229753" y="650632"/>
                  </a:cubicBezTo>
                  <a:cubicBezTo>
                    <a:pt x="140853" y="615072"/>
                    <a:pt x="35443" y="529982"/>
                    <a:pt x="8773" y="460132"/>
                  </a:cubicBezTo>
                  <a:cubicBezTo>
                    <a:pt x="-17897" y="390282"/>
                    <a:pt x="20203" y="302652"/>
                    <a:pt x="69733" y="231532"/>
                  </a:cubicBezTo>
                  <a:cubicBezTo>
                    <a:pt x="119263" y="160412"/>
                    <a:pt x="233563" y="71512"/>
                    <a:pt x="305953" y="33412"/>
                  </a:cubicBezTo>
                  <a:cubicBezTo>
                    <a:pt x="378343" y="-4688"/>
                    <a:pt x="474863" y="8012"/>
                    <a:pt x="504073" y="2932"/>
                  </a:cubicBezTo>
                  <a:cubicBezTo>
                    <a:pt x="533283" y="-2148"/>
                    <a:pt x="507248" y="392"/>
                    <a:pt x="481213" y="2932"/>
                  </a:cubicBezTo>
                </a:path>
              </a:pathLst>
            </a:custGeom>
            <a:noFill/>
            <a:ln w="25400">
              <a:solidFill>
                <a:srgbClr val="FF9797"/>
              </a:solidFill>
              <a:prstDash val="sysDot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="" xmlns:a16="http://schemas.microsoft.com/office/drawing/2014/main" id="{F065EF3E-6005-4EFE-B735-2AC5486694C5}"/>
                </a:ext>
              </a:extLst>
            </p:cNvPr>
            <p:cNvSpPr txBox="1"/>
            <p:nvPr/>
          </p:nvSpPr>
          <p:spPr>
            <a:xfrm>
              <a:off x="1705663" y="1208891"/>
              <a:ext cx="770073" cy="30737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jf金萱鮮摘2.1" panose="020B0600000000000000" pitchFamily="34" charset="-120"/>
                  <a:ea typeface="jf金萱鮮摘2.1" panose="020B0600000000000000" pitchFamily="34" charset="-120"/>
                </a:rPr>
                <a:t>收現金</a:t>
              </a:r>
            </a:p>
          </p:txBody>
        </p:sp>
        <p:cxnSp>
          <p:nvCxnSpPr>
            <p:cNvPr id="32" name="接點: 弧形 31">
              <a:extLst>
                <a:ext uri="{FF2B5EF4-FFF2-40B4-BE49-F238E27FC236}">
                  <a16:creationId xmlns="" xmlns:a16="http://schemas.microsoft.com/office/drawing/2014/main" id="{68123656-A3D8-46CA-87A8-8CFF6738014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252681" y="3786832"/>
              <a:ext cx="635814" cy="2412832"/>
            </a:xfrm>
            <a:prstGeom prst="curvedConnector3">
              <a:avLst>
                <a:gd name="adj1" fmla="val -104230"/>
              </a:avLst>
            </a:prstGeom>
            <a:noFill/>
            <a:ln w="31750">
              <a:solidFill>
                <a:srgbClr val="00B050"/>
              </a:solidFill>
              <a:prstDash val="sysDot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接點: 弧形 68">
              <a:extLst>
                <a:ext uri="{FF2B5EF4-FFF2-40B4-BE49-F238E27FC236}">
                  <a16:creationId xmlns="" xmlns:a16="http://schemas.microsoft.com/office/drawing/2014/main" id="{D3C37BA7-5B7E-4EEF-A166-C9EA14D86CC7}"/>
                </a:ext>
              </a:extLst>
            </p:cNvPr>
            <p:cNvCxnSpPr>
              <a:cxnSpLocks/>
              <a:stCxn id="109" idx="0"/>
              <a:endCxn id="22" idx="1"/>
            </p:cNvCxnSpPr>
            <p:nvPr/>
          </p:nvCxnSpPr>
          <p:spPr>
            <a:xfrm flipV="1">
              <a:off x="2363306" y="1509564"/>
              <a:ext cx="843107" cy="2855473"/>
            </a:xfrm>
            <a:prstGeom prst="curvedConnector3">
              <a:avLst>
                <a:gd name="adj1" fmla="val -81462"/>
              </a:avLst>
            </a:prstGeom>
            <a:noFill/>
            <a:ln w="25400">
              <a:solidFill>
                <a:srgbClr val="FF9797"/>
              </a:solidFill>
              <a:prstDash val="sysDot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接點: 弧形 74">
              <a:extLst>
                <a:ext uri="{FF2B5EF4-FFF2-40B4-BE49-F238E27FC236}">
                  <a16:creationId xmlns="" xmlns:a16="http://schemas.microsoft.com/office/drawing/2014/main" id="{28DCBA80-0026-4A37-9083-C7DF87A9C3D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72623" y="1432627"/>
              <a:ext cx="197272" cy="4690100"/>
            </a:xfrm>
            <a:prstGeom prst="curvedConnector3">
              <a:avLst>
                <a:gd name="adj1" fmla="val 1161654"/>
              </a:avLst>
            </a:prstGeom>
            <a:noFill/>
            <a:ln w="31750">
              <a:solidFill>
                <a:srgbClr val="00B050"/>
              </a:solidFill>
              <a:prstDash val="sysDot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="" xmlns:a16="http://schemas.microsoft.com/office/drawing/2014/main" id="{97C4EF86-831B-4CAD-B7A3-405678DB77DE}"/>
                </a:ext>
              </a:extLst>
            </p:cNvPr>
            <p:cNvSpPr txBox="1"/>
            <p:nvPr/>
          </p:nvSpPr>
          <p:spPr>
            <a:xfrm>
              <a:off x="2888495" y="6037836"/>
              <a:ext cx="963929" cy="30737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jf金萱鮮摘2.1" panose="020B0600000000000000" pitchFamily="34" charset="-120"/>
                  <a:ea typeface="jf金萱鮮摘2.1" panose="020B0600000000000000" pitchFamily="34" charset="-120"/>
                </a:rPr>
                <a:t>&lt; 1 :</a:t>
              </a:r>
              <a:r>
                <a:rPr lang="zh-TW" altLang="en-US" sz="1400" dirty="0">
                  <a:latin typeface="jf金萱鮮摘2.1" panose="020B0600000000000000" pitchFamily="34" charset="-120"/>
                  <a:ea typeface="jf金萱鮮摘2.1" panose="020B0600000000000000" pitchFamily="34" charset="-120"/>
                </a:rPr>
                <a:t> 燒錢</a:t>
              </a:r>
            </a:p>
          </p:txBody>
        </p:sp>
      </p:grpSp>
      <p:sp>
        <p:nvSpPr>
          <p:cNvPr id="65" name="文字方塊 64"/>
          <p:cNvSpPr txBox="1"/>
          <p:nvPr/>
        </p:nvSpPr>
        <p:spPr>
          <a:xfrm>
            <a:off x="913200" y="352976"/>
            <a:ext cx="207645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好公司的財報</a:t>
            </a:r>
          </a:p>
        </p:txBody>
      </p:sp>
    </p:spTree>
    <p:extLst>
      <p:ext uri="{BB962C8B-B14F-4D97-AF65-F5344CB8AC3E}">
        <p14:creationId xmlns:p14="http://schemas.microsoft.com/office/powerpoint/2010/main" val="25583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73457" y="918378"/>
            <a:ext cx="4181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【Q1】 </a:t>
            </a:r>
            <a:r>
              <a:rPr lang="zh-TW" altLang="en-US" dirty="0" smtClean="0">
                <a:latin typeface="Microsoft YaHei" pitchFamily="34" charset="-122"/>
                <a:ea typeface="Microsoft YaHei" pitchFamily="34" charset="-122"/>
              </a:rPr>
              <a:t>買什麼</a:t>
            </a:r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?</a:t>
            </a:r>
          </a:p>
          <a:p>
            <a:pPr marL="342900" indent="280988">
              <a:lnSpc>
                <a:spcPts val="1800"/>
              </a:lnSpc>
              <a:buFont typeface="+mj-lt"/>
              <a:buAutoNum type="arabicPeriod"/>
            </a:pPr>
            <a:r>
              <a:rPr lang="zh-TW" altLang="en-US" sz="1200" dirty="0">
                <a:latin typeface="Microsoft YaHei" pitchFamily="34" charset="-122"/>
                <a:ea typeface="Microsoft YaHei" pitchFamily="34" charset="-122"/>
              </a:rPr>
              <a:t>好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公司</a:t>
            </a:r>
            <a:endParaRPr lang="en-US" altLang="zh-TW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280988">
              <a:lnSpc>
                <a:spcPts val="1800"/>
              </a:lnSpc>
              <a:buFont typeface="+mj-lt"/>
              <a:buAutoNum type="arabicPeriod"/>
            </a:pP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ETF</a:t>
            </a:r>
          </a:p>
          <a:p>
            <a:pPr marL="342900" indent="280988">
              <a:lnSpc>
                <a:spcPts val="1800"/>
              </a:lnSpc>
              <a:buFont typeface="+mj-lt"/>
              <a:buAutoNum type="arabicPeriod"/>
            </a:pP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ETF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成分股 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好中選好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) MJ-Way</a:t>
            </a:r>
          </a:p>
          <a:p>
            <a:pPr marL="342900" indent="280988">
              <a:lnSpc>
                <a:spcPts val="1800"/>
              </a:lnSpc>
              <a:buFont typeface="+mj-lt"/>
              <a:buAutoNum type="arabicPeriod"/>
            </a:pP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保險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≤10%)</a:t>
            </a:r>
          </a:p>
          <a:p>
            <a:pPr marL="342900" indent="280988">
              <a:lnSpc>
                <a:spcPts val="1800"/>
              </a:lnSpc>
              <a:buFont typeface="+mj-lt"/>
              <a:buAutoNum type="arabicPeriod"/>
            </a:pP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現金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25%</a:t>
            </a:r>
          </a:p>
          <a:p>
            <a:pPr marL="342900" indent="280988">
              <a:lnSpc>
                <a:spcPts val="1800"/>
              </a:lnSpc>
              <a:buFont typeface="+mj-lt"/>
              <a:buAutoNum type="arabicPeriod"/>
            </a:pPr>
            <a:r>
              <a:rPr lang="zh-TW" altLang="en-US" sz="1200" dirty="0">
                <a:latin typeface="Microsoft YaHei" pitchFamily="34" charset="-122"/>
                <a:ea typeface="Microsoft YaHei" pitchFamily="34" charset="-122"/>
                <a:cs typeface="Andale WT"/>
              </a:rPr>
              <a:t>打群架</a:t>
            </a:r>
            <a:endParaRPr lang="zh-TW" altLang="en-US" sz="12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3455" y="2662394"/>
            <a:ext cx="44323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icrosoft YaHei" pitchFamily="34" charset="-122"/>
                <a:ea typeface="Microsoft YaHei" pitchFamily="34" charset="-122"/>
              </a:rPr>
              <a:t>【</a:t>
            </a:r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Q2】 </a:t>
            </a:r>
            <a:r>
              <a:rPr lang="zh-TW" altLang="en-US" dirty="0" smtClean="0">
                <a:latin typeface="Microsoft YaHei" pitchFamily="34" charset="-122"/>
                <a:ea typeface="Microsoft YaHei" pitchFamily="34" charset="-122"/>
              </a:rPr>
              <a:t>何時買</a:t>
            </a:r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?</a:t>
            </a:r>
          </a:p>
          <a:p>
            <a:pPr marL="342900" indent="280988">
              <a:lnSpc>
                <a:spcPts val="1800"/>
              </a:lnSpc>
              <a:buFont typeface="+mj-lt"/>
              <a:buAutoNum type="arabicPeriod"/>
            </a:pPr>
            <a:r>
              <a:rPr lang="zh-TW" altLang="en-US" sz="1200" dirty="0">
                <a:latin typeface="Microsoft YaHei" pitchFamily="34" charset="-122"/>
                <a:ea typeface="Microsoft YaHei" pitchFamily="34" charset="-122"/>
              </a:rPr>
              <a:t>好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公司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定投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) 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→ 建立基本持股</a:t>
            </a:r>
            <a:endParaRPr lang="en-US" altLang="zh-TW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342900" indent="280988">
              <a:lnSpc>
                <a:spcPts val="1800"/>
              </a:lnSpc>
              <a:buFont typeface="+mj-lt"/>
              <a:buAutoNum type="arabicPeriod"/>
            </a:pPr>
            <a:r>
              <a:rPr lang="zh-TW" altLang="en-US" sz="1200" dirty="0">
                <a:latin typeface="Microsoft YaHei" pitchFamily="34" charset="-122"/>
                <a:ea typeface="Microsoft YaHei" pitchFamily="34" charset="-122"/>
              </a:rPr>
              <a:t>等待大事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發生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TW" altLang="en-US" sz="1200" dirty="0">
                <a:latin typeface="Microsoft YaHei" pitchFamily="34" charset="-122"/>
                <a:ea typeface="Microsoft YaHei" pitchFamily="34" charset="-122"/>
                <a:cs typeface="Andale WT"/>
              </a:rPr>
              <a:t>→ 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股市打</a:t>
            </a:r>
            <a:r>
              <a:rPr lang="en-US" altLang="zh-TW" sz="1200" b="1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Andale WT"/>
              </a:rPr>
              <a:t>7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折 </a:t>
            </a:r>
            <a:r>
              <a:rPr lang="en-US" altLang="zh-TW" sz="1200" dirty="0" smtClean="0">
                <a:solidFill>
                  <a:srgbClr val="00B050"/>
                </a:solidFill>
                <a:latin typeface="Microsoft YaHei" pitchFamily="34" charset="-122"/>
                <a:ea typeface="Microsoft YaHei" pitchFamily="34" charset="-122"/>
                <a:cs typeface="Andale WT"/>
              </a:rPr>
              <a:t>(</a:t>
            </a:r>
            <a:r>
              <a:rPr lang="zh-TW" altLang="en-US" sz="1200" dirty="0" smtClean="0">
                <a:solidFill>
                  <a:srgbClr val="00B050"/>
                </a:solidFill>
                <a:latin typeface="Microsoft YaHei" pitchFamily="34" charset="-122"/>
                <a:ea typeface="Microsoft YaHei" pitchFamily="34" charset="-122"/>
                <a:cs typeface="Andale WT"/>
              </a:rPr>
              <a:t>現金分</a:t>
            </a:r>
            <a:r>
              <a:rPr lang="en-US" altLang="zh-TW" sz="1200" b="1" dirty="0" smtClean="0">
                <a:solidFill>
                  <a:srgbClr val="00B050"/>
                </a:solidFill>
                <a:latin typeface="Microsoft YaHei" pitchFamily="34" charset="-122"/>
                <a:ea typeface="Microsoft YaHei" pitchFamily="34" charset="-122"/>
                <a:cs typeface="Andale WT"/>
              </a:rPr>
              <a:t>5</a:t>
            </a:r>
            <a:r>
              <a:rPr lang="zh-TW" altLang="en-US" sz="1200" dirty="0" smtClean="0">
                <a:solidFill>
                  <a:srgbClr val="00B050"/>
                </a:solidFill>
                <a:latin typeface="Microsoft YaHei" pitchFamily="34" charset="-122"/>
                <a:ea typeface="Microsoft YaHei" pitchFamily="34" charset="-122"/>
                <a:cs typeface="Andale WT"/>
              </a:rPr>
              <a:t>包，分批買</a:t>
            </a:r>
            <a:r>
              <a:rPr lang="en-US" altLang="zh-TW" sz="1200" dirty="0" smtClean="0">
                <a:solidFill>
                  <a:srgbClr val="00B050"/>
                </a:solidFill>
                <a:latin typeface="Microsoft YaHei" pitchFamily="34" charset="-122"/>
                <a:ea typeface="Microsoft YaHei" pitchFamily="34" charset="-122"/>
                <a:cs typeface="Andale WT"/>
              </a:rPr>
              <a:t>)</a:t>
            </a:r>
            <a:endParaRPr lang="en-US" altLang="zh-TW" sz="1200" dirty="0" smtClean="0">
              <a:solidFill>
                <a:srgbClr val="00B050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280988">
              <a:lnSpc>
                <a:spcPts val="1800"/>
              </a:lnSpc>
              <a:buFont typeface="+mj-lt"/>
              <a:buAutoNum type="arabicPeriod"/>
            </a:pP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大媽全跑了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!!</a:t>
            </a:r>
          </a:p>
          <a:p>
            <a:pPr marL="342900" indent="280988">
              <a:lnSpc>
                <a:spcPts val="1800"/>
              </a:lnSpc>
              <a:buFont typeface="+mj-lt"/>
              <a:buAutoNum type="arabicPeriod"/>
            </a:pPr>
            <a:r>
              <a:rPr lang="zh-TW" altLang="en-US" sz="1200" dirty="0">
                <a:latin typeface="Microsoft YaHei" pitchFamily="34" charset="-122"/>
                <a:ea typeface="Microsoft YaHei" pitchFamily="34" charset="-122"/>
              </a:rPr>
              <a:t>好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個股 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月考考不好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!!)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73456" y="4066132"/>
            <a:ext cx="443238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icrosoft YaHei" pitchFamily="34" charset="-122"/>
                <a:ea typeface="Microsoft YaHei" pitchFamily="34" charset="-122"/>
              </a:rPr>
              <a:t>【</a:t>
            </a:r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Q3】 </a:t>
            </a:r>
            <a:r>
              <a:rPr lang="zh-TW" altLang="en-US" dirty="0" smtClean="0">
                <a:latin typeface="Microsoft YaHei" pitchFamily="34" charset="-122"/>
                <a:ea typeface="Microsoft YaHei" pitchFamily="34" charset="-122"/>
              </a:rPr>
              <a:t>何時賣</a:t>
            </a:r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?</a:t>
            </a:r>
          </a:p>
          <a:p>
            <a:pPr marL="342900" indent="280988">
              <a:lnSpc>
                <a:spcPts val="1800"/>
              </a:lnSpc>
              <a:buFont typeface="+mj-lt"/>
              <a:buAutoNum type="arabicPeriod"/>
            </a:pP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漲</a:t>
            </a:r>
            <a:r>
              <a:rPr lang="en-US" altLang="zh-TW" sz="1200" dirty="0" smtClean="0">
                <a:solidFill>
                  <a:srgbClr val="00B050"/>
                </a:solidFill>
                <a:latin typeface="Microsoft YaHei" pitchFamily="34" charset="-122"/>
                <a:ea typeface="Microsoft YaHei" pitchFamily="34" charset="-122"/>
              </a:rPr>
              <a:t>100%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TW" sz="1200" dirty="0" smtClean="0">
                <a:solidFill>
                  <a:srgbClr val="FC6E04"/>
                </a:solidFill>
                <a:latin typeface="Microsoft YaHei" pitchFamily="34" charset="-122"/>
                <a:ea typeface="Microsoft YaHei" pitchFamily="34" charset="-122"/>
              </a:rPr>
              <a:t>200%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en-US" altLang="zh-TW" sz="1200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</a:rPr>
              <a:t>300%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出一部分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拿回現金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)</a:t>
            </a:r>
            <a:endParaRPr lang="en-US" altLang="zh-TW" sz="1200" dirty="0" smtClean="0">
              <a:latin typeface="Microsoft YaHei" pitchFamily="34" charset="-122"/>
              <a:ea typeface="Microsoft YaHei" pitchFamily="34" charset="-122"/>
              <a:cs typeface="Andale WT"/>
            </a:endParaRPr>
          </a:p>
          <a:p>
            <a:pPr marL="625475">
              <a:lnSpc>
                <a:spcPts val="1800"/>
              </a:lnSpc>
            </a:pPr>
            <a:r>
              <a:rPr lang="zh-TW" altLang="en-US" sz="1200" dirty="0">
                <a:latin typeface="Microsoft YaHei" pitchFamily="34" charset="-122"/>
                <a:ea typeface="Microsoft YaHei" pitchFamily="34" charset="-122"/>
                <a:cs typeface="Andale WT"/>
              </a:rPr>
              <a:t>→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“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零成本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”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打死不賣 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(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不要看股價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  <a:cs typeface="Andale WT"/>
              </a:rPr>
              <a:t>)</a:t>
            </a:r>
          </a:p>
          <a:p>
            <a:pPr marL="623888" indent="-280988">
              <a:lnSpc>
                <a:spcPts val="1800"/>
              </a:lnSpc>
              <a:buFont typeface="+mj-lt"/>
              <a:buAutoNum type="arabicPeriod" startAt="2"/>
            </a:pP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大媽回來啦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!!! (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菜市場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擦鞋童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)</a:t>
            </a:r>
          </a:p>
          <a:p>
            <a:pPr marL="623888" indent="-280988">
              <a:lnSpc>
                <a:spcPts val="1800"/>
              </a:lnSpc>
              <a:buFont typeface="+mj-lt"/>
              <a:buAutoNum type="arabicPeriod" startAt="2"/>
            </a:pP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標的物變爛</a:t>
            </a:r>
            <a:endParaRPr lang="en-US" altLang="zh-TW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marL="1254125" indent="-228600">
              <a:lnSpc>
                <a:spcPts val="1400"/>
              </a:lnSpc>
              <a:buFont typeface="Wingdings" pitchFamily="2" charset="2"/>
              <a:buAutoNum type="circleNumWdWhitePlain"/>
            </a:pPr>
            <a:r>
              <a:rPr lang="zh-TW" altLang="en-US" sz="1050" dirty="0" smtClean="0">
                <a:latin typeface="Microsoft YaHei" pitchFamily="34" charset="-122"/>
                <a:ea typeface="Microsoft YaHei" pitchFamily="34" charset="-122"/>
              </a:rPr>
              <a:t>開始賣黑心商品</a:t>
            </a:r>
            <a:endParaRPr lang="en-US" altLang="zh-TW" sz="1050" dirty="0" smtClean="0">
              <a:latin typeface="Microsoft YaHei" pitchFamily="34" charset="-122"/>
              <a:ea typeface="Microsoft YaHei" pitchFamily="34" charset="-122"/>
            </a:endParaRPr>
          </a:p>
          <a:p>
            <a:pPr marL="1254125" indent="-228600">
              <a:lnSpc>
                <a:spcPts val="1400"/>
              </a:lnSpc>
              <a:buFont typeface="Wingdings" pitchFamily="2" charset="2"/>
              <a:buAutoNum type="circleNumWdWhitePlain"/>
            </a:pPr>
            <a:r>
              <a:rPr lang="zh-TW" altLang="en-US" sz="1050" dirty="0">
                <a:latin typeface="Microsoft YaHei" pitchFamily="34" charset="-122"/>
                <a:ea typeface="Microsoft YaHei" pitchFamily="34" charset="-122"/>
              </a:rPr>
              <a:t>不</a:t>
            </a:r>
            <a:r>
              <a:rPr lang="zh-TW" altLang="en-US" sz="1050" dirty="0" smtClean="0">
                <a:latin typeface="Microsoft YaHei" pitchFamily="34" charset="-122"/>
                <a:ea typeface="Microsoft YaHei" pitchFamily="34" charset="-122"/>
              </a:rPr>
              <a:t>誠信</a:t>
            </a:r>
            <a:endParaRPr lang="en-US" altLang="zh-TW" sz="1050" dirty="0" smtClean="0">
              <a:latin typeface="Microsoft YaHei" pitchFamily="34" charset="-122"/>
              <a:ea typeface="Microsoft YaHei" pitchFamily="34" charset="-122"/>
            </a:endParaRPr>
          </a:p>
          <a:p>
            <a:pPr marL="1254125" indent="-228600">
              <a:lnSpc>
                <a:spcPts val="1400"/>
              </a:lnSpc>
              <a:buFont typeface="Wingdings" pitchFamily="2" charset="2"/>
              <a:buAutoNum type="circleNumWdWhitePlain"/>
            </a:pPr>
            <a:r>
              <a:rPr lang="zh-TW" altLang="en-US" sz="1050" dirty="0">
                <a:latin typeface="Microsoft YaHei" pitchFamily="34" charset="-122"/>
                <a:ea typeface="Microsoft YaHei" pitchFamily="34" charset="-122"/>
              </a:rPr>
              <a:t>忽然一堆人加入</a:t>
            </a:r>
            <a:r>
              <a:rPr lang="zh-TW" altLang="en-US" sz="1050" dirty="0" smtClean="0">
                <a:latin typeface="Microsoft YaHei" pitchFamily="34" charset="-122"/>
                <a:ea typeface="Microsoft YaHei" pitchFamily="34" charset="-122"/>
              </a:rPr>
              <a:t>戰場</a:t>
            </a:r>
            <a:endParaRPr lang="en-US" altLang="zh-TW" sz="1050" dirty="0" smtClean="0">
              <a:latin typeface="Microsoft YaHei" pitchFamily="34" charset="-122"/>
              <a:ea typeface="Microsoft YaHei" pitchFamily="34" charset="-122"/>
            </a:endParaRPr>
          </a:p>
          <a:p>
            <a:pPr marL="1254125" indent="-228600">
              <a:lnSpc>
                <a:spcPts val="1400"/>
              </a:lnSpc>
              <a:buFont typeface="Wingdings" pitchFamily="2" charset="2"/>
              <a:buAutoNum type="circleNumWdWhitePlain"/>
            </a:pPr>
            <a:r>
              <a:rPr lang="zh-TW" altLang="en-US" sz="1050" dirty="0">
                <a:latin typeface="Microsoft YaHei" pitchFamily="34" charset="-122"/>
                <a:ea typeface="Microsoft YaHei" pitchFamily="34" charset="-122"/>
              </a:rPr>
              <a:t>財報變化</a:t>
            </a:r>
            <a:endParaRPr lang="en-US" altLang="zh-TW" sz="105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13200" y="352976"/>
            <a:ext cx="207645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投資理財大哉問</a:t>
            </a:r>
            <a:endParaRPr lang="zh-TW" altLang="en-US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60" y="1548038"/>
            <a:ext cx="3880589" cy="303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8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向右箭號 75"/>
          <p:cNvSpPr/>
          <p:nvPr/>
        </p:nvSpPr>
        <p:spPr>
          <a:xfrm rot="3249752">
            <a:off x="6746283" y="1362817"/>
            <a:ext cx="353309" cy="174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79574" y="323214"/>
            <a:ext cx="207645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個人</a:t>
            </a:r>
            <a:r>
              <a:rPr lang="en-US" altLang="zh-TW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zh-TW" altLang="en-US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家庭財報</a:t>
            </a:r>
            <a:endParaRPr lang="zh-TW" altLang="en-US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EF150E1-1B75-4F5F-B8DC-852E4BDB4639}"/>
              </a:ext>
            </a:extLst>
          </p:cNvPr>
          <p:cNvSpPr/>
          <p:nvPr/>
        </p:nvSpPr>
        <p:spPr>
          <a:xfrm>
            <a:off x="6348032" y="118262"/>
            <a:ext cx="749240" cy="111110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="" xmlns:a16="http://schemas.microsoft.com/office/drawing/2014/main" id="{DC3744E9-106A-4998-A137-E178838AC3B7}"/>
              </a:ext>
            </a:extLst>
          </p:cNvPr>
          <p:cNvGrpSpPr/>
          <p:nvPr/>
        </p:nvGrpSpPr>
        <p:grpSpPr>
          <a:xfrm>
            <a:off x="5860259" y="1683189"/>
            <a:ext cx="417827" cy="368852"/>
            <a:chOff x="3109168" y="1421980"/>
            <a:chExt cx="415498" cy="369332"/>
          </a:xfrm>
        </p:grpSpPr>
        <p:sp>
          <p:nvSpPr>
            <p:cNvPr id="50" name="橢圓 49">
              <a:extLst>
                <a:ext uri="{FF2B5EF4-FFF2-40B4-BE49-F238E27FC236}">
                  <a16:creationId xmlns="" xmlns:a16="http://schemas.microsoft.com/office/drawing/2014/main" id="{3FEFED67-4C8E-4057-A0B5-F671FFAD3BC1}"/>
                </a:ext>
              </a:extLst>
            </p:cNvPr>
            <p:cNvSpPr/>
            <p:nvPr/>
          </p:nvSpPr>
          <p:spPr>
            <a:xfrm>
              <a:off x="3166074" y="1449978"/>
              <a:ext cx="301687" cy="29500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="" xmlns:a16="http://schemas.microsoft.com/office/drawing/2014/main" id="{C80C04CC-9806-4C3A-BC0B-A05E35909427}"/>
                </a:ext>
              </a:extLst>
            </p:cNvPr>
            <p:cNvSpPr txBox="1"/>
            <p:nvPr/>
          </p:nvSpPr>
          <p:spPr>
            <a:xfrm>
              <a:off x="3109168" y="14219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jf金萱鮮摘2.1" panose="020B0600000000000000" pitchFamily="34" charset="-120"/>
                  <a:ea typeface="jf金萱鮮摘2.1" panose="020B0600000000000000" pitchFamily="34" charset="-120"/>
                </a:rPr>
                <a:t>現</a:t>
              </a: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="" xmlns:a16="http://schemas.microsoft.com/office/drawing/2014/main" id="{035EE96C-A0AC-4811-882D-628C7F311A75}"/>
              </a:ext>
            </a:extLst>
          </p:cNvPr>
          <p:cNvSpPr txBox="1"/>
          <p:nvPr/>
        </p:nvSpPr>
        <p:spPr>
          <a:xfrm>
            <a:off x="6243425" y="1698393"/>
            <a:ext cx="553986" cy="30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jf金萱鮮摘2.1" panose="020B0600000000000000" pitchFamily="34" charset="-120"/>
                <a:ea typeface="jf金萱鮮摘2.1" panose="020B0600000000000000" pitchFamily="34" charset="-120"/>
              </a:rPr>
              <a:t>25</a:t>
            </a:r>
            <a:r>
              <a:rPr lang="en-US" altLang="zh-TW" sz="1400" dirty="0">
                <a:latin typeface="jf金萱鮮摘2.1" panose="020B0600000000000000" pitchFamily="34" charset="-120"/>
                <a:ea typeface="jf金萱鮮摘2.1" panose="020B0600000000000000" pitchFamily="34" charset="-120"/>
              </a:rPr>
              <a:t>%</a:t>
            </a:r>
            <a:endParaRPr lang="zh-TW" altLang="en-US" sz="1400" dirty="0">
              <a:latin typeface="jf金萱鮮摘2.1" panose="020B0600000000000000" pitchFamily="34" charset="-120"/>
              <a:ea typeface="jf金萱鮮摘2.1" panose="020B0600000000000000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="" xmlns:a16="http://schemas.microsoft.com/office/drawing/2014/main" id="{3639FF09-C7D2-4629-9403-C2032F466310}"/>
              </a:ext>
            </a:extLst>
          </p:cNvPr>
          <p:cNvGrpSpPr/>
          <p:nvPr/>
        </p:nvGrpSpPr>
        <p:grpSpPr>
          <a:xfrm>
            <a:off x="5789299" y="1652715"/>
            <a:ext cx="2013517" cy="1400760"/>
            <a:chOff x="2349904" y="3680537"/>
            <a:chExt cx="3733000" cy="1983166"/>
          </a:xfrm>
        </p:grpSpPr>
        <p:sp>
          <p:nvSpPr>
            <p:cNvPr id="60" name="矩形 59">
              <a:extLst>
                <a:ext uri="{FF2B5EF4-FFF2-40B4-BE49-F238E27FC236}">
                  <a16:creationId xmlns="" xmlns:a16="http://schemas.microsoft.com/office/drawing/2014/main" id="{683912CA-9107-4856-AA6C-3AF90E4260BF}"/>
                </a:ext>
              </a:extLst>
            </p:cNvPr>
            <p:cNvSpPr/>
            <p:nvPr/>
          </p:nvSpPr>
          <p:spPr>
            <a:xfrm>
              <a:off x="2349904" y="3680537"/>
              <a:ext cx="3732999" cy="198316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="" xmlns:a16="http://schemas.microsoft.com/office/drawing/2014/main" id="{5D71211F-8FC9-45CD-9EEE-0A88A9B86972}"/>
                </a:ext>
              </a:extLst>
            </p:cNvPr>
            <p:cNvCxnSpPr>
              <a:cxnSpLocks/>
              <a:stCxn id="60" idx="0"/>
              <a:endCxn id="60" idx="2"/>
            </p:cNvCxnSpPr>
            <p:nvPr/>
          </p:nvCxnSpPr>
          <p:spPr>
            <a:xfrm>
              <a:off x="4216403" y="3680537"/>
              <a:ext cx="0" cy="1983166"/>
            </a:xfrm>
            <a:prstGeom prst="lin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="" xmlns:a16="http://schemas.microsoft.com/office/drawing/2014/main" id="{61419164-2516-4827-BC36-BE05ED48107A}"/>
                </a:ext>
              </a:extLst>
            </p:cNvPr>
            <p:cNvCxnSpPr>
              <a:cxnSpLocks/>
            </p:cNvCxnSpPr>
            <p:nvPr/>
          </p:nvCxnSpPr>
          <p:spPr>
            <a:xfrm>
              <a:off x="4216404" y="4413498"/>
              <a:ext cx="1866500" cy="0"/>
            </a:xfrm>
            <a:prstGeom prst="lin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5696837-67AE-4C11-A3B5-CB57D911343F}"/>
              </a:ext>
            </a:extLst>
          </p:cNvPr>
          <p:cNvSpPr/>
          <p:nvPr/>
        </p:nvSpPr>
        <p:spPr>
          <a:xfrm>
            <a:off x="6797411" y="2170424"/>
            <a:ext cx="1005404" cy="88305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="" xmlns:a16="http://schemas.microsoft.com/office/drawing/2014/main" id="{8F4F112B-1BB3-42FE-9739-FD23C4194C34}"/>
              </a:ext>
            </a:extLst>
          </p:cNvPr>
          <p:cNvCxnSpPr/>
          <p:nvPr/>
        </p:nvCxnSpPr>
        <p:spPr>
          <a:xfrm flipV="1">
            <a:off x="7673191" y="1952887"/>
            <a:ext cx="0" cy="340085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="" xmlns:a16="http://schemas.microsoft.com/office/drawing/2014/main" id="{DAF102F5-6903-4253-AFA2-0DCA0566582D}"/>
              </a:ext>
            </a:extLst>
          </p:cNvPr>
          <p:cNvCxnSpPr/>
          <p:nvPr/>
        </p:nvCxnSpPr>
        <p:spPr>
          <a:xfrm flipV="1">
            <a:off x="6957730" y="1962603"/>
            <a:ext cx="0" cy="316883"/>
          </a:xfrm>
          <a:prstGeom prst="straightConnector1">
            <a:avLst/>
          </a:prstGeom>
          <a:ln w="412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/>
          <p:cNvGrpSpPr/>
          <p:nvPr/>
        </p:nvGrpSpPr>
        <p:grpSpPr>
          <a:xfrm>
            <a:off x="7963762" y="1294192"/>
            <a:ext cx="1030395" cy="1146846"/>
            <a:chOff x="6525862" y="2023300"/>
            <a:chExt cx="1030395" cy="114684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D3672962-6AE9-4BF4-9568-9E57E9714828}"/>
                </a:ext>
              </a:extLst>
            </p:cNvPr>
            <p:cNvSpPr/>
            <p:nvPr/>
          </p:nvSpPr>
          <p:spPr>
            <a:xfrm>
              <a:off x="6525867" y="2023300"/>
              <a:ext cx="1030390" cy="114684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="" xmlns:a16="http://schemas.microsoft.com/office/drawing/2014/main" id="{FF4F7B47-B55D-4DB0-8F4B-8BD219618DED}"/>
                </a:ext>
              </a:extLst>
            </p:cNvPr>
            <p:cNvGrpSpPr/>
            <p:nvPr/>
          </p:nvGrpSpPr>
          <p:grpSpPr>
            <a:xfrm>
              <a:off x="6525862" y="2113865"/>
              <a:ext cx="545341" cy="371881"/>
              <a:chOff x="3103583" y="1438295"/>
              <a:chExt cx="240545" cy="234022"/>
            </a:xfrm>
          </p:grpSpPr>
          <p:sp>
            <p:nvSpPr>
              <p:cNvPr id="42" name="橢圓 41">
                <a:extLst>
                  <a:ext uri="{FF2B5EF4-FFF2-40B4-BE49-F238E27FC236}">
                    <a16:creationId xmlns="" xmlns:a16="http://schemas.microsoft.com/office/drawing/2014/main" id="{23D08B64-8615-42D6-8EEE-F5838853F172}"/>
                  </a:ext>
                </a:extLst>
              </p:cNvPr>
              <p:cNvSpPr/>
              <p:nvPr/>
            </p:nvSpPr>
            <p:spPr>
              <a:xfrm>
                <a:off x="3103583" y="1438295"/>
                <a:ext cx="240545" cy="2340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="" xmlns:a16="http://schemas.microsoft.com/office/drawing/2014/main" id="{6AA5E92B-6D76-4702-BBE8-D09EE22703A5}"/>
                  </a:ext>
                </a:extLst>
              </p:cNvPr>
              <p:cNvSpPr txBox="1"/>
              <p:nvPr/>
            </p:nvSpPr>
            <p:spPr>
              <a:xfrm>
                <a:off x="3103583" y="1462077"/>
                <a:ext cx="240545" cy="19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latin typeface="Microsoft YaHei" pitchFamily="34" charset="-122"/>
                    <a:ea typeface="Microsoft YaHei" pitchFamily="34" charset="-122"/>
                  </a:rPr>
                  <a:t>OCF</a:t>
                </a:r>
                <a:endParaRPr lang="zh-TW" altLang="en-US" sz="1400" dirty="0">
                  <a:latin typeface="Microsoft YaHei" pitchFamily="34" charset="-122"/>
                  <a:ea typeface="Microsoft YaHei" pitchFamily="34" charset="-122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="" xmlns:a16="http://schemas.microsoft.com/office/drawing/2014/main" id="{8EA05A00-920E-4FA4-B498-E7CF5913B5B7}"/>
                </a:ext>
              </a:extLst>
            </p:cNvPr>
            <p:cNvSpPr txBox="1"/>
            <p:nvPr/>
          </p:nvSpPr>
          <p:spPr>
            <a:xfrm>
              <a:off x="7041061" y="2152057"/>
              <a:ext cx="489435" cy="30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jf金萱鮮摘2.1" panose="020B0600000000000000" pitchFamily="34" charset="-120"/>
                  <a:ea typeface="jf金萱鮮摘2.1" panose="020B0600000000000000" pitchFamily="34" charset="-120"/>
                </a:rPr>
                <a:t>&gt; 0</a:t>
              </a:r>
              <a:endParaRPr lang="zh-TW" altLang="en-US" sz="1400" dirty="0">
                <a:latin typeface="jf金萱鮮摘2.1" panose="020B0600000000000000" pitchFamily="34" charset="-120"/>
                <a:ea typeface="jf金萱鮮摘2.1" panose="020B0600000000000000" pitchFamily="34" charset="-120"/>
              </a:endParaRPr>
            </a:p>
          </p:txBody>
        </p:sp>
      </p:grpSp>
      <p:sp>
        <p:nvSpPr>
          <p:cNvPr id="65" name="文字方塊 64"/>
          <p:cNvSpPr txBox="1"/>
          <p:nvPr/>
        </p:nvSpPr>
        <p:spPr>
          <a:xfrm>
            <a:off x="6539903" y="157771"/>
            <a:ext cx="430887" cy="9144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600" dirty="0" smtClean="0">
                <a:latin typeface="Microsoft YaHei" pitchFamily="34" charset="-122"/>
                <a:ea typeface="Microsoft YaHei" pitchFamily="34" charset="-122"/>
              </a:rPr>
              <a:t>專注本業</a:t>
            </a:r>
            <a:endParaRPr lang="zh-TW" altLang="en-US" sz="16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6" name="向右箭號 65"/>
          <p:cNvSpPr/>
          <p:nvPr/>
        </p:nvSpPr>
        <p:spPr>
          <a:xfrm rot="7436468">
            <a:off x="6392117" y="1357438"/>
            <a:ext cx="353309" cy="174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="" xmlns:a16="http://schemas.microsoft.com/office/drawing/2014/main" id="{75872478-106B-4B1A-8FF5-C339F018D56D}"/>
              </a:ext>
            </a:extLst>
          </p:cNvPr>
          <p:cNvSpPr txBox="1"/>
          <p:nvPr/>
        </p:nvSpPr>
        <p:spPr>
          <a:xfrm>
            <a:off x="6797411" y="1659343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latin typeface="Microsoft YaHei" pitchFamily="34" charset="-122"/>
                <a:ea typeface="Microsoft YaHei" pitchFamily="34" charset="-122"/>
              </a:rPr>
              <a:t>短債長投</a:t>
            </a:r>
            <a:endParaRPr lang="en-US" altLang="zh-TW" sz="1600" dirty="0"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71" name="群組 70"/>
          <p:cNvGrpSpPr/>
          <p:nvPr/>
        </p:nvGrpSpPr>
        <p:grpSpPr>
          <a:xfrm>
            <a:off x="7057924" y="1997895"/>
            <a:ext cx="543739" cy="336907"/>
            <a:chOff x="4503968" y="3511196"/>
            <a:chExt cx="799695" cy="488832"/>
          </a:xfrm>
        </p:grpSpPr>
        <p:sp>
          <p:nvSpPr>
            <p:cNvPr id="44" name="橢圓 43">
              <a:extLst>
                <a:ext uri="{FF2B5EF4-FFF2-40B4-BE49-F238E27FC236}">
                  <a16:creationId xmlns="" xmlns:a16="http://schemas.microsoft.com/office/drawing/2014/main" id="{8869D7DA-4F02-4085-B228-4266CA366F30}"/>
                </a:ext>
              </a:extLst>
            </p:cNvPr>
            <p:cNvSpPr/>
            <p:nvPr/>
          </p:nvSpPr>
          <p:spPr>
            <a:xfrm>
              <a:off x="4561838" y="3511196"/>
              <a:ext cx="683957" cy="4687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="" xmlns:a16="http://schemas.microsoft.com/office/drawing/2014/main" id="{051C532D-3AFF-45ED-9D33-ADB3909BA4E1}"/>
                </a:ext>
              </a:extLst>
            </p:cNvPr>
            <p:cNvSpPr txBox="1"/>
            <p:nvPr/>
          </p:nvSpPr>
          <p:spPr>
            <a:xfrm>
              <a:off x="4503968" y="3553462"/>
              <a:ext cx="799695" cy="446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>
                  <a:latin typeface="jf金萱鮮摘2.1" panose="020B0600000000000000" pitchFamily="34" charset="-120"/>
                  <a:ea typeface="jf金萱鮮摘2.1" panose="020B0600000000000000" pitchFamily="34" charset="-120"/>
                </a:rPr>
                <a:t>槓桿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="" xmlns:a16="http://schemas.microsoft.com/office/drawing/2014/main" id="{31F2E1EB-26DD-4733-9F3E-BA4CF88F4298}"/>
              </a:ext>
            </a:extLst>
          </p:cNvPr>
          <p:cNvGrpSpPr/>
          <p:nvPr/>
        </p:nvGrpSpPr>
        <p:grpSpPr>
          <a:xfrm>
            <a:off x="6539903" y="1044942"/>
            <a:ext cx="417827" cy="368852"/>
            <a:chOff x="3117968" y="1412813"/>
            <a:chExt cx="415498" cy="369332"/>
          </a:xfrm>
        </p:grpSpPr>
        <p:sp>
          <p:nvSpPr>
            <p:cNvPr id="52" name="橢圓 51">
              <a:extLst>
                <a:ext uri="{FF2B5EF4-FFF2-40B4-BE49-F238E27FC236}">
                  <a16:creationId xmlns="" xmlns:a16="http://schemas.microsoft.com/office/drawing/2014/main" id="{EF68E600-BCD4-42A2-80C7-320D9BF46982}"/>
                </a:ext>
              </a:extLst>
            </p:cNvPr>
            <p:cNvSpPr/>
            <p:nvPr/>
          </p:nvSpPr>
          <p:spPr>
            <a:xfrm>
              <a:off x="3166074" y="1449978"/>
              <a:ext cx="301687" cy="2950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="" xmlns:a16="http://schemas.microsoft.com/office/drawing/2014/main" id="{4872CC35-D0C9-454D-9BAC-F866226CF02F}"/>
                </a:ext>
              </a:extLst>
            </p:cNvPr>
            <p:cNvSpPr txBox="1"/>
            <p:nvPr/>
          </p:nvSpPr>
          <p:spPr>
            <a:xfrm>
              <a:off x="3117968" y="14128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jf金萱鮮摘2.1" panose="020B0600000000000000" pitchFamily="34" charset="-120"/>
                  <a:ea typeface="jf金萱鮮摘2.1" panose="020B0600000000000000" pitchFamily="34" charset="-120"/>
                </a:rPr>
                <a:t>淨</a:t>
              </a:r>
            </a:p>
          </p:txBody>
        </p:sp>
      </p:grpSp>
      <p:sp>
        <p:nvSpPr>
          <p:cNvPr id="87" name="文字方塊 86"/>
          <p:cNvSpPr txBox="1"/>
          <p:nvPr/>
        </p:nvSpPr>
        <p:spPr>
          <a:xfrm>
            <a:off x="5952442" y="2083120"/>
            <a:ext cx="651287" cy="307777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400" dirty="0" smtClean="0">
                <a:latin typeface="Microsoft YaHei" pitchFamily="34" charset="-122"/>
                <a:ea typeface="Microsoft YaHei" pitchFamily="34" charset="-122"/>
              </a:rPr>
              <a:t>投資</a:t>
            </a:r>
            <a:endParaRPr lang="zh-TW" altLang="en-US" sz="1400" dirty="0"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89" name="弧形接點 88"/>
          <p:cNvCxnSpPr>
            <a:stCxn id="51" idx="1"/>
            <a:endCxn id="87" idx="1"/>
          </p:cNvCxnSpPr>
          <p:nvPr/>
        </p:nvCxnSpPr>
        <p:spPr>
          <a:xfrm rot="10800000" flipH="1" flipV="1">
            <a:off x="5860258" y="1867615"/>
            <a:ext cx="92183" cy="369394"/>
          </a:xfrm>
          <a:prstGeom prst="curvedConnector3">
            <a:avLst>
              <a:gd name="adj1" fmla="val -24798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4851499" y="1888525"/>
            <a:ext cx="733055" cy="27699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多的錢</a:t>
            </a:r>
            <a:endParaRPr lang="en-US" altLang="zh-TW" sz="12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graphicFrame>
        <p:nvGraphicFramePr>
          <p:cNvPr id="91" name="圖表 90"/>
          <p:cNvGraphicFramePr/>
          <p:nvPr>
            <p:extLst>
              <p:ext uri="{D42A27DB-BD31-4B8C-83A1-F6EECF244321}">
                <p14:modId xmlns:p14="http://schemas.microsoft.com/office/powerpoint/2010/main" val="2903309248"/>
              </p:ext>
            </p:extLst>
          </p:nvPr>
        </p:nvGraphicFramePr>
        <p:xfrm>
          <a:off x="1059558" y="2231182"/>
          <a:ext cx="4158468" cy="347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49" name="手繪多邊形 2048"/>
          <p:cNvSpPr/>
          <p:nvPr/>
        </p:nvSpPr>
        <p:spPr>
          <a:xfrm>
            <a:off x="4213324" y="2324101"/>
            <a:ext cx="1733550" cy="781050"/>
          </a:xfrm>
          <a:custGeom>
            <a:avLst/>
            <a:gdLst>
              <a:gd name="connsiteX0" fmla="*/ 1733550 w 1733550"/>
              <a:gd name="connsiteY0" fmla="*/ 0 h 781050"/>
              <a:gd name="connsiteX1" fmla="*/ 1276350 w 1733550"/>
              <a:gd name="connsiteY1" fmla="*/ 9525 h 781050"/>
              <a:gd name="connsiteX2" fmla="*/ 981075 w 1733550"/>
              <a:gd name="connsiteY2" fmla="*/ 57150 h 781050"/>
              <a:gd name="connsiteX3" fmla="*/ 619125 w 1733550"/>
              <a:gd name="connsiteY3" fmla="*/ 190500 h 781050"/>
              <a:gd name="connsiteX4" fmla="*/ 247650 w 1733550"/>
              <a:gd name="connsiteY4" fmla="*/ 485775 h 781050"/>
              <a:gd name="connsiteX5" fmla="*/ 0 w 1733550"/>
              <a:gd name="connsiteY5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3550" h="781050">
                <a:moveTo>
                  <a:pt x="1733550" y="0"/>
                </a:moveTo>
                <a:cubicBezTo>
                  <a:pt x="1567656" y="0"/>
                  <a:pt x="1401762" y="0"/>
                  <a:pt x="1276350" y="9525"/>
                </a:cubicBezTo>
                <a:cubicBezTo>
                  <a:pt x="1150937" y="19050"/>
                  <a:pt x="1090612" y="26988"/>
                  <a:pt x="981075" y="57150"/>
                </a:cubicBezTo>
                <a:cubicBezTo>
                  <a:pt x="871538" y="87312"/>
                  <a:pt x="741362" y="119063"/>
                  <a:pt x="619125" y="190500"/>
                </a:cubicBezTo>
                <a:cubicBezTo>
                  <a:pt x="496888" y="261937"/>
                  <a:pt x="350837" y="387350"/>
                  <a:pt x="247650" y="485775"/>
                </a:cubicBezTo>
                <a:cubicBezTo>
                  <a:pt x="144462" y="584200"/>
                  <a:pt x="72231" y="682625"/>
                  <a:pt x="0" y="781050"/>
                </a:cubicBezTo>
              </a:path>
            </a:pathLst>
          </a:cu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1" name="文字方塊 2050"/>
          <p:cNvSpPr txBox="1"/>
          <p:nvPr/>
        </p:nvSpPr>
        <p:spPr>
          <a:xfrm>
            <a:off x="461039" y="1590677"/>
            <a:ext cx="3152776" cy="646331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【</a:t>
            </a:r>
            <a:r>
              <a:rPr lang="zh-TW" altLang="en-US" dirty="0" smtClean="0">
                <a:latin typeface="Microsoft YaHei" pitchFamily="34" charset="-122"/>
                <a:ea typeface="Microsoft YaHei" pitchFamily="34" charset="-122"/>
              </a:rPr>
              <a:t>隨便投</a:t>
            </a:r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!!</a:t>
            </a:r>
            <a:r>
              <a:rPr lang="zh-TW" altLang="en-US" dirty="0" smtClean="0">
                <a:latin typeface="Microsoft YaHei" pitchFamily="34" charset="-122"/>
                <a:ea typeface="Microsoft YaHei" pitchFamily="34" charset="-122"/>
              </a:rPr>
              <a:t> 不傷筋骨</a:t>
            </a:r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】</a:t>
            </a:r>
          </a:p>
          <a:p>
            <a:pPr marL="180975">
              <a:lnSpc>
                <a:spcPct val="150000"/>
              </a:lnSpc>
            </a:pPr>
            <a:r>
              <a:rPr lang="zh-TW" altLang="en-US" sz="1200" dirty="0">
                <a:latin typeface="Microsoft YaHei" pitchFamily="34" charset="-122"/>
                <a:ea typeface="Microsoft YaHei" pitchFamily="34" charset="-122"/>
              </a:rPr>
              <a:t>虛擬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幣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, 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外匯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, 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期貨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, 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看線殺進殺出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….etc.</a:t>
            </a:r>
            <a:endParaRPr lang="en-US" altLang="zh-TW" sz="12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052" name="向右箭號 2051"/>
          <p:cNvSpPr/>
          <p:nvPr/>
        </p:nvSpPr>
        <p:spPr>
          <a:xfrm rot="14660618">
            <a:off x="2010088" y="2387447"/>
            <a:ext cx="533400" cy="274875"/>
          </a:xfrm>
          <a:prstGeom prst="right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4544432" y="3556407"/>
            <a:ext cx="1524740" cy="46166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景氣好 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: 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加倉使用</a:t>
            </a:r>
            <a:endParaRPr lang="en-US" altLang="zh-TW" sz="1200" dirty="0" smtClean="0"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zh-TW" altLang="en-US" sz="1200" dirty="0">
                <a:latin typeface="Microsoft YaHei" pitchFamily="34" charset="-122"/>
                <a:ea typeface="Microsoft YaHei" pitchFamily="34" charset="-122"/>
              </a:rPr>
              <a:t>受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重傷 </a:t>
            </a:r>
            <a:r>
              <a:rPr lang="en-US" altLang="zh-TW" sz="1200" dirty="0" smtClean="0">
                <a:latin typeface="Microsoft YaHei" pitchFamily="34" charset="-122"/>
                <a:ea typeface="Microsoft YaHei" pitchFamily="34" charset="-122"/>
              </a:rPr>
              <a:t>: </a:t>
            </a:r>
            <a:r>
              <a:rPr lang="zh-TW" altLang="en-US" sz="1200" dirty="0" smtClean="0">
                <a:latin typeface="Microsoft YaHei" pitchFamily="34" charset="-122"/>
                <a:ea typeface="Microsoft YaHei" pitchFamily="34" charset="-122"/>
              </a:rPr>
              <a:t>東山再起</a:t>
            </a:r>
            <a:endParaRPr lang="en-US" altLang="zh-TW" sz="12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410575" y="4787084"/>
            <a:ext cx="1607130" cy="523220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Microsoft YaHei" pitchFamily="34" charset="-122"/>
                <a:ea typeface="Microsoft YaHei" pitchFamily="34" charset="-122"/>
              </a:rPr>
              <a:t>先</a:t>
            </a:r>
            <a:r>
              <a:rPr lang="zh-TW" altLang="en-US" sz="1400" dirty="0" smtClean="0">
                <a:latin typeface="Microsoft YaHei" pitchFamily="34" charset="-122"/>
                <a:ea typeface="Microsoft YaHei" pitchFamily="34" charset="-122"/>
              </a:rPr>
              <a:t>求</a:t>
            </a:r>
            <a:r>
              <a:rPr lang="en-US" altLang="zh-TW" sz="1400" dirty="0" smtClean="0"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TW" altLang="en-US" sz="14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TW" sz="1400" dirty="0" smtClean="0">
                <a:latin typeface="Microsoft YaHei" pitchFamily="34" charset="-122"/>
                <a:ea typeface="Microsoft YaHei" pitchFamily="34" charset="-122"/>
              </a:rPr>
              <a:t>:</a:t>
            </a:r>
            <a:r>
              <a:rPr lang="zh-TW" altLang="en-US" sz="1400" dirty="0" smtClean="0">
                <a:latin typeface="Microsoft YaHei" pitchFamily="34" charset="-122"/>
                <a:ea typeface="Microsoft YaHei" pitchFamily="34" charset="-122"/>
              </a:rPr>
              <a:t> 保</a:t>
            </a:r>
            <a:r>
              <a:rPr lang="zh-TW" altLang="en-US" sz="1400" dirty="0">
                <a:latin typeface="Microsoft YaHei" pitchFamily="34" charset="-122"/>
                <a:ea typeface="Microsoft YaHei" pitchFamily="34" charset="-122"/>
              </a:rPr>
              <a:t>本保</a:t>
            </a:r>
            <a:r>
              <a:rPr lang="zh-TW" altLang="en-US" sz="1400" dirty="0" smtClean="0">
                <a:latin typeface="Microsoft YaHei" pitchFamily="34" charset="-122"/>
                <a:ea typeface="Microsoft YaHei" pitchFamily="34" charset="-122"/>
              </a:rPr>
              <a:t>利</a:t>
            </a:r>
            <a:endParaRPr lang="en-US" altLang="zh-TW" sz="1400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TW" altLang="en-US" sz="1400" dirty="0" smtClean="0">
                <a:latin typeface="Microsoft YaHei" pitchFamily="34" charset="-122"/>
                <a:ea typeface="Microsoft YaHei" pitchFamily="34" charset="-122"/>
              </a:rPr>
              <a:t>再</a:t>
            </a:r>
            <a:r>
              <a:rPr lang="zh-TW" altLang="en-US" sz="1400" dirty="0">
                <a:latin typeface="Microsoft YaHei" pitchFamily="34" charset="-122"/>
                <a:ea typeface="Microsoft YaHei" pitchFamily="34" charset="-122"/>
              </a:rPr>
              <a:t>求</a:t>
            </a:r>
            <a:r>
              <a:rPr lang="en-US" altLang="zh-TW" sz="1400" dirty="0" smtClean="0">
                <a:latin typeface="Microsoft YaHei" pitchFamily="34" charset="-122"/>
                <a:ea typeface="Microsoft YaHei" pitchFamily="34" charset="-122"/>
              </a:rPr>
              <a:t>B</a:t>
            </a:r>
            <a:r>
              <a:rPr lang="zh-TW" altLang="en-US" sz="14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TW" sz="1400" dirty="0" smtClean="0">
                <a:latin typeface="Microsoft YaHei" pitchFamily="34" charset="-122"/>
                <a:ea typeface="Microsoft YaHei" pitchFamily="34" charset="-122"/>
              </a:rPr>
              <a:t>:</a:t>
            </a:r>
            <a:r>
              <a:rPr lang="zh-TW" altLang="en-US" sz="1400" dirty="0" smtClean="0"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TW" altLang="en-US" sz="1400" dirty="0">
                <a:latin typeface="Microsoft YaHei" pitchFamily="34" charset="-122"/>
                <a:ea typeface="Microsoft YaHei" pitchFamily="34" charset="-122"/>
              </a:rPr>
              <a:t>賺價差</a:t>
            </a:r>
            <a:endParaRPr lang="en-US" altLang="zh-TW" sz="1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10575" y="5785983"/>
            <a:ext cx="1959554" cy="523220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Microsoft YaHei" pitchFamily="34" charset="-122"/>
                <a:ea typeface="Microsoft YaHei" pitchFamily="34" charset="-122"/>
              </a:rPr>
              <a:t>ETF</a:t>
            </a:r>
            <a:r>
              <a:rPr lang="zh-TW" altLang="en-US" sz="1400" dirty="0">
                <a:latin typeface="Microsoft YaHei" pitchFamily="34" charset="-122"/>
                <a:ea typeface="Microsoft YaHei" pitchFamily="34" charset="-122"/>
              </a:rPr>
              <a:t>成分</a:t>
            </a:r>
            <a:r>
              <a:rPr lang="zh-TW" altLang="en-US" sz="1400" dirty="0" smtClean="0">
                <a:latin typeface="Microsoft YaHei" pitchFamily="34" charset="-122"/>
                <a:ea typeface="Microsoft YaHei" pitchFamily="34" charset="-122"/>
              </a:rPr>
              <a:t>股</a:t>
            </a:r>
            <a:r>
              <a:rPr lang="en-US" altLang="zh-TW" sz="1400" dirty="0" smtClean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TW" altLang="en-US" sz="1400" dirty="0">
                <a:latin typeface="Microsoft YaHei" pitchFamily="34" charset="-122"/>
                <a:ea typeface="Microsoft YaHei" pitchFamily="34" charset="-122"/>
              </a:rPr>
              <a:t>好中選好</a:t>
            </a:r>
            <a:r>
              <a:rPr lang="en-US" altLang="zh-TW" sz="1400" dirty="0" smtClean="0">
                <a:latin typeface="Microsoft YaHei" pitchFamily="34" charset="-122"/>
                <a:ea typeface="Microsoft YaHei" pitchFamily="34" charset="-122"/>
              </a:rPr>
              <a:t>)</a:t>
            </a:r>
          </a:p>
          <a:p>
            <a:r>
              <a:rPr lang="en-US" altLang="zh-TW" sz="1400" dirty="0" smtClean="0">
                <a:latin typeface="Microsoft YaHei" pitchFamily="34" charset="-122"/>
                <a:ea typeface="Microsoft YaHei" pitchFamily="34" charset="-122"/>
              </a:rPr>
              <a:t>MJ-Way (</a:t>
            </a:r>
            <a:r>
              <a:rPr lang="zh-TW" altLang="en-US" sz="1400" dirty="0" smtClean="0">
                <a:latin typeface="Microsoft YaHei" pitchFamily="34" charset="-122"/>
                <a:ea typeface="Microsoft YaHei" pitchFamily="34" charset="-122"/>
              </a:rPr>
              <a:t>看財報</a:t>
            </a:r>
            <a:r>
              <a:rPr lang="en-US" altLang="zh-TW" sz="1400" dirty="0" smtClean="0">
                <a:latin typeface="Microsoft YaHei" pitchFamily="34" charset="-122"/>
                <a:ea typeface="Microsoft YaHei" pitchFamily="34" charset="-122"/>
              </a:rPr>
              <a:t>)</a:t>
            </a:r>
            <a:endParaRPr lang="en-US" altLang="zh-TW" sz="14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97" name="加號 96"/>
          <p:cNvSpPr/>
          <p:nvPr/>
        </p:nvSpPr>
        <p:spPr>
          <a:xfrm>
            <a:off x="995064" y="5385305"/>
            <a:ext cx="438150" cy="400678"/>
          </a:xfrm>
          <a:prstGeom prst="mathPlus">
            <a:avLst/>
          </a:prstGeom>
          <a:solidFill>
            <a:srgbClr val="00B050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49" y="5563258"/>
            <a:ext cx="1182232" cy="92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向右箭號 98"/>
          <p:cNvSpPr/>
          <p:nvPr/>
        </p:nvSpPr>
        <p:spPr>
          <a:xfrm rot="11846416">
            <a:off x="4596415" y="4656794"/>
            <a:ext cx="2109569" cy="595427"/>
          </a:xfrm>
          <a:prstGeom prst="rightArrow">
            <a:avLst/>
          </a:prstGeom>
          <a:noFill/>
          <a:ln w="31750">
            <a:solidFill>
              <a:srgbClr val="A71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/>
          <p:cNvSpPr txBox="1"/>
          <p:nvPr/>
        </p:nvSpPr>
        <p:spPr>
          <a:xfrm>
            <a:off x="6295643" y="4410057"/>
            <a:ext cx="2334007" cy="1800493"/>
          </a:xfrm>
          <a:prstGeom prst="rect">
            <a:avLst/>
          </a:prstGeom>
          <a:solidFill>
            <a:schemeClr val="bg1"/>
          </a:solidFill>
          <a:ln w="31750">
            <a:solidFill>
              <a:srgbClr val="A715BB"/>
            </a:solidFill>
          </a:ln>
        </p:spPr>
        <p:txBody>
          <a:bodyPr wrap="square" rtlCol="0">
            <a:spAutoFit/>
          </a:bodyPr>
          <a:lstStyle/>
          <a:p>
            <a:pPr marL="85725"/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【</a:t>
            </a:r>
            <a:r>
              <a:rPr lang="zh-TW" altLang="en-US" sz="2400" dirty="0" smtClean="0">
                <a:latin typeface="Microsoft YaHei" pitchFamily="34" charset="-122"/>
                <a:ea typeface="Microsoft YaHei" pitchFamily="34" charset="-122"/>
              </a:rPr>
              <a:t>壓力測試</a:t>
            </a:r>
            <a:r>
              <a:rPr lang="en-US" altLang="zh-TW" sz="2400" dirty="0" smtClean="0">
                <a:latin typeface="Microsoft YaHei" pitchFamily="34" charset="-122"/>
                <a:ea typeface="Microsoft YaHei" pitchFamily="34" charset="-122"/>
              </a:rPr>
              <a:t>】</a:t>
            </a:r>
          </a:p>
          <a:p>
            <a:pPr marL="447675" indent="-200025">
              <a:lnSpc>
                <a:spcPts val="2400"/>
              </a:lnSpc>
              <a:buFont typeface="Arial" pitchFamily="34" charset="0"/>
              <a:buChar char="•"/>
            </a:pPr>
            <a:r>
              <a:rPr lang="zh-TW" altLang="en-US" dirty="0" smtClean="0">
                <a:latin typeface="Microsoft YaHei" pitchFamily="34" charset="-122"/>
                <a:ea typeface="Microsoft YaHei" pitchFamily="34" charset="-122"/>
              </a:rPr>
              <a:t>個股風險</a:t>
            </a:r>
            <a:endParaRPr lang="en-US" altLang="zh-TW" dirty="0" smtClean="0">
              <a:latin typeface="Microsoft YaHei" pitchFamily="34" charset="-122"/>
              <a:ea typeface="Microsoft YaHei" pitchFamily="34" charset="-122"/>
            </a:endParaRPr>
          </a:p>
          <a:p>
            <a:pPr marL="447675" indent="-200025">
              <a:lnSpc>
                <a:spcPts val="2400"/>
              </a:lnSpc>
              <a:buFont typeface="Arial" pitchFamily="34" charset="0"/>
              <a:buChar char="•"/>
            </a:pPr>
            <a:r>
              <a:rPr lang="zh-TW" altLang="en-US" dirty="0" smtClean="0">
                <a:latin typeface="Microsoft YaHei" pitchFamily="34" charset="-122"/>
                <a:ea typeface="Microsoft YaHei" pitchFamily="34" charset="-122"/>
              </a:rPr>
              <a:t>系統風險</a:t>
            </a:r>
            <a:endParaRPr lang="en-US" altLang="zh-TW" dirty="0" smtClean="0">
              <a:latin typeface="Microsoft YaHei" pitchFamily="34" charset="-122"/>
              <a:ea typeface="Microsoft YaHei" pitchFamily="34" charset="-122"/>
            </a:endParaRPr>
          </a:p>
          <a:p>
            <a:pPr marL="447675" indent="-200025">
              <a:lnSpc>
                <a:spcPts val="2400"/>
              </a:lnSpc>
              <a:buFont typeface="Arial" pitchFamily="34" charset="0"/>
              <a:buChar char="•"/>
            </a:pPr>
            <a:r>
              <a:rPr lang="zh-TW" altLang="en-US" dirty="0">
                <a:latin typeface="Microsoft YaHei" pitchFamily="34" charset="-122"/>
                <a:ea typeface="Microsoft YaHei" pitchFamily="34" charset="-122"/>
              </a:rPr>
              <a:t>人身</a:t>
            </a:r>
            <a:r>
              <a:rPr lang="zh-TW" altLang="en-US" dirty="0" smtClean="0">
                <a:latin typeface="Microsoft YaHei" pitchFamily="34" charset="-122"/>
                <a:ea typeface="Microsoft YaHei" pitchFamily="34" charset="-122"/>
              </a:rPr>
              <a:t>風險</a:t>
            </a:r>
            <a:endParaRPr lang="en-US" altLang="zh-TW" dirty="0" smtClean="0">
              <a:latin typeface="Microsoft YaHei" pitchFamily="34" charset="-122"/>
              <a:ea typeface="Microsoft YaHei" pitchFamily="34" charset="-122"/>
            </a:endParaRPr>
          </a:p>
          <a:p>
            <a:pPr marL="180975">
              <a:lnSpc>
                <a:spcPct val="150000"/>
              </a:lnSpc>
            </a:pPr>
            <a:r>
              <a:rPr lang="zh-TW" altLang="en-US" dirty="0">
                <a:latin typeface="Microsoft YaHei" pitchFamily="34" charset="-122"/>
                <a:ea typeface="Microsoft YaHei" pitchFamily="34" charset="-122"/>
              </a:rPr>
              <a:t>天塌下來還能</a:t>
            </a:r>
            <a:r>
              <a:rPr lang="zh-TW" altLang="en-US" dirty="0" smtClean="0">
                <a:latin typeface="Microsoft YaHei" pitchFamily="34" charset="-122"/>
                <a:ea typeface="Microsoft YaHei" pitchFamily="34" charset="-122"/>
              </a:rPr>
              <a:t>活</a:t>
            </a:r>
            <a:r>
              <a:rPr lang="en-US" altLang="zh-TW" dirty="0" smtClean="0">
                <a:latin typeface="Microsoft YaHei" pitchFamily="34" charset="-122"/>
                <a:ea typeface="Microsoft YaHei" pitchFamily="34" charset="-122"/>
              </a:rPr>
              <a:t>!!!!</a:t>
            </a:r>
            <a:endParaRPr lang="zh-TW" altLang="en-US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919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298</Words>
  <Application>Microsoft Office PowerPoint</Application>
  <PresentationFormat>如螢幕大小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Yu-Kun Tsui</dc:creator>
  <cp:lastModifiedBy>PC82071</cp:lastModifiedBy>
  <cp:revision>26</cp:revision>
  <dcterms:created xsi:type="dcterms:W3CDTF">2017-12-19T14:45:38Z</dcterms:created>
  <dcterms:modified xsi:type="dcterms:W3CDTF">2017-12-21T00:38:05Z</dcterms:modified>
</cp:coreProperties>
</file>